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8" r:id="rId4"/>
    <p:sldId id="293" r:id="rId5"/>
    <p:sldId id="300" r:id="rId6"/>
    <p:sldId id="324" r:id="rId7"/>
    <p:sldId id="306" r:id="rId8"/>
    <p:sldId id="304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2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46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8131-3C60-4A35-BD2F-0A59C05726BF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B1CA4-467F-485B-84D7-3684A0AD8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B0E3A-D8D6-4AD6-912A-A9F65B40B73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/>
          </a:p>
        </p:txBody>
      </p:sp>
    </p:spTree>
    <p:extLst>
      <p:ext uri="{BB962C8B-B14F-4D97-AF65-F5344CB8AC3E}">
        <p14:creationId xmlns="" xmlns:p14="http://schemas.microsoft.com/office/powerpoint/2010/main" val="136187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0912"/>
            <a:ext cx="5215856" cy="83403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68656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07760"/>
            <a:ext cx="10515600" cy="12818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904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015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365"/>
            <a:ext cx="1331979" cy="102108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1346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94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60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000"/>
            </a:lvl1pPr>
            <a:lvl2pPr algn="just">
              <a:defRPr sz="1800"/>
            </a:lvl2pPr>
            <a:lvl3pPr algn="just">
              <a:defRPr sz="1600"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1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1915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www.envpl.ipb.ac.rs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996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0912"/>
            <a:ext cx="5215856" cy="834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50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7191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3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1197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172200" y="4234249"/>
            <a:ext cx="5181600" cy="1955414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24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20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5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4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11" y="517365"/>
            <a:ext cx="1331979" cy="102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www.envpl.ipb.ac.rs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1915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www.envpl.ipb.ac.rs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1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C04E8FE-D3EB-4A99-913B-CC0DC305E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3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ream.ipb.ac.rs/ice_nucleation_forecas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1850" y="3872339"/>
            <a:ext cx="10515600" cy="920378"/>
          </a:xfrm>
        </p:spPr>
        <p:txBody>
          <a:bodyPr>
            <a:normAutofit/>
          </a:bodyPr>
          <a:lstStyle/>
          <a:p>
            <a:r>
              <a:rPr lang="en-GB" dirty="0"/>
              <a:t>Luka </a:t>
            </a:r>
            <a:r>
              <a:rPr lang="en-GB" dirty="0" err="1" smtClean="0"/>
              <a:t>Ilic</a:t>
            </a:r>
            <a:r>
              <a:rPr lang="en-GB" dirty="0" smtClean="0"/>
              <a:t>, PhD student</a:t>
            </a:r>
          </a:p>
          <a:p>
            <a:r>
              <a:rPr lang="en-GB" dirty="0" smtClean="0"/>
              <a:t>Environmental Physics Laboratory, Institute of Physics Belgrade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60" y="1755227"/>
            <a:ext cx="10515600" cy="1409806"/>
          </a:xfrm>
        </p:spPr>
        <p:txBody>
          <a:bodyPr>
            <a:normAutofit/>
          </a:bodyPr>
          <a:lstStyle/>
          <a:p>
            <a:r>
              <a:rPr lang="en-GB" sz="3200" dirty="0" err="1"/>
              <a:t>Modeling</a:t>
            </a:r>
            <a:r>
              <a:rPr lang="en-GB" sz="3200" dirty="0"/>
              <a:t> Dust-Environment Interactions Using Dust Regional Atmospheric Model (DREAM)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www.envpl.ipb.ac.rs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5772832"/>
            <a:ext cx="10515600" cy="41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IHPCSS 2017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32221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79311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3333FF"/>
                </a:solidFill>
                <a:cs typeface="Times New Roman" panose="02020603050405020304" pitchFamily="18" charset="0"/>
              </a:rPr>
              <a:t>DUST MODELLING – First ideas</a:t>
            </a:r>
          </a:p>
          <a:p>
            <a:pPr algn="ctr" eaLnBrk="1" hangingPunct="1"/>
            <a:endParaRPr lang="en-GB" altLang="en-US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Richardson's "Forecast Factory“: </a:t>
            </a:r>
          </a:p>
          <a:p>
            <a:pPr algn="ctr" eaLnBrk="1" hangingPunct="1"/>
            <a:r>
              <a:rPr lang="en-GB" altLang="en-US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a pioneering attempt to predict weather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In 1922, Lewis Fry Richardson developed the first numerical weather prediction (NWP) system. Richardson's method, based on simplified versions of </a:t>
            </a:r>
            <a:r>
              <a:rPr lang="en-GB" altLang="en-US" dirty="0" err="1">
                <a:cs typeface="Times New Roman" panose="02020603050405020304" pitchFamily="18" charset="0"/>
              </a:rPr>
              <a:t>Bjerknes</a:t>
            </a:r>
            <a:r>
              <a:rPr lang="en-GB" altLang="en-US" dirty="0">
                <a:cs typeface="Times New Roman" panose="02020603050405020304" pitchFamily="18" charset="0"/>
              </a:rPr>
              <a:t>' "primitive equations" of motion and state (and adding an eighth variable, for </a:t>
            </a:r>
            <a:r>
              <a:rPr lang="en-GB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atmospheric dust</a:t>
            </a:r>
            <a:r>
              <a:rPr lang="en-GB" altLang="en-US" dirty="0">
                <a:cs typeface="Times New Roman" panose="02020603050405020304" pitchFamily="18" charset="0"/>
              </a:rPr>
              <a:t>) reduced the calculations required to a level where manual solution could be contemplated.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66" y="466288"/>
            <a:ext cx="16176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1360" y="3510456"/>
            <a:ext cx="3681248" cy="5885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Impacts of  Sand and Dust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4251434"/>
            <a:ext cx="5948855" cy="260656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Health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(asthma, infections, meningitis in Africa, valley fever in the America’s)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Agriculture</a:t>
            </a:r>
            <a:endParaRPr kumimoji="0" lang="en-US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 productivity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Aviation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(air disasters)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Transportation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(Semi-conductor,  Tourism, etc)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63924" y="5657671"/>
            <a:ext cx="5228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Arial Unicode MS" pitchFamily="34" charset="-128"/>
              </a:rPr>
              <a:t>IPCC: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altLang="en-US" sz="1800" dirty="0">
              <a:latin typeface="Times New Roman" panose="02020603050405020304" pitchFamily="18" charset="0"/>
              <a:ea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Arial Unicode MS" pitchFamily="34" charset="-128"/>
              </a:rPr>
              <a:t>Both the magnitude and the sign of the dust direct and indirect forcing remain unresolved. </a:t>
            </a:r>
            <a:endParaRPr lang="es-ES" altLang="en-US" sz="1800" dirty="0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52626" y="1714500"/>
          <a:ext cx="8347075" cy="793750"/>
        </p:xfrm>
        <a:graphic>
          <a:graphicData uri="http://schemas.openxmlformats.org/presentationml/2006/ole">
            <p:oleObj spid="_x0000_s1032" name="Ecuación" r:id="rId4" imgW="5537200" imgH="4445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023100" y="2616200"/>
          <a:ext cx="5168900" cy="4241800"/>
        </p:xfrm>
        <a:graphic>
          <a:graphicData uri="http://schemas.openxmlformats.org/presentationml/2006/ole">
            <p:oleObj spid="_x0000_s1033" r:id="rId5" imgW="47161" imgH="38621" progId="">
              <p:embed/>
            </p:oleObj>
          </a:graphicData>
        </a:graphic>
      </p:graphicFrame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524001" y="0"/>
            <a:ext cx="83232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</a:rPr>
              <a:t>Dust Regional Atmospheric Model (DREAM)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Nickovic</a:t>
            </a: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 et al., 2001, </a:t>
            </a:r>
            <a:r>
              <a:rPr lang="en-US" altLang="en-US" sz="1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Nickovic</a:t>
            </a: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</a:rPr>
              <a:t> et al, 2012 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472966" y="2641461"/>
            <a:ext cx="643233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 smtClean="0"/>
              <a:t> DREAM model is developed as add-on component of an atmospheric model and is designed to simulate and/or predict the atmospheric cycle of mineral dust aerosol. </a:t>
            </a:r>
          </a:p>
          <a:p>
            <a:r>
              <a:rPr lang="en-US" sz="2000" dirty="0" smtClean="0"/>
              <a:t> It solves the Euler-type partial differential nonlinear equation for dust mass continuity. </a:t>
            </a:r>
          </a:p>
          <a:p>
            <a:r>
              <a:rPr lang="en-US" sz="2000" dirty="0" smtClean="0"/>
              <a:t> Dust concentration is one of the governing prognostic equations in an atmospheric numerical prediction model.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b="1" dirty="0" smtClean="0">
                <a:solidFill>
                  <a:srgbClr val="272777"/>
                </a:solidFill>
                <a:latin typeface="+mn-lt"/>
              </a:rPr>
              <a:t>Parameterization </a:t>
            </a:r>
            <a:r>
              <a:rPr lang="en-US" altLang="en-US" sz="2000" b="1" dirty="0">
                <a:solidFill>
                  <a:srgbClr val="272777"/>
                </a:solidFill>
                <a:latin typeface="+mn-lt"/>
              </a:rPr>
              <a:t>of all major atmospheric dust </a:t>
            </a:r>
            <a:r>
              <a:rPr lang="en-US" altLang="en-US" sz="2000" b="1" dirty="0" smtClean="0">
                <a:solidFill>
                  <a:srgbClr val="272777"/>
                </a:solidFill>
                <a:latin typeface="+mn-lt"/>
              </a:rPr>
              <a:t>processes</a:t>
            </a:r>
            <a:endParaRPr lang="en-US" altLang="en-US" sz="2000" b="1" dirty="0">
              <a:solidFill>
                <a:srgbClr val="272777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272777"/>
                </a:solidFill>
                <a:latin typeface="+mn-lt"/>
              </a:rPr>
              <a:t>Emission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272777"/>
                </a:solidFill>
                <a:latin typeface="+mn-lt"/>
              </a:rPr>
              <a:t>Turbulent mixing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272777"/>
                </a:solidFill>
                <a:latin typeface="+mn-lt"/>
              </a:rPr>
              <a:t>Long-range transport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272777"/>
                </a:solidFill>
                <a:latin typeface="+mn-lt"/>
              </a:rPr>
              <a:t>Wet/dry deposition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3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181" y="356171"/>
            <a:ext cx="31470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 Narrow"/>
                <a:cs typeface="Arial Narrow"/>
              </a:rPr>
              <a:t>Cold clouds formation:</a:t>
            </a:r>
          </a:p>
          <a:p>
            <a:r>
              <a:rPr lang="en-US" sz="2200" b="1" dirty="0">
                <a:latin typeface="Arial Narrow"/>
                <a:cs typeface="Arial Narrow"/>
              </a:rPr>
              <a:t>Dust particles as ice nuclei</a:t>
            </a:r>
          </a:p>
          <a:p>
            <a:r>
              <a:rPr lang="en-US" dirty="0">
                <a:latin typeface="Arial Narrow"/>
                <a:cs typeface="Arial Narrow"/>
              </a:rPr>
              <a:t>(</a:t>
            </a:r>
            <a:r>
              <a:rPr lang="en-US" dirty="0" err="1">
                <a:latin typeface="Arial Narrow"/>
                <a:cs typeface="Arial Narrow"/>
              </a:rPr>
              <a:t>Nickovic</a:t>
            </a:r>
            <a:r>
              <a:rPr lang="en-US" dirty="0">
                <a:latin typeface="Arial Narrow"/>
                <a:cs typeface="Arial Narrow"/>
              </a:rPr>
              <a:t> et al. </a:t>
            </a:r>
            <a:r>
              <a:rPr lang="en-US" dirty="0" smtClean="0">
                <a:latin typeface="Arial Narrow"/>
                <a:cs typeface="Arial Narrow"/>
              </a:rPr>
              <a:t>2016)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88120"/>
            <a:ext cx="86969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Dust model calculates the number of ice nuclei </a:t>
            </a:r>
            <a:r>
              <a:rPr lang="en-US" b="1" i="1" dirty="0" err="1"/>
              <a:t>n</a:t>
            </a:r>
            <a:r>
              <a:rPr lang="en-US" b="1" i="1" baseline="-25000" dirty="0" err="1"/>
              <a:t>IN</a:t>
            </a:r>
            <a:r>
              <a:rPr lang="en-US" b="1" dirty="0"/>
              <a:t> originating from mineral dust.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Parameterization schemes:</a:t>
            </a:r>
          </a:p>
          <a:p>
            <a:r>
              <a:rPr lang="en-US" dirty="0"/>
              <a:t>For the range of temperatures -35°C to </a:t>
            </a:r>
            <a:r>
              <a:rPr lang="en-US" dirty="0" smtClean="0"/>
              <a:t>-20°C</a:t>
            </a:r>
            <a:r>
              <a:rPr lang="en-US" dirty="0"/>
              <a:t>: Immersion nucleation, </a:t>
            </a:r>
            <a:r>
              <a:rPr lang="en-US" dirty="0" err="1"/>
              <a:t>DeMott</a:t>
            </a:r>
            <a:r>
              <a:rPr lang="en-US" dirty="0"/>
              <a:t> et al. (2015)</a:t>
            </a:r>
          </a:p>
          <a:p>
            <a:r>
              <a:rPr lang="en-US" sz="1600" dirty="0"/>
              <a:t>(number of dust particles with diameter larger than </a:t>
            </a:r>
            <a:r>
              <a:rPr lang="en-US" sz="1600" dirty="0" smtClean="0"/>
              <a:t>0.5μm, obtained </a:t>
            </a:r>
            <a:r>
              <a:rPr lang="en-US" sz="1600" dirty="0"/>
              <a:t>from prognostic variable dust concentration)</a:t>
            </a:r>
          </a:p>
          <a:p>
            <a:r>
              <a:rPr lang="en-US" dirty="0"/>
              <a:t>For the range of temperatures -60°C to -35°C: Deposition nucleation, Steinke et al. (2015)</a:t>
            </a:r>
          </a:p>
          <a:p>
            <a:r>
              <a:rPr lang="en-US" sz="1600" dirty="0"/>
              <a:t>(ice nucleation active surface linked to prognostic dust concentration)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28" y="1728636"/>
            <a:ext cx="8357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Mineral dust particles act as efficient heterogeneous ice nuclei in the tropospheric mixed-phase clouds; Dust particles lifted to the cold cloud layer effectively glaciate </a:t>
            </a:r>
            <a:r>
              <a:rPr lang="en-US" dirty="0" err="1"/>
              <a:t>supercooled</a:t>
            </a:r>
            <a:r>
              <a:rPr lang="en-US" dirty="0"/>
              <a:t> cloud water. </a:t>
            </a:r>
            <a:r>
              <a:rPr lang="en-US" b="1" i="1" dirty="0"/>
              <a:t>Koop and </a:t>
            </a:r>
            <a:r>
              <a:rPr lang="en-US" b="1" i="1" dirty="0" err="1"/>
              <a:t>Mahowald</a:t>
            </a:r>
            <a:r>
              <a:rPr lang="en-US" b="1" i="1" dirty="0"/>
              <a:t>, Nature,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8" y="2876137"/>
            <a:ext cx="8662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2/3 of ice clouds </a:t>
            </a:r>
            <a:r>
              <a:rPr lang="en-US" dirty="0"/>
              <a:t>formed due to pure dust and dust metallic oxides (observed residues in ice crystals); Relatively </a:t>
            </a:r>
            <a:r>
              <a:rPr lang="en-US" dirty="0">
                <a:solidFill>
                  <a:srgbClr val="FF0000"/>
                </a:solidFill>
              </a:rPr>
              <a:t>small dust concentration </a:t>
            </a:r>
            <a:r>
              <a:rPr lang="en-US" dirty="0"/>
              <a:t>needed; Mode of freezing: </a:t>
            </a:r>
            <a:r>
              <a:rPr lang="en-US" dirty="0">
                <a:solidFill>
                  <a:srgbClr val="FF0000"/>
                </a:solidFill>
              </a:rPr>
              <a:t>heterogeneous </a:t>
            </a:r>
            <a:r>
              <a:rPr lang="en-US" dirty="0"/>
              <a:t>(freezing in presence of aerosol). </a:t>
            </a:r>
            <a:r>
              <a:rPr lang="en-US" b="1" i="1" dirty="0" err="1"/>
              <a:t>Cziczo</a:t>
            </a:r>
            <a:r>
              <a:rPr lang="en-US" b="1" i="1" dirty="0"/>
              <a:t>, Science, 2013.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5" y="4021552"/>
            <a:ext cx="892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majority of today’s atmospheric numerical models is predefined value #IN=</a:t>
            </a:r>
            <a:r>
              <a:rPr lang="en-US" b="1" dirty="0" err="1"/>
              <a:t>const</a:t>
            </a:r>
            <a:r>
              <a:rPr lang="en-US" b="1" dirty="0"/>
              <a:t>=100m</a:t>
            </a:r>
            <a:r>
              <a:rPr lang="en-US" b="1" baseline="30000" dirty="0"/>
              <a:t>-3</a:t>
            </a:r>
            <a:endParaRPr lang="en-US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182126"/>
            <a:ext cx="3589337" cy="392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977313" y="4182626"/>
            <a:ext cx="3000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 b="1"/>
              <a:t>Flight tracks of ice cloud residual measurements for four aircraft campaigns spanning a</a:t>
            </a:r>
            <a:r>
              <a:rPr lang="sr-Latn-RS" altLang="en-US" sz="1600" b="1"/>
              <a:t> </a:t>
            </a:r>
            <a:r>
              <a:rPr lang="en-US" altLang="en-US" sz="1600" b="1"/>
              <a:t>range of geographic regions and seasons</a:t>
            </a:r>
          </a:p>
        </p:txBody>
      </p:sp>
    </p:spTree>
    <p:extLst>
      <p:ext uri="{BB962C8B-B14F-4D97-AF65-F5344CB8AC3E}">
        <p14:creationId xmlns="" xmlns:p14="http://schemas.microsoft.com/office/powerpoint/2010/main" val="2683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DREAM #IN parameterization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938" y="785813"/>
            <a:ext cx="8229600" cy="40322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ja-JP" sz="2000" dirty="0"/>
          </a:p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Immersion ice nucleation [-35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o</a:t>
            </a:r>
            <a:r>
              <a:rPr lang="en-US" altLang="en-US" sz="2400" b="1" dirty="0">
                <a:solidFill>
                  <a:srgbClr val="FF0000"/>
                </a:solidFill>
              </a:rPr>
              <a:t>C &lt;T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&lt;-20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C] (extended to -5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C)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 i="1" dirty="0" err="1">
                <a:solidFill>
                  <a:srgbClr val="002060"/>
                </a:solidFill>
              </a:rPr>
              <a:t>DeMott</a:t>
            </a:r>
            <a:r>
              <a:rPr lang="en-US" altLang="en-US" sz="2400" b="1" i="1" dirty="0">
                <a:solidFill>
                  <a:srgbClr val="002060"/>
                </a:solidFill>
              </a:rPr>
              <a:t> et al (201</a:t>
            </a:r>
            <a:r>
              <a:rPr lang="sr-Latn-RS" altLang="en-US" sz="2400" b="1" i="1" dirty="0">
                <a:solidFill>
                  <a:srgbClr val="002060"/>
                </a:solidFill>
              </a:rPr>
              <a:t>5</a:t>
            </a:r>
            <a:r>
              <a:rPr lang="en-US" altLang="en-US" sz="2400" b="1" i="1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5" name="Rectangle 13"/>
          <p:cNvSpPr>
            <a:spLocks noChangeArrowheads="1"/>
          </p:cNvSpPr>
          <p:nvPr/>
        </p:nvSpPr>
        <p:spPr bwMode="auto">
          <a:xfrm>
            <a:off x="2166939" y="3571876"/>
            <a:ext cx="6417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Deposition ice nucleation [-60</a:t>
            </a:r>
            <a:r>
              <a:rPr lang="en-US" altLang="en-US" sz="2400" b="1" baseline="30000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FF0000"/>
                </a:solidFill>
              </a:rPr>
              <a:t>C &lt;T&lt;-35</a:t>
            </a:r>
            <a:r>
              <a:rPr lang="en-US" altLang="en-US" sz="2400" b="1" baseline="30000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FF0000"/>
                </a:solidFill>
              </a:rPr>
              <a:t>C]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9096" name="Rectangle 14"/>
          <p:cNvSpPr>
            <a:spLocks noChangeArrowheads="1"/>
          </p:cNvSpPr>
          <p:nvPr/>
        </p:nvSpPr>
        <p:spPr bwMode="auto">
          <a:xfrm>
            <a:off x="2166938" y="3929064"/>
            <a:ext cx="2597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2060"/>
                </a:solidFill>
              </a:rPr>
              <a:t>Steinke al (2014)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  <p:graphicFrame>
        <p:nvGraphicFramePr>
          <p:cNvPr id="89097" name="Object 2"/>
          <p:cNvGraphicFramePr>
            <a:graphicFrameLocks noChangeAspect="1"/>
          </p:cNvGraphicFramePr>
          <p:nvPr/>
        </p:nvGraphicFramePr>
        <p:xfrm>
          <a:off x="2238375" y="4572001"/>
          <a:ext cx="7031038" cy="758825"/>
        </p:xfrm>
        <a:graphic>
          <a:graphicData uri="http://schemas.openxmlformats.org/presentationml/2006/ole">
            <p:oleObj spid="_x0000_s6158" name="Equation" r:id="rId3" imgW="2235200" imgH="241300" progId="Equation.3">
              <p:embed/>
            </p:oleObj>
          </a:graphicData>
        </a:graphic>
      </p:graphicFrame>
      <p:sp>
        <p:nvSpPr>
          <p:cNvPr id="89098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Rectangle 12"/>
          <p:cNvSpPr>
            <a:spLocks noChangeArrowheads="1"/>
          </p:cNvSpPr>
          <p:nvPr/>
        </p:nvSpPr>
        <p:spPr bwMode="auto">
          <a:xfrm>
            <a:off x="1524001" y="570629"/>
            <a:ext cx="20521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>
                <a:cs typeface="Times New Roman" panose="02020603050405020304" pitchFamily="18" charset="0"/>
              </a:rPr>
              <a:t>		</a:t>
            </a:r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89100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1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9102" name="Object 15"/>
          <p:cNvGraphicFramePr>
            <a:graphicFrameLocks noChangeAspect="1"/>
          </p:cNvGraphicFramePr>
          <p:nvPr/>
        </p:nvGraphicFramePr>
        <p:xfrm>
          <a:off x="2238376" y="2000251"/>
          <a:ext cx="6810375" cy="785813"/>
        </p:xfrm>
        <a:graphic>
          <a:graphicData uri="http://schemas.openxmlformats.org/presentationml/2006/ole">
            <p:oleObj spid="_x0000_s6159" name="Equation" r:id="rId4" imgW="2476500" imgH="254000" progId="Equation.3">
              <p:embed/>
            </p:oleObj>
          </a:graphicData>
        </a:graphic>
      </p:graphicFrame>
      <p:sp>
        <p:nvSpPr>
          <p:cNvPr id="89103" name="Rectangle 17"/>
          <p:cNvSpPr>
            <a:spLocks noChangeArrowheads="1"/>
          </p:cNvSpPr>
          <p:nvPr/>
        </p:nvSpPr>
        <p:spPr bwMode="auto">
          <a:xfrm>
            <a:off x="1460938" y="5903893"/>
            <a:ext cx="8643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solidFill>
                  <a:srgbClr val="006600"/>
                </a:solidFill>
              </a:rPr>
              <a:t>Both schemes are developed </a:t>
            </a:r>
            <a:r>
              <a:rPr lang="en-US" altLang="en-US" sz="2800" b="1" dirty="0">
                <a:solidFill>
                  <a:srgbClr val="006600"/>
                </a:solidFill>
              </a:rPr>
              <a:t>specifically</a:t>
            </a:r>
            <a:r>
              <a:rPr lang="sr-Latn-RS" altLang="en-US" sz="2800" b="1" dirty="0">
                <a:solidFill>
                  <a:srgbClr val="006600"/>
                </a:solidFill>
              </a:rPr>
              <a:t> for dust aerosol!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  <p:sp>
        <p:nvSpPr>
          <p:cNvPr id="89104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9105" name="Object 16"/>
          <p:cNvGraphicFramePr>
            <a:graphicFrameLocks noChangeAspect="1"/>
          </p:cNvGraphicFramePr>
          <p:nvPr/>
        </p:nvGraphicFramePr>
        <p:xfrm>
          <a:off x="6596064" y="5286375"/>
          <a:ext cx="714375" cy="711200"/>
        </p:xfrm>
        <a:graphic>
          <a:graphicData uri="http://schemas.openxmlformats.org/presentationml/2006/ole">
            <p:oleObj spid="_x0000_s6160" name="Equation" r:id="rId5" imgW="291973" imgH="228501" progId="Equation.3">
              <p:embed/>
            </p:oleObj>
          </a:graphicData>
        </a:graphic>
      </p:graphicFrame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1524000" y="228600"/>
            <a:ext cx="2238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cs typeface="Calibri" panose="020F0502020204030204" pitchFamily="34" charset="0"/>
              </a:rPr>
              <a:t> </a:t>
            </a:r>
            <a:endParaRPr lang="en-US" altLang="en-US"/>
          </a:p>
        </p:txBody>
      </p:sp>
      <p:sp>
        <p:nvSpPr>
          <p:cNvPr id="89107" name="Rectangle 18"/>
          <p:cNvSpPr>
            <a:spLocks noChangeArrowheads="1"/>
          </p:cNvSpPr>
          <p:nvPr/>
        </p:nvSpPr>
        <p:spPr bwMode="auto">
          <a:xfrm>
            <a:off x="7324726" y="5500689"/>
            <a:ext cx="334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Calibri" panose="020F0502020204030204" pitchFamily="34" charset="0"/>
              </a:rPr>
              <a:t>is ice nucleation active surface</a:t>
            </a:r>
            <a:r>
              <a:rPr lang="en-US" altLang="en-US" sz="800"/>
              <a:t> </a:t>
            </a:r>
            <a:endParaRPr lang="en-US" altLang="en-US" sz="3200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9109" name="Object 19"/>
          <p:cNvGraphicFramePr>
            <a:graphicFrameLocks noChangeAspect="1"/>
          </p:cNvGraphicFramePr>
          <p:nvPr/>
        </p:nvGraphicFramePr>
        <p:xfrm>
          <a:off x="6915150" y="2786064"/>
          <a:ext cx="501650" cy="357187"/>
        </p:xfrm>
        <a:graphic>
          <a:graphicData uri="http://schemas.openxmlformats.org/presentationml/2006/ole">
            <p:oleObj spid="_x0000_s6161" name="Equation" r:id="rId6" imgW="368300" imgH="228600" progId="Equation.3">
              <p:embed/>
            </p:oleObj>
          </a:graphicData>
        </a:graphic>
      </p:graphicFrame>
      <p:sp>
        <p:nvSpPr>
          <p:cNvPr id="89110" name="Rectangle 21"/>
          <p:cNvSpPr>
            <a:spLocks noChangeArrowheads="1"/>
          </p:cNvSpPr>
          <p:nvPr/>
        </p:nvSpPr>
        <p:spPr bwMode="auto">
          <a:xfrm>
            <a:off x="7453313" y="2786064"/>
            <a:ext cx="1001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>
                <a:cs typeface="Calibri" panose="020F0502020204030204" pitchFamily="34" charset="0"/>
              </a:rPr>
              <a:t>&gt; 100%</a:t>
            </a:r>
            <a:r>
              <a:rPr lang="en-US" altLang="en-US" sz="800"/>
              <a:t> </a:t>
            </a: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4422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89" y="0"/>
            <a:ext cx="9146059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ICE-D campaign organized at Cape Verde in 2015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www.envpl.ipb.ac.rs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73546" y="4259315"/>
            <a:ext cx="3218867" cy="160943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55228" y="1445064"/>
            <a:ext cx="3310612" cy="248313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488081" y="1008993"/>
            <a:ext cx="3634899" cy="272617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40499" y="4038125"/>
            <a:ext cx="2593597" cy="1663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2055" y="5875282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panels show DREAM model simulations of dust load (left) and #IN (right). Bottom plots show simulated dust concentration along the CATS overpass (left) and aerosol </a:t>
            </a:r>
            <a:r>
              <a:rPr lang="en-US" dirty="0" err="1" smtClean="0"/>
              <a:t>subtyping</a:t>
            </a:r>
            <a:r>
              <a:rPr lang="en-US" dirty="0" smtClean="0"/>
              <a:t> algorithm results from the CATS measurements (right).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operational forecast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18379" cy="1306458"/>
          </a:xfrm>
        </p:spPr>
        <p:txBody>
          <a:bodyPr/>
          <a:lstStyle/>
          <a:p>
            <a:r>
              <a:rPr lang="en-US" dirty="0" smtClean="0"/>
              <a:t>Operational capabilities of the methodology presented</a:t>
            </a:r>
          </a:p>
          <a:p>
            <a:r>
              <a:rPr lang="en-US" dirty="0" smtClean="0"/>
              <a:t>Experimental NMME-DREAM #IN predictions compared against SEVIRI IWP observations</a:t>
            </a:r>
          </a:p>
          <a:p>
            <a:r>
              <a:rPr lang="en-US" dirty="0" smtClean="0"/>
              <a:t>Posted daily at </a:t>
            </a:r>
            <a:r>
              <a:rPr lang="en-US" dirty="0" smtClean="0">
                <a:hlinkClick r:id="rId2"/>
              </a:rPr>
              <a:t>http://dream.ipb.ac.rs/ice_nucleation_forecast.html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www.envpl.ipb.ac.rs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E8FE-D3EB-4A99-913B-CC0DC305E9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mage3"/>
          <p:cNvPicPr>
            <a:picLocks noGrp="1"/>
          </p:cNvPicPr>
          <p:nvPr>
            <p:ph sz="half" idx="2"/>
          </p:nvPr>
        </p:nvPicPr>
        <p:blipFill>
          <a:blip r:embed="rId3" cstate="print">
            <a:alphaModFix/>
          </a:blip>
          <a:srcRect/>
          <a:stretch>
            <a:fillRect/>
          </a:stretch>
        </p:blipFill>
        <p:spPr>
          <a:xfrm>
            <a:off x="517633" y="3087909"/>
            <a:ext cx="5181600" cy="268861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283669" y="3024717"/>
            <a:ext cx="4908331" cy="415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55579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Dust </a:t>
            </a:r>
            <a:r>
              <a:rPr lang="en-US" dirty="0"/>
              <a:t>– a dominant residue in ice crystals in glaciated clouds</a:t>
            </a:r>
          </a:p>
          <a:p>
            <a:pPr>
              <a:defRPr/>
            </a:pPr>
            <a:r>
              <a:rPr lang="en-US" dirty="0"/>
              <a:t>IN parameterization added online to a dust-atmospheric model </a:t>
            </a:r>
            <a:endParaRPr lang="sr-Latn-RS" dirty="0"/>
          </a:p>
          <a:p>
            <a:pPr>
              <a:defRPr/>
            </a:pPr>
            <a:r>
              <a:rPr lang="en-US" dirty="0"/>
              <a:t>E</a:t>
            </a:r>
            <a:r>
              <a:rPr lang="sr-Latn-RS" dirty="0"/>
              <a:t>xperimental IN prediction to be introduced soon at SDS-WAS</a:t>
            </a:r>
            <a:endParaRPr lang="en-US" dirty="0"/>
          </a:p>
          <a:p>
            <a:pPr>
              <a:defRPr/>
            </a:pPr>
            <a:r>
              <a:rPr lang="en-US" dirty="0"/>
              <a:t>Reasonable agreement between modeled #IN and satellite and lidar/cloud radar data</a:t>
            </a:r>
          </a:p>
          <a:p>
            <a:pPr>
              <a:defRPr/>
            </a:pPr>
            <a:r>
              <a:rPr lang="en-US" dirty="0"/>
              <a:t>Future work– to include mineralogy</a:t>
            </a:r>
            <a:r>
              <a:rPr lang="sr-Latn-RS" dirty="0"/>
              <a:t>; </a:t>
            </a:r>
            <a:r>
              <a:rPr lang="en-US" dirty="0"/>
              <a:t>to connect IN with operational cloud microphysics; </a:t>
            </a:r>
          </a:p>
          <a:p>
            <a:pPr lvl="1">
              <a:buFont typeface="Wingdings"/>
              <a:buChar char="à"/>
              <a:defRPr/>
            </a:pPr>
            <a:r>
              <a:rPr lang="sr-Latn-RS" dirty="0" smtClean="0">
                <a:sym typeface="Wingdings" pitchFamily="2" charset="2"/>
              </a:rPr>
              <a:t>to </a:t>
            </a:r>
            <a:r>
              <a:rPr lang="en-US" dirty="0"/>
              <a:t>improve NWP and climate </a:t>
            </a:r>
            <a:r>
              <a:rPr lang="sr-Latn-RS" dirty="0" smtClean="0"/>
              <a:t>simulations</a:t>
            </a:r>
            <a:r>
              <a:rPr lang="en-US" dirty="0" smtClean="0"/>
              <a:t> </a:t>
            </a:r>
          </a:p>
          <a:p>
            <a:pPr lvl="1">
              <a:buFont typeface="Wingdings"/>
              <a:buChar char="à"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29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www.envpl.ipb.ac.rs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191250"/>
            <a:ext cx="2743200" cy="365125"/>
          </a:xfrm>
        </p:spPr>
        <p:txBody>
          <a:bodyPr/>
          <a:lstStyle/>
          <a:p>
            <a:fld id="{3C04E8FE-D3EB-4A99-913B-CC0DC305E9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l" id="{7D731407-0FD5-4360-AC98-D6D873080A2B}" vid="{623E438C-AC67-4359-A60A-B71A936137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epl</Template>
  <TotalTime>2367</TotalTime>
  <Words>675</Words>
  <Application>Microsoft Office PowerPoint</Application>
  <PresentationFormat>Custom</PresentationFormat>
  <Paragraphs>79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Ecuación</vt:lpstr>
      <vt:lpstr>Equation</vt:lpstr>
      <vt:lpstr>Modeling Dust-Environment Interactions Using Dust Regional Atmospheric Model (DREAM)</vt:lpstr>
      <vt:lpstr>Slide 2</vt:lpstr>
      <vt:lpstr>Slide 3</vt:lpstr>
      <vt:lpstr>Slide 4</vt:lpstr>
      <vt:lpstr>DREAM #IN parameterization </vt:lpstr>
      <vt:lpstr>ICE-D campaign organized at Cape Verde in 2015</vt:lpstr>
      <vt:lpstr>IN operational forecast</vt:lpstr>
      <vt:lpstr>Summary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ASSOCIATION BETWEEN SHORT-TERM PM10 EXPOSURE AND MORTALITY CAUSED BY RESPIRATORY  SYSTEM DISEASES IN BELGRADE AREA</dc:title>
  <dc:creator>pc2012</dc:creator>
  <cp:lastModifiedBy>luka</cp:lastModifiedBy>
  <cp:revision>119</cp:revision>
  <dcterms:created xsi:type="dcterms:W3CDTF">2015-10-06T11:10:44Z</dcterms:created>
  <dcterms:modified xsi:type="dcterms:W3CDTF">2017-06-25T22:55:41Z</dcterms:modified>
</cp:coreProperties>
</file>