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67" r:id="rId2"/>
    <p:sldId id="467" r:id="rId3"/>
    <p:sldId id="458" r:id="rId4"/>
    <p:sldId id="472" r:id="rId5"/>
    <p:sldId id="468" r:id="rId6"/>
    <p:sldId id="473" r:id="rId7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ngliang" initials="D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895" autoAdjust="0"/>
  </p:normalViewPr>
  <p:slideViewPr>
    <p:cSldViewPr>
      <p:cViewPr varScale="1">
        <p:scale>
          <a:sx n="98" d="100"/>
          <a:sy n="98" d="100"/>
        </p:scale>
        <p:origin x="1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4786" cy="35139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2207" y="0"/>
            <a:ext cx="4034786" cy="35139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CA2C76E-3339-4672-BE22-A27E04E9546B}" type="datetimeFigureOut">
              <a:rPr lang="en-US" smtClean="0"/>
              <a:t>6/25/2017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70506"/>
            <a:ext cx="4034786" cy="35139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2207" y="6670506"/>
            <a:ext cx="4034786" cy="35139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0DC4B16-B54F-4849-9E97-A4243A6E5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5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4786" cy="35139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2207" y="0"/>
            <a:ext cx="4034786" cy="35139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21DC4EF8-216F-4054-BD59-C77BF03D9694}" type="datetimeFigureOut">
              <a:rPr lang="en-US" smtClean="0"/>
              <a:t>6/25/2017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15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753" y="3336453"/>
            <a:ext cx="7445594" cy="3160156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70506"/>
            <a:ext cx="4034786" cy="35139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2207" y="6670506"/>
            <a:ext cx="4034786" cy="35139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F99B3C1-E270-4376-973F-AC678E11B9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7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n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pPr defTabSz="457200"/>
            <a:fld id="{169A6192-71DD-164E-9ED0-2A7A546A9DED}" type="datetime4">
              <a:rPr lang="en-US" smtClean="0">
                <a:solidFill>
                  <a:prstClr val="black"/>
                </a:solidFill>
              </a:rPr>
              <a:pPr defTabSz="457200"/>
              <a:t>June 25, 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E88F22-B0A3-456E-8A01-4067FF1BE72F}"/>
              </a:ext>
            </a:extLst>
          </p:cNvPr>
          <p:cNvSpPr/>
          <p:nvPr userDrawn="1"/>
        </p:nvSpPr>
        <p:spPr>
          <a:xfrm>
            <a:off x="685800" y="152400"/>
            <a:ext cx="2133600" cy="7620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BC06428A-09CD-364C-AE09-0CD2992B2FAC}" type="datetime4">
              <a:rPr lang="en-US">
                <a:solidFill>
                  <a:prstClr val="black"/>
                </a:solidFill>
              </a:rPr>
              <a:pPr defTabSz="457200"/>
              <a:t>June 25, 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720-E526-BD45-92D7-B4028BF31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FA25E7F-AC0A-D84A-A7E2-BA0E92419464}" type="datetime4">
              <a:rPr lang="en-US">
                <a:solidFill>
                  <a:prstClr val="black"/>
                </a:solidFill>
              </a:rPr>
              <a:pPr defTabSz="457200"/>
              <a:t>June 25, 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720-E526-BD45-92D7-B4028BF31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n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Lucida Grande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6194" y="6318383"/>
            <a:ext cx="688258" cy="365125"/>
          </a:xfrm>
        </p:spPr>
        <p:txBody>
          <a:bodyPr/>
          <a:lstStyle/>
          <a:p>
            <a:fld id="{F49B8720-E526-BD45-92D7-B4028BF31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35935" y="926888"/>
            <a:ext cx="8488517" cy="0"/>
          </a:xfrm>
          <a:prstGeom prst="line">
            <a:avLst/>
          </a:prstGeom>
          <a:ln w="635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1698CAC-8ACB-430D-95B1-6511F7C9A4DD}"/>
              </a:ext>
            </a:extLst>
          </p:cNvPr>
          <p:cNvSpPr/>
          <p:nvPr userDrawn="1"/>
        </p:nvSpPr>
        <p:spPr>
          <a:xfrm>
            <a:off x="335935" y="6318383"/>
            <a:ext cx="1569065" cy="46341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F23915-CD2C-440E-96AC-FB6E1FCCA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73832"/>
            <a:ext cx="3667125" cy="55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4406900"/>
            <a:ext cx="83262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516" y="2906713"/>
            <a:ext cx="83262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D9D1E66E-6098-0047-9B3B-57E40AD7E34C}" type="datetime4">
              <a:rPr lang="en-US">
                <a:solidFill>
                  <a:prstClr val="black"/>
                </a:solidFill>
              </a:rPr>
              <a:pPr defTabSz="457200"/>
              <a:t>June 25, 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720-E526-BD45-92D7-B4028BF31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74638"/>
            <a:ext cx="8390194" cy="1143000"/>
          </a:xfrm>
        </p:spPr>
        <p:txBody>
          <a:bodyPr lIns="0" tIns="0" rIns="0" bIns="0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600200"/>
            <a:ext cx="4113161" cy="4525963"/>
          </a:xfrm>
        </p:spPr>
        <p:txBody>
          <a:bodyPr lIns="0" tIns="0" rIns="0" b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8" y="1600200"/>
            <a:ext cx="4137742" cy="4525963"/>
          </a:xfrm>
        </p:spPr>
        <p:txBody>
          <a:bodyPr lIns="0" tIns="0" rIns="0" b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97510" cy="365125"/>
          </a:xfrm>
        </p:spPr>
        <p:txBody>
          <a:bodyPr/>
          <a:lstStyle/>
          <a:p>
            <a:fld id="{F49B8720-E526-BD45-92D7-B4028BF31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11E6469-1CA9-E747-A59C-E9BDF690280D}" type="datetime4">
              <a:rPr lang="en-US">
                <a:solidFill>
                  <a:prstClr val="black"/>
                </a:solidFill>
              </a:rPr>
              <a:pPr defTabSz="457200"/>
              <a:t>June 25, 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720-E526-BD45-92D7-B4028BF31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EE2A634-2E46-2346-A1F4-60B3891F9544}" type="datetime4">
              <a:rPr lang="en-US">
                <a:solidFill>
                  <a:prstClr val="black"/>
                </a:solidFill>
              </a:rPr>
              <a:pPr defTabSz="457200"/>
              <a:t>June 25, 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ARPA-E Template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720-E526-BD45-92D7-B4028BF31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A96E24C2-81E2-A24E-9E89-644074EF84A6}" type="datetime4">
              <a:rPr lang="en-US">
                <a:solidFill>
                  <a:prstClr val="black"/>
                </a:solidFill>
              </a:rPr>
              <a:pPr defTabSz="457200"/>
              <a:t>June 25, 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720-E526-BD45-92D7-B4028BF31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9F0798C-2D51-AC4F-B370-F9B16728B207}" type="datetime4">
              <a:rPr lang="en-US">
                <a:solidFill>
                  <a:prstClr val="black"/>
                </a:solidFill>
              </a:rPr>
              <a:pPr defTabSz="457200"/>
              <a:t>June 25, 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720-E526-BD45-92D7-B4028BF31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111B8516-7D11-9747-B20B-0FBB1408ED0E}" type="datetime4">
              <a:rPr lang="en-US">
                <a:solidFill>
                  <a:prstClr val="black"/>
                </a:solidFill>
              </a:rPr>
              <a:pPr defTabSz="457200"/>
              <a:t>June 25, 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ARPA-E Template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720-E526-BD45-92D7-B4028BF31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Subpage-02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6086899"/>
            <a:ext cx="9143391" cy="694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25359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48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2825" y="6357403"/>
            <a:ext cx="44575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Design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74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49B8720-E526-BD45-92D7-B4028BF31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ronggui.yang@colorado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png"/><Relationship Id="rId4" Type="http://schemas.openxmlformats.org/officeDocument/2006/relationships/image" Target="../media/image6.w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7.bin"/><Relationship Id="rId3" Type="http://schemas.openxmlformats.org/officeDocument/2006/relationships/image" Target="../media/image17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5.wmf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9.png"/><Relationship Id="rId15" Type="http://schemas.openxmlformats.org/officeDocument/2006/relationships/image" Target="../media/image21.png"/><Relationship Id="rId10" Type="http://schemas.openxmlformats.org/officeDocument/2006/relationships/image" Target="../media/image14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36.emf"/><Relationship Id="rId3" Type="http://schemas.openxmlformats.org/officeDocument/2006/relationships/image" Target="../media/image30.gif"/><Relationship Id="rId7" Type="http://schemas.openxmlformats.org/officeDocument/2006/relationships/image" Target="../media/image34.png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32.gif"/><Relationship Id="rId10" Type="http://schemas.openxmlformats.org/officeDocument/2006/relationships/image" Target="../media/image35.png"/><Relationship Id="rId4" Type="http://schemas.openxmlformats.org/officeDocument/2006/relationships/image" Target="../media/image31.gif"/><Relationship Id="rId9" Type="http://schemas.openxmlformats.org/officeDocument/2006/relationships/image" Target="../media/image2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85800" y="3352800"/>
            <a:ext cx="8077200" cy="1497781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Xinpeng Zhao</a:t>
            </a:r>
          </a:p>
          <a:p>
            <a:pPr algn="ctr">
              <a:lnSpc>
                <a:spcPct val="80000"/>
              </a:lnSpc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Department of Mechanical Engineering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University of Colorado Boulder, Boulder, CO 80309-0427, USA</a:t>
            </a:r>
          </a:p>
          <a:p>
            <a:pPr algn="ctr"/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Xinpeng.Zhao@colorado.edu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5221154"/>
            <a:ext cx="2689942" cy="365125"/>
          </a:xfrm>
        </p:spPr>
        <p:txBody>
          <a:bodyPr/>
          <a:lstStyle/>
          <a:p>
            <a:pPr defTabSz="457200"/>
            <a:r>
              <a:rPr lang="en-US" sz="2000" dirty="0">
                <a:solidFill>
                  <a:prstClr val="black"/>
                </a:solidFill>
              </a:rPr>
              <a:t>June 27, 2017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501775"/>
            <a:ext cx="7924800" cy="1470025"/>
          </a:xfrm>
        </p:spPr>
        <p:txBody>
          <a:bodyPr/>
          <a:lstStyle/>
          <a:p>
            <a:pPr algn="ctr"/>
            <a:r>
              <a:rPr lang="en-US" dirty="0">
                <a:cs typeface="Times New Roman" panose="02020603050405020304" pitchFamily="18" charset="0"/>
              </a:rPr>
              <a:t>Gas Transport Phenomena in Nanoporous Material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0F6F39-9C34-43F8-8656-464D4C6009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15000"/>
            <a:ext cx="1295104" cy="9703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7FE53A-0BFB-4753-B53B-B268B54F8629}"/>
              </a:ext>
            </a:extLst>
          </p:cNvPr>
          <p:cNvSpPr/>
          <p:nvPr/>
        </p:nvSpPr>
        <p:spPr>
          <a:xfrm>
            <a:off x="381000" y="115488"/>
            <a:ext cx="6385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International HPC Summer School 2017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E1A2A9-D0F3-4267-BB65-82C5D538BEC4}"/>
              </a:ext>
            </a:extLst>
          </p:cNvPr>
          <p:cNvSpPr txBox="1"/>
          <p:nvPr/>
        </p:nvSpPr>
        <p:spPr>
          <a:xfrm>
            <a:off x="4038600" y="5324669"/>
            <a:ext cx="153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ID: C-20</a:t>
            </a:r>
          </a:p>
        </p:txBody>
      </p:sp>
    </p:spTree>
    <p:extLst>
      <p:ext uri="{BB962C8B-B14F-4D97-AF65-F5344CB8AC3E}">
        <p14:creationId xmlns:p14="http://schemas.microsoft.com/office/powerpoint/2010/main" val="329003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720-E526-BD45-92D7-B4028BF31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88517" cy="82435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Motivation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88200" y="1527492"/>
            <a:ext cx="49149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porous random network (90%~99%)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internal surface area (400~1200 m</a:t>
            </a:r>
            <a:r>
              <a:rPr lang="en-US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/g)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Ultra-fine pore size 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1~100nm)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8964" y="1009544"/>
            <a:ext cx="3282436" cy="41580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Geometric characteristics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48200" y="3468395"/>
            <a:ext cx="3927475" cy="2626637"/>
            <a:chOff x="5110782" y="3077995"/>
            <a:chExt cx="3927475" cy="2626637"/>
          </a:xfrm>
        </p:grpSpPr>
        <p:grpSp>
          <p:nvGrpSpPr>
            <p:cNvPr id="13" name="Group 12"/>
            <p:cNvGrpSpPr/>
            <p:nvPr/>
          </p:nvGrpSpPr>
          <p:grpSpPr>
            <a:xfrm>
              <a:off x="5110782" y="3077995"/>
              <a:ext cx="3927475" cy="2626637"/>
              <a:chOff x="4973622" y="2602692"/>
              <a:chExt cx="3927475" cy="2626637"/>
            </a:xfrm>
          </p:grpSpPr>
          <p:grpSp>
            <p:nvGrpSpPr>
              <p:cNvPr id="14" name="组合 25"/>
              <p:cNvGrpSpPr>
                <a:grpSpLocks noChangeAspect="1"/>
              </p:cNvGrpSpPr>
              <p:nvPr/>
            </p:nvGrpSpPr>
            <p:grpSpPr bwMode="auto">
              <a:xfrm>
                <a:off x="5321803" y="2895600"/>
                <a:ext cx="2539454" cy="2333729"/>
                <a:chOff x="5077884" y="1333500"/>
                <a:chExt cx="3660662" cy="5104996"/>
              </a:xfrm>
            </p:grpSpPr>
            <p:graphicFrame>
              <p:nvGraphicFramePr>
                <p:cNvPr id="21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92194487"/>
                    </p:ext>
                  </p:extLst>
                </p:nvPr>
              </p:nvGraphicFramePr>
              <p:xfrm>
                <a:off x="7555179" y="5995907"/>
                <a:ext cx="408546" cy="44258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6894" name="Equation" r:id="rId3" imgW="152268" imgH="164957" progId="Equation.3">
                        <p:embed/>
                      </p:oleObj>
                    </mc:Choice>
                    <mc:Fallback>
                      <p:oleObj name="Equation" r:id="rId3" imgW="152268" imgH="164957" progId="Equation.3">
                        <p:embed/>
                        <p:pic>
                          <p:nvPicPr>
                            <p:cNvPr id="35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7555179" y="5995907"/>
                              <a:ext cx="408546" cy="44258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22" name="直接箭头连接符 11"/>
                <p:cNvCxnSpPr>
                  <a:cxnSpLocks noChangeShapeType="1"/>
                </p:cNvCxnSpPr>
                <p:nvPr/>
              </p:nvCxnSpPr>
              <p:spPr bwMode="auto">
                <a:xfrm flipV="1">
                  <a:off x="5077884" y="1340115"/>
                  <a:ext cx="0" cy="4610506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23" name="直接箭头连接符 12"/>
                <p:cNvCxnSpPr>
                  <a:cxnSpLocks noChangeShapeType="1"/>
                </p:cNvCxnSpPr>
                <p:nvPr/>
              </p:nvCxnSpPr>
              <p:spPr bwMode="auto">
                <a:xfrm flipV="1">
                  <a:off x="5077884" y="5950620"/>
                  <a:ext cx="3660662" cy="0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</p:cxnSp>
            <p:sp>
              <p:nvSpPr>
                <p:cNvPr id="24" name="任意多边形 13"/>
                <p:cNvSpPr/>
                <p:nvPr/>
              </p:nvSpPr>
              <p:spPr>
                <a:xfrm>
                  <a:off x="5236611" y="1333500"/>
                  <a:ext cx="3161330" cy="1729767"/>
                </a:xfrm>
                <a:custGeom>
                  <a:avLst/>
                  <a:gdLst>
                    <a:gd name="connsiteX0" fmla="*/ 0 w 3162300"/>
                    <a:gd name="connsiteY0" fmla="*/ 698500 h 1729317"/>
                    <a:gd name="connsiteX1" fmla="*/ 1511300 w 3162300"/>
                    <a:gd name="connsiteY1" fmla="*/ 1612900 h 1729317"/>
                    <a:gd name="connsiteX2" fmla="*/ 3162300 w 3162300"/>
                    <a:gd name="connsiteY2" fmla="*/ 0 h 1729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62300" h="1729317">
                      <a:moveTo>
                        <a:pt x="0" y="698500"/>
                      </a:moveTo>
                      <a:cubicBezTo>
                        <a:pt x="492125" y="1213908"/>
                        <a:pt x="984250" y="1729317"/>
                        <a:pt x="1511300" y="1612900"/>
                      </a:cubicBezTo>
                      <a:cubicBezTo>
                        <a:pt x="2038350" y="1496483"/>
                        <a:pt x="2600325" y="748241"/>
                        <a:pt x="3162300" y="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000099"/>
                  </a:solidFill>
                  <a:prstDash val="solid"/>
                  <a:tailEnd type="none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" name="任意多边形 14"/>
                <p:cNvSpPr/>
                <p:nvPr/>
              </p:nvSpPr>
              <p:spPr>
                <a:xfrm>
                  <a:off x="5299442" y="2259570"/>
                  <a:ext cx="3085272" cy="3049415"/>
                </a:xfrm>
                <a:custGeom>
                  <a:avLst/>
                  <a:gdLst>
                    <a:gd name="connsiteX0" fmla="*/ 0 w 3086100"/>
                    <a:gd name="connsiteY0" fmla="*/ 3048000 h 3048000"/>
                    <a:gd name="connsiteX1" fmla="*/ 1714500 w 3086100"/>
                    <a:gd name="connsiteY1" fmla="*/ 1968500 h 3048000"/>
                    <a:gd name="connsiteX2" fmla="*/ 3086100 w 3086100"/>
                    <a:gd name="connsiteY2" fmla="*/ 0 h 304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86100" h="3048000">
                      <a:moveTo>
                        <a:pt x="0" y="3048000"/>
                      </a:moveTo>
                      <a:cubicBezTo>
                        <a:pt x="600075" y="2762250"/>
                        <a:pt x="1200150" y="2476500"/>
                        <a:pt x="1714500" y="1968500"/>
                      </a:cubicBezTo>
                      <a:cubicBezTo>
                        <a:pt x="2228850" y="1460500"/>
                        <a:pt x="2657475" y="730250"/>
                        <a:pt x="3086100" y="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000000"/>
                  </a:solidFill>
                  <a:prstDash val="solid"/>
                  <a:tailEnd type="none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" name="任意多边形 15"/>
                <p:cNvSpPr/>
                <p:nvPr/>
              </p:nvSpPr>
              <p:spPr>
                <a:xfrm>
                  <a:off x="5246533" y="2894589"/>
                  <a:ext cx="3151408" cy="2311868"/>
                </a:xfrm>
                <a:custGeom>
                  <a:avLst/>
                  <a:gdLst>
                    <a:gd name="connsiteX0" fmla="*/ 0 w 3149600"/>
                    <a:gd name="connsiteY0" fmla="*/ 0 h 2311400"/>
                    <a:gd name="connsiteX1" fmla="*/ 927100 w 3149600"/>
                    <a:gd name="connsiteY1" fmla="*/ 1524000 h 2311400"/>
                    <a:gd name="connsiteX2" fmla="*/ 3149600 w 3149600"/>
                    <a:gd name="connsiteY2" fmla="*/ 2311400 h 2311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49600" h="2311400">
                      <a:moveTo>
                        <a:pt x="0" y="0"/>
                      </a:moveTo>
                      <a:cubicBezTo>
                        <a:pt x="201083" y="569383"/>
                        <a:pt x="402167" y="1138767"/>
                        <a:pt x="927100" y="1524000"/>
                      </a:cubicBezTo>
                      <a:cubicBezTo>
                        <a:pt x="1452033" y="1909233"/>
                        <a:pt x="2787650" y="2175933"/>
                        <a:pt x="3149600" y="231140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6600FF"/>
                  </a:solidFill>
                  <a:prstDash val="solid"/>
                  <a:tailEnd type="none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" name="任意多边形 16"/>
                <p:cNvSpPr/>
                <p:nvPr/>
              </p:nvSpPr>
              <p:spPr>
                <a:xfrm>
                  <a:off x="5322589" y="4915406"/>
                  <a:ext cx="3088579" cy="711088"/>
                </a:xfrm>
                <a:custGeom>
                  <a:avLst/>
                  <a:gdLst>
                    <a:gd name="connsiteX0" fmla="*/ 0 w 3086100"/>
                    <a:gd name="connsiteY0" fmla="*/ 0 h 711200"/>
                    <a:gd name="connsiteX1" fmla="*/ 723900 w 3086100"/>
                    <a:gd name="connsiteY1" fmla="*/ 482600 h 711200"/>
                    <a:gd name="connsiteX2" fmla="*/ 3086100 w 3086100"/>
                    <a:gd name="connsiteY2" fmla="*/ 711200 h 71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086100" h="711200">
                      <a:moveTo>
                        <a:pt x="0" y="0"/>
                      </a:moveTo>
                      <a:cubicBezTo>
                        <a:pt x="104775" y="182033"/>
                        <a:pt x="209550" y="364067"/>
                        <a:pt x="723900" y="482600"/>
                      </a:cubicBezTo>
                      <a:cubicBezTo>
                        <a:pt x="1238250" y="601133"/>
                        <a:pt x="2707217" y="668867"/>
                        <a:pt x="3086100" y="71120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C00000"/>
                  </a:solidFill>
                  <a:prstDash val="solid"/>
                  <a:tailEnd type="none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Verdana"/>
                    <a:ea typeface="宋体" panose="02010600030101010101" pitchFamily="2" charset="-122"/>
                  </a:endParaRPr>
                </a:p>
              </p:txBody>
            </p:sp>
          </p:grpSp>
          <p:graphicFrame>
            <p:nvGraphicFramePr>
              <p:cNvPr id="1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2571020"/>
                  </p:ext>
                </p:extLst>
              </p:nvPr>
            </p:nvGraphicFramePr>
            <p:xfrm>
              <a:off x="4973622" y="3788555"/>
              <a:ext cx="257175" cy="360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95" name="Equation" r:id="rId5" imgW="164880" imgH="228600" progId="Equation.DSMT4">
                      <p:embed/>
                    </p:oleObj>
                  </mc:Choice>
                  <mc:Fallback>
                    <p:oleObj name="Equation" r:id="rId5" imgW="164880" imgH="228600" progId="Equation.DSMT4">
                      <p:embed/>
                      <p:pic>
                        <p:nvPicPr>
                          <p:cNvPr id="51" name="Object 50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4973622" y="3788555"/>
                            <a:ext cx="257175" cy="3603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52169184"/>
                  </p:ext>
                </p:extLst>
              </p:nvPr>
            </p:nvGraphicFramePr>
            <p:xfrm>
              <a:off x="7307247" y="2602692"/>
              <a:ext cx="1593850" cy="393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96" name="Equation" r:id="rId7" imgW="977760" imgH="241200" progId="Equation.DSMT4">
                      <p:embed/>
                    </p:oleObj>
                  </mc:Choice>
                  <mc:Fallback>
                    <p:oleObj name="Equation" r:id="rId7" imgW="977760" imgH="241200" progId="Equation.DSMT4">
                      <p:embed/>
                      <p:pic>
                        <p:nvPicPr>
                          <p:cNvPr id="54" name="Object 53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7307247" y="2602692"/>
                            <a:ext cx="1593850" cy="393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" name="TextBox 1"/>
            <p:cNvSpPr txBox="1"/>
            <p:nvPr/>
          </p:nvSpPr>
          <p:spPr>
            <a:xfrm>
              <a:off x="7177498" y="4252876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solid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9074" y="4488905"/>
              <a:ext cx="425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gas</a:t>
              </a:r>
            </a:p>
          </p:txBody>
        </p:sp>
        <p:sp>
          <p:nvSpPr>
            <p:cNvPr id="34" name="TextBox 1"/>
            <p:cNvSpPr txBox="1"/>
            <p:nvPr/>
          </p:nvSpPr>
          <p:spPr>
            <a:xfrm>
              <a:off x="6388752" y="4985253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radiation</a:t>
              </a:r>
            </a:p>
          </p:txBody>
        </p:sp>
        <p:sp>
          <p:nvSpPr>
            <p:cNvPr id="35" name="TextBox 1"/>
            <p:cNvSpPr txBox="1"/>
            <p:nvPr/>
          </p:nvSpPr>
          <p:spPr>
            <a:xfrm>
              <a:off x="6286898" y="3759989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113627" y="2983453"/>
            <a:ext cx="3385571" cy="41580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Heat transfer characteristics 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D40EC5A-3895-45DF-B086-D5F510B5B407}"/>
              </a:ext>
            </a:extLst>
          </p:cNvPr>
          <p:cNvGrpSpPr>
            <a:grpSpLocks/>
          </p:cNvGrpSpPr>
          <p:nvPr/>
        </p:nvGrpSpPr>
        <p:grpSpPr bwMode="auto">
          <a:xfrm>
            <a:off x="158681" y="1030765"/>
            <a:ext cx="3921125" cy="4321175"/>
            <a:chOff x="971600" y="1052735"/>
            <a:chExt cx="3921218" cy="432024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CDB6A3E-5528-4167-99D0-4EBCD6D939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87824" y="3212976"/>
              <a:ext cx="1904994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46EC716-DD34-4159-8CF2-B52CED147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131840" y="1052735"/>
              <a:ext cx="1680407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16D05D3-8AD6-4DC9-BF6B-27DC9604C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71600" y="1052736"/>
              <a:ext cx="2210749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1FB7064-8468-4512-83B0-050810F486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 l="6265" r="6265"/>
            <a:stretch>
              <a:fillRect/>
            </a:stretch>
          </p:blipFill>
          <p:spPr bwMode="auto">
            <a:xfrm>
              <a:off x="984353" y="3212976"/>
              <a:ext cx="2221191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8049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9B8720-E526-BD45-92D7-B4028BF31D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13064" cy="82435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Numerical Methods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7E05B8-FA40-48CF-99AB-6AD93D07CEB4}"/>
              </a:ext>
            </a:extLst>
          </p:cNvPr>
          <p:cNvSpPr txBox="1"/>
          <p:nvPr/>
        </p:nvSpPr>
        <p:spPr>
          <a:xfrm>
            <a:off x="186655" y="940583"/>
            <a:ext cx="4724400" cy="41580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Direct Simulation Monte Carlo (DSMC)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6DF38F-7AB8-4896-8679-06C6D6F59CCF}"/>
              </a:ext>
            </a:extLst>
          </p:cNvPr>
          <p:cNvSpPr txBox="1"/>
          <p:nvPr/>
        </p:nvSpPr>
        <p:spPr>
          <a:xfrm>
            <a:off x="228600" y="3579052"/>
            <a:ext cx="5486400" cy="41580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 algn="l"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solidFill>
                  <a:prstClr val="black"/>
                </a:solidFill>
              </a:rPr>
              <a:t>Diffusion Limited Cluster Aggregation (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DLCA)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0B6399-9AC6-49B1-B454-97DA17EA140B}"/>
              </a:ext>
            </a:extLst>
          </p:cNvPr>
          <p:cNvGrpSpPr/>
          <p:nvPr/>
        </p:nvGrpSpPr>
        <p:grpSpPr>
          <a:xfrm>
            <a:off x="513553" y="4040915"/>
            <a:ext cx="8196344" cy="1996155"/>
            <a:chOff x="513553" y="4040915"/>
            <a:chExt cx="8196344" cy="1996155"/>
          </a:xfrm>
        </p:grpSpPr>
        <p:pic>
          <p:nvPicPr>
            <p:cNvPr id="36" name="图片 21">
              <a:extLst>
                <a:ext uri="{FF2B5EF4-FFF2-40B4-BE49-F238E27FC236}">
                  <a16:creationId xmlns:a16="http://schemas.microsoft.com/office/drawing/2014/main" id="{2504FBA4-8CC3-4D4C-B5F1-C2683982D1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3553" y="4040915"/>
              <a:ext cx="1645920" cy="159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图片 22">
              <a:extLst>
                <a:ext uri="{FF2B5EF4-FFF2-40B4-BE49-F238E27FC236}">
                  <a16:creationId xmlns:a16="http://schemas.microsoft.com/office/drawing/2014/main" id="{D261AE89-3472-455B-B8D7-7E6A979C4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83546" y="4040915"/>
              <a:ext cx="1645920" cy="1594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图片 23">
              <a:extLst>
                <a:ext uri="{FF2B5EF4-FFF2-40B4-BE49-F238E27FC236}">
                  <a16:creationId xmlns:a16="http://schemas.microsoft.com/office/drawing/2014/main" id="{C2F96107-4B91-4EAE-8653-8D1FF13430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76800" y="4043124"/>
              <a:ext cx="1645920" cy="1597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图片 24">
              <a:extLst>
                <a:ext uri="{FF2B5EF4-FFF2-40B4-BE49-F238E27FC236}">
                  <a16:creationId xmlns:a16="http://schemas.microsoft.com/office/drawing/2014/main" id="{016F8548-D786-4007-9489-3587D00421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63977" y="4040915"/>
              <a:ext cx="1645920" cy="1615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40" name="对象 18">
              <a:extLst>
                <a:ext uri="{FF2B5EF4-FFF2-40B4-BE49-F238E27FC236}">
                  <a16:creationId xmlns:a16="http://schemas.microsoft.com/office/drawing/2014/main" id="{F8F922BF-E26B-4D9B-8023-F743855FF48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7867212"/>
                </p:ext>
              </p:extLst>
            </p:nvPr>
          </p:nvGraphicFramePr>
          <p:xfrm>
            <a:off x="850739" y="5698085"/>
            <a:ext cx="9525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393" name="Equation" r:id="rId7" imgW="634725" imgH="203112" progId="">
                    <p:embed/>
                  </p:oleObj>
                </mc:Choice>
                <mc:Fallback>
                  <p:oleObj name="Equation" r:id="rId7" imgW="634725" imgH="203112" progId="">
                    <p:embed/>
                    <p:pic>
                      <p:nvPicPr>
                        <p:cNvPr id="18439" name="对象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0739" y="5698085"/>
                          <a:ext cx="9525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对象 20">
              <a:extLst>
                <a:ext uri="{FF2B5EF4-FFF2-40B4-BE49-F238E27FC236}">
                  <a16:creationId xmlns:a16="http://schemas.microsoft.com/office/drawing/2014/main" id="{E1AF3B2B-FAF7-4985-BD97-05E6E422B3B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19686286"/>
                </p:ext>
              </p:extLst>
            </p:nvPr>
          </p:nvGraphicFramePr>
          <p:xfrm>
            <a:off x="7551886" y="5703102"/>
            <a:ext cx="9525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394" name="Equation" r:id="rId9" imgW="634725" imgH="203112" progId="">
                    <p:embed/>
                  </p:oleObj>
                </mc:Choice>
                <mc:Fallback>
                  <p:oleObj name="Equation" r:id="rId9" imgW="634725" imgH="203112" progId="">
                    <p:embed/>
                    <p:pic>
                      <p:nvPicPr>
                        <p:cNvPr id="18441" name="对象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1886" y="5703102"/>
                          <a:ext cx="9525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对象 26">
              <a:extLst>
                <a:ext uri="{FF2B5EF4-FFF2-40B4-BE49-F238E27FC236}">
                  <a16:creationId xmlns:a16="http://schemas.microsoft.com/office/drawing/2014/main" id="{9C7628D1-6284-4BB7-B5C5-CD13840E2B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6690677"/>
                </p:ext>
              </p:extLst>
            </p:nvPr>
          </p:nvGraphicFramePr>
          <p:xfrm>
            <a:off x="3126860" y="5703102"/>
            <a:ext cx="9525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395" name="Equation" r:id="rId11" imgW="634725" imgH="203112" progId="">
                    <p:embed/>
                  </p:oleObj>
                </mc:Choice>
                <mc:Fallback>
                  <p:oleObj name="Equation" r:id="rId11" imgW="634725" imgH="203112" progId="">
                    <p:embed/>
                    <p:pic>
                      <p:nvPicPr>
                        <p:cNvPr id="18443" name="对象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6860" y="5703102"/>
                          <a:ext cx="9525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对象 28">
              <a:extLst>
                <a:ext uri="{FF2B5EF4-FFF2-40B4-BE49-F238E27FC236}">
                  <a16:creationId xmlns:a16="http://schemas.microsoft.com/office/drawing/2014/main" id="{0B158EFD-9400-4FA8-B7CC-C7B1C14A518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0676138"/>
                </p:ext>
              </p:extLst>
            </p:nvPr>
          </p:nvGraphicFramePr>
          <p:xfrm>
            <a:off x="5410200" y="5732270"/>
            <a:ext cx="9525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396" name="Equation" r:id="rId13" imgW="634725" imgH="203112" progId="">
                    <p:embed/>
                  </p:oleObj>
                </mc:Choice>
                <mc:Fallback>
                  <p:oleObj name="Equation" r:id="rId13" imgW="634725" imgH="203112" progId="">
                    <p:embed/>
                    <p:pic>
                      <p:nvPicPr>
                        <p:cNvPr id="18445" name="对象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0200" y="5732270"/>
                          <a:ext cx="9525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TextBox 8">
            <a:extLst>
              <a:ext uri="{FF2B5EF4-FFF2-40B4-BE49-F238E27FC236}">
                <a16:creationId xmlns:a16="http://schemas.microsoft.com/office/drawing/2014/main" id="{57A72007-D95C-4C4C-8FC4-D663FC7A7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18" y="1461291"/>
            <a:ext cx="39523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zh-CN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method;</a:t>
            </a:r>
          </a:p>
          <a:p>
            <a:pPr marL="285750" indent="-28575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zh-CN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molecules represent a large number of real molecules;</a:t>
            </a:r>
          </a:p>
          <a:p>
            <a:pPr marL="285750" indent="-285750" algn="just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zh-CN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statistical mechanics;</a:t>
            </a:r>
          </a:p>
          <a:p>
            <a:pPr marL="285750" indent="-285750" algn="just" eaLnBrk="1" fontAlgn="base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zh-CN" sz="1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consistent with Boltzmann transport equation ;</a:t>
            </a:r>
            <a:endParaRPr lang="zh-CN" altLang="en-US" sz="1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8BA061-AFB0-4B3A-B439-0AD5DD2DE8A2}"/>
              </a:ext>
            </a:extLst>
          </p:cNvPr>
          <p:cNvGrpSpPr/>
          <p:nvPr/>
        </p:nvGrpSpPr>
        <p:grpSpPr>
          <a:xfrm>
            <a:off x="4145011" y="1121440"/>
            <a:ext cx="5103124" cy="2274839"/>
            <a:chOff x="4145011" y="1121440"/>
            <a:chExt cx="5103124" cy="227483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ECF7EC0-E2AD-4193-921C-5282624314DD}"/>
                </a:ext>
              </a:extLst>
            </p:cNvPr>
            <p:cNvGrpSpPr/>
            <p:nvPr/>
          </p:nvGrpSpPr>
          <p:grpSpPr>
            <a:xfrm>
              <a:off x="4305027" y="1121440"/>
              <a:ext cx="4783181" cy="2028824"/>
              <a:chOff x="4305027" y="1121440"/>
              <a:chExt cx="4783181" cy="202882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01470DF-6547-4722-9923-F9618487B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94379" y="1121440"/>
                <a:ext cx="1856682" cy="2028824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7CD1F63-9A39-44E5-BD4A-FCE55CE5B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05027" y="1448510"/>
                <a:ext cx="1143546" cy="135371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0765A55-7542-4D4B-9EFC-83B975089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35807" y="1211033"/>
                <a:ext cx="1552401" cy="1717391"/>
              </a:xfrm>
              <a:prstGeom prst="rect">
                <a:avLst/>
              </a:prstGeom>
            </p:spPr>
          </p:pic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7E6597-BED3-4364-84EB-C8308D274CDD}"/>
                </a:ext>
              </a:extLst>
            </p:cNvPr>
            <p:cNvSpPr txBox="1"/>
            <p:nvPr/>
          </p:nvSpPr>
          <p:spPr>
            <a:xfrm>
              <a:off x="4145011" y="2846633"/>
              <a:ext cx="13035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Quantum scale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0555C26-37A3-43BE-93AF-A36014B0FB50}"/>
                </a:ext>
              </a:extLst>
            </p:cNvPr>
            <p:cNvSpPr txBox="1"/>
            <p:nvPr/>
          </p:nvSpPr>
          <p:spPr>
            <a:xfrm>
              <a:off x="5937006" y="3088502"/>
              <a:ext cx="11641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Kinetic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scale </a:t>
              </a:r>
            </a:p>
          </p:txBody>
        </p:sp>
        <p:sp>
          <p:nvSpPr>
            <p:cNvPr id="52" name="TextBox 9">
              <a:extLst>
                <a:ext uri="{FF2B5EF4-FFF2-40B4-BE49-F238E27FC236}">
                  <a16:creationId xmlns:a16="http://schemas.microsoft.com/office/drawing/2014/main" id="{5F7E6597-BED3-4364-84EB-C8308D274CDD}"/>
                </a:ext>
              </a:extLst>
            </p:cNvPr>
            <p:cNvSpPr txBox="1"/>
            <p:nvPr/>
          </p:nvSpPr>
          <p:spPr>
            <a:xfrm>
              <a:off x="7535807" y="2920790"/>
              <a:ext cx="17123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Hydrodynamic scale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671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720-E526-BD45-92D7-B4028BF31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13064" cy="82435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Thermal Transport </a:t>
            </a:r>
            <a:endParaRPr lang="en-US" dirty="0"/>
          </a:p>
        </p:txBody>
      </p:sp>
      <p:pic>
        <p:nvPicPr>
          <p:cNvPr id="47" name="图片 2">
            <a:extLst>
              <a:ext uri="{FF2B5EF4-FFF2-40B4-BE49-F238E27FC236}">
                <a16:creationId xmlns:a16="http://schemas.microsoft.com/office/drawing/2014/main" id="{10F264E3-741D-488E-B4B4-B3EBB49EC71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700" y="1342157"/>
            <a:ext cx="2622229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2BA6889-9B09-4A9F-8BF1-C0882A3DD96A}"/>
              </a:ext>
            </a:extLst>
          </p:cNvPr>
          <p:cNvSpPr txBox="1"/>
          <p:nvPr/>
        </p:nvSpPr>
        <p:spPr>
          <a:xfrm>
            <a:off x="323647" y="978795"/>
            <a:ext cx="2438400" cy="41580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 algn="l">
              <a:defRPr/>
            </a:pPr>
            <a:r>
              <a:rPr lang="en-US" sz="2000" kern="0" dirty="0">
                <a:solidFill>
                  <a:prstClr val="black"/>
                </a:solidFill>
              </a:rPr>
              <a:t>Fourier’s Law</a:t>
            </a:r>
          </a:p>
        </p:txBody>
      </p:sp>
      <p:pic>
        <p:nvPicPr>
          <p:cNvPr id="49" name="图片 2">
            <a:extLst>
              <a:ext uri="{FF2B5EF4-FFF2-40B4-BE49-F238E27FC236}">
                <a16:creationId xmlns:a16="http://schemas.microsoft.com/office/drawing/2014/main" id="{BD5F6657-86EB-43E0-A76A-79041EAD0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458733"/>
            <a:ext cx="2834640" cy="217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2C5DBF9-CBDB-4261-AB9D-E26903B2238A}"/>
              </a:ext>
            </a:extLst>
          </p:cNvPr>
          <p:cNvSpPr txBox="1"/>
          <p:nvPr/>
        </p:nvSpPr>
        <p:spPr>
          <a:xfrm>
            <a:off x="4517084" y="936286"/>
            <a:ext cx="2971800" cy="41580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 algn="l">
              <a:defRPr/>
            </a:pPr>
            <a:r>
              <a:rPr lang="en-US" altLang="zh-CN" sz="2000" kern="0" dirty="0">
                <a:solidFill>
                  <a:prstClr val="black"/>
                </a:solidFill>
              </a:rPr>
              <a:t>Results and validation</a:t>
            </a:r>
            <a:endParaRPr lang="en-US" sz="2000" kern="0" dirty="0">
              <a:solidFill>
                <a:prstClr val="black"/>
              </a:solidFill>
            </a:endParaRPr>
          </a:p>
        </p:txBody>
      </p:sp>
      <p:pic>
        <p:nvPicPr>
          <p:cNvPr id="53" name="图片 3">
            <a:extLst>
              <a:ext uri="{FF2B5EF4-FFF2-40B4-BE49-F238E27FC236}">
                <a16:creationId xmlns:a16="http://schemas.microsoft.com/office/drawing/2014/main" id="{4E933191-19E3-45E0-8FFB-1DD903758FB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9119" y="3647283"/>
            <a:ext cx="2916121" cy="238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" name="对象 25">
            <a:extLst>
              <a:ext uri="{FF2B5EF4-FFF2-40B4-BE49-F238E27FC236}">
                <a16:creationId xmlns:a16="http://schemas.microsoft.com/office/drawing/2014/main" id="{36C6DA28-3659-47BF-B5CF-D24A7BCD10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072065"/>
              </p:ext>
            </p:extLst>
          </p:nvPr>
        </p:nvGraphicFramePr>
        <p:xfrm>
          <a:off x="1203447" y="4306561"/>
          <a:ext cx="17113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0" name="Equation" r:id="rId6" imgW="799753" imgH="355446" progId="Equation.DSMT4">
                  <p:embed/>
                </p:oleObj>
              </mc:Choice>
              <mc:Fallback>
                <p:oleObj name="Equation" r:id="rId6" imgW="799753" imgH="355446" progId="Equation.DSMT4">
                  <p:embed/>
                  <p:pic>
                    <p:nvPicPr>
                      <p:cNvPr id="39953" name="对象 25">
                        <a:extLst>
                          <a:ext uri="{FF2B5EF4-FFF2-40B4-BE49-F238E27FC236}">
                            <a16:creationId xmlns:a16="http://schemas.microsoft.com/office/drawing/2014/main" id="{761EA130-8F02-46CB-97BA-FEAE7B4E0C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447" y="4306561"/>
                        <a:ext cx="17113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矩形 23">
            <a:extLst>
              <a:ext uri="{FF2B5EF4-FFF2-40B4-BE49-F238E27FC236}">
                <a16:creationId xmlns:a16="http://schemas.microsoft.com/office/drawing/2014/main" id="{6E439541-572D-4BF1-B1FE-852808A8F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234" y="4978943"/>
            <a:ext cx="438785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1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the amount of grids;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1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the probability of collisions with walls; 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1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Eliminate the Knudsen effects;</a:t>
            </a:r>
            <a:endParaRPr lang="zh-CN" altLang="en-US" sz="1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281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720-E526-BD45-92D7-B4028BF31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9448800" cy="82435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Mass Transport</a:t>
            </a:r>
          </a:p>
        </p:txBody>
      </p:sp>
      <p:pic>
        <p:nvPicPr>
          <p:cNvPr id="19" name="图片 1">
            <a:extLst>
              <a:ext uri="{FF2B5EF4-FFF2-40B4-BE49-F238E27FC236}">
                <a16:creationId xmlns:a16="http://schemas.microsoft.com/office/drawing/2014/main" id="{DBC1733B-CC81-40E0-8B5A-D5109693D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26" y="3945007"/>
            <a:ext cx="1985169" cy="191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D603FA5-3F46-4259-9035-0F5BBCB34A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535" y="3868014"/>
            <a:ext cx="1828800" cy="197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5D362C29-AB41-4335-826A-DEEB430038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68608"/>
            <a:ext cx="1828800" cy="197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3">
            <a:extLst>
              <a:ext uri="{FF2B5EF4-FFF2-40B4-BE49-F238E27FC236}">
                <a16:creationId xmlns:a16="http://schemas.microsoft.com/office/drawing/2014/main" id="{2882A90A-4238-49E8-A219-3F02D75DDE7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530" y="3786224"/>
            <a:ext cx="3221281" cy="24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40EA05E-9185-4780-AEA5-13F992CFE771}"/>
              </a:ext>
            </a:extLst>
          </p:cNvPr>
          <p:cNvSpPr txBox="1"/>
          <p:nvPr/>
        </p:nvSpPr>
        <p:spPr>
          <a:xfrm>
            <a:off x="110716" y="856855"/>
            <a:ext cx="2438400" cy="41580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lvl="0" algn="l">
              <a:defRPr/>
            </a:pPr>
            <a:r>
              <a:rPr lang="en-US" sz="2000" kern="0" dirty="0">
                <a:solidFill>
                  <a:prstClr val="black"/>
                </a:solidFill>
              </a:rPr>
              <a:t>Darcy’s Law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658B56-6450-4341-92B1-BBCC53199D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16" y="1348401"/>
            <a:ext cx="2551572" cy="139952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FB3FE9C-9F68-4F26-A8B4-4EE2C7E0C91C}"/>
              </a:ext>
            </a:extLst>
          </p:cNvPr>
          <p:cNvSpPr txBox="1"/>
          <p:nvPr/>
        </p:nvSpPr>
        <p:spPr>
          <a:xfrm>
            <a:off x="125164" y="3296667"/>
            <a:ext cx="2438400" cy="415800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24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Validation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31" name="对象 6">
            <a:extLst>
              <a:ext uri="{FF2B5EF4-FFF2-40B4-BE49-F238E27FC236}">
                <a16:creationId xmlns:a16="http://schemas.microsoft.com/office/drawing/2014/main" id="{81FE6ABF-BAC4-4118-B217-EFB68E3C75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323102"/>
              </p:ext>
            </p:extLst>
          </p:nvPr>
        </p:nvGraphicFramePr>
        <p:xfrm>
          <a:off x="533400" y="2636606"/>
          <a:ext cx="1495101" cy="614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1" name="Equation" r:id="rId8" imgW="1079032" imgH="444307" progId="Equation.DSMT4">
                  <p:embed/>
                </p:oleObj>
              </mc:Choice>
              <mc:Fallback>
                <p:oleObj name="Equation" r:id="rId8" imgW="1079032" imgH="444307" progId="Equation.DSMT4">
                  <p:embed/>
                  <p:pic>
                    <p:nvPicPr>
                      <p:cNvPr id="27652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36606"/>
                        <a:ext cx="1495101" cy="6141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>
            <a:extLst>
              <a:ext uri="{FF2B5EF4-FFF2-40B4-BE49-F238E27FC236}">
                <a16:creationId xmlns:a16="http://schemas.microsoft.com/office/drawing/2014/main" id="{BFABE26E-87BE-43F5-A01C-E468915F8E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6515" y="1102058"/>
            <a:ext cx="2743200" cy="1966823"/>
          </a:xfrm>
          <a:prstGeom prst="rect">
            <a:avLst/>
          </a:prstGeom>
        </p:spPr>
      </p:pic>
      <p:graphicFrame>
        <p:nvGraphicFramePr>
          <p:cNvPr id="34" name="对象 11">
            <a:extLst>
              <a:ext uri="{FF2B5EF4-FFF2-40B4-BE49-F238E27FC236}">
                <a16:creationId xmlns:a16="http://schemas.microsoft.com/office/drawing/2014/main" id="{C06DCDB1-7731-4898-BD97-4DC79F3254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471081"/>
              </p:ext>
            </p:extLst>
          </p:nvPr>
        </p:nvGraphicFramePr>
        <p:xfrm>
          <a:off x="6019800" y="3173951"/>
          <a:ext cx="3041932" cy="32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2" name="Equation" r:id="rId11" imgW="4559300" imgH="482600" progId="Equation.DSMT4">
                  <p:embed/>
                </p:oleObj>
              </mc:Choice>
              <mc:Fallback>
                <p:oleObj name="Equation" r:id="rId11" imgW="4559300" imgH="482600" progId="Equation.DSMT4">
                  <p:embed/>
                  <p:pic>
                    <p:nvPicPr>
                      <p:cNvPr id="29704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173951"/>
                        <a:ext cx="3041932" cy="3219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" name="图片 2">
            <a:extLst>
              <a:ext uri="{FF2B5EF4-FFF2-40B4-BE49-F238E27FC236}">
                <a16:creationId xmlns:a16="http://schemas.microsoft.com/office/drawing/2014/main" id="{78FC549C-465D-485D-9F7D-C96840C2A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72793" y="974651"/>
            <a:ext cx="3233583" cy="270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909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5A5E4-2A67-4C07-B30D-AB27B775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B8720-E526-BD45-92D7-B4028BF31D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ABAAA8F-3FAF-4B2A-9624-C1F021271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76200"/>
            <a:ext cx="9448800" cy="824352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/>
              <a:t>Further Work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58E71A-9300-4EEE-BE5D-109D6B82458B}"/>
              </a:ext>
            </a:extLst>
          </p:cNvPr>
          <p:cNvSpPr txBox="1"/>
          <p:nvPr/>
        </p:nvSpPr>
        <p:spPr>
          <a:xfrm>
            <a:off x="381000" y="1143000"/>
            <a:ext cx="791774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Study the phonon transport within the backbone within nanoporous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material with the Monte Carlo method;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Study gas-solid coupling heat transfer effect;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 the effective thermal conductivity ;</a:t>
            </a: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B26655AE-5F00-41A2-8990-9E776F8788E8}"/>
              </a:ext>
            </a:extLst>
          </p:cNvPr>
          <p:cNvSpPr txBox="1">
            <a:spLocks/>
          </p:cNvSpPr>
          <p:nvPr/>
        </p:nvSpPr>
        <p:spPr bwMode="auto">
          <a:xfrm>
            <a:off x="533400" y="3789418"/>
            <a:ext cx="8229600" cy="1143000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i="1" dirty="0">
                <a:solidFill>
                  <a:srgbClr val="0000FF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Thanks for your attention ! </a:t>
            </a:r>
            <a:endParaRPr lang="zh-CN" altLang="en-US" i="1" dirty="0">
              <a:solidFill>
                <a:srgbClr val="0000FF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194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RPA E COLOR PALETTE 112012">
      <a:dk1>
        <a:sysClr val="windowText" lastClr="000000"/>
      </a:dk1>
      <a:lt1>
        <a:sysClr val="window" lastClr="FFFFFF"/>
      </a:lt1>
      <a:dk2>
        <a:srgbClr val="1AB0E9"/>
      </a:dk2>
      <a:lt2>
        <a:srgbClr val="E79B38"/>
      </a:lt2>
      <a:accent1>
        <a:srgbClr val="1AB0E9"/>
      </a:accent1>
      <a:accent2>
        <a:srgbClr val="106D96"/>
      </a:accent2>
      <a:accent3>
        <a:srgbClr val="E49C3D"/>
      </a:accent3>
      <a:accent4>
        <a:srgbClr val="E7862A"/>
      </a:accent4>
      <a:accent5>
        <a:srgbClr val="9DA0A3"/>
      </a:accent5>
      <a:accent6>
        <a:srgbClr val="DADADA"/>
      </a:accent6>
      <a:hlink>
        <a:srgbClr val="1AB0E9"/>
      </a:hlink>
      <a:folHlink>
        <a:srgbClr val="E49C3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24791</TotalTime>
  <Words>200</Words>
  <Application>Microsoft Office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Lucida Grande</vt:lpstr>
      <vt:lpstr>黑体</vt:lpstr>
      <vt:lpstr>宋体</vt:lpstr>
      <vt:lpstr>Arial</vt:lpstr>
      <vt:lpstr>Arial Narrow</vt:lpstr>
      <vt:lpstr>Calibri</vt:lpstr>
      <vt:lpstr>Times New Roman</vt:lpstr>
      <vt:lpstr>Verdana</vt:lpstr>
      <vt:lpstr>Wingdings</vt:lpstr>
      <vt:lpstr>1_Office Theme</vt:lpstr>
      <vt:lpstr>Equation</vt:lpstr>
      <vt:lpstr>Gas Transport Phenomena in Nanoporous Material</vt:lpstr>
      <vt:lpstr>Motivation</vt:lpstr>
      <vt:lpstr>Numerical Methods</vt:lpstr>
      <vt:lpstr>Thermal Transport </vt:lpstr>
      <vt:lpstr>Mass Transport</vt:lpstr>
      <vt:lpstr>Further Work</vt:lpstr>
    </vt:vector>
  </TitlesOfParts>
  <Company>U.S. 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Adam.Fischer</dc:creator>
  <cp:lastModifiedBy>Xinpeng Zhao</cp:lastModifiedBy>
  <cp:revision>1041</cp:revision>
  <cp:lastPrinted>2015-11-10T04:41:51Z</cp:lastPrinted>
  <dcterms:created xsi:type="dcterms:W3CDTF">2013-01-14T19:35:37Z</dcterms:created>
  <dcterms:modified xsi:type="dcterms:W3CDTF">2017-06-25T20:31:49Z</dcterms:modified>
</cp:coreProperties>
</file>