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68" r:id="rId1"/>
  </p:sldMasterIdLst>
  <p:notesMasterIdLst>
    <p:notesMasterId r:id="rId7"/>
  </p:notesMasterIdLst>
  <p:sldIdLst>
    <p:sldId id="256" r:id="rId2"/>
    <p:sldId id="258" r:id="rId3"/>
    <p:sldId id="257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97"/>
    <p:restoredTop sz="94633"/>
  </p:normalViewPr>
  <p:slideViewPr>
    <p:cSldViewPr snapToGrid="0" snapToObjects="1">
      <p:cViewPr varScale="1">
        <p:scale>
          <a:sx n="79" d="100"/>
          <a:sy n="79" d="100"/>
        </p:scale>
        <p:origin x="23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20121-A8FD-8843-A993-70E4256321BA}" type="datetimeFigureOut">
              <a:rPr lang="en-US" smtClean="0"/>
              <a:t>6/22/17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2DC89-ECA0-4C4D-8EF4-B6467DE3C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774-5DC8-F74F-A9F2-DA85B33A8A59}" type="datetimeFigureOut">
              <a:rPr lang="en-US" smtClean="0"/>
              <a:t>6/22/17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4886-A766-AA43-A4F4-B43EA38A0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774-5DC8-F74F-A9F2-DA85B33A8A59}" type="datetimeFigureOut">
              <a:rPr lang="en-US" smtClean="0"/>
              <a:t>6/22/17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4886-A766-AA43-A4F4-B43EA38A0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774-5DC8-F74F-A9F2-DA85B33A8A59}" type="datetimeFigureOut">
              <a:rPr lang="en-US" smtClean="0"/>
              <a:t>6/22/17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4886-A766-AA43-A4F4-B43EA38A0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774-5DC8-F74F-A9F2-DA85B33A8A59}" type="datetimeFigureOut">
              <a:rPr lang="en-US" smtClean="0"/>
              <a:t>6/22/17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4886-A766-AA43-A4F4-B43EA38A0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774-5DC8-F74F-A9F2-DA85B33A8A59}" type="datetimeFigureOut">
              <a:rPr lang="en-US" smtClean="0"/>
              <a:t>6/22/17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4886-A766-AA43-A4F4-B43EA38A0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774-5DC8-F74F-A9F2-DA85B33A8A59}" type="datetimeFigureOut">
              <a:rPr lang="en-US" smtClean="0"/>
              <a:t>6/22/17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4886-A766-AA43-A4F4-B43EA38A0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774-5DC8-F74F-A9F2-DA85B33A8A59}" type="datetimeFigureOut">
              <a:rPr lang="en-US" smtClean="0"/>
              <a:t>6/22/17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4886-A766-AA43-A4F4-B43EA38A0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774-5DC8-F74F-A9F2-DA85B33A8A59}" type="datetimeFigureOut">
              <a:rPr lang="en-US" smtClean="0"/>
              <a:t>6/22/17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4886-A766-AA43-A4F4-B43EA38A0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774-5DC8-F74F-A9F2-DA85B33A8A59}" type="datetimeFigureOut">
              <a:rPr lang="en-US" smtClean="0"/>
              <a:t>6/22/17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4886-A766-AA43-A4F4-B43EA38A0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774-5DC8-F74F-A9F2-DA85B33A8A59}" type="datetimeFigureOut">
              <a:rPr lang="en-US" smtClean="0"/>
              <a:t>6/22/17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4886-A766-AA43-A4F4-B43EA38A0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8B774-5DC8-F74F-A9F2-DA85B33A8A59}" type="datetimeFigureOut">
              <a:rPr lang="en-US" smtClean="0"/>
              <a:t>6/22/17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B4886-A766-AA43-A4F4-B43EA38A0C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8B774-5DC8-F74F-A9F2-DA85B33A8A59}" type="datetimeFigureOut">
              <a:rPr lang="en-US" smtClean="0"/>
              <a:t>6/22/17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4886-A766-AA43-A4F4-B43EA38A0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4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971"/>
            <a:ext cx="10827025" cy="1925637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n>
                  <a:solidFill>
                    <a:schemeClr val="tx1">
                      <a:lumMod val="50000"/>
                    </a:schemeClr>
                  </a:solidFill>
                </a:ln>
              </a:rPr>
              <a:t>CHIME: Mapping the Expanding Universe with a Redundant Array</a:t>
            </a:r>
            <a:endParaRPr lang="en-US" dirty="0">
              <a:ln>
                <a:solidFill>
                  <a:schemeClr val="tx1">
                    <a:lumMod val="50000"/>
                  </a:schemeClr>
                </a:solidFill>
              </a:ln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674386"/>
            <a:ext cx="3843130" cy="165576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</a:rPr>
              <a:t>Deborah Good </a:t>
            </a:r>
          </a:p>
          <a:p>
            <a:r>
              <a:rPr lang="en-US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</a:rPr>
              <a:t>June 26, 2017</a:t>
            </a:r>
          </a:p>
          <a:p>
            <a:r>
              <a:rPr lang="en-US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</a:rPr>
              <a:t>IHPCSS Electronic Poster Session</a:t>
            </a:r>
            <a:endParaRPr lang="en-US" dirty="0">
              <a:ln w="3175">
                <a:solidFill>
                  <a:schemeClr val="tx1">
                    <a:lumMod val="50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099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tx1">
                      <a:lumMod val="50000"/>
                    </a:schemeClr>
                  </a:solidFill>
                </a:ln>
              </a:rPr>
              <a:t>Canadian Hydrogen Intensity Mapping Experiment: The Goal</a:t>
            </a:r>
            <a:endParaRPr lang="en-US" dirty="0">
              <a:ln>
                <a:solidFill>
                  <a:schemeClr val="tx1">
                    <a:lumMod val="50000"/>
                  </a:schemeClr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2435" y="1825625"/>
            <a:ext cx="4452730" cy="4495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n w="3175">
                  <a:solidFill>
                    <a:schemeClr val="tx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Gill Sans MT Ext Condensed Bold" charset="0"/>
                <a:cs typeface="Gill Sans MT Ext Condensed Bold" charset="0"/>
              </a:rPr>
              <a:t>CHIME aims to learn about the accelerating expansion of the universe by creating a map of redshifted 21 cm neutral hydrogen emission. </a:t>
            </a:r>
            <a:endParaRPr lang="en-US" dirty="0">
              <a:ln w="3175">
                <a:solidFill>
                  <a:schemeClr val="tx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ea typeface="Gill Sans MT Ext Condensed Bold" charset="0"/>
              <a:cs typeface="Gill Sans MT Ext Condensed Bold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1" y="1825625"/>
            <a:ext cx="6542591" cy="449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7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8168"/>
            <a:ext cx="10515600" cy="1325563"/>
          </a:xfrm>
        </p:spPr>
        <p:txBody>
          <a:bodyPr/>
          <a:lstStyle/>
          <a:p>
            <a:r>
              <a:rPr lang="en-US" dirty="0" smtClean="0">
                <a:ln>
                  <a:solidFill>
                    <a:schemeClr val="tx1">
                      <a:lumMod val="50000"/>
                    </a:schemeClr>
                  </a:solidFill>
                </a:ln>
              </a:rPr>
              <a:t>CHIME Fundamentals</a:t>
            </a:r>
            <a:endParaRPr lang="en-US" dirty="0">
              <a:ln>
                <a:solidFill>
                  <a:schemeClr val="tx1">
                    <a:lumMod val="50000"/>
                  </a:schemeClr>
                </a:solidFill>
              </a:ln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264319"/>
              </p:ext>
            </p:extLst>
          </p:nvPr>
        </p:nvGraphicFramePr>
        <p:xfrm>
          <a:off x="457199" y="1690688"/>
          <a:ext cx="5078186" cy="30092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9093"/>
                <a:gridCol w="2539093"/>
              </a:tblGrid>
              <a:tr h="415065">
                <a:tc>
                  <a:txBody>
                    <a:bodyPr/>
                    <a:lstStyle/>
                    <a:p>
                      <a:r>
                        <a:rPr lang="en-US" dirty="0" smtClean="0"/>
                        <a:t>Vital</a:t>
                      </a:r>
                      <a:r>
                        <a:rPr lang="en-US" baseline="0" dirty="0" smtClean="0"/>
                        <a:t> Stats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26363"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 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400-800</a:t>
                      </a:r>
                      <a:r>
                        <a:rPr lang="en-US" baseline="0" dirty="0" smtClean="0"/>
                        <a:t> MHz</a:t>
                      </a:r>
                    </a:p>
                    <a:p>
                      <a:r>
                        <a:rPr lang="en-US" baseline="0" dirty="0" smtClean="0"/>
                        <a:t>390 </a:t>
                      </a:r>
                      <a:r>
                        <a:rPr lang="en-US" baseline="0" dirty="0" err="1" smtClean="0"/>
                        <a:t>kHZ</a:t>
                      </a:r>
                      <a:r>
                        <a:rPr lang="en-US" baseline="0" dirty="0" smtClean="0"/>
                        <a:t> bins</a:t>
                      </a:r>
                      <a:endParaRPr lang="en-US" dirty="0" smtClean="0"/>
                    </a:p>
                  </a:txBody>
                  <a:tcPr/>
                </a:tc>
              </a:tr>
              <a:tr h="726363">
                <a:tc>
                  <a:txBody>
                    <a:bodyPr/>
                    <a:lstStyle/>
                    <a:p>
                      <a:r>
                        <a:rPr lang="en-US" dirty="0" smtClean="0"/>
                        <a:t>Cylinders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r>
                        <a:rPr lang="en-US" baseline="0" dirty="0" smtClean="0"/>
                        <a:t>20 m wide x 100 m long</a:t>
                      </a:r>
                      <a:endParaRPr lang="en-US" dirty="0"/>
                    </a:p>
                  </a:txBody>
                  <a:tcPr/>
                </a:tc>
              </a:tr>
              <a:tr h="415065">
                <a:tc>
                  <a:txBody>
                    <a:bodyPr/>
                    <a:lstStyle/>
                    <a:p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antennas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1024</a:t>
                      </a:r>
                      <a:endParaRPr lang="en-US" dirty="0"/>
                    </a:p>
                  </a:txBody>
                  <a:tcPr/>
                </a:tc>
              </a:tr>
              <a:tr h="726363">
                <a:tc>
                  <a:txBody>
                    <a:bodyPr/>
                    <a:lstStyle/>
                    <a:p>
                      <a:r>
                        <a:rPr lang="en-US" dirty="0" smtClean="0"/>
                        <a:t>Field of View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East-West 1.3-2.5°</a:t>
                      </a:r>
                    </a:p>
                    <a:p>
                      <a:r>
                        <a:rPr lang="en-US" dirty="0" smtClean="0"/>
                        <a:t>North-South</a:t>
                      </a:r>
                      <a:r>
                        <a:rPr lang="en-US" baseline="0" dirty="0" smtClean="0"/>
                        <a:t> 100</a:t>
                      </a:r>
                      <a:r>
                        <a:rPr lang="en-US" dirty="0" smtClean="0"/>
                        <a:t>°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9" name="Content Placeholder 3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7" y="1690687"/>
            <a:ext cx="6006136" cy="3126241"/>
          </a:xfrm>
        </p:spPr>
      </p:pic>
    </p:spTree>
    <p:extLst>
      <p:ext uri="{BB962C8B-B14F-4D97-AF65-F5344CB8AC3E}">
        <p14:creationId xmlns:p14="http://schemas.microsoft.com/office/powerpoint/2010/main" val="157573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8200" y="2835131"/>
            <a:ext cx="8273143" cy="2956874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n>
                  <a:solidFill>
                    <a:schemeClr val="tx1">
                      <a:lumMod val="50000"/>
                    </a:schemeClr>
                  </a:solidFill>
                </a:ln>
              </a:rPr>
              <a:t>Getting the same information more than once: Baseline Redundancy</a:t>
            </a:r>
            <a:endParaRPr lang="en-US" dirty="0">
              <a:ln>
                <a:solidFill>
                  <a:schemeClr val="tx1">
                    <a:lumMod val="50000"/>
                  </a:schemeClr>
                </a:solidFill>
              </a:ln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8412825" cy="4444546"/>
              </a:xfrm>
            </p:spPr>
            <p:txBody>
              <a:bodyPr/>
              <a:lstStyle/>
              <a:p>
                <a:r>
                  <a:rPr lang="en-US" dirty="0" smtClean="0">
                    <a:ln w="3175">
                      <a:solidFill>
                        <a:schemeClr val="tx1">
                          <a:lumMod val="50000"/>
                        </a:schemeClr>
                      </a:solidFill>
                    </a:ln>
                  </a:rPr>
                  <a:t>Data from CHIME is collected by cross-correlating between antennas. </a:t>
                </a:r>
              </a:p>
              <a:p>
                <a:r>
                  <a:rPr lang="en-US" dirty="0" smtClean="0">
                    <a:ln w="3175">
                      <a:solidFill>
                        <a:schemeClr val="tx1">
                          <a:lumMod val="50000"/>
                        </a:schemeClr>
                      </a:solidFill>
                    </a:ln>
                  </a:rPr>
                  <a:t>Ideally, antenna pairs with the same physical spacing should see the same information:</a:t>
                </a:r>
                <a:endParaRPr lang="en-US" dirty="0">
                  <a:ln w="3175">
                    <a:solidFill>
                      <a:schemeClr val="tx1">
                        <a:lumMod val="50000"/>
                      </a:schemeClr>
                    </a:solidFill>
                  </a:ln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  <m:r>
                        <a:rPr lang="en-US" i="1">
                          <a:ln w="3175"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b="0" i="1" smtClean="0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b="0" i="1" smtClean="0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i="1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i="1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n w="3175"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latin typeface="Cambria Math" charset="0"/>
                        </a:rPr>
                        <m:t> ∫</m:t>
                      </m:r>
                      <m:sSup>
                        <m:sSupPr>
                          <m:ctrlP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𝑑</m:t>
                          </m:r>
                        </m:e>
                        <m:sup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𝒏</m:t>
                          </m:r>
                        </m:e>
                      </m:acc>
                      <m:r>
                        <a:rPr lang="en-US" i="1">
                          <a:ln w="3175"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  <m:t>𝒏</m:t>
                              </m:r>
                            </m:e>
                          </m:acc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𝑡</m:t>
                          </m:r>
                        </m:e>
                      </m:d>
                      <m:sSubSup>
                        <m:sSubSupPr>
                          <m:ctrlP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𝑗</m:t>
                          </m:r>
                        </m:sub>
                        <m:sup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  <m:t>𝒏</m:t>
                              </m:r>
                            </m:e>
                          </m:acc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𝜋</m:t>
                          </m:r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𝑖</m:t>
                          </m:r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 </m:t>
                          </m:r>
                          <m:acc>
                            <m:accPr>
                              <m:chr m:val="̂"/>
                              <m:ctrlPr>
                                <a:rPr lang="en-US" i="1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  <m:t>𝒏</m:t>
                              </m:r>
                            </m:e>
                          </m:acc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1" i="1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  <m:t>𝒖</m:t>
                              </m:r>
                            </m:e>
                            <m:sub>
                              <m:r>
                                <a:rPr lang="en-US" b="1" i="1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  <m:t>𝒊𝒋</m:t>
                              </m:r>
                            </m:sub>
                          </m:sSub>
                        </m:sup>
                      </m:sSup>
                      <m:r>
                        <a:rPr lang="en-US" i="1">
                          <a:ln w="3175"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n w="3175"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n w="3175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</a:ln>
                                  <a:latin typeface="Cambria Math" charset="0"/>
                                </a:rPr>
                                <m:t>𝑛</m:t>
                              </m:r>
                            </m:e>
                          </m:acc>
                        </m:e>
                      </m:d>
                      <m:r>
                        <a:rPr lang="en-US" i="1">
                          <a:ln w="3175">
                            <a:solidFill>
                              <a:schemeClr val="tx1">
                                <a:lumMod val="50000"/>
                              </a:schemeClr>
                            </a:solidFill>
                          </a:ln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n w="3175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</a:ln>
                              <a:latin typeface="Cambria Math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dirty="0" smtClean="0">
                  <a:ln w="3175">
                    <a:solidFill>
                      <a:schemeClr val="tx1">
                        <a:lumMod val="50000"/>
                      </a:schemeClr>
                    </a:solidFill>
                  </a:ln>
                </a:endParaRPr>
              </a:p>
              <a:p>
                <a:pPr marL="0" indent="0">
                  <a:buNone/>
                </a:pPr>
                <a:r>
                  <a:rPr lang="en-US" sz="2400" dirty="0" smtClean="0">
                    <a:ln w="3175">
                      <a:solidFill>
                        <a:schemeClr val="tx1">
                          <a:lumMod val="50000"/>
                        </a:schemeClr>
                      </a:solidFill>
                    </a:ln>
                  </a:rPr>
                  <a:t>Data  = complex gain </a:t>
                </a:r>
                <a14:m>
                  <m:oMath xmlns:m="http://schemas.openxmlformats.org/officeDocument/2006/math">
                    <m:r>
                      <a:rPr lang="en-US" sz="2400" i="1">
                        <a:ln w="3175">
                          <a:solidFill>
                            <a:schemeClr val="tx1">
                              <a:lumMod val="50000"/>
                            </a:schemeClr>
                          </a:solidFill>
                        </a:ln>
                        <a:latin typeface="Cambria Math" charset="0"/>
                      </a:rPr>
                      <m:t>∫</m:t>
                    </m:r>
                  </m:oMath>
                </a14:m>
                <a:r>
                  <a:rPr lang="en-US" sz="2400" dirty="0" smtClean="0">
                    <a:ln w="3175">
                      <a:solidFill>
                        <a:schemeClr val="tx1">
                          <a:lumMod val="50000"/>
                        </a:schemeClr>
                      </a:solidFill>
                    </a:ln>
                  </a:rPr>
                  <a:t>beams x baseline-dependent phase x sky + noise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8412825" cy="4444546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Oval 31"/>
          <p:cNvSpPr/>
          <p:nvPr/>
        </p:nvSpPr>
        <p:spPr>
          <a:xfrm>
            <a:off x="9732221" y="2527949"/>
            <a:ext cx="642937" cy="614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9732221" y="3411180"/>
            <a:ext cx="642937" cy="614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9732221" y="4294411"/>
            <a:ext cx="642937" cy="614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9732221" y="5177642"/>
            <a:ext cx="642937" cy="614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1259644" y="2527949"/>
            <a:ext cx="642937" cy="614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1259644" y="3411180"/>
            <a:ext cx="642937" cy="614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11259644" y="4294411"/>
            <a:ext cx="642937" cy="614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1259644" y="5177642"/>
            <a:ext cx="642937" cy="614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9889807" y="2606531"/>
            <a:ext cx="32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9911241" y="3525694"/>
            <a:ext cx="28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9960819" y="4444857"/>
            <a:ext cx="185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9889807" y="5364019"/>
            <a:ext cx="32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11428419" y="2606531"/>
            <a:ext cx="30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1428419" y="3525694"/>
            <a:ext cx="30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1398863" y="4444857"/>
            <a:ext cx="36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1461871" y="5364019"/>
            <a:ext cx="23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8</a:t>
            </a:r>
            <a:endParaRPr lang="en-US"/>
          </a:p>
        </p:txBody>
      </p:sp>
      <p:cxnSp>
        <p:nvCxnSpPr>
          <p:cNvPr id="48" name="Straight Connector 47"/>
          <p:cNvCxnSpPr>
            <a:stCxn id="40" idx="6"/>
            <a:endCxn id="53" idx="2"/>
          </p:cNvCxnSpPr>
          <p:nvPr/>
        </p:nvCxnSpPr>
        <p:spPr>
          <a:xfrm>
            <a:off x="10375158" y="2835131"/>
            <a:ext cx="884486" cy="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0375158" y="3701906"/>
            <a:ext cx="884486" cy="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0375158" y="4616306"/>
            <a:ext cx="884486" cy="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10375158" y="5473556"/>
            <a:ext cx="884486" cy="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0" idx="4"/>
            <a:endCxn id="49" idx="0"/>
          </p:cNvCxnSpPr>
          <p:nvPr/>
        </p:nvCxnSpPr>
        <p:spPr>
          <a:xfrm>
            <a:off x="10053690" y="3142312"/>
            <a:ext cx="0" cy="268868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053690" y="4025543"/>
            <a:ext cx="0" cy="268868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10053690" y="4908774"/>
            <a:ext cx="0" cy="268868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1541195" y="3142312"/>
            <a:ext cx="0" cy="268868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1541195" y="4025543"/>
            <a:ext cx="0" cy="268868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1589233" y="4908774"/>
            <a:ext cx="0" cy="268868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40" idx="5"/>
            <a:endCxn id="54" idx="1"/>
          </p:cNvCxnSpPr>
          <p:nvPr/>
        </p:nvCxnSpPr>
        <p:spPr>
          <a:xfrm>
            <a:off x="10281002" y="3052341"/>
            <a:ext cx="1072798" cy="44881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10319281" y="4831529"/>
            <a:ext cx="1072798" cy="44881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0296484" y="3886345"/>
            <a:ext cx="1072798" cy="44881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endCxn id="40" idx="7"/>
          </p:cNvCxnSpPr>
          <p:nvPr/>
        </p:nvCxnSpPr>
        <p:spPr>
          <a:xfrm flipH="1">
            <a:off x="10281002" y="3018833"/>
            <a:ext cx="1072798" cy="482318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>
            <a:off x="10255275" y="3899322"/>
            <a:ext cx="1072798" cy="482318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>
            <a:off x="10296484" y="4856804"/>
            <a:ext cx="1072798" cy="482318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70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1338943" y="3901126"/>
            <a:ext cx="7527471" cy="112956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42" y="-45441"/>
            <a:ext cx="10515600" cy="1325563"/>
          </a:xfrm>
        </p:spPr>
        <p:txBody>
          <a:bodyPr/>
          <a:lstStyle/>
          <a:p>
            <a:r>
              <a:rPr lang="en-US" dirty="0" smtClean="0">
                <a:ln>
                  <a:solidFill>
                    <a:schemeClr val="tx1">
                      <a:lumMod val="50000"/>
                    </a:schemeClr>
                  </a:solidFill>
                </a:ln>
              </a:rPr>
              <a:t>But why would you want redundancy?</a:t>
            </a:r>
            <a:endParaRPr lang="en-US" dirty="0">
              <a:ln>
                <a:solidFill>
                  <a:schemeClr val="tx1">
                    <a:lumMod val="50000"/>
                  </a:schemeClr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833" y="914202"/>
            <a:ext cx="8716518" cy="5225337"/>
          </a:xfrm>
        </p:spPr>
        <p:txBody>
          <a:bodyPr>
            <a:normAutofit/>
          </a:bodyPr>
          <a:lstStyle/>
          <a:p>
            <a:r>
              <a:rPr lang="en-US" sz="2400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</a:rPr>
              <a:t>Data compression</a:t>
            </a:r>
          </a:p>
          <a:p>
            <a:pPr lvl="1"/>
            <a:r>
              <a:rPr lang="en-US" sz="2200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</a:rPr>
              <a:t>1024 frequency channels x (1028 antennas x 2 polarizations)</a:t>
            </a:r>
            <a:r>
              <a:rPr lang="en-US" sz="2200" baseline="30000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</a:rPr>
              <a:t>2</a:t>
            </a:r>
            <a:r>
              <a:rPr lang="en-US" sz="2200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</a:rPr>
              <a:t> correlations x ~ 20 s cadence ≃135 </a:t>
            </a:r>
            <a:r>
              <a:rPr lang="en-US" sz="2200" dirty="0">
                <a:ln w="3175">
                  <a:solidFill>
                    <a:schemeClr val="tx1">
                      <a:lumMod val="50000"/>
                    </a:schemeClr>
                  </a:solidFill>
                </a:ln>
              </a:rPr>
              <a:t>TB/day x 5 years of data = Too much to store.</a:t>
            </a:r>
          </a:p>
          <a:p>
            <a:pPr lvl="1"/>
            <a:r>
              <a:rPr lang="en-US" sz="2200" dirty="0">
                <a:ln w="3175">
                  <a:solidFill>
                    <a:schemeClr val="tx1">
                      <a:lumMod val="50000"/>
                    </a:schemeClr>
                  </a:solidFill>
                </a:ln>
              </a:rPr>
              <a:t>Redundancy allows us to store a thoughtful subset of our data without losing significant signal.</a:t>
            </a:r>
          </a:p>
          <a:p>
            <a:r>
              <a:rPr lang="en-US" sz="2400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</a:rPr>
              <a:t>Calibration</a:t>
            </a:r>
            <a:endParaRPr lang="en-US" sz="2400" dirty="0">
              <a:ln w="3175">
                <a:solidFill>
                  <a:schemeClr val="tx1">
                    <a:lumMod val="50000"/>
                  </a:schemeClr>
                </a:solidFill>
              </a:ln>
            </a:endParaRPr>
          </a:p>
          <a:p>
            <a:pPr lvl="1"/>
            <a:r>
              <a:rPr lang="en-US" sz="2200" dirty="0">
                <a:ln w="3175">
                  <a:solidFill>
                    <a:schemeClr val="tx1">
                      <a:lumMod val="50000"/>
                    </a:schemeClr>
                  </a:solidFill>
                </a:ln>
              </a:rPr>
              <a:t>Our galaxy and many other known astronomical objects are much brighter than 21 cm radiation, </a:t>
            </a:r>
            <a:r>
              <a:rPr lang="en-US" sz="2200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</a:rPr>
              <a:t>and we </a:t>
            </a:r>
            <a:r>
              <a:rPr lang="en-US" sz="2200" dirty="0">
                <a:ln w="3175">
                  <a:solidFill>
                    <a:schemeClr val="tx1">
                      <a:lumMod val="50000"/>
                    </a:schemeClr>
                  </a:solidFill>
                </a:ln>
              </a:rPr>
              <a:t>need excellent calibration to remove </a:t>
            </a:r>
            <a:r>
              <a:rPr lang="en-US" sz="2200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</a:rPr>
              <a:t>these foreground signals.</a:t>
            </a:r>
          </a:p>
          <a:p>
            <a:pPr lvl="1"/>
            <a:r>
              <a:rPr lang="en-US" sz="2200" dirty="0" smtClean="0">
                <a:ln w="3175">
                  <a:solidFill>
                    <a:schemeClr val="tx1">
                      <a:lumMod val="50000"/>
                    </a:schemeClr>
                  </a:solidFill>
                </a:ln>
              </a:rPr>
              <a:t>Redundant baselines provide a way to calibrate, without detailed knowledge of either the sky or our electronics.</a:t>
            </a:r>
          </a:p>
        </p:txBody>
      </p:sp>
      <p:sp>
        <p:nvSpPr>
          <p:cNvPr id="4" name="Oval 3"/>
          <p:cNvSpPr/>
          <p:nvPr/>
        </p:nvSpPr>
        <p:spPr>
          <a:xfrm>
            <a:off x="9623138" y="2380992"/>
            <a:ext cx="642937" cy="614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623138" y="3264223"/>
            <a:ext cx="642937" cy="614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623138" y="4147454"/>
            <a:ext cx="642937" cy="614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623138" y="5030685"/>
            <a:ext cx="642937" cy="614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1150561" y="2380992"/>
            <a:ext cx="642937" cy="614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150561" y="3264223"/>
            <a:ext cx="642937" cy="614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150561" y="4147454"/>
            <a:ext cx="642937" cy="614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150561" y="5030685"/>
            <a:ext cx="642937" cy="6143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780724" y="2459574"/>
            <a:ext cx="32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802158" y="3378737"/>
            <a:ext cx="28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851736" y="4297900"/>
            <a:ext cx="185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780724" y="5217062"/>
            <a:ext cx="32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319336" y="2459574"/>
            <a:ext cx="30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319336" y="3378737"/>
            <a:ext cx="305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289780" y="4297900"/>
            <a:ext cx="36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1352788" y="5217062"/>
            <a:ext cx="238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8</a:t>
            </a:r>
            <a:endParaRPr lang="en-US"/>
          </a:p>
        </p:txBody>
      </p:sp>
      <p:cxnSp>
        <p:nvCxnSpPr>
          <p:cNvPr id="20" name="Straight Connector 19"/>
          <p:cNvCxnSpPr>
            <a:stCxn id="12" idx="6"/>
            <a:endCxn id="25" idx="2"/>
          </p:cNvCxnSpPr>
          <p:nvPr/>
        </p:nvCxnSpPr>
        <p:spPr>
          <a:xfrm>
            <a:off x="10266075" y="2688174"/>
            <a:ext cx="884486" cy="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266075" y="3554949"/>
            <a:ext cx="884486" cy="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0266075" y="4469349"/>
            <a:ext cx="884486" cy="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0266075" y="5326599"/>
            <a:ext cx="884486" cy="0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4"/>
            <a:endCxn id="21" idx="0"/>
          </p:cNvCxnSpPr>
          <p:nvPr/>
        </p:nvCxnSpPr>
        <p:spPr>
          <a:xfrm>
            <a:off x="9944607" y="2995355"/>
            <a:ext cx="0" cy="268868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944607" y="3878586"/>
            <a:ext cx="0" cy="268868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944607" y="4761817"/>
            <a:ext cx="0" cy="268868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1432112" y="2995355"/>
            <a:ext cx="0" cy="268868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432112" y="3878586"/>
            <a:ext cx="0" cy="268868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1480150" y="4761817"/>
            <a:ext cx="0" cy="268868"/>
          </a:xfrm>
          <a:prstGeom prst="line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2" idx="5"/>
            <a:endCxn id="26" idx="1"/>
          </p:cNvCxnSpPr>
          <p:nvPr/>
        </p:nvCxnSpPr>
        <p:spPr>
          <a:xfrm>
            <a:off x="10171919" y="2905384"/>
            <a:ext cx="1072798" cy="44881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0210198" y="4684572"/>
            <a:ext cx="1072798" cy="44881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187401" y="3739388"/>
            <a:ext cx="1072798" cy="44881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2" idx="7"/>
          </p:cNvCxnSpPr>
          <p:nvPr/>
        </p:nvCxnSpPr>
        <p:spPr>
          <a:xfrm flipH="1">
            <a:off x="10171919" y="2871876"/>
            <a:ext cx="1072798" cy="482318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146192" y="3752365"/>
            <a:ext cx="1072798" cy="482318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0187401" y="4709847"/>
            <a:ext cx="1072798" cy="482318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1498</TotalTime>
  <Words>318</Words>
  <Application>Microsoft Macintosh PowerPoint</Application>
  <PresentationFormat>Widescreen</PresentationFormat>
  <Paragraphs>47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Calibri</vt:lpstr>
      <vt:lpstr>Cambria Math</vt:lpstr>
      <vt:lpstr>Gill Sans MT</vt:lpstr>
      <vt:lpstr>Gill Sans MT Ext Condensed Bold</vt:lpstr>
      <vt:lpstr>Arial</vt:lpstr>
      <vt:lpstr>Office Theme</vt:lpstr>
      <vt:lpstr>CHIME: Mapping the Expanding Universe with a Redundant Array</vt:lpstr>
      <vt:lpstr>Canadian Hydrogen Intensity Mapping Experiment: The Goal</vt:lpstr>
      <vt:lpstr>CHIME Fundamentals</vt:lpstr>
      <vt:lpstr>Getting the same information more than once: Baseline Redundancy</vt:lpstr>
      <vt:lpstr>But why would you want redundancy?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CHIME: MAPPING THE UNIVERSE </dc:title>
  <dc:creator>Deborah Good</dc:creator>
  <cp:lastModifiedBy>Deborah Good</cp:lastModifiedBy>
  <cp:revision>16</cp:revision>
  <dcterms:created xsi:type="dcterms:W3CDTF">2017-06-15T17:26:23Z</dcterms:created>
  <dcterms:modified xsi:type="dcterms:W3CDTF">2017-06-23T07:42:18Z</dcterms:modified>
</cp:coreProperties>
</file>