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90" r:id="rId2"/>
    <p:sldId id="291" r:id="rId3"/>
    <p:sldId id="292" r:id="rId4"/>
    <p:sldId id="293" r:id="rId5"/>
    <p:sldId id="294" r:id="rId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80769"/>
  </p:normalViewPr>
  <p:slideViewPr>
    <p:cSldViewPr snapToGrid="0" snapToObjects="1">
      <p:cViewPr>
        <p:scale>
          <a:sx n="125" d="100"/>
          <a:sy n="125" d="100"/>
        </p:scale>
        <p:origin x="224" y="-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BF742-2495-3844-ACDE-E4A3E7380DC6}" type="datetimeFigureOut">
              <a:rPr kumimoji="1" lang="ja-JP" altLang="en-US" smtClean="0"/>
              <a:t>2018/6/28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1C5E8-2EDB-5348-883C-F7A7C677396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143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1C5E8-2EDB-5348-883C-F7A7C6773962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28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408000"/>
            <a:ext cx="9141619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494" y="777240"/>
            <a:ext cx="8454887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9493" y="4455621"/>
            <a:ext cx="8454887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69494" y="4343400"/>
            <a:ext cx="8454887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56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0022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93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000" y="1309511"/>
            <a:ext cx="8379912" cy="4894519"/>
          </a:xfrm>
        </p:spPr>
        <p:txBody>
          <a:bodyPr/>
          <a:lstStyle>
            <a:lvl2pPr marL="384048" indent="-182880">
              <a:buFont typeface="Calibri" charset="0"/>
              <a:buChar char=""/>
              <a:defRPr/>
            </a:lvl2pPr>
            <a:lvl3pPr marL="566928" indent="-182880">
              <a:buFont typeface="Calibri" charset="0"/>
              <a:buChar char="−"/>
              <a:defRPr/>
            </a:lvl3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 dirty="0"/>
              <a:t>2 </a:t>
            </a:r>
            <a:r>
              <a:rPr lang="ja-JP" altLang="en-US"/>
              <a:t>レベル
第 </a:t>
            </a:r>
            <a:r>
              <a:rPr lang="en-US" altLang="ja-JP" dirty="0"/>
              <a:t>3 </a:t>
            </a:r>
            <a:r>
              <a:rPr lang="ja-JP" altLang="en-US"/>
              <a:t>レベル
第 </a:t>
            </a:r>
            <a:r>
              <a:rPr lang="en-US" altLang="ja-JP" dirty="0"/>
              <a:t>4 </a:t>
            </a:r>
            <a:r>
              <a:rPr lang="ja-JP" altLang="en-US"/>
              <a:t>レベル
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タイトル 6"/>
          <p:cNvSpPr>
            <a:spLocks noGrp="1"/>
          </p:cNvSpPr>
          <p:nvPr>
            <p:ph type="title"/>
          </p:nvPr>
        </p:nvSpPr>
        <p:spPr>
          <a:xfrm>
            <a:off x="173619" y="273904"/>
            <a:ext cx="8785185" cy="882439"/>
          </a:xfrm>
        </p:spPr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663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30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2643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7423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73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20896"/>
            <a:ext cx="9141619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09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ja-JP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accent1"/>
                </a:solidFill>
              </a:defRPr>
            </a:lvl1pPr>
          </a:lstStyle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850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15897" y="6459786"/>
            <a:ext cx="5963016" cy="365125"/>
          </a:xfrm>
          <a:prstGeom prst="rect">
            <a:avLst/>
          </a:prstGeom>
        </p:spPr>
        <p:txBody>
          <a:bodyPr/>
          <a:lstStyle/>
          <a:p>
            <a:r>
              <a:rPr kumimoji="1" lang="en" altLang="ja-JP"/>
              <a:t>Haruka Yamada</a:t>
            </a:r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412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408000"/>
            <a:ext cx="9144001" cy="3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ja-JP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619" y="286604"/>
            <a:ext cx="8785185" cy="882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834" y="1309511"/>
            <a:ext cx="8342334" cy="489451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1693" y="6468437"/>
            <a:ext cx="78172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accent1"/>
                </a:solidFill>
              </a:defRPr>
            </a:lvl1pPr>
          </a:lstStyle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8912" y="6446837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C40E6AB-C57C-D34C-B4B9-5389A5046E9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3619" y="1169043"/>
            <a:ext cx="878518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77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charset="2"/>
        <a:buChar char="p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png"/><Relationship Id="rId10" Type="http://schemas.openxmlformats.org/officeDocument/2006/relationships/image" Target="../media/image20.emf"/><Relationship Id="rId4" Type="http://schemas.openxmlformats.org/officeDocument/2006/relationships/image" Target="../media/image14.png"/><Relationship Id="rId9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image" Target="../media/image23.emf"/><Relationship Id="rId21" Type="http://schemas.openxmlformats.org/officeDocument/2006/relationships/image" Target="../media/image41.png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image" Target="../media/image22.emf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emf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4B12A-6C0B-7E4E-BF0C-A3C441C041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000" dirty="0"/>
              <a:t>Optimization of tensor transportation </a:t>
            </a:r>
            <a:br>
              <a:rPr kumimoji="1" lang="en-US" altLang="ja-JP" dirty="0"/>
            </a:br>
            <a:r>
              <a:rPr kumimoji="1" lang="en-US" altLang="ja-JP" sz="3600" dirty="0"/>
              <a:t>in higher-order tensor renormalization group</a:t>
            </a:r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3A8B3E-5EA7-4248-BA38-279EC9F99746}"/>
              </a:ext>
            </a:extLst>
          </p:cNvPr>
          <p:cNvSpPr txBox="1"/>
          <p:nvPr/>
        </p:nvSpPr>
        <p:spPr>
          <a:xfrm>
            <a:off x="116800" y="4441548"/>
            <a:ext cx="89602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err="1"/>
              <a:t>Haruka</a:t>
            </a:r>
            <a:r>
              <a:rPr lang="en-US" altLang="ja-JP" sz="2400" dirty="0"/>
              <a:t> Yamada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Akira Imakura</a:t>
            </a:r>
            <a:r>
              <a:rPr lang="en-US" altLang="ja-JP" sz="2400" baseline="30000" dirty="0"/>
              <a:t>1</a:t>
            </a:r>
            <a:r>
              <a:rPr lang="en-US" altLang="ja-JP" sz="2400" dirty="0"/>
              <a:t>, Toshiyuki Imamura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, Tetsuya Sakurai</a:t>
            </a:r>
            <a:r>
              <a:rPr lang="en-US" altLang="ja-JP" sz="2400" baseline="30000" dirty="0"/>
              <a:t>1</a:t>
            </a:r>
            <a:endParaRPr lang="en-US" altLang="ja-JP" sz="2400" dirty="0"/>
          </a:p>
          <a:p>
            <a:pPr algn="ctr"/>
            <a:r>
              <a:rPr lang="en-US" altLang="ja-JP" sz="2400" baseline="30000" dirty="0"/>
              <a:t>1</a:t>
            </a:r>
            <a:r>
              <a:rPr lang="en-US" altLang="ja-JP" sz="2400" dirty="0"/>
              <a:t>University of Tsukuba, </a:t>
            </a:r>
            <a:r>
              <a:rPr lang="en-US" altLang="ja-JP" sz="2400" baseline="30000" dirty="0"/>
              <a:t>2</a:t>
            </a:r>
            <a:r>
              <a:rPr lang="en-US" altLang="ja-JP" sz="2400" dirty="0"/>
              <a:t>RIKEN R-CCS</a:t>
            </a:r>
            <a:endParaRPr lang="ja-JP" altLang="en-US" sz="2400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C11D81C-9E4D-6044-BB43-11B99F42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96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5342A9B-4191-0545-8E7C-562BAC3B77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000" y="1309511"/>
                <a:ext cx="8562804" cy="4894519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kumimoji="1" lang="en-US" altLang="ja-JP" dirty="0"/>
                  <a:t> HOTRG is an approximation method for the partition function</a:t>
                </a:r>
              </a:p>
              <a:p>
                <a:pPr>
                  <a:buFont typeface="Wingdings" pitchFamily="2" charset="2"/>
                  <a:buChar char="n"/>
                </a:pPr>
                <a:r>
                  <a:rPr lang="en-US" altLang="ja-JP" dirty="0">
                    <a:sym typeface="Wingdings" pitchFamily="2" charset="2"/>
                  </a:rPr>
                  <a:t> Computational cost is so huge. </a:t>
                </a:r>
                <a:endParaRPr kumimoji="1" lang="en-US" altLang="ja-JP" dirty="0"/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  <a:sym typeface="Wingdings" pitchFamily="2" charset="2"/>
                      </a:rPr>
                      <m:t>𝑂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𝐷</m:t>
                            </m:r>
                          </m:e>
                          <m:sup>
                            <m:r>
                              <a:rPr lang="en-US" altLang="ja-JP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4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𝑛</m:t>
                            </m:r>
                            <m:r>
                              <a:rPr lang="en-US" altLang="ja-JP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, </m:t>
                    </m:r>
                  </m:oMath>
                </a14:m>
                <a:r>
                  <a:rPr lang="en-US" altLang="ja-JP" dirty="0"/>
                  <a:t> where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altLang="ja-JP" dirty="0"/>
                  <a:t> relates an approximation accuracy and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kumimoji="1" lang="en-US" altLang="ja-JP" dirty="0"/>
                  <a:t> is the dimension of model</a:t>
                </a:r>
                <a:endParaRPr lang="en-US" altLang="ja-JP" dirty="0"/>
              </a:p>
              <a:p>
                <a:pPr>
                  <a:buFont typeface="Wingdings" pitchFamily="2" charset="2"/>
                  <a:buChar char="n"/>
                </a:pPr>
                <a:r>
                  <a:rPr lang="en-US" altLang="ja-JP" dirty="0"/>
                  <a:t> Bottleneck computation of HOTRG is tensor contraction</a:t>
                </a:r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Tensor contraction is implemented by matrix product and “tensor transportation”</a:t>
                </a:r>
              </a:p>
              <a:p>
                <a:pPr lvl="1">
                  <a:buFont typeface="Wingdings" pitchFamily="2" charset="2"/>
                  <a:buChar char="p"/>
                </a:pPr>
                <a:endParaRPr lang="en-US" altLang="ja-JP" sz="1000" dirty="0"/>
              </a:p>
              <a:p>
                <a:pPr lvl="1">
                  <a:buFont typeface="Wingdings" pitchFamily="2" charset="2"/>
                  <a:buChar char="n"/>
                </a:pPr>
                <a:endParaRPr lang="en-US" altLang="ja-JP" dirty="0"/>
              </a:p>
              <a:p>
                <a:pPr lvl="1">
                  <a:buFont typeface="Wingdings" pitchFamily="2" charset="2"/>
                  <a:buChar char="n"/>
                </a:pPr>
                <a:endParaRPr lang="en-US" altLang="ja-JP" dirty="0"/>
              </a:p>
              <a:p>
                <a:pPr marL="0" indent="0">
                  <a:buNone/>
                </a:pPr>
                <a:r>
                  <a:rPr lang="en-US" altLang="ja-JP" dirty="0"/>
                  <a:t>[ Notations of tensors ]</a:t>
                </a:r>
              </a:p>
              <a:p>
                <a:pPr>
                  <a:buFont typeface="Wingdings" pitchFamily="2" charset="2"/>
                  <a:buChar char="n"/>
                </a:pPr>
                <a:endParaRPr lang="en-US" altLang="ja-JP" dirty="0"/>
              </a:p>
              <a:p>
                <a:pPr>
                  <a:buFont typeface="Wingdings" pitchFamily="2" charset="2"/>
                  <a:buChar char="n"/>
                </a:pP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65342A9B-4191-0545-8E7C-562BAC3B77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000" y="1309511"/>
                <a:ext cx="8562804" cy="4894519"/>
              </a:xfrm>
              <a:blipFill>
                <a:blip r:embed="rId2"/>
                <a:stretch>
                  <a:fillRect l="-1778" t="-129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62A03A7-5D71-2D49-80F1-DF9530EE0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3551956-B980-F941-A5C4-3863D76D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/>
              <a:t>Higher-order tensor renormalization group</a:t>
            </a:r>
            <a:endParaRPr kumimoji="1" lang="ja-JP" altLang="en-US" sz="3200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88601B6F-AF41-DF49-BA8A-16301AC54B3D}"/>
              </a:ext>
            </a:extLst>
          </p:cNvPr>
          <p:cNvGrpSpPr/>
          <p:nvPr/>
        </p:nvGrpSpPr>
        <p:grpSpPr>
          <a:xfrm>
            <a:off x="242102" y="3840955"/>
            <a:ext cx="8785185" cy="853410"/>
            <a:chOff x="242102" y="5445790"/>
            <a:chExt cx="8785185" cy="853410"/>
          </a:xfrm>
        </p:grpSpPr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25CC0EE5-C624-1344-A1B3-74745450AC7F}"/>
                </a:ext>
              </a:extLst>
            </p:cNvPr>
            <p:cNvSpPr txBox="1"/>
            <p:nvPr/>
          </p:nvSpPr>
          <p:spPr>
            <a:xfrm>
              <a:off x="1048713" y="5868662"/>
              <a:ext cx="717196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000" dirty="0"/>
                <a:t>Reduce computation time for tensor transportation on cubic lattice</a:t>
              </a:r>
              <a:endParaRPr kumimoji="1" lang="ja-JP" altLang="en-US" sz="2000"/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518A9B10-9F96-0646-8FB4-92D0634F9160}"/>
                </a:ext>
              </a:extLst>
            </p:cNvPr>
            <p:cNvSpPr/>
            <p:nvPr/>
          </p:nvSpPr>
          <p:spPr>
            <a:xfrm>
              <a:off x="242102" y="5445790"/>
              <a:ext cx="8785185" cy="85341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D1578C2-07C9-A141-8DDA-A607DD4253F8}"/>
                </a:ext>
              </a:extLst>
            </p:cNvPr>
            <p:cNvSpPr txBox="1"/>
            <p:nvPr/>
          </p:nvSpPr>
          <p:spPr>
            <a:xfrm>
              <a:off x="242102" y="5445790"/>
              <a:ext cx="8785185" cy="37554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chemeClr val="bg1"/>
                  </a:solidFill>
                </a:rPr>
                <a:t>Purpose of this research</a:t>
              </a:r>
              <a:endParaRPr kumimoji="1" lang="ja-JP" altLang="en-US" b="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5AAF4460-175D-7E49-BD86-42E1C3940C0C}"/>
              </a:ext>
            </a:extLst>
          </p:cNvPr>
          <p:cNvGrpSpPr/>
          <p:nvPr/>
        </p:nvGrpSpPr>
        <p:grpSpPr>
          <a:xfrm>
            <a:off x="548157" y="5154533"/>
            <a:ext cx="4706250" cy="988287"/>
            <a:chOff x="1058197" y="1763376"/>
            <a:chExt cx="4706250" cy="988287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0A1B0698-0C62-D443-BBB1-23EF00A32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6230" y="2432482"/>
              <a:ext cx="312420" cy="312420"/>
            </a:xfrm>
            <a:prstGeom prst="rect">
              <a:avLst/>
            </a:prstGeom>
          </p:spPr>
        </p:pic>
        <p:grpSp>
          <p:nvGrpSpPr>
            <p:cNvPr id="27" name="グループ化 26">
              <a:extLst>
                <a:ext uri="{FF2B5EF4-FFF2-40B4-BE49-F238E27FC236}">
                  <a16:creationId xmlns:a16="http://schemas.microsoft.com/office/drawing/2014/main" id="{17778DFD-B0C1-2140-9399-9F67644C7C3C}"/>
                </a:ext>
              </a:extLst>
            </p:cNvPr>
            <p:cNvGrpSpPr/>
            <p:nvPr/>
          </p:nvGrpSpPr>
          <p:grpSpPr>
            <a:xfrm>
              <a:off x="1058197" y="1763376"/>
              <a:ext cx="4706250" cy="988287"/>
              <a:chOff x="1058197" y="1763376"/>
              <a:chExt cx="4706250" cy="988287"/>
            </a:xfrm>
          </p:grpSpPr>
          <p:pic>
            <p:nvPicPr>
              <p:cNvPr id="28" name="図 27">
                <a:extLst>
                  <a:ext uri="{FF2B5EF4-FFF2-40B4-BE49-F238E27FC236}">
                    <a16:creationId xmlns:a16="http://schemas.microsoft.com/office/drawing/2014/main" id="{78008402-4278-1C46-8CD5-89490270E4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75044" y="2210643"/>
                <a:ext cx="701040" cy="541020"/>
              </a:xfrm>
              <a:prstGeom prst="rect">
                <a:avLst/>
              </a:prstGeom>
            </p:spPr>
          </p:pic>
          <p:pic>
            <p:nvPicPr>
              <p:cNvPr id="29" name="図 28">
                <a:extLst>
                  <a:ext uri="{FF2B5EF4-FFF2-40B4-BE49-F238E27FC236}">
                    <a16:creationId xmlns:a16="http://schemas.microsoft.com/office/drawing/2014/main" id="{222749DF-5D4D-8D49-9598-8676FC77DF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056844" y="2432482"/>
                <a:ext cx="701040" cy="312420"/>
              </a:xfrm>
              <a:prstGeom prst="rect">
                <a:avLst/>
              </a:prstGeom>
            </p:spPr>
          </p:pic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2CEB0F67-8E3E-7A42-B10F-42D1984DCD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227264" y="2210643"/>
                <a:ext cx="312420" cy="541020"/>
              </a:xfrm>
              <a:prstGeom prst="rect">
                <a:avLst/>
              </a:prstGeom>
            </p:spPr>
          </p:pic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A4E8BB44-27D9-9F40-8D31-E8AC66846467}"/>
                  </a:ext>
                </a:extLst>
              </p:cNvPr>
              <p:cNvSpPr txBox="1"/>
              <p:nvPr/>
            </p:nvSpPr>
            <p:spPr>
              <a:xfrm>
                <a:off x="1058197" y="1786477"/>
                <a:ext cx="78848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scalar</a:t>
                </a:r>
                <a:endParaRPr kumimoji="1" lang="ja-JP" altLang="en-US" sz="2000"/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9FF12831-E3C7-0A40-A2F1-0E66720C1EB6}"/>
                  </a:ext>
                </a:extLst>
              </p:cNvPr>
              <p:cNvSpPr txBox="1"/>
              <p:nvPr/>
            </p:nvSpPr>
            <p:spPr>
              <a:xfrm>
                <a:off x="1996672" y="1763376"/>
                <a:ext cx="8433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2000" dirty="0"/>
                  <a:t>vector</a:t>
                </a:r>
                <a:endParaRPr kumimoji="1" lang="ja-JP" altLang="en-US" sz="2000"/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3E588EE5-A4FA-BE4A-B0F4-2069F17BEC40}"/>
                  </a:ext>
                </a:extLst>
              </p:cNvPr>
              <p:cNvSpPr txBox="1"/>
              <p:nvPr/>
            </p:nvSpPr>
            <p:spPr>
              <a:xfrm>
                <a:off x="2989969" y="1785151"/>
                <a:ext cx="857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matrix</a:t>
                </a:r>
                <a:endParaRPr kumimoji="1" lang="ja-JP" altLang="en-US" sz="2000"/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BDAF66E-3EAA-FF4B-848D-AC3005355C8E}"/>
                  </a:ext>
                </a:extLst>
              </p:cNvPr>
              <p:cNvSpPr txBox="1"/>
              <p:nvPr/>
            </p:nvSpPr>
            <p:spPr>
              <a:xfrm>
                <a:off x="3847127" y="1792263"/>
                <a:ext cx="19173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/>
                  <a:t>3rd-order tensor</a:t>
                </a:r>
                <a:endParaRPr kumimoji="1" lang="ja-JP" altLang="en-US" sz="2000"/>
              </a:p>
            </p:txBody>
          </p:sp>
        </p:grp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84AF40F4-AD2B-584C-8C41-1E1711E46D48}"/>
              </a:ext>
            </a:extLst>
          </p:cNvPr>
          <p:cNvGrpSpPr/>
          <p:nvPr/>
        </p:nvGrpSpPr>
        <p:grpSpPr>
          <a:xfrm>
            <a:off x="5771567" y="5158345"/>
            <a:ext cx="2744773" cy="1025787"/>
            <a:chOff x="5877817" y="1699855"/>
            <a:chExt cx="2744773" cy="1025787"/>
          </a:xfrm>
        </p:grpSpPr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6EF13A12-578D-4D41-AB76-5DEA54DA7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7817" y="2361152"/>
              <a:ext cx="817880" cy="364490"/>
            </a:xfrm>
            <a:prstGeom prst="rect">
              <a:avLst/>
            </a:prstGeom>
          </p:spPr>
        </p:pic>
        <p:pic>
          <p:nvPicPr>
            <p:cNvPr id="37" name="図 36">
              <a:extLst>
                <a:ext uri="{FF2B5EF4-FFF2-40B4-BE49-F238E27FC236}">
                  <a16:creationId xmlns:a16="http://schemas.microsoft.com/office/drawing/2014/main" id="{FEF6DED4-5F57-2046-A2DD-1F88EBADE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75901" y="1699855"/>
              <a:ext cx="1864360" cy="576580"/>
            </a:xfrm>
            <a:prstGeom prst="rect">
              <a:avLst/>
            </a:prstGeom>
          </p:spPr>
        </p:pic>
        <p:pic>
          <p:nvPicPr>
            <p:cNvPr id="38" name="図 37">
              <a:extLst>
                <a:ext uri="{FF2B5EF4-FFF2-40B4-BE49-F238E27FC236}">
                  <a16:creationId xmlns:a16="http://schemas.microsoft.com/office/drawing/2014/main" id="{7EF7F9BF-A5BC-E741-B95C-957FF2EA6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212548" y="2361152"/>
              <a:ext cx="1404620" cy="364490"/>
            </a:xfrm>
            <a:prstGeom prst="rect">
              <a:avLst/>
            </a:prstGeom>
          </p:spPr>
        </p:pic>
        <p:sp>
          <p:nvSpPr>
            <p:cNvPr id="39" name="等号 38">
              <a:extLst>
                <a:ext uri="{FF2B5EF4-FFF2-40B4-BE49-F238E27FC236}">
                  <a16:creationId xmlns:a16="http://schemas.microsoft.com/office/drawing/2014/main" id="{47BB16A1-EB3D-7E42-9F5B-4EEFC9A8283B}"/>
                </a:ext>
              </a:extLst>
            </p:cNvPr>
            <p:cNvSpPr/>
            <p:nvPr/>
          </p:nvSpPr>
          <p:spPr>
            <a:xfrm>
              <a:off x="6750947" y="2366101"/>
              <a:ext cx="406351" cy="354592"/>
            </a:xfrm>
            <a:prstGeom prst="mathEqual">
              <a:avLst>
                <a:gd name="adj1" fmla="val 8111"/>
                <a:gd name="adj2" fmla="val 17923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7F7BBE3D-FCFC-CD4B-8D7D-267E6057A9FB}"/>
                    </a:ext>
                  </a:extLst>
                </p:cNvPr>
                <p:cNvSpPr txBox="1"/>
                <p:nvPr/>
              </p:nvSpPr>
              <p:spPr>
                <a:xfrm>
                  <a:off x="7275441" y="2213752"/>
                  <a:ext cx="1476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7F7BBE3D-FCFC-CD4B-8D7D-267E6057A9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5441" y="2213752"/>
                  <a:ext cx="147605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3333" r="-25000" b="-400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2AD8B830-5043-9C44-9830-C54113CD5318}"/>
                    </a:ext>
                  </a:extLst>
                </p:cNvPr>
                <p:cNvSpPr txBox="1"/>
                <p:nvPr/>
              </p:nvSpPr>
              <p:spPr>
                <a:xfrm>
                  <a:off x="7889186" y="2229140"/>
                  <a:ext cx="14023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>
            <p:sp>
              <p:nvSpPr>
                <p:cNvPr id="41" name="テキスト ボックス 40">
                  <a:extLst>
                    <a:ext uri="{FF2B5EF4-FFF2-40B4-BE49-F238E27FC236}">
                      <a16:creationId xmlns:a16="http://schemas.microsoft.com/office/drawing/2014/main" id="{2AD8B830-5043-9C44-9830-C54113CD5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9186" y="2229140"/>
                  <a:ext cx="140231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50000" r="-41667" b="-3043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F285FB61-E6E8-0D49-B6C5-209D8CCF36B9}"/>
                    </a:ext>
                  </a:extLst>
                </p:cNvPr>
                <p:cNvSpPr txBox="1"/>
                <p:nvPr/>
              </p:nvSpPr>
              <p:spPr>
                <a:xfrm>
                  <a:off x="8416315" y="2222920"/>
                  <a:ext cx="2062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F285FB61-E6E8-0D49-B6C5-209D8CCF36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6315" y="2222920"/>
                  <a:ext cx="206275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22222" r="-16667" b="-384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74092316-6176-E845-BC27-B92738201942}"/>
                    </a:ext>
                  </a:extLst>
                </p:cNvPr>
                <p:cNvSpPr txBox="1"/>
                <p:nvPr/>
              </p:nvSpPr>
              <p:spPr>
                <a:xfrm>
                  <a:off x="5917954" y="2222920"/>
                  <a:ext cx="1476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74092316-6176-E845-BC27-B927382019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17954" y="2222920"/>
                  <a:ext cx="147605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3333" r="-25000" b="-384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5400A2C4-1573-BC4D-B52B-F7DC144C0C13}"/>
                    </a:ext>
                  </a:extLst>
                </p:cNvPr>
                <p:cNvSpPr txBox="1"/>
                <p:nvPr/>
              </p:nvSpPr>
              <p:spPr>
                <a:xfrm>
                  <a:off x="6503307" y="2235619"/>
                  <a:ext cx="2062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kumimoji="1" lang="ja-JP" altLang="en-US"/>
                </a:p>
              </p:txBody>
            </p:sp>
          </mc:Choice>
          <mc:Fallback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5400A2C4-1573-BC4D-B52B-F7DC144C0C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3307" y="2235619"/>
                  <a:ext cx="206275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7500" r="-25000" b="-384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6288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2458376F-DF2C-EF4D-8B6E-F7D2E3CED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309511"/>
            <a:ext cx="8468600" cy="515027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lang="en-US" altLang="ja-JP" dirty="0"/>
              <a:t> Repeating coarse-graining of the tensor network which represents the partition function</a:t>
            </a:r>
          </a:p>
          <a:p>
            <a:pPr lvl="2">
              <a:buFont typeface="Wingdings" pitchFamily="2" charset="2"/>
              <a:buChar char="p"/>
            </a:pPr>
            <a:r>
              <a:rPr kumimoji="1" lang="en-US" altLang="ja-JP" dirty="0"/>
              <a:t> Tensor network on cubic lattice</a:t>
            </a:r>
          </a:p>
          <a:p>
            <a:pPr lvl="2">
              <a:buFont typeface="Wingdings" pitchFamily="2" charset="2"/>
              <a:buChar char="p"/>
            </a:pPr>
            <a:endParaRPr lang="en-US" altLang="ja-JP" dirty="0"/>
          </a:p>
          <a:p>
            <a:pPr lvl="2">
              <a:buFont typeface="Wingdings" pitchFamily="2" charset="2"/>
              <a:buChar char="p"/>
            </a:pPr>
            <a:endParaRPr kumimoji="1" lang="en-US" altLang="ja-JP" dirty="0"/>
          </a:p>
          <a:p>
            <a:pPr lvl="2">
              <a:buFont typeface="Wingdings" pitchFamily="2" charset="2"/>
              <a:buChar char="p"/>
            </a:pPr>
            <a:endParaRPr lang="en-US" altLang="ja-JP" dirty="0"/>
          </a:p>
          <a:p>
            <a:pPr lvl="2">
              <a:buFont typeface="Wingdings" pitchFamily="2" charset="2"/>
              <a:buChar char="p"/>
            </a:pPr>
            <a:r>
              <a:rPr kumimoji="1" lang="en-US" altLang="ja-JP" dirty="0"/>
              <a:t> Coarse</a:t>
            </a:r>
            <a:r>
              <a:rPr lang="en-US" altLang="ja-JP" dirty="0"/>
              <a:t>-graining on vertical axes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95A113F-EC06-DA4E-BED2-3E60E68CD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5CA6AEE-ED64-FD4B-B448-E1C6AC812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Algorithm of HOTRG</a:t>
            </a:r>
            <a:endParaRPr kumimoji="1" lang="ja-JP" altLang="en-US"/>
          </a:p>
        </p:txBody>
      </p:sp>
      <p:pic>
        <p:nvPicPr>
          <p:cNvPr id="27" name="図 26">
            <a:extLst>
              <a:ext uri="{FF2B5EF4-FFF2-40B4-BE49-F238E27FC236}">
                <a16:creationId xmlns:a16="http://schemas.microsoft.com/office/drawing/2014/main" id="{28290E06-6698-544F-937F-8FC7C1D6E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686" y="1813679"/>
            <a:ext cx="2125980" cy="1611630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EB551527-A67E-7443-99FC-D21A2A0F0D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635" y="4124924"/>
            <a:ext cx="1583690" cy="753618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56A0550B-E6E0-A048-9BD7-36EAAA325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30" y="3766677"/>
            <a:ext cx="1578229" cy="1310640"/>
          </a:xfrm>
          <a:prstGeom prst="rect">
            <a:avLst/>
          </a:prstGeom>
        </p:spPr>
      </p:pic>
      <p:sp>
        <p:nvSpPr>
          <p:cNvPr id="31" name="右矢印 30">
            <a:extLst>
              <a:ext uri="{FF2B5EF4-FFF2-40B4-BE49-F238E27FC236}">
                <a16:creationId xmlns:a16="http://schemas.microsoft.com/office/drawing/2014/main" id="{2EA5BA57-B564-0F42-9815-39A4CD3829E0}"/>
              </a:ext>
            </a:extLst>
          </p:cNvPr>
          <p:cNvSpPr/>
          <p:nvPr/>
        </p:nvSpPr>
        <p:spPr>
          <a:xfrm>
            <a:off x="2387023" y="4312716"/>
            <a:ext cx="596805" cy="22304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7119B522-3AB5-DD4F-AEA7-87A6F667557B}"/>
              </a:ext>
            </a:extLst>
          </p:cNvPr>
          <p:cNvSpPr/>
          <p:nvPr/>
        </p:nvSpPr>
        <p:spPr>
          <a:xfrm>
            <a:off x="605449" y="3766677"/>
            <a:ext cx="759147" cy="1354072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>
            <a:extLst>
              <a:ext uri="{FF2B5EF4-FFF2-40B4-BE49-F238E27FC236}">
                <a16:creationId xmlns:a16="http://schemas.microsoft.com/office/drawing/2014/main" id="{4117E2A4-D7F3-9348-B904-32D118CCF95E}"/>
              </a:ext>
            </a:extLst>
          </p:cNvPr>
          <p:cNvSpPr/>
          <p:nvPr/>
        </p:nvSpPr>
        <p:spPr>
          <a:xfrm>
            <a:off x="6929503" y="3826549"/>
            <a:ext cx="706320" cy="1294199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7322C402-382B-BC42-B31D-74536A83C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759" y="3884648"/>
            <a:ext cx="341378" cy="196194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EBA169EB-6D07-C14F-A658-B15235B6A5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168" y="4376277"/>
            <a:ext cx="341378" cy="196194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2F1551A8-145E-D04D-96A9-FF19AE1EAF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6812" y="4080842"/>
            <a:ext cx="541496" cy="196194"/>
          </a:xfrm>
          <a:prstGeom prst="rect">
            <a:avLst/>
          </a:prstGeom>
        </p:spPr>
      </p:pic>
      <p:sp>
        <p:nvSpPr>
          <p:cNvPr id="37" name="線吹き出し 1 (枠付き) 36">
            <a:extLst>
              <a:ext uri="{FF2B5EF4-FFF2-40B4-BE49-F238E27FC236}">
                <a16:creationId xmlns:a16="http://schemas.microsoft.com/office/drawing/2014/main" id="{1A406D18-0061-7942-AD7C-731EEA226A47}"/>
              </a:ext>
            </a:extLst>
          </p:cNvPr>
          <p:cNvSpPr/>
          <p:nvPr/>
        </p:nvSpPr>
        <p:spPr>
          <a:xfrm>
            <a:off x="3066938" y="5454624"/>
            <a:ext cx="5595987" cy="848028"/>
          </a:xfrm>
          <a:prstGeom prst="borderCallout1">
            <a:avLst>
              <a:gd name="adj1" fmla="val -5211"/>
              <a:gd name="adj2" fmla="val 56960"/>
              <a:gd name="adj3" fmla="val -110640"/>
              <a:gd name="adj4" fmla="val 61481"/>
            </a:avLst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25AD3640-C61B-414A-9308-2CA35025F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2338" y="3537059"/>
            <a:ext cx="3129153" cy="1583690"/>
          </a:xfrm>
          <a:prstGeom prst="rect">
            <a:avLst/>
          </a:prstGeom>
        </p:spPr>
      </p:pic>
      <p:sp>
        <p:nvSpPr>
          <p:cNvPr id="45" name="右矢印 44">
            <a:extLst>
              <a:ext uri="{FF2B5EF4-FFF2-40B4-BE49-F238E27FC236}">
                <a16:creationId xmlns:a16="http://schemas.microsoft.com/office/drawing/2014/main" id="{EC94B6F0-EB75-AE46-B39D-C0158DADD2E4}"/>
              </a:ext>
            </a:extLst>
          </p:cNvPr>
          <p:cNvSpPr/>
          <p:nvPr/>
        </p:nvSpPr>
        <p:spPr>
          <a:xfrm>
            <a:off x="6231098" y="4312716"/>
            <a:ext cx="596805" cy="223041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B1854AF4-4936-4441-A616-D94139A7C652}"/>
              </a:ext>
            </a:extLst>
          </p:cNvPr>
          <p:cNvSpPr/>
          <p:nvPr/>
        </p:nvSpPr>
        <p:spPr>
          <a:xfrm>
            <a:off x="3051651" y="3835655"/>
            <a:ext cx="1772870" cy="1285094"/>
          </a:xfrm>
          <a:prstGeom prst="round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FFF8D882-2CB4-6F42-8D3C-EBB2A1F422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706" y="4635852"/>
            <a:ext cx="329565" cy="184785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8EA28334-F356-8947-90E7-2A79ADFAF22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12595" y="3976968"/>
            <a:ext cx="379095" cy="196215"/>
          </a:xfrm>
          <a:prstGeom prst="rect">
            <a:avLst/>
          </a:prstGeom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2F314916-859D-8A4C-9515-8E5981DAC4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1672" y="4170384"/>
            <a:ext cx="329565" cy="184785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6AD1421E-634D-5F4A-934F-5F90C1DFF2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0961" y="4751490"/>
            <a:ext cx="379095" cy="196215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336D76C-EE30-0F42-B4C4-C5F048BC5D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8116" y="3974190"/>
            <a:ext cx="341378" cy="196194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694D6DED-FFCA-3C4C-9ADE-A7077E56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3325" y="4491219"/>
            <a:ext cx="341378" cy="196194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D6BEE761-BAF3-E94D-B2D5-8F314C4BC7F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60961" y="5577610"/>
            <a:ext cx="5398008" cy="67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9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6F90FE7-762E-834E-8B6C-DBA641782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000" y="1309511"/>
            <a:ext cx="8379912" cy="5150275"/>
          </a:xfrm>
        </p:spPr>
        <p:txBody>
          <a:bodyPr/>
          <a:lstStyle/>
          <a:p>
            <a:pPr>
              <a:buFont typeface="Wingdings" pitchFamily="2" charset="2"/>
              <a:buChar char="n"/>
            </a:pPr>
            <a:r>
              <a:rPr lang="en-US" altLang="ja-JP" dirty="0"/>
              <a:t> How to implement a tensor contraction </a:t>
            </a:r>
          </a:p>
          <a:p>
            <a:pPr lvl="1">
              <a:buFont typeface="Wingdings" pitchFamily="2" charset="2"/>
              <a:buChar char="p"/>
            </a:pPr>
            <a:r>
              <a:rPr kumimoji="1" lang="en-US" altLang="ja-JP" dirty="0"/>
              <a:t> Using</a:t>
            </a:r>
            <a:r>
              <a:rPr lang="en-US" altLang="ja-JP" dirty="0"/>
              <a:t> m</a:t>
            </a:r>
            <a:r>
              <a:rPr kumimoji="1" lang="en-US" altLang="ja-JP" dirty="0"/>
              <a:t>atrix p</a:t>
            </a:r>
            <a:r>
              <a:rPr lang="en-US" altLang="ja-JP" dirty="0"/>
              <a:t>roduct (MM, DGEMM in BLAS) and tensor transportation (TT)</a:t>
            </a:r>
          </a:p>
          <a:p>
            <a:pPr lvl="1">
              <a:buFont typeface="Wingdings" pitchFamily="2" charset="2"/>
              <a:buChar char="p"/>
            </a:pPr>
            <a:endParaRPr lang="en-US" altLang="ja-JP" dirty="0"/>
          </a:p>
          <a:p>
            <a:pPr lvl="1">
              <a:buFont typeface="Wingdings" pitchFamily="2" charset="2"/>
              <a:buChar char="p"/>
            </a:pPr>
            <a:endParaRPr lang="en-US" altLang="ja-JP" dirty="0"/>
          </a:p>
          <a:p>
            <a:pPr lvl="1">
              <a:buFont typeface="Wingdings" pitchFamily="2" charset="2"/>
              <a:buChar char="p"/>
            </a:pPr>
            <a:endParaRPr lang="en-US" altLang="ja-JP" dirty="0"/>
          </a:p>
          <a:p>
            <a:pPr marL="201168" lvl="1" indent="0">
              <a:buNone/>
            </a:pPr>
            <a:endParaRPr kumimoji="1" lang="en-US" altLang="ja-JP" dirty="0"/>
          </a:p>
          <a:p>
            <a:pPr>
              <a:buFont typeface="Wingdings" pitchFamily="2" charset="2"/>
              <a:buChar char="n"/>
            </a:pPr>
            <a:r>
              <a:rPr kumimoji="1" lang="en-US" altLang="ja-JP" dirty="0"/>
              <a:t> </a:t>
            </a:r>
            <a:r>
              <a:rPr lang="en-US" altLang="ja-JP" dirty="0"/>
              <a:t>There are many options to implement i</a:t>
            </a:r>
            <a:r>
              <a:rPr kumimoji="1" lang="en-US" altLang="ja-JP" dirty="0"/>
              <a:t>n the case of HOTRG on cubic lattice </a:t>
            </a:r>
            <a:endParaRPr kumimoji="1" lang="en-US" altLang="ja-JP" dirty="0">
              <a:sym typeface="Wingdings" pitchFamily="2" charset="2"/>
            </a:endParaRPr>
          </a:p>
          <a:p>
            <a:pPr lvl="1">
              <a:buFont typeface="Wingdings" pitchFamily="2" charset="2"/>
              <a:buChar char="p"/>
            </a:pPr>
            <a:r>
              <a:rPr lang="en-US" altLang="ja-JP" dirty="0">
                <a:sym typeface="Wingdings" pitchFamily="2" charset="2"/>
              </a:rPr>
              <a:t> Computation time strongly depends on option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DF56A5-E5F3-4D43-8C1D-5655F388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B6C5CCB-9F55-014A-B181-578C6AF79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Implementation of HOTRG</a:t>
            </a:r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C17FC4C-DDE8-9F44-91AC-060BA281E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776" y="3033782"/>
            <a:ext cx="2083435" cy="49009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A7168F1C-3718-BF44-9BCF-9D95C765E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2057" y="2337913"/>
            <a:ext cx="2204339" cy="86144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37F1DC38-F450-6E45-B5AF-8A7D9FF318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008" y="2337913"/>
            <a:ext cx="2204339" cy="89382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D0F2C96-56A1-7242-8020-1083EFC17B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712" y="2044081"/>
            <a:ext cx="1599565" cy="85217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7568D9A9-7E43-3C45-8FA0-E021EF689D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105" y="5787213"/>
            <a:ext cx="5073523" cy="501904"/>
          </a:xfrm>
          <a:prstGeom prst="rect">
            <a:avLst/>
          </a:prstGeom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AA7A0F0E-A069-9345-9628-6D42D8C89FA7}"/>
              </a:ext>
            </a:extLst>
          </p:cNvPr>
          <p:cNvGrpSpPr/>
          <p:nvPr/>
        </p:nvGrpSpPr>
        <p:grpSpPr>
          <a:xfrm>
            <a:off x="5571555" y="4283921"/>
            <a:ext cx="3387249" cy="1798700"/>
            <a:chOff x="6166414" y="2955548"/>
            <a:chExt cx="3387249" cy="1798700"/>
          </a:xfrm>
        </p:grpSpPr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B09D20AA-5B55-FE44-AA3D-79A6FB3AD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08" t="36510" r="67637" b="2223"/>
            <a:stretch/>
          </p:blipFill>
          <p:spPr>
            <a:xfrm>
              <a:off x="6328928" y="2955548"/>
              <a:ext cx="515789" cy="1789609"/>
            </a:xfrm>
            <a:prstGeom prst="rect">
              <a:avLst/>
            </a:prstGeom>
          </p:spPr>
        </p:pic>
        <p:grpSp>
          <p:nvGrpSpPr>
            <p:cNvPr id="25" name="図形グループ 23">
              <a:extLst>
                <a:ext uri="{FF2B5EF4-FFF2-40B4-BE49-F238E27FC236}">
                  <a16:creationId xmlns:a16="http://schemas.microsoft.com/office/drawing/2014/main" id="{BE18E7E4-DF19-0A43-BD26-02DD529B0315}"/>
                </a:ext>
              </a:extLst>
            </p:cNvPr>
            <p:cNvGrpSpPr/>
            <p:nvPr/>
          </p:nvGrpSpPr>
          <p:grpSpPr>
            <a:xfrm>
              <a:off x="6960524" y="2981335"/>
              <a:ext cx="2593139" cy="1232190"/>
              <a:chOff x="330160" y="1775740"/>
              <a:chExt cx="3095860" cy="1585475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8A839D9-06F2-C140-BC18-61E5532EB0FB}"/>
                  </a:ext>
                </a:extLst>
              </p:cNvPr>
              <p:cNvSpPr/>
              <p:nvPr/>
            </p:nvSpPr>
            <p:spPr>
              <a:xfrm>
                <a:off x="330160" y="1911182"/>
                <a:ext cx="492009" cy="210504"/>
              </a:xfrm>
              <a:prstGeom prst="rect">
                <a:avLst/>
              </a:prstGeom>
              <a:solidFill>
                <a:srgbClr val="ED6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CF895DE-BAE1-8F43-A16E-474F84163F2D}"/>
                  </a:ext>
                </a:extLst>
              </p:cNvPr>
              <p:cNvSpPr/>
              <p:nvPr/>
            </p:nvSpPr>
            <p:spPr>
              <a:xfrm>
                <a:off x="330160" y="2290832"/>
                <a:ext cx="492009" cy="2105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AC10504C-C5B0-6B4D-8A1F-BEADC9027568}"/>
                  </a:ext>
                </a:extLst>
              </p:cNvPr>
              <p:cNvSpPr/>
              <p:nvPr/>
            </p:nvSpPr>
            <p:spPr>
              <a:xfrm>
                <a:off x="330160" y="2656135"/>
                <a:ext cx="492009" cy="21050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正方形/長方形 30">
                <a:extLst>
                  <a:ext uri="{FF2B5EF4-FFF2-40B4-BE49-F238E27FC236}">
                    <a16:creationId xmlns:a16="http://schemas.microsoft.com/office/drawing/2014/main" id="{39A22AFA-B259-F94C-B6BA-C4B16A0BDD32}"/>
                  </a:ext>
                </a:extLst>
              </p:cNvPr>
              <p:cNvSpPr/>
              <p:nvPr/>
            </p:nvSpPr>
            <p:spPr>
              <a:xfrm>
                <a:off x="330160" y="3021433"/>
                <a:ext cx="492009" cy="210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11F2BBE2-B380-5246-B6C3-CC1A13D894C0}"/>
                  </a:ext>
                </a:extLst>
              </p:cNvPr>
              <p:cNvSpPr txBox="1"/>
              <p:nvPr/>
            </p:nvSpPr>
            <p:spPr>
              <a:xfrm>
                <a:off x="784327" y="1775740"/>
                <a:ext cx="2641693" cy="47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Tensor transportation</a:t>
                </a:r>
                <a:endPara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92012BE-280D-AE4A-827D-13FA3E433D3B}"/>
                  </a:ext>
                </a:extLst>
              </p:cNvPr>
              <p:cNvSpPr txBox="1"/>
              <p:nvPr/>
            </p:nvSpPr>
            <p:spPr>
              <a:xfrm>
                <a:off x="784327" y="2155391"/>
                <a:ext cx="1169696" cy="47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DGEMM</a:t>
                </a:r>
                <a:endPara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6681EE64-B390-A24B-B022-CCF1A2FDF29F}"/>
                  </a:ext>
                </a:extLst>
              </p:cNvPr>
              <p:cNvSpPr txBox="1"/>
              <p:nvPr/>
            </p:nvSpPr>
            <p:spPr>
              <a:xfrm>
                <a:off x="784327" y="2520694"/>
                <a:ext cx="2418240" cy="47522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Approximation step</a:t>
                </a:r>
                <a:endPara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808AF34-2B9A-2142-8F2D-11D3E2CF7354}"/>
                  </a:ext>
                </a:extLst>
              </p:cNvPr>
              <p:cNvSpPr txBox="1"/>
              <p:nvPr/>
            </p:nvSpPr>
            <p:spPr>
              <a:xfrm>
                <a:off x="784327" y="2885991"/>
                <a:ext cx="727616" cy="4752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misc</a:t>
                </a:r>
                <a:endParaRPr kumimoji="1" lang="ja-JP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E0D45BC2-C1E5-E943-9FE6-2366BE637AAD}"/>
                </a:ext>
              </a:extLst>
            </p:cNvPr>
            <p:cNvSpPr/>
            <p:nvPr/>
          </p:nvSpPr>
          <p:spPr>
            <a:xfrm>
              <a:off x="6166414" y="4646248"/>
              <a:ext cx="767511" cy="1080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70A7B1D0-63E6-9C4B-AFF5-01417A493709}"/>
              </a:ext>
            </a:extLst>
          </p:cNvPr>
          <p:cNvSpPr txBox="1"/>
          <p:nvPr/>
        </p:nvSpPr>
        <p:spPr>
          <a:xfrm>
            <a:off x="5404079" y="5999360"/>
            <a:ext cx="36637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Fig.: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Breakdown of computation time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A9ACF1E-704F-4942-BAA5-4B20311A7B00}"/>
                  </a:ext>
                </a:extLst>
              </p:cNvPr>
              <p:cNvSpPr txBox="1"/>
              <p:nvPr/>
            </p:nvSpPr>
            <p:spPr>
              <a:xfrm>
                <a:off x="1841243" y="2010955"/>
                <a:ext cx="3034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7A9ACF1E-704F-4942-BAA5-4B20311A7B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43" y="2010955"/>
                <a:ext cx="30341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2E8D173-7141-3F42-A811-B669D45D3E9B}"/>
                  </a:ext>
                </a:extLst>
              </p:cNvPr>
              <p:cNvSpPr txBox="1"/>
              <p:nvPr/>
            </p:nvSpPr>
            <p:spPr>
              <a:xfrm>
                <a:off x="1803717" y="2534977"/>
                <a:ext cx="30841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62E8D173-7141-3F42-A811-B669D45D3E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17" y="2534977"/>
                <a:ext cx="308418" cy="338554"/>
              </a:xfrm>
              <a:prstGeom prst="rect">
                <a:avLst/>
              </a:prstGeom>
              <a:blipFill>
                <a:blip r:embed="rId9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B428213-D568-FE43-B29B-3D8548D96788}"/>
                  </a:ext>
                </a:extLst>
              </p:cNvPr>
              <p:cNvSpPr txBox="1"/>
              <p:nvPr/>
            </p:nvSpPr>
            <p:spPr>
              <a:xfrm>
                <a:off x="1037641" y="2044081"/>
                <a:ext cx="34996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0B428213-D568-FE43-B29B-3D8548D96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41" y="2044081"/>
                <a:ext cx="349968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B08F81F-58DA-524B-8412-81203D993AE0}"/>
                  </a:ext>
                </a:extLst>
              </p:cNvPr>
              <p:cNvSpPr txBox="1"/>
              <p:nvPr/>
            </p:nvSpPr>
            <p:spPr>
              <a:xfrm>
                <a:off x="1037641" y="2533463"/>
                <a:ext cx="34624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DB08F81F-58DA-524B-8412-81203D993A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41" y="2533463"/>
                <a:ext cx="34624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FD4CDD1-8181-364F-8C6D-704CE501F925}"/>
                  </a:ext>
                </a:extLst>
              </p:cNvPr>
              <p:cNvSpPr txBox="1"/>
              <p:nvPr/>
            </p:nvSpPr>
            <p:spPr>
              <a:xfrm>
                <a:off x="2576005" y="2023408"/>
                <a:ext cx="33227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1FD4CDD1-8181-364F-8C6D-704CE501F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05" y="2023408"/>
                <a:ext cx="332270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C9A6896-F32F-A647-8FCB-47D5A47964A0}"/>
                  </a:ext>
                </a:extLst>
              </p:cNvPr>
              <p:cNvSpPr txBox="1"/>
              <p:nvPr/>
            </p:nvSpPr>
            <p:spPr>
              <a:xfrm>
                <a:off x="2576005" y="2533463"/>
                <a:ext cx="3563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kumimoji="1" lang="ja-JP" altLang="en-US" sz="1600"/>
              </a:p>
            </p:txBody>
          </p:sp>
        </mc:Choice>
        <mc:Fallback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6C9A6896-F32F-A647-8FCB-47D5A4796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005" y="2533463"/>
                <a:ext cx="356316" cy="338554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54FD799-B298-FE4D-9293-E034EDB18D2C}"/>
              </a:ext>
            </a:extLst>
          </p:cNvPr>
          <p:cNvGrpSpPr/>
          <p:nvPr/>
        </p:nvGrpSpPr>
        <p:grpSpPr>
          <a:xfrm>
            <a:off x="1631263" y="4257644"/>
            <a:ext cx="2465705" cy="1543685"/>
            <a:chOff x="1631263" y="3966728"/>
            <a:chExt cx="2465705" cy="1543685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DC68C51D-55FF-7D4E-B5EA-4F6205F96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31263" y="3966728"/>
              <a:ext cx="2465705" cy="1543685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B3E7067C-B52F-EB4F-8B3C-FF56CA5925BF}"/>
                    </a:ext>
                  </a:extLst>
                </p:cNvPr>
                <p:cNvSpPr txBox="1"/>
                <p:nvPr/>
              </p:nvSpPr>
              <p:spPr>
                <a:xfrm>
                  <a:off x="2144659" y="4137689"/>
                  <a:ext cx="3872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B3E7067C-B52F-EB4F-8B3C-FF56CA5925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4659" y="4137689"/>
                  <a:ext cx="387221" cy="338554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DCE8B8B8-DCA4-9940-80DD-46409412A69F}"/>
                    </a:ext>
                  </a:extLst>
                </p:cNvPr>
                <p:cNvSpPr txBox="1"/>
                <p:nvPr/>
              </p:nvSpPr>
              <p:spPr>
                <a:xfrm>
                  <a:off x="3240237" y="4940243"/>
                  <a:ext cx="391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3" name="テキスト ボックス 42">
                  <a:extLst>
                    <a:ext uri="{FF2B5EF4-FFF2-40B4-BE49-F238E27FC236}">
                      <a16:creationId xmlns:a16="http://schemas.microsoft.com/office/drawing/2014/main" id="{DCE8B8B8-DCA4-9940-80DD-46409412A6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40237" y="4940243"/>
                  <a:ext cx="391966" cy="338554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41DF2A92-8856-B540-9096-B56B53D7147A}"/>
                    </a:ext>
                  </a:extLst>
                </p:cNvPr>
                <p:cNvSpPr txBox="1"/>
                <p:nvPr/>
              </p:nvSpPr>
              <p:spPr>
                <a:xfrm>
                  <a:off x="2631025" y="4516285"/>
                  <a:ext cx="391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4" name="テキスト ボックス 43">
                  <a:extLst>
                    <a:ext uri="{FF2B5EF4-FFF2-40B4-BE49-F238E27FC236}">
                      <a16:creationId xmlns:a16="http://schemas.microsoft.com/office/drawing/2014/main" id="{41DF2A92-8856-B540-9096-B56B53D714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31025" y="4516285"/>
                  <a:ext cx="391966" cy="338554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0406535D-A398-9045-AE5B-E344C983205F}"/>
                    </a:ext>
                  </a:extLst>
                </p:cNvPr>
                <p:cNvSpPr txBox="1"/>
                <p:nvPr/>
              </p:nvSpPr>
              <p:spPr>
                <a:xfrm>
                  <a:off x="2440349" y="4760497"/>
                  <a:ext cx="391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1" lang="en-US" altLang="ja-JP" sz="1600" b="0" dirty="0"/>
                </a:p>
              </p:txBody>
            </p:sp>
          </mc:Choice>
          <mc:Fallback>
            <p:sp>
              <p:nvSpPr>
                <p:cNvPr id="45" name="テキスト ボックス 44">
                  <a:extLst>
                    <a:ext uri="{FF2B5EF4-FFF2-40B4-BE49-F238E27FC236}">
                      <a16:creationId xmlns:a16="http://schemas.microsoft.com/office/drawing/2014/main" id="{0406535D-A398-9045-AE5B-E344C9832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0349" y="4760497"/>
                  <a:ext cx="391966" cy="338554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172B7B13-29D5-0748-A7F8-86840510572D}"/>
                    </a:ext>
                  </a:extLst>
                </p:cNvPr>
                <p:cNvSpPr txBox="1"/>
                <p:nvPr/>
              </p:nvSpPr>
              <p:spPr>
                <a:xfrm>
                  <a:off x="3027046" y="4306143"/>
                  <a:ext cx="3919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6" name="テキスト ボックス 45">
                  <a:extLst>
                    <a:ext uri="{FF2B5EF4-FFF2-40B4-BE49-F238E27FC236}">
                      <a16:creationId xmlns:a16="http://schemas.microsoft.com/office/drawing/2014/main" id="{172B7B13-29D5-0748-A7F8-8684051057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7046" y="4306143"/>
                  <a:ext cx="391966" cy="338554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EBEAA7C8-C032-D54D-B409-1520CBDDE1AE}"/>
                    </a:ext>
                  </a:extLst>
                </p:cNvPr>
                <p:cNvSpPr txBox="1"/>
                <p:nvPr/>
              </p:nvSpPr>
              <p:spPr>
                <a:xfrm>
                  <a:off x="3044254" y="3989093"/>
                  <a:ext cx="3919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EBEAA7C8-C032-D54D-B409-1520CBDDE1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4254" y="3989093"/>
                  <a:ext cx="391967" cy="338554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63E0A16A-486B-0843-818B-09355EA2BA09}"/>
                    </a:ext>
                  </a:extLst>
                </p:cNvPr>
                <p:cNvSpPr txBox="1"/>
                <p:nvPr/>
              </p:nvSpPr>
              <p:spPr>
                <a:xfrm>
                  <a:off x="3031014" y="4657982"/>
                  <a:ext cx="39196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63E0A16A-486B-0843-818B-09355EA2BA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014" y="4657982"/>
                  <a:ext cx="391967" cy="338554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2297041C-44F5-C046-A292-A9BBEEC8FABF}"/>
                    </a:ext>
                  </a:extLst>
                </p:cNvPr>
                <p:cNvSpPr txBox="1"/>
                <p:nvPr/>
              </p:nvSpPr>
              <p:spPr>
                <a:xfrm>
                  <a:off x="2256192" y="4449093"/>
                  <a:ext cx="42562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8 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2297041C-44F5-C046-A292-A9BBEEC8FA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56192" y="4449093"/>
                  <a:ext cx="425629" cy="338554"/>
                </a:xfrm>
                <a:prstGeom prst="rect">
                  <a:avLst/>
                </a:prstGeom>
                <a:blipFill>
                  <a:blip r:embed="rId22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92858A68-BE4D-4043-AA32-DB5468068E65}"/>
                    </a:ext>
                  </a:extLst>
                </p:cNvPr>
                <p:cNvSpPr txBox="1"/>
                <p:nvPr/>
              </p:nvSpPr>
              <p:spPr>
                <a:xfrm>
                  <a:off x="2352638" y="5027336"/>
                  <a:ext cx="420821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kumimoji="1" lang="en-US" altLang="ja-JP" sz="1600" b="0" i="0" smtClean="0">
                                <a:latin typeface="Cambria Math" panose="02040503050406030204" pitchFamily="18" charset="0"/>
                              </a:rPr>
                              <m:t>9 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/>
                </a:p>
              </p:txBody>
            </p:sp>
          </mc:Choice>
          <mc:Fallback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92858A68-BE4D-4043-AA32-DB5468068E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2638" y="5027336"/>
                  <a:ext cx="420821" cy="338554"/>
                </a:xfrm>
                <a:prstGeom prst="rect">
                  <a:avLst/>
                </a:prstGeom>
                <a:blipFill>
                  <a:blip r:embed="rId23"/>
                  <a:stretch>
                    <a:fillRect b="-1481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8448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AD56BD32-BD03-FD44-8E1D-1604A8BF7A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6000" y="1309511"/>
                <a:ext cx="8379912" cy="5150275"/>
              </a:xfrm>
            </p:spPr>
            <p:txBody>
              <a:bodyPr>
                <a:normAutofit/>
              </a:bodyPr>
              <a:lstStyle/>
              <a:p>
                <a:pPr>
                  <a:buFont typeface="Wingdings" pitchFamily="2" charset="2"/>
                  <a:buChar char="n"/>
                </a:pPr>
                <a:r>
                  <a:rPr lang="en-US" altLang="ja-JP" dirty="0"/>
                  <a:t> Optimize </a:t>
                </a:r>
                <a:r>
                  <a:rPr lang="en-US" altLang="ja-JP" dirty="0">
                    <a:solidFill>
                      <a:schemeClr val="accent1"/>
                    </a:solidFill>
                  </a:rPr>
                  <a:t>tensor transportations in HOTRG (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altLang="ja-JP" dirty="0">
                    <a:solidFill>
                      <a:schemeClr val="accent1"/>
                    </a:solidFill>
                  </a:rPr>
                  <a:t>) </a:t>
                </a:r>
                <a:r>
                  <a:rPr lang="en-US" altLang="ja-JP" dirty="0"/>
                  <a:t>so that minimize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and maximize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ℓ(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dirty="0"/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altLang="ja-JP" dirty="0"/>
                  <a:t> is number of conducting tensor transportations</a:t>
                </a:r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ℓ(</m:t>
                    </m:r>
                    <m:r>
                      <a:rPr lang="en-US" altLang="ja-JP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altLang="ja-JP" b="0" i="1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evaluates length of sequential access</a:t>
                </a:r>
                <a:endParaRPr kumimoji="1" lang="en-US" altLang="ja-JP" dirty="0"/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There are two Pareto optimal solutions</a:t>
                </a:r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We evaluated them on K Computer</a:t>
                </a:r>
              </a:p>
              <a:p>
                <a:pPr>
                  <a:buFont typeface="Wingdings" pitchFamily="2" charset="2"/>
                  <a:buChar char="n"/>
                </a:pPr>
                <a:r>
                  <a:rPr lang="en-US" altLang="ja-JP" dirty="0"/>
                  <a:t> Future plans</a:t>
                </a:r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extending this optimization </a:t>
                </a:r>
              </a:p>
              <a:p>
                <a:pPr marL="201168" lvl="1" indent="0">
                  <a:buNone/>
                </a:pPr>
                <a:r>
                  <a:rPr lang="en-US" altLang="ja-JP" dirty="0"/>
                  <a:t>for n-dimensional model</a:t>
                </a:r>
              </a:p>
              <a:p>
                <a:pPr lvl="1">
                  <a:buFont typeface="Wingdings" pitchFamily="2" charset="2"/>
                  <a:buChar char="p"/>
                </a:pPr>
                <a:r>
                  <a:rPr lang="en-US" altLang="ja-JP" dirty="0"/>
                  <a:t> distributing large tensor</a:t>
                </a:r>
              </a:p>
            </p:txBody>
          </p:sp>
        </mc:Choice>
        <mc:Fallback>
          <p:sp>
            <p:nvSpPr>
              <p:cNvPr id="2" name="コンテンツ プレースホルダー 1">
                <a:extLst>
                  <a:ext uri="{FF2B5EF4-FFF2-40B4-BE49-F238E27FC236}">
                    <a16:creationId xmlns:a16="http://schemas.microsoft.com/office/drawing/2014/main" id="{AD56BD32-BD03-FD44-8E1D-1604A8BF7A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000" y="1309511"/>
                <a:ext cx="8379912" cy="5150275"/>
              </a:xfrm>
              <a:blipFill>
                <a:blip r:embed="rId2"/>
                <a:stretch>
                  <a:fillRect l="-1513" t="-12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9E72BFB-3546-F644-B7A9-BCA96816D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Optimization of TT in HOTRG. --- Haruka Yamada, Akira Imakura, Toshiyuki Imamura, Tetsuya Sakurai</a:t>
            </a:r>
            <a:endParaRPr kumimoji="1" lang="ja-JP" altLang="en-US"/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1A09013-28B8-EE4F-ABD3-B9BA0642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Optimization of tensor transportation on 3-dimensional model</a:t>
            </a:r>
            <a:endParaRPr kumimoji="1" lang="ja-JP" altLang="en-US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A1E7E6EE-379D-364D-AE18-DA78F4D66CFE}"/>
              </a:ext>
            </a:extLst>
          </p:cNvPr>
          <p:cNvGrpSpPr/>
          <p:nvPr/>
        </p:nvGrpSpPr>
        <p:grpSpPr>
          <a:xfrm>
            <a:off x="4837887" y="3406607"/>
            <a:ext cx="4123555" cy="2574509"/>
            <a:chOff x="4561242" y="1666767"/>
            <a:chExt cx="4176306" cy="2607450"/>
          </a:xfrm>
        </p:grpSpPr>
        <p:grpSp>
          <p:nvGrpSpPr>
            <p:cNvPr id="7" name="図形グループ 18">
              <a:extLst>
                <a:ext uri="{FF2B5EF4-FFF2-40B4-BE49-F238E27FC236}">
                  <a16:creationId xmlns:a16="http://schemas.microsoft.com/office/drawing/2014/main" id="{52E8EC63-CA68-DF40-A076-796318B70F89}"/>
                </a:ext>
              </a:extLst>
            </p:cNvPr>
            <p:cNvGrpSpPr/>
            <p:nvPr/>
          </p:nvGrpSpPr>
          <p:grpSpPr>
            <a:xfrm>
              <a:off x="4561242" y="1700019"/>
              <a:ext cx="3673645" cy="2574198"/>
              <a:chOff x="1405700" y="2759036"/>
              <a:chExt cx="3949971" cy="2690272"/>
            </a:xfrm>
          </p:grpSpPr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B6087E5-E606-A64B-82BF-4F710711040E}"/>
                  </a:ext>
                </a:extLst>
              </p:cNvPr>
              <p:cNvSpPr txBox="1"/>
              <p:nvPr/>
            </p:nvSpPr>
            <p:spPr>
              <a:xfrm>
                <a:off x="1405700" y="3541929"/>
                <a:ext cx="485045" cy="1004105"/>
              </a:xfrm>
              <a:prstGeom prst="rect">
                <a:avLst/>
              </a:prstGeom>
              <a:noFill/>
            </p:spPr>
            <p:txBody>
              <a:bodyPr vert="vert270" wrap="none" rtlCol="0" anchor="t" anchorCtr="0">
                <a:spAutoFit/>
              </a:bodyPr>
              <a:lstStyle/>
              <a:p>
                <a:r>
                  <a:rPr lang="en-US" altLang="ja-JP" sz="1400" dirty="0"/>
                  <a:t>time  [sec]</a:t>
                </a:r>
                <a:endParaRPr lang="ja-JP" altLang="en-US" sz="1400" dirty="0"/>
              </a:p>
            </p:txBody>
          </p:sp>
          <p:grpSp>
            <p:nvGrpSpPr>
              <p:cNvPr id="18" name="図形グループ 17">
                <a:extLst>
                  <a:ext uri="{FF2B5EF4-FFF2-40B4-BE49-F238E27FC236}">
                    <a16:creationId xmlns:a16="http://schemas.microsoft.com/office/drawing/2014/main" id="{1CC152E1-DBFB-204F-B3A5-F97BEAF75124}"/>
                  </a:ext>
                </a:extLst>
              </p:cNvPr>
              <p:cNvGrpSpPr/>
              <p:nvPr/>
            </p:nvGrpSpPr>
            <p:grpSpPr>
              <a:xfrm>
                <a:off x="1790390" y="2759036"/>
                <a:ext cx="3565281" cy="2690272"/>
                <a:chOff x="1790390" y="2759036"/>
                <a:chExt cx="3565281" cy="2690272"/>
              </a:xfrm>
            </p:grpSpPr>
            <p:pic>
              <p:nvPicPr>
                <p:cNvPr id="19" name="図 18">
                  <a:extLst>
                    <a:ext uri="{FF2B5EF4-FFF2-40B4-BE49-F238E27FC236}">
                      <a16:creationId xmlns:a16="http://schemas.microsoft.com/office/drawing/2014/main" id="{A4EC46DA-45D1-554E-8AEB-0ED2C69F1B8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8049" r="18475"/>
                <a:stretch/>
              </p:blipFill>
              <p:spPr>
                <a:xfrm>
                  <a:off x="1790390" y="2759036"/>
                  <a:ext cx="3565281" cy="2690272"/>
                </a:xfrm>
                <a:prstGeom prst="rect">
                  <a:avLst/>
                </a:prstGeom>
              </p:spPr>
            </p:pic>
            <p:sp>
              <p:nvSpPr>
                <p:cNvPr id="20" name="正方形/長方形 19">
                  <a:extLst>
                    <a:ext uri="{FF2B5EF4-FFF2-40B4-BE49-F238E27FC236}">
                      <a16:creationId xmlns:a16="http://schemas.microsoft.com/office/drawing/2014/main" id="{69E5DD68-D36F-4A48-B612-99D80D649071}"/>
                    </a:ext>
                  </a:extLst>
                </p:cNvPr>
                <p:cNvSpPr/>
                <p:nvPr/>
              </p:nvSpPr>
              <p:spPr>
                <a:xfrm>
                  <a:off x="3160305" y="2783248"/>
                  <a:ext cx="2075229" cy="7258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grpSp>
          <p:nvGrpSpPr>
            <p:cNvPr id="8" name="図形グループ 26">
              <a:extLst>
                <a:ext uri="{FF2B5EF4-FFF2-40B4-BE49-F238E27FC236}">
                  <a16:creationId xmlns:a16="http://schemas.microsoft.com/office/drawing/2014/main" id="{69AA5D08-CA83-2640-A23C-6D7CD3DCF006}"/>
                </a:ext>
              </a:extLst>
            </p:cNvPr>
            <p:cNvGrpSpPr/>
            <p:nvPr/>
          </p:nvGrpSpPr>
          <p:grpSpPr>
            <a:xfrm>
              <a:off x="6286436" y="1666767"/>
              <a:ext cx="2451112" cy="757501"/>
              <a:chOff x="332155" y="1418672"/>
              <a:chExt cx="2922280" cy="974699"/>
            </a:xfrm>
          </p:grpSpPr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3E5411B8-9222-404D-87AA-C6AB58082DF5}"/>
                  </a:ext>
                </a:extLst>
              </p:cNvPr>
              <p:cNvSpPr/>
              <p:nvPr/>
            </p:nvSpPr>
            <p:spPr>
              <a:xfrm>
                <a:off x="332155" y="1579465"/>
                <a:ext cx="429200" cy="185288"/>
              </a:xfrm>
              <a:prstGeom prst="rect">
                <a:avLst/>
              </a:prstGeom>
              <a:solidFill>
                <a:srgbClr val="ED6D3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id="{2BF09711-D565-BD49-B6D5-E3FB4FDDA843}"/>
                  </a:ext>
                </a:extLst>
              </p:cNvPr>
              <p:cNvSpPr/>
              <p:nvPr/>
            </p:nvSpPr>
            <p:spPr>
              <a:xfrm>
                <a:off x="332155" y="1860464"/>
                <a:ext cx="429200" cy="18528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73DB690C-3B2A-FB43-98F5-14911ED3F3A6}"/>
                  </a:ext>
                </a:extLst>
              </p:cNvPr>
              <p:cNvSpPr/>
              <p:nvPr/>
            </p:nvSpPr>
            <p:spPr>
              <a:xfrm>
                <a:off x="332155" y="2141458"/>
                <a:ext cx="429200" cy="185288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id="{14C70F1B-F20F-ED44-A897-C5CECF05F343}"/>
                  </a:ext>
                </a:extLst>
              </p:cNvPr>
              <p:cNvSpPr/>
              <p:nvPr/>
            </p:nvSpPr>
            <p:spPr>
              <a:xfrm>
                <a:off x="2190903" y="2135653"/>
                <a:ext cx="429200" cy="1852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82E77F24-8D8F-1249-ABCF-E7B968975370}"/>
                  </a:ext>
                </a:extLst>
              </p:cNvPr>
              <p:cNvSpPr txBox="1"/>
              <p:nvPr/>
            </p:nvSpPr>
            <p:spPr>
              <a:xfrm>
                <a:off x="773975" y="1418672"/>
                <a:ext cx="2400985" cy="4411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Tensor transportation</a:t>
                </a:r>
                <a:endParaRPr kumimoji="1" lang="ja-JP" altLang="en-US" sz="16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731C684C-C6A4-AC42-9482-102F04AF3A1C}"/>
                  </a:ext>
                </a:extLst>
              </p:cNvPr>
              <p:cNvSpPr txBox="1"/>
              <p:nvPr/>
            </p:nvSpPr>
            <p:spPr>
              <a:xfrm>
                <a:off x="773975" y="1705508"/>
                <a:ext cx="1076576" cy="4411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1600" dirty="0"/>
                  <a:t>DGEMM</a:t>
                </a:r>
                <a:endParaRPr kumimoji="1" lang="ja-JP" altLang="en-US" sz="1600" dirty="0"/>
              </a:p>
            </p:txBody>
          </p:sp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17DAFE4-CB54-B741-9498-18539F3C7BC4}"/>
                  </a:ext>
                </a:extLst>
              </p:cNvPr>
              <p:cNvSpPr txBox="1"/>
              <p:nvPr/>
            </p:nvSpPr>
            <p:spPr>
              <a:xfrm>
                <a:off x="773975" y="1992288"/>
                <a:ext cx="1217023" cy="4010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/>
                  <a:t>Other step,</a:t>
                </a:r>
                <a:endParaRPr kumimoji="1" lang="ja-JP" altLang="en-US" sz="1400" dirty="0"/>
              </a:p>
            </p:txBody>
          </p:sp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08D9F40E-F282-8E49-9D89-0C4FB58C5970}"/>
                  </a:ext>
                </a:extLst>
              </p:cNvPr>
              <p:cNvSpPr txBox="1"/>
              <p:nvPr/>
            </p:nvSpPr>
            <p:spPr>
              <a:xfrm>
                <a:off x="2632723" y="1992286"/>
                <a:ext cx="621712" cy="4010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400" dirty="0" err="1"/>
                  <a:t>misc</a:t>
                </a:r>
                <a:endParaRPr kumimoji="1" lang="ja-JP" altLang="en-US" sz="1400" dirty="0"/>
              </a:p>
            </p:txBody>
          </p:sp>
        </p:grp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90C0B9-5771-4E49-8E43-9AECC8919CDE}"/>
              </a:ext>
            </a:extLst>
          </p:cNvPr>
          <p:cNvSpPr txBox="1"/>
          <p:nvPr/>
        </p:nvSpPr>
        <p:spPr>
          <a:xfrm>
            <a:off x="5123050" y="5971249"/>
            <a:ext cx="35682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Fig.:</a:t>
            </a:r>
            <a:r>
              <a:rPr kumimoji="1" lang="en-US" altLang="ja-JP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Result of numerical experiment</a:t>
            </a:r>
            <a:endParaRPr kumimoji="1" lang="ja-JP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CA2864C-E47D-9342-8F90-29814388C3CA}"/>
              </a:ext>
            </a:extLst>
          </p:cNvPr>
          <p:cNvSpPr txBox="1"/>
          <p:nvPr/>
        </p:nvSpPr>
        <p:spPr>
          <a:xfrm>
            <a:off x="6533018" y="4185327"/>
            <a:ext cx="867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D91E10"/>
                </a:solidFill>
              </a:rPr>
              <a:t>1.59x </a:t>
            </a:r>
          </a:p>
          <a:p>
            <a:r>
              <a:rPr lang="en-US" altLang="ja-JP" sz="1400" dirty="0">
                <a:solidFill>
                  <a:srgbClr val="D91E10"/>
                </a:solidFill>
              </a:rPr>
              <a:t>speed-up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BA70588-09DA-D041-BA82-AC348E3A1213}"/>
              </a:ext>
            </a:extLst>
          </p:cNvPr>
          <p:cNvSpPr txBox="1"/>
          <p:nvPr/>
        </p:nvSpPr>
        <p:spPr>
          <a:xfrm>
            <a:off x="7264330" y="4089159"/>
            <a:ext cx="8675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rgbClr val="D91E10"/>
                </a:solidFill>
              </a:rPr>
              <a:t>1.43x </a:t>
            </a:r>
          </a:p>
          <a:p>
            <a:r>
              <a:rPr lang="en-US" altLang="ja-JP" sz="1400" dirty="0">
                <a:solidFill>
                  <a:srgbClr val="D91E10"/>
                </a:solidFill>
              </a:rPr>
              <a:t>speed-up</a:t>
            </a:r>
          </a:p>
        </p:txBody>
      </p:sp>
    </p:spTree>
    <p:extLst>
      <p:ext uri="{BB962C8B-B14F-4D97-AF65-F5344CB8AC3E}">
        <p14:creationId xmlns:p14="http://schemas.microsoft.com/office/powerpoint/2010/main" val="321268007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D9333F">
      <a:dk1>
        <a:srgbClr val="000000"/>
      </a:dk1>
      <a:lt1>
        <a:srgbClr val="FFFFFF"/>
      </a:lt1>
      <a:dk2>
        <a:srgbClr val="F7B977"/>
      </a:dk2>
      <a:lt2>
        <a:srgbClr val="C7DC68"/>
      </a:lt2>
      <a:accent1>
        <a:srgbClr val="1E50A2"/>
      </a:accent1>
      <a:accent2>
        <a:srgbClr val="0095D9"/>
      </a:accent2>
      <a:accent3>
        <a:srgbClr val="A0D8EF"/>
      </a:accent3>
      <a:accent4>
        <a:srgbClr val="F3B3C2"/>
      </a:accent4>
      <a:accent5>
        <a:srgbClr val="EC6D71"/>
      </a:accent5>
      <a:accent6>
        <a:srgbClr val="D9333F"/>
      </a:accent6>
      <a:hlink>
        <a:srgbClr val="EB6138"/>
      </a:hlink>
      <a:folHlink>
        <a:srgbClr val="C7DC6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pdsec18_yamada</Template>
  <TotalTime>21354</TotalTime>
  <Words>396</Words>
  <Application>Microsoft Macintosh PowerPoint</Application>
  <PresentationFormat>画面に合わせる (4:3)</PresentationFormat>
  <Paragraphs>87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メイリオ</vt:lpstr>
      <vt:lpstr>游ゴシック</vt:lpstr>
      <vt:lpstr>Calibri</vt:lpstr>
      <vt:lpstr>Cambria Math</vt:lpstr>
      <vt:lpstr>Wingdings</vt:lpstr>
      <vt:lpstr>レトロスペクト</vt:lpstr>
      <vt:lpstr>Optimization of tensor transportation  in higher-order tensor renormalization group</vt:lpstr>
      <vt:lpstr>Higher-order tensor renormalization group</vt:lpstr>
      <vt:lpstr>Algorithm of HOTRG</vt:lpstr>
      <vt:lpstr>Implementation of HOTRG</vt:lpstr>
      <vt:lpstr>Optimization of tensor transportation on 3-dimensional model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山田悠加</dc:creator>
  <cp:lastModifiedBy>山田悠加</cp:lastModifiedBy>
  <cp:revision>252</cp:revision>
  <cp:lastPrinted>2018-07-02T07:11:38Z</cp:lastPrinted>
  <dcterms:created xsi:type="dcterms:W3CDTF">2018-06-14T09:45:23Z</dcterms:created>
  <dcterms:modified xsi:type="dcterms:W3CDTF">2018-07-02T07:17:33Z</dcterms:modified>
</cp:coreProperties>
</file>