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5" r:id="rId3"/>
    <p:sldId id="269" r:id="rId4"/>
    <p:sldId id="266" r:id="rId5"/>
    <p:sldId id="267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17" autoAdjust="0"/>
  </p:normalViewPr>
  <p:slideViewPr>
    <p:cSldViewPr snapToGrid="0">
      <p:cViewPr varScale="1">
        <p:scale>
          <a:sx n="82" d="100"/>
          <a:sy n="82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DEE5C-47BC-4771-B2DD-BFFEA886B65D}" type="datetimeFigureOut">
              <a:rPr kumimoji="1" lang="ja-JP" altLang="en-US" smtClean="0"/>
              <a:t>2018/7/3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B675-4A99-4248-8DA9-A716439BE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14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Good afternoon, everyone. I am Koki Masui, from Nagoya University in japan. </a:t>
            </a:r>
          </a:p>
          <a:p>
            <a:r>
              <a:rPr kumimoji="1" lang="en-US" altLang="ja-JP" dirty="0"/>
              <a:t>Today, I’d like to talk about high precision calculation and the relationship</a:t>
            </a:r>
            <a:r>
              <a:rPr kumimoji="1" lang="en-US" altLang="ja-JP" baseline="0" dirty="0"/>
              <a:t> of residual norm and the solution.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78E44-1515-4AA6-8365-183DB083A4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7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52DF-8F6E-435B-9469-A11110E26B6D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7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C4A0-BDBA-4859-8528-23C0D765DD94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5652-EA47-4EEF-A79F-7847E7DC438F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6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6D3B-B3AE-45CA-8F4E-52DB171E3A58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4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45-6542-46C5-B06B-83929D049B8C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FE26-4BAF-4C65-854B-DA22192703F8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3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C99-BFFB-4365-8E91-446D67515EF6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A313-3808-4A7D-AC0E-E28424D33853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D5E-DBB3-40AE-9AF2-DC9D62512846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1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A751-206F-493A-BF2B-70ABE6B46A90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8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1DA7-EBAA-492B-9F52-43F16F29489E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4000-AFEB-48A5-9397-427E1BBA64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1F25-377B-44FA-93ED-8523369E285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2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771" y="1571652"/>
            <a:ext cx="7731579" cy="1042629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Study for Electromagnetic Field Analysis Using High Precision Calculation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094709"/>
            <a:ext cx="6858000" cy="1095323"/>
          </a:xfrm>
        </p:spPr>
        <p:txBody>
          <a:bodyPr>
            <a:normAutofit/>
          </a:bodyPr>
          <a:lstStyle/>
          <a:p>
            <a:r>
              <a:rPr lang="en-US" altLang="ja-JP" sz="2400" b="1" u="sng" dirty="0"/>
              <a:t>Koki Masui</a:t>
            </a:r>
            <a:r>
              <a:rPr lang="en-US" altLang="ja-JP" sz="2400" dirty="0"/>
              <a:t> (Nagoya University, Japan) and</a:t>
            </a:r>
          </a:p>
          <a:p>
            <a:r>
              <a:rPr kumimoji="1" lang="en-US" altLang="ja-JP" sz="2400" dirty="0"/>
              <a:t>Masao Ogino (Nagoya University, Japan)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8898" y="222031"/>
            <a:ext cx="492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International HPC Summer School 2018</a:t>
            </a:r>
          </a:p>
          <a:p>
            <a:r>
              <a:rPr kumimoji="1" lang="en-US" altLang="ja-JP" sz="2000" dirty="0"/>
              <a:t>July 8-13, 2018, Ostrava, Czech Republic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C3ECB11-E84B-4EF8-9135-29EB1F85CDC9}"/>
              </a:ext>
            </a:extLst>
          </p:cNvPr>
          <p:cNvSpPr txBox="1"/>
          <p:nvPr/>
        </p:nvSpPr>
        <p:spPr>
          <a:xfrm>
            <a:off x="284558" y="4670460"/>
            <a:ext cx="6016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000" dirty="0">
                <a:solidFill>
                  <a:srgbClr val="FF0000"/>
                </a:solidFill>
              </a:rPr>
              <a:t>Develops an efficient iterative method for solving complex symmetric linear equations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2000" dirty="0">
                <a:solidFill>
                  <a:srgbClr val="FF0000"/>
                </a:solidFill>
              </a:rPr>
              <a:t>Uses double-double precision arithmetic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2000" dirty="0">
                <a:solidFill>
                  <a:srgbClr val="FF0000"/>
                </a:solidFill>
              </a:rPr>
              <a:t>Targets</a:t>
            </a:r>
            <a:r>
              <a:rPr kumimoji="1" lang="en-US" altLang="ja-JP" sz="2000" dirty="0">
                <a:solidFill>
                  <a:srgbClr val="FF0000"/>
                </a:solidFill>
              </a:rPr>
              <a:t> high-frequency electromagnetic field analysis by using edge finite element method</a:t>
            </a:r>
          </a:p>
        </p:txBody>
      </p:sp>
      <p:pic>
        <p:nvPicPr>
          <p:cNvPr id="7" name="Picture 6" descr="D:\研究計画201104\結果\pic_MagneticFieldReal_boby\51.jpg">
            <a:extLst>
              <a:ext uri="{FF2B5EF4-FFF2-40B4-BE49-F238E27FC236}">
                <a16:creationId xmlns:a16="http://schemas.microsoft.com/office/drawing/2014/main" xmlns="" id="{27AA1115-B152-43CC-88FF-26CB2FE6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9083" t="6353" r="9516" b="9066"/>
          <a:stretch>
            <a:fillRect/>
          </a:stretch>
        </p:blipFill>
        <p:spPr bwMode="auto">
          <a:xfrm>
            <a:off x="6457949" y="4009800"/>
            <a:ext cx="2401493" cy="178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CBFF0FEF-55EA-4F4E-8F71-3910EE24C654}"/>
              </a:ext>
            </a:extLst>
          </p:cNvPr>
          <p:cNvSpPr txBox="1"/>
          <p:nvPr/>
        </p:nvSpPr>
        <p:spPr>
          <a:xfrm>
            <a:off x="6300795" y="5784546"/>
            <a:ext cx="271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dirty="0">
                <a:solidFill>
                  <a:prstClr val="black"/>
                </a:solidFill>
              </a:rPr>
              <a:t>Electromagnetic field simulation for hyperthermia therapy</a:t>
            </a:r>
            <a:endParaRPr kumimoji="0"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2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9853060-2BDF-4EFD-8ADD-48FF860D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Progress to date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8727258-7A3C-42DE-9838-D1B597C8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832"/>
            <a:ext cx="7886700" cy="4643131"/>
          </a:xfrm>
        </p:spPr>
        <p:txBody>
          <a:bodyPr>
            <a:normAutofit/>
          </a:bodyPr>
          <a:lstStyle/>
          <a:p>
            <a:r>
              <a:rPr kumimoji="1" lang="en-US" altLang="ja-JP" sz="2000" dirty="0"/>
              <a:t>Implement double-double (DD) precision complex numbers</a:t>
            </a:r>
          </a:p>
          <a:p>
            <a:pPr lvl="1"/>
            <a:r>
              <a:rPr lang="en-US" altLang="ja-JP" sz="1800" dirty="0"/>
              <a:t>define a new structure variable (</a:t>
            </a:r>
            <a:r>
              <a:rPr lang="en-US" altLang="ja-JP" sz="1800" dirty="0" err="1" smtClean="0"/>
              <a:t>AoS</a:t>
            </a:r>
            <a:r>
              <a:rPr lang="en-US" altLang="ja-JP" sz="1800" dirty="0" smtClean="0"/>
              <a:t>, in-house code)※1</a:t>
            </a:r>
            <a:endParaRPr lang="en-US" altLang="ja-JP" sz="1800" dirty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/>
          </a:p>
          <a:p>
            <a:pPr lvl="1"/>
            <a:r>
              <a:rPr lang="en-US" altLang="ja-JP" sz="1800" dirty="0"/>
              <a:t>implement basic mathematical operations for DD-DD, DD-double</a:t>
            </a:r>
          </a:p>
          <a:p>
            <a:pPr lvl="1"/>
            <a:r>
              <a:rPr lang="en-US" altLang="ja-JP" sz="1800" dirty="0"/>
              <a:t>implement COCG </a:t>
            </a:r>
            <a:r>
              <a:rPr lang="en-US" altLang="ja-JP" sz="1600" dirty="0"/>
              <a:t>[van der Vorst &amp; </a:t>
            </a:r>
            <a:r>
              <a:rPr lang="en-US" altLang="ja-JP" sz="1600" dirty="0" err="1"/>
              <a:t>Melissen</a:t>
            </a:r>
            <a:r>
              <a:rPr lang="en-US" altLang="ja-JP" sz="1600" dirty="0"/>
              <a:t> ’90]</a:t>
            </a:r>
            <a:r>
              <a:rPr lang="en-US" altLang="ja-JP" sz="1800" dirty="0"/>
              <a:t>, COCR </a:t>
            </a:r>
            <a:r>
              <a:rPr lang="en-US" altLang="ja-JP" sz="1600" dirty="0"/>
              <a:t>[</a:t>
            </a:r>
            <a:r>
              <a:rPr lang="en-US" altLang="ja-JP" sz="1600" dirty="0" err="1"/>
              <a:t>Sogabe</a:t>
            </a:r>
            <a:r>
              <a:rPr lang="en-US" altLang="ja-JP" sz="1600" dirty="0"/>
              <a:t> &amp; Zhang ‘07]</a:t>
            </a:r>
            <a:r>
              <a:rPr lang="en-US" altLang="ja-JP" sz="1800" dirty="0"/>
              <a:t>, QMR_SYM </a:t>
            </a:r>
            <a:r>
              <a:rPr lang="en-US" altLang="ja-JP" sz="1600" dirty="0"/>
              <a:t>[Freund ‘92]</a:t>
            </a:r>
            <a:r>
              <a:rPr lang="en-US" altLang="ja-JP" sz="1800" dirty="0"/>
              <a:t>, MINRES-</a:t>
            </a:r>
            <a:r>
              <a:rPr lang="en-US" altLang="ja-JP" sz="1800" dirty="0" err="1"/>
              <a:t>like_CS</a:t>
            </a:r>
            <a:r>
              <a:rPr lang="en-US" altLang="ja-JP" sz="1800" dirty="0"/>
              <a:t> </a:t>
            </a:r>
            <a:r>
              <a:rPr lang="en-US" altLang="ja-JP" sz="1600" dirty="0"/>
              <a:t>[Ogino et al. ’16]</a:t>
            </a:r>
            <a:r>
              <a:rPr lang="en-US" altLang="ja-JP" sz="1800" dirty="0"/>
              <a:t> methods w/ Jacobi, SSOR, shifted IC(0), shifted IC(1) preconditioners</a:t>
            </a:r>
          </a:p>
          <a:p>
            <a:pPr lvl="1"/>
            <a:r>
              <a:rPr lang="en-US" altLang="ja-JP" sz="1800" dirty="0"/>
              <a:t>develop mixed-precision variants of iterative methods</a:t>
            </a:r>
          </a:p>
          <a:p>
            <a:r>
              <a:rPr lang="en-US" altLang="ja-JP" sz="2000" dirty="0"/>
              <a:t>Evaluate computational performances with other implementation</a:t>
            </a:r>
          </a:p>
          <a:p>
            <a:endParaRPr lang="en-US" altLang="ja-JP" sz="2000" dirty="0"/>
          </a:p>
          <a:p>
            <a:pPr lvl="1"/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6A5284E-BA5F-4269-87CD-E3687E15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8FFC15F2-C9CE-4EBE-AA97-28B70ABC9B5B}"/>
              </a:ext>
            </a:extLst>
          </p:cNvPr>
          <p:cNvSpPr txBox="1"/>
          <p:nvPr/>
        </p:nvSpPr>
        <p:spPr>
          <a:xfrm>
            <a:off x="1321826" y="2329912"/>
            <a:ext cx="70968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{double hi; double low;} </a:t>
            </a:r>
            <a:r>
              <a:rPr kumimoji="1" lang="en-US" altLang="ja-JP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dd_real</a:t>
            </a:r>
            <a:r>
              <a:rPr kumimoji="1"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kumimoji="1"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{</a:t>
            </a:r>
            <a:r>
              <a:rPr kumimoji="1" lang="en-US" altLang="ja-JP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dd_real</a:t>
            </a:r>
            <a:r>
              <a:rPr kumimoji="1"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real; </a:t>
            </a:r>
            <a:r>
              <a:rPr lang="en-US" altLang="ja-JP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dd_real</a:t>
            </a:r>
            <a:r>
              <a:rPr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;} </a:t>
            </a:r>
            <a:r>
              <a:rPr lang="en-US" altLang="ja-JP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dd_complex</a:t>
            </a:r>
            <a:r>
              <a:rPr lang="en-US" altLang="ja-JP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60134"/>
              </p:ext>
            </p:extLst>
          </p:nvPr>
        </p:nvGraphicFramePr>
        <p:xfrm>
          <a:off x="1624209" y="5032013"/>
          <a:ext cx="5862441" cy="1415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413"/>
                <a:gridCol w="1270000"/>
                <a:gridCol w="1639351"/>
                <a:gridCol w="1183677"/>
              </a:tblGrid>
              <a:tr h="30285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library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precision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 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 ratio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non-use (C)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double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double _Complex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in-house code (C)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AoS</a:t>
                      </a:r>
                      <a:r>
                        <a:rPr kumimoji="1" lang="en-US" altLang="ja-JP" dirty="0" smtClean="0"/>
                        <a:t> ※1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6.9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QD library (C++)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complex&lt;</a:t>
                      </a:r>
                      <a:r>
                        <a:rPr kumimoji="1" lang="en-US" altLang="ja-JP" dirty="0" err="1" smtClean="0"/>
                        <a:t>dd_real</a:t>
                      </a:r>
                      <a:r>
                        <a:rPr kumimoji="1" lang="en-US" altLang="ja-JP" dirty="0" smtClean="0"/>
                        <a:t>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3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AC69716-8490-4CD0-B252-718B8A74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3647"/>
          </a:xfrm>
        </p:spPr>
        <p:txBody>
          <a:bodyPr/>
          <a:lstStyle/>
          <a:p>
            <a:r>
              <a:rPr kumimoji="1" lang="en-US" altLang="ja-JP" dirty="0"/>
              <a:t>Numerical experiments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xmlns="" id="{66C4BF27-CBB8-4F9A-BE5D-BFC2382B34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246521"/>
                <a:ext cx="7886700" cy="5463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ja-JP" sz="2400" dirty="0"/>
                  <a:t>Edge finite element equation for vector wave equation</a:t>
                </a:r>
              </a:p>
              <a:p>
                <a:pPr marL="3429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pHide m:val="on"/>
                          <m:ctrlPr>
                            <a:rPr lang="en-US" altLang="ja-JP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altLang="ja-JP" sz="1800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rot</m:t>
                          </m:r>
                          <m:r>
                            <a:rPr lang="en-US" altLang="ja-JP" sz="180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altLang="ja-JP" sz="180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rot</m:t>
                          </m:r>
                          <m:r>
                            <a:rPr lang="en-US" altLang="ja-JP" sz="180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nary>
                      <m:r>
                        <a:rPr lang="en-US" altLang="ja-JP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pHide m:val="on"/>
                          <m:ctrlPr>
                            <a:rPr lang="en-US" altLang="ja-JP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p>
                                  <m:r>
                                    <a:rPr lang="en-US" altLang="ja-JP" sz="18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𝜔𝜎</m:t>
                              </m:r>
                            </m:e>
                          </m:d>
                          <m:sSub>
                            <m:sSub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⋅</m:t>
                          </m:r>
                          <m:sSubSup>
                            <m:sSubSup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nary>
                      <m:r>
                        <a:rPr lang="en-US" altLang="ja-JP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nary>
                        <m:naryPr>
                          <m:supHide m:val="on"/>
                          <m:ctrlPr>
                            <a:rPr lang="en-US" altLang="ja-JP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⋅</m:t>
                          </m:r>
                          <m:sSubSup>
                            <m:sSubSup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800" b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altLang="ja-JP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altLang="ja-JP" sz="18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nary>
                    </m:oMath>
                  </m:oMathPara>
                </a14:m>
                <a:endParaRPr lang="en-US" altLang="ja-JP" sz="2800" dirty="0"/>
              </a:p>
              <a:p>
                <a:pPr marL="342900" lvl="1" indent="0">
                  <a:lnSpc>
                    <a:spcPct val="110000"/>
                  </a:lnSpc>
                  <a:buNone/>
                </a:pPr>
                <a:r>
                  <a:rPr lang="en-US" altLang="ja-JP" sz="1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1">
                            <a:latin typeface="Cambria Math" panose="02040503050406030204" pitchFamily="18" charset="0"/>
                          </a:rPr>
                          <m:t>𝐄</m:t>
                        </m:r>
                      </m:e>
                      <m:sub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altLang="ja-JP" sz="1400" dirty="0"/>
                  <a:t> (V/m) is edge element approximation of electric field,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1400" b="1">
                            <a:latin typeface="Cambria Math" panose="02040503050406030204" pitchFamily="18" charset="0"/>
                          </a:rPr>
                          <m:t>𝐄</m:t>
                        </m:r>
                      </m:e>
                      <m:sub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ja-JP" sz="1400" dirty="0"/>
                  <a:t> (V/m) test function satisfying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1400" b="1">
                            <a:latin typeface="Cambria Math" panose="02040503050406030204" pitchFamily="18" charset="0"/>
                          </a:rPr>
                          <m:t>𝐄</m:t>
                        </m:r>
                      </m:e>
                      <m:sub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US" altLang="ja-JP" sz="140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ja-JP" sz="14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altLang="ja-JP" sz="1400"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𝜕</m:t>
                    </m:r>
                    <m:r>
                      <m:rPr>
                        <m:sty m:val="p"/>
                      </m:rPr>
                      <a:rPr lang="en-US" altLang="ja-JP" sz="1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altLang="ja-JP" sz="1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1">
                            <a:latin typeface="Cambria Math" panose="02040503050406030204" pitchFamily="18" charset="0"/>
                          </a:rPr>
                          <m:t>𝐉</m:t>
                        </m:r>
                      </m:e>
                      <m:sub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altLang="ja-JP" sz="1400" dirty="0"/>
                  <a:t> (A/m</a:t>
                </a:r>
                <a:r>
                  <a:rPr lang="en-US" altLang="ja-JP" sz="1400" baseline="30000" dirty="0"/>
                  <a:t>2</a:t>
                </a:r>
                <a:r>
                  <a:rPr lang="en-US" altLang="ja-JP" sz="1400" dirty="0"/>
                  <a:t>) P1 element approximation of current density,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ja-JP" sz="1400" dirty="0"/>
                  <a:t> (H/m) permeability,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ja-JP" sz="1400" dirty="0"/>
                  <a:t> (F/m) real part of complex permittivity,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ja-JP" sz="1400" dirty="0"/>
                  <a:t> (S/m) electric conductivity,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ja-JP" sz="1400" dirty="0"/>
                  <a:t> (rad/s) single angular frequency,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ja-JP" sz="1400" dirty="0"/>
                  <a:t> (Hz) frequency,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ja-JP" sz="1400" dirty="0"/>
                  <a:t> outward normal vector on the boundary, and </a:t>
                </a:r>
                <a14:m>
                  <m:oMath xmlns:m="http://schemas.openxmlformats.org/officeDocument/2006/math"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ja-JP" sz="1400" dirty="0"/>
                  <a:t> imaginary unit.</a:t>
                </a:r>
                <a:endParaRPr lang="en-US" altLang="ja-JP" sz="1600" dirty="0"/>
              </a:p>
              <a:p>
                <a:pPr lvl="1"/>
                <a:r>
                  <a:rPr lang="en-US" altLang="ja-JP" sz="2000" dirty="0">
                    <a:solidFill>
                      <a:srgbClr val="FF0000"/>
                    </a:solidFill>
                  </a:rPr>
                  <a:t>coefficient matrix is complex symmetric, non diagonally dominant, and like a positive semidefinite</a:t>
                </a:r>
              </a:p>
              <a:p>
                <a:pPr lvl="2"/>
                <a:endParaRPr lang="en-US" altLang="ja-JP" sz="1400" dirty="0"/>
              </a:p>
              <a:p>
                <a:r>
                  <a:rPr lang="en-US" altLang="ja-JP" sz="2400" dirty="0"/>
                  <a:t>TEAM Workshop Problem 29</a:t>
                </a:r>
              </a:p>
              <a:p>
                <a:pPr lvl="1"/>
                <a:r>
                  <a:rPr lang="en-US" altLang="ja-JP" sz="2000" dirty="0"/>
                  <a:t>whole body cavity resonator model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ja-JP" sz="1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1600" dirty="0"/>
                  <a:t> 80.0 (F/m)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sz="16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ja-JP" sz="1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1600" dirty="0"/>
                  <a:t> 0.52 (S/m)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altLang="ja-JP" sz="1600" dirty="0"/>
                  <a:t>300 (MHz)</a:t>
                </a:r>
              </a:p>
              <a:p>
                <a:pPr lvl="1"/>
                <a:r>
                  <a:rPr lang="en-US" altLang="ja-JP" sz="1800" dirty="0"/>
                  <a:t>problem size</a:t>
                </a:r>
              </a:p>
              <a:p>
                <a:pPr lvl="2"/>
                <a:r>
                  <a:rPr lang="en-US" altLang="ja-JP" sz="1600" dirty="0"/>
                  <a:t># of rows, columns: 134,573</a:t>
                </a:r>
              </a:p>
              <a:p>
                <a:pPr lvl="2"/>
                <a:r>
                  <a:rPr lang="en-US" altLang="ja-JP" sz="1600" dirty="0"/>
                  <a:t># of </a:t>
                </a:r>
                <a:r>
                  <a:rPr lang="en-US" altLang="ja-JP" sz="1600" dirty="0" err="1"/>
                  <a:t>nonzeros</a:t>
                </a:r>
                <a:r>
                  <a:rPr lang="en-US" altLang="ja-JP" sz="1600" dirty="0"/>
                  <a:t>: 2,123,849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6C4BF27-CBB8-4F9A-BE5D-BFC2382B34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246521"/>
                <a:ext cx="7886700" cy="5463999"/>
              </a:xfrm>
              <a:blipFill>
                <a:blip r:embed="rId2"/>
                <a:stretch>
                  <a:fillRect l="-1005" t="-21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E60CEF4-24E9-466A-BBDD-5CB880EB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オブジェクト 1">
            <a:extLst>
              <a:ext uri="{FF2B5EF4-FFF2-40B4-BE49-F238E27FC236}">
                <a16:creationId xmlns:a16="http://schemas.microsoft.com/office/drawing/2014/main" xmlns="" id="{6F3C8C01-BE8D-4CFA-88DA-50E256AC11FF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 l="-3831" t="-288" r="-1508" b="-2646"/>
          <a:stretch>
            <a:fillRect/>
          </a:stretch>
        </p:blipFill>
        <p:spPr bwMode="auto">
          <a:xfrm>
            <a:off x="6152188" y="4377151"/>
            <a:ext cx="2496319" cy="202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DB1F0FD-A375-4851-9F92-2049F0E63900}"/>
              </a:ext>
            </a:extLst>
          </p:cNvPr>
          <p:cNvSpPr txBox="1"/>
          <p:nvPr/>
        </p:nvSpPr>
        <p:spPr>
          <a:xfrm>
            <a:off x="5360100" y="4809198"/>
            <a:ext cx="103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Phantom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DD60076-A1C9-44E6-B141-60715C889075}"/>
              </a:ext>
            </a:extLst>
          </p:cNvPr>
          <p:cNvSpPr txBox="1"/>
          <p:nvPr/>
        </p:nvSpPr>
        <p:spPr>
          <a:xfrm>
            <a:off x="5714319" y="4065108"/>
            <a:ext cx="126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sensing coil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D6270442-6289-4CB4-A972-AC9533746F8F}"/>
              </a:ext>
            </a:extLst>
          </p:cNvPr>
          <p:cNvSpPr txBox="1"/>
          <p:nvPr/>
        </p:nvSpPr>
        <p:spPr>
          <a:xfrm>
            <a:off x="5360100" y="6033334"/>
            <a:ext cx="126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feeding coil</a:t>
            </a:r>
            <a:endParaRPr kumimoji="1" lang="ja-JP" altLang="en-US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xmlns="" id="{99131D02-17FE-4F34-A08D-BD58C03975A1}"/>
              </a:ext>
            </a:extLst>
          </p:cNvPr>
          <p:cNvCxnSpPr>
            <a:cxnSpLocks/>
          </p:cNvCxnSpPr>
          <p:nvPr/>
        </p:nvCxnSpPr>
        <p:spPr>
          <a:xfrm>
            <a:off x="6536608" y="4433138"/>
            <a:ext cx="407668" cy="2616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xmlns="" id="{30BE0127-D15B-41C4-832E-089EE010AD93}"/>
              </a:ext>
            </a:extLst>
          </p:cNvPr>
          <p:cNvCxnSpPr/>
          <p:nvPr/>
        </p:nvCxnSpPr>
        <p:spPr>
          <a:xfrm>
            <a:off x="6396409" y="5023431"/>
            <a:ext cx="1051923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xmlns="" id="{34516932-EAA5-4503-BB9F-C4EDA08B790E}"/>
              </a:ext>
            </a:extLst>
          </p:cNvPr>
          <p:cNvCxnSpPr/>
          <p:nvPr/>
        </p:nvCxnSpPr>
        <p:spPr>
          <a:xfrm flipV="1">
            <a:off x="6224196" y="5846877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EF5714AB-911A-478D-BF8D-AA7BC8DAA27A}"/>
              </a:ext>
            </a:extLst>
          </p:cNvPr>
          <p:cNvSpPr txBox="1"/>
          <p:nvPr/>
        </p:nvSpPr>
        <p:spPr>
          <a:xfrm>
            <a:off x="6641229" y="6356351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TEAM29 model</a:t>
            </a:r>
            <a:endParaRPr kumimoji="1" lang="ja-JP" altLang="en-US" sz="2000" dirty="0"/>
          </a:p>
        </p:txBody>
      </p:sp>
      <p:sp>
        <p:nvSpPr>
          <p:cNvPr id="13" name="スライド番号プレースホルダー 7">
            <a:extLst>
              <a:ext uri="{FF2B5EF4-FFF2-40B4-BE49-F238E27FC236}">
                <a16:creationId xmlns:a16="http://schemas.microsoft.com/office/drawing/2014/main" xmlns="" id="{D04C2554-0D8F-4F0A-A231-F61B8BD96FF9}"/>
              </a:ext>
            </a:extLst>
          </p:cNvPr>
          <p:cNvSpPr txBox="1">
            <a:spLocks/>
          </p:cNvSpPr>
          <p:nvPr/>
        </p:nvSpPr>
        <p:spPr>
          <a:xfrm>
            <a:off x="6536608" y="623764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D61F25-377B-44FA-93ED-8523369E285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782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DECEF0-8B78-454C-B99A-2CF869EB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745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Results in COCG w/ different precond</a:t>
            </a:r>
            <a:r>
              <a:rPr lang="en-US" altLang="ja-JP" sz="2800" dirty="0"/>
              <a:t>itioners</a:t>
            </a:r>
            <a:endParaRPr kumimoji="1" lang="ja-JP" altLang="en-US" sz="2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BE9C2ED-9744-46FC-B160-125B6F8E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11DA33EE-7057-4674-9D3D-9CA3C9E9D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32163"/>
              </p:ext>
            </p:extLst>
          </p:nvPr>
        </p:nvGraphicFramePr>
        <p:xfrm>
          <a:off x="75295" y="1179871"/>
          <a:ext cx="6063341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0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1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>
                          <a:solidFill>
                            <a:schemeClr val="bg1"/>
                          </a:solidFill>
                          <a:latin typeface="+mn-lt"/>
                        </a:rPr>
                        <a:t>Precond</a:t>
                      </a:r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+mn-lt"/>
                        </a:rPr>
                        <a:t>Precision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+mn-lt"/>
                        </a:rPr>
                        <a:t>Iteration</a:t>
                      </a:r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counts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+mn-lt"/>
                        </a:rPr>
                        <a:t>Time </a:t>
                      </a:r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+mn-lt"/>
                        </a:rPr>
                        <a:t>[sec]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12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Jacobi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Double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39,275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687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Mixed(DD/D)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26,138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959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DD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26,143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1,025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endParaRPr lang="ja-JP" sz="1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endParaRPr lang="ja-JP" sz="1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12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SSOR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Double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21,025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775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Mixed(DD/D)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14,730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1,078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DD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14,691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1,248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endParaRPr lang="ja-JP" sz="1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endParaRPr lang="ja-JP" sz="1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012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IC(0)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Double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8,421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431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Mixed(DD/D)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5,420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734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01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lt"/>
                        </a:rPr>
                        <a:t>DD</a:t>
                      </a:r>
                      <a:endParaRPr kumimoji="1" lang="ja-JP" alt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5,416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770</a:t>
                      </a:r>
                      <a:endParaRPr lang="ja-JP" sz="1600" kern="100" dirty="0">
                        <a:effectLst/>
                        <a:latin typeface="+mn-lt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72EC5DB0-5CB8-4086-AC15-7A1BAFF4F82E}"/>
              </a:ext>
            </a:extLst>
          </p:cNvPr>
          <p:cNvSpPr txBox="1"/>
          <p:nvPr/>
        </p:nvSpPr>
        <p:spPr>
          <a:xfrm>
            <a:off x="452284" y="5499130"/>
            <a:ext cx="8528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Succeeded to reduce iteration counts by </a:t>
            </a:r>
            <a:r>
              <a:rPr kumimoji="1" lang="en-US" altLang="ja-JP" u="sng" dirty="0"/>
              <a:t>about 2/3 </a:t>
            </a:r>
            <a:r>
              <a:rPr kumimoji="1" lang="en-US" altLang="ja-JP" dirty="0"/>
              <a:t>and increase total calculation time by </a:t>
            </a:r>
            <a:r>
              <a:rPr kumimoji="1" lang="en-US" altLang="ja-JP" u="sng" dirty="0"/>
              <a:t>about 1.7 times</a:t>
            </a:r>
            <a:r>
              <a:rPr kumimoji="1" lang="en-US" altLang="ja-JP" dirty="0"/>
              <a:t> at worst by DD precision calculation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FF0000"/>
                </a:solidFill>
              </a:rPr>
              <a:t>[Findings!]</a:t>
            </a:r>
            <a:r>
              <a:rPr lang="en-US" altLang="ja-JP" dirty="0">
                <a:solidFill>
                  <a:srgbClr val="FF0000"/>
                </a:solidFill>
              </a:rPr>
              <a:t> multiple-precision iterative methods can expect to reduce total computation time compared to double-precision by performance optimization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080" y="2243843"/>
            <a:ext cx="2705061" cy="24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6691991" y="1165922"/>
            <a:ext cx="199926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err="1" smtClean="0">
                <a:solidFill>
                  <a:srgbClr val="7030A0"/>
                </a:solidFill>
              </a:rPr>
              <a:t>ー</a:t>
            </a:r>
            <a:r>
              <a:rPr lang="ja-JP" altLang="en-US" sz="1400" dirty="0" smtClean="0">
                <a:solidFill>
                  <a:srgbClr val="7030A0"/>
                </a:solidFill>
              </a:rPr>
              <a:t> </a:t>
            </a:r>
            <a:r>
              <a:rPr lang="en-US" altLang="ja-JP" sz="1400" dirty="0" smtClean="0">
                <a:solidFill>
                  <a:srgbClr val="7030A0"/>
                </a:solidFill>
              </a:rPr>
              <a:t>double</a:t>
            </a:r>
          </a:p>
          <a:p>
            <a:r>
              <a:rPr kumimoji="1" lang="ja-JP" altLang="en-US" sz="1400" dirty="0" err="1" smtClean="0">
                <a:solidFill>
                  <a:srgbClr val="00B050"/>
                </a:solidFill>
              </a:rPr>
              <a:t>ー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mixed</a:t>
            </a:r>
          </a:p>
          <a:p>
            <a:r>
              <a:rPr kumimoji="1" lang="ja-JP" altLang="en-US" sz="1400" dirty="0" err="1" smtClean="0">
                <a:solidFill>
                  <a:srgbClr val="00B0F0"/>
                </a:solidFill>
              </a:rPr>
              <a:t>ー</a:t>
            </a:r>
            <a:r>
              <a:rPr kumimoji="1" lang="ja-JP" altLang="en-US" sz="1400" dirty="0" smtClean="0">
                <a:solidFill>
                  <a:srgbClr val="00B0F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B0F0"/>
                </a:solidFill>
              </a:rPr>
              <a:t>DD</a:t>
            </a:r>
          </a:p>
          <a:p>
            <a:r>
              <a:rPr lang="en-US" altLang="ja-JP" sz="1400" dirty="0" smtClean="0">
                <a:solidFill>
                  <a:srgbClr val="FFC000"/>
                </a:solidFill>
              </a:rPr>
              <a:t>(</a:t>
            </a:r>
            <a:r>
              <a:rPr lang="ja-JP" altLang="en-US" sz="1400" dirty="0" err="1" smtClean="0">
                <a:solidFill>
                  <a:srgbClr val="FFC000"/>
                </a:solidFill>
              </a:rPr>
              <a:t>ー</a:t>
            </a:r>
            <a:r>
              <a:rPr lang="ja-JP" altLang="en-US" sz="1400" dirty="0" smtClean="0">
                <a:solidFill>
                  <a:srgbClr val="FFC000"/>
                </a:solidFill>
              </a:rPr>
              <a:t> </a:t>
            </a:r>
            <a:r>
              <a:rPr lang="en-US" altLang="ja-JP" sz="1400" dirty="0" smtClean="0">
                <a:solidFill>
                  <a:srgbClr val="FFC000"/>
                </a:solidFill>
              </a:rPr>
              <a:t>QD : Quad Double)</a:t>
            </a:r>
            <a:endParaRPr kumimoji="1" lang="ja-JP" altLang="en-US" sz="1400" dirty="0">
              <a:solidFill>
                <a:srgbClr val="FFC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70420" y="4775969"/>
            <a:ext cx="231637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convergence history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(IC(0))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10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76031C9-DAF7-488A-A875-58F5A1B3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Future plans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D42FB37-15B7-4848-B6C5-20D93178F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0154"/>
            <a:ext cx="7886700" cy="4351338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Optimize the performance for recent computers</a:t>
            </a:r>
          </a:p>
          <a:p>
            <a:pPr lvl="1"/>
            <a:r>
              <a:rPr lang="en-US" altLang="ja-JP" sz="2000" dirty="0"/>
              <a:t>SIMD instructions</a:t>
            </a:r>
          </a:p>
          <a:p>
            <a:pPr lvl="1"/>
            <a:r>
              <a:rPr lang="en-US" altLang="ja-JP" sz="2000" dirty="0"/>
              <a:t>many-core processor</a:t>
            </a:r>
            <a:endParaRPr kumimoji="1" lang="en-US" altLang="ja-JP" sz="2000" dirty="0"/>
          </a:p>
          <a:p>
            <a:r>
              <a:rPr kumimoji="1" lang="en-US" altLang="ja-JP" sz="2400" dirty="0"/>
              <a:t>Examine the effect of multiple-precision calculation on</a:t>
            </a:r>
          </a:p>
          <a:p>
            <a:pPr lvl="1"/>
            <a:r>
              <a:rPr kumimoji="1" lang="en-US" altLang="ja-JP" sz="2000" dirty="0"/>
              <a:t>the condition number</a:t>
            </a:r>
          </a:p>
          <a:p>
            <a:pPr lvl="1"/>
            <a:r>
              <a:rPr lang="en-US" altLang="ja-JP" sz="2000" dirty="0"/>
              <a:t>choice of iterative methods</a:t>
            </a:r>
          </a:p>
          <a:p>
            <a:r>
              <a:rPr lang="en-US" altLang="ja-JP" sz="2400" dirty="0"/>
              <a:t>Propose a new iterative method for our complex symmetric linear systems</a:t>
            </a:r>
            <a:endParaRPr lang="en-US" altLang="ja-JP" dirty="0"/>
          </a:p>
          <a:p>
            <a:r>
              <a:rPr lang="en-US" altLang="ja-JP" sz="2400" dirty="0"/>
              <a:t>Apply for larger problems or more complicated problems</a:t>
            </a:r>
          </a:p>
          <a:p>
            <a:pPr lvl="1"/>
            <a:r>
              <a:rPr lang="en-US" altLang="ja-JP" sz="2000" dirty="0"/>
              <a:t>hundreds of million degrees of freedom </a:t>
            </a:r>
            <a:br>
              <a:rPr lang="en-US" altLang="ja-JP" sz="2000" dirty="0"/>
            </a:br>
            <a:r>
              <a:rPr lang="en-US" altLang="ja-JP" sz="2000" dirty="0"/>
              <a:t>human body model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78437778-DA0E-4E26-908A-004BD3DF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F25-377B-44FA-93ED-8523369E2855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6" descr="D:\研究計画201104\結果\pic_MagneticFieldReal_boby\51.jpg">
            <a:extLst>
              <a:ext uri="{FF2B5EF4-FFF2-40B4-BE49-F238E27FC236}">
                <a16:creationId xmlns:a16="http://schemas.microsoft.com/office/drawing/2014/main" xmlns="" id="{4571BA5E-7F59-49B2-A864-DB951BD27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9083" t="6353" r="9516" b="9066"/>
          <a:stretch>
            <a:fillRect/>
          </a:stretch>
        </p:blipFill>
        <p:spPr bwMode="auto">
          <a:xfrm>
            <a:off x="5904886" y="4933130"/>
            <a:ext cx="2401493" cy="178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79827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2897</TotalTime>
  <Words>435</Words>
  <Application>Microsoft Office PowerPoint</Application>
  <PresentationFormat>画面に合わせる (4:3)</PresentationFormat>
  <Paragraphs>117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メイリオ</vt:lpstr>
      <vt:lpstr>Arial</vt:lpstr>
      <vt:lpstr>Calibri</vt:lpstr>
      <vt:lpstr>Cambria Math</vt:lpstr>
      <vt:lpstr>Courier New</vt:lpstr>
      <vt:lpstr>Times New Roman</vt:lpstr>
      <vt:lpstr>Wingdings</vt:lpstr>
      <vt:lpstr>1_Office テーマ</vt:lpstr>
      <vt:lpstr>Study for Electromagnetic Field Analysis Using High Precision Calculation</vt:lpstr>
      <vt:lpstr>Progress to date</vt:lpstr>
      <vt:lpstr>Numerical experiments</vt:lpstr>
      <vt:lpstr>Results in COCG w/ different preconditioners</vt:lpstr>
      <vt:lpstr>Future plans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and objectives</dc:title>
  <dc:creator>桝井 晃基</dc:creator>
  <cp:lastModifiedBy>桝井 晃基</cp:lastModifiedBy>
  <cp:revision>36</cp:revision>
  <dcterms:created xsi:type="dcterms:W3CDTF">2018-06-29T18:25:47Z</dcterms:created>
  <dcterms:modified xsi:type="dcterms:W3CDTF">2018-07-05T02:07:02Z</dcterms:modified>
</cp:coreProperties>
</file>