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1" r:id="rId6"/>
    <p:sldId id="262" r:id="rId7"/>
    <p:sldId id="265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1282700" y="1628775"/>
            <a:ext cx="10363200" cy="14398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>
                <a:effectLst>
                  <a:outerShdw blurRad="38100" dist="38100" dir="2700000">
                    <a:srgbClr val="000000"/>
                  </a:outerShdw>
                </a:effectLst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2197100" y="3738563"/>
            <a:ext cx="8534400" cy="11303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 b="1">
                <a:solidFill>
                  <a:schemeClr val="bg2"/>
                </a:solidFill>
                <a:ea typeface="宋体" panose="02010600030101010101" pitchFamily="2" charset="-122"/>
              </a:defRPr>
            </a:lvl1pPr>
            <a:lvl2pPr marL="457200" lvl="1" indent="0" algn="ctr">
              <a:buNone/>
              <a:defRPr b="1">
                <a:solidFill>
                  <a:schemeClr val="bg2"/>
                </a:solidFill>
                <a:ea typeface="隶书" pitchFamily="1" charset="-122"/>
              </a:defRPr>
            </a:lvl2pPr>
            <a:lvl3pPr marL="914400" lvl="2" indent="0" algn="ctr">
              <a:buNone/>
              <a:defRPr b="1">
                <a:solidFill>
                  <a:schemeClr val="bg2"/>
                </a:solidFill>
                <a:ea typeface="隶书" pitchFamily="1" charset="-122"/>
              </a:defRPr>
            </a:lvl3pPr>
            <a:lvl4pPr marL="1371600" lvl="3" indent="0" algn="ctr">
              <a:buNone/>
              <a:defRPr b="1">
                <a:solidFill>
                  <a:schemeClr val="bg2"/>
                </a:solidFill>
                <a:ea typeface="隶书" pitchFamily="1" charset="-122"/>
              </a:defRPr>
            </a:lvl4pPr>
            <a:lvl5pPr marL="1828800" lvl="4" indent="0" algn="ctr">
              <a:buNone/>
              <a:defRPr b="1">
                <a:solidFill>
                  <a:schemeClr val="bg2"/>
                </a:solidFill>
                <a:ea typeface="隶书" pitchFamily="1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1282700" y="6100763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4533900" y="6100763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9105900" y="6100763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2055" name="直接连接符 2054"/>
          <p:cNvSpPr/>
          <p:nvPr/>
        </p:nvSpPr>
        <p:spPr>
          <a:xfrm>
            <a:off x="1297517" y="3141663"/>
            <a:ext cx="10367433" cy="0"/>
          </a:xfrm>
          <a:prstGeom prst="line">
            <a:avLst/>
          </a:prstGeom>
          <a:ln w="508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86837" y="406400"/>
            <a:ext cx="2595563" cy="55435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00151" y="406400"/>
            <a:ext cx="7636220" cy="55435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00151" y="1600200"/>
            <a:ext cx="5087303" cy="43497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95097" y="1600200"/>
            <a:ext cx="5087303" cy="43497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1026" name="直接连接符 1025"/>
          <p:cNvSpPr/>
          <p:nvPr/>
        </p:nvSpPr>
        <p:spPr>
          <a:xfrm>
            <a:off x="1354667" y="1600200"/>
            <a:ext cx="10329333" cy="0"/>
          </a:xfrm>
          <a:prstGeom prst="line">
            <a:avLst/>
          </a:prstGeom>
          <a:ln w="31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" name="日期占位符 1026"/>
          <p:cNvSpPr>
            <a:spLocks noGrp="1"/>
          </p:cNvSpPr>
          <p:nvPr>
            <p:ph type="dt" sz="half" idx="2"/>
          </p:nvPr>
        </p:nvSpPr>
        <p:spPr>
          <a:xfrm>
            <a:off x="1320800" y="60960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28" name="页脚占位符 1027"/>
          <p:cNvSpPr>
            <a:spLocks noGrp="1"/>
          </p:cNvSpPr>
          <p:nvPr>
            <p:ph type="ftr" sz="quarter" idx="3"/>
          </p:nvPr>
        </p:nvSpPr>
        <p:spPr>
          <a:xfrm>
            <a:off x="4572000" y="60960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29" name="灯片编号占位符 1028"/>
          <p:cNvSpPr>
            <a:spLocks noGrp="1"/>
          </p:cNvSpPr>
          <p:nvPr>
            <p:ph type="sldNum" sz="quarter" idx="4"/>
          </p:nvPr>
        </p:nvSpPr>
        <p:spPr>
          <a:xfrm>
            <a:off x="9144000" y="6096000"/>
            <a:ext cx="2540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30" name="标题 1029"/>
          <p:cNvSpPr>
            <a:spLocks noGrp="1"/>
          </p:cNvSpPr>
          <p:nvPr>
            <p:ph type="title"/>
          </p:nvPr>
        </p:nvSpPr>
        <p:spPr>
          <a:xfrm>
            <a:off x="1200151" y="406400"/>
            <a:ext cx="10382249" cy="10128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1" name="文本占位符 1030"/>
          <p:cNvSpPr>
            <a:spLocks noGrp="1"/>
          </p:cNvSpPr>
          <p:nvPr>
            <p:ph type="body" idx="1"/>
          </p:nvPr>
        </p:nvSpPr>
        <p:spPr>
          <a:xfrm>
            <a:off x="1200151" y="1600200"/>
            <a:ext cx="10382249" cy="4349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p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p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microsoft.com/office/2007/relationships/media" Target="file:///C:\Users\Administrator\Desktop\&#30879;&#20013;&#35853;4.BD1280&#39640;&#28165;&#20013;&#33521;&#21452;&#23383;.mp4_20170624_144626.mp4" TargetMode="External"/><Relationship Id="rId1" Type="http://schemas.openxmlformats.org/officeDocument/2006/relationships/video" Target="NUL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Cloud-based Real Time Face Detection and Recognition</a:t>
            </a:r>
            <a:endParaRPr lang="en-US" altLang="zh-CN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Jingwei Li</a:t>
            </a:r>
            <a:endParaRPr lang="en-US" altLang="zh-CN"/>
          </a:p>
          <a:p>
            <a:r>
              <a:rPr lang="en-US" altLang="zh-CN"/>
              <a:t>University of Colorado Boulder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pic>
        <p:nvPicPr>
          <p:cNvPr id="6" name="碟中谍4.BD1280高清中英双字.mp4_20170624_144626">
            <a:hlinkClick r:id="" action="ppaction://media"/>
          </p:cNvPr>
          <p:cNvPicPr/>
          <p:nvPr>
            <p:ph idx="1"/>
            <a:videoFile r:link="rId1"/>
            <p:extLst>
              <p:ext uri="{DAA4B4D4-6D71-4841-9C94-3DE7FCFB9230}">
                <p14:media xmlns:p14="http://schemas.microsoft.com/office/powerpoint/2010/main" r:link="rId2">
                  <p14:trim st="3214.000000" end="9186.000000"/>
                </p14:media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524831" y="1109345"/>
            <a:ext cx="7732889" cy="43497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754120" y="5576570"/>
            <a:ext cx="580707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en-US" altLang="zh-CN">
              <a:sym typeface="+mn-ea"/>
            </a:endParaRPr>
          </a:p>
          <a:p>
            <a:pPr algn="ctr"/>
            <a:r>
              <a:rPr lang="en-US" altLang="zh-CN">
                <a:sym typeface="+mn-ea"/>
              </a:rPr>
              <a:t>Mission: Impossible – Ghost Protocol</a:t>
            </a:r>
            <a:endParaRPr lang="en-US" altLang="zh-CN">
              <a:sym typeface="+mn-ea"/>
            </a:endParaRPr>
          </a:p>
          <a:p>
            <a:pPr algn="ctr"/>
            <a:r>
              <a:rPr lang="en-US" altLang="zh-CN">
                <a:sym typeface="+mn-ea"/>
              </a:rPr>
              <a:t>Directed by Brad Bird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Discussion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Includes: Natural Language processing, Voice Detection, Database Searching, Human Face Detection, Human Face Recognition etc</a:t>
            </a:r>
            <a:endParaRPr lang="en-US" altLang="zh-CN"/>
          </a:p>
          <a:p>
            <a:r>
              <a:rPr lang="en-US" altLang="zh-CN">
                <a:sym typeface="+mn-ea"/>
              </a:rPr>
              <a:t>How to do it in about 15 sec?</a:t>
            </a:r>
            <a:endParaRPr lang="en-US" altLang="zh-CN"/>
          </a:p>
          <a:p>
            <a:r>
              <a:rPr lang="en-US" altLang="zh-CN"/>
              <a:t>It is NOT as easy as the director's thought</a:t>
            </a:r>
            <a:endParaRPr lang="en-US" altLang="zh-CN"/>
          </a:p>
          <a:p>
            <a:r>
              <a:rPr lang="en-US" altLang="zh-CN"/>
              <a:t>It needs a comprehensive processing</a:t>
            </a:r>
            <a:endParaRPr lang="en-US" altLang="zh-CN"/>
          </a:p>
          <a:p>
            <a:r>
              <a:rPr lang="en-US" altLang="zh-CN"/>
              <a:t>Like Men's 100 ms: World record: </a:t>
            </a:r>
            <a:r>
              <a:rPr lang="en-US" altLang="zh-CN">
                <a:sym typeface="+mn-ea"/>
              </a:rPr>
              <a:t>Usain Bolt </a:t>
            </a:r>
            <a:r>
              <a:rPr lang="en-US" altLang="zh-CN"/>
              <a:t> 9.58s </a:t>
            </a:r>
            <a:r>
              <a:rPr lang="en-US" altLang="zh-CN">
                <a:sym typeface="+mn-ea"/>
              </a:rPr>
              <a:t>in 2009</a:t>
            </a:r>
            <a:endParaRPr lang="en-US" altLang="zh-CN"/>
          </a:p>
          <a:p>
            <a:r>
              <a:rPr lang="en-US" altLang="zh-CN">
                <a:sym typeface="+mn-ea"/>
              </a:rPr>
              <a:t>How about we need to finish 400 ms? 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Basic Model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Naive thought: if we had 4 “Bolt”, can we get optimal? 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zh-CN" altLang="en-US"/>
          </a:p>
          <a:p>
            <a:r>
              <a:rPr lang="en-US" altLang="zh-CN"/>
              <a:t>        9.58s+9.58s+9.58s+9.58s = 38.32 s</a:t>
            </a:r>
            <a:endParaRPr lang="en-US" altLang="zh-CN"/>
          </a:p>
          <a:p>
            <a:r>
              <a:rPr lang="en-US" altLang="zh-CN">
                <a:sym typeface="+mn-ea"/>
              </a:rPr>
              <a:t>How about 4 × 100 metres relay?</a:t>
            </a:r>
            <a:endParaRPr lang="zh-CN" altLang="en-US"/>
          </a:p>
          <a:p>
            <a:r>
              <a:rPr lang="en-US" altLang="zh-CN">
                <a:sym typeface="+mn-ea"/>
              </a:rPr>
              <a:t>The world record: 36.84s (the Jamaican team at the 2012 London Olympic games )</a:t>
            </a:r>
            <a:endParaRPr lang="en-US" altLang="zh-CN"/>
          </a:p>
          <a:p>
            <a:r>
              <a:rPr lang="en-US" altLang="zh-CN">
                <a:sym typeface="+mn-ea"/>
              </a:rPr>
              <a:t>Why? </a:t>
            </a:r>
            <a:endParaRPr lang="zh-CN" altLang="en-US"/>
          </a:p>
          <a:p>
            <a:endParaRPr lang="en-US" altLang="zh-CN"/>
          </a:p>
        </p:txBody>
      </p:sp>
      <p:grpSp>
        <p:nvGrpSpPr>
          <p:cNvPr id="16" name="Group 16"/>
          <p:cNvGrpSpPr/>
          <p:nvPr/>
        </p:nvGrpSpPr>
        <p:grpSpPr>
          <a:xfrm>
            <a:off x="2230755" y="2274570"/>
            <a:ext cx="6774180" cy="1076440"/>
            <a:chOff x="931" y="3127"/>
            <a:chExt cx="3148" cy="705"/>
          </a:xfrm>
        </p:grpSpPr>
        <p:grpSp>
          <p:nvGrpSpPr>
            <p:cNvPr id="17" name="Group 4"/>
            <p:cNvGrpSpPr/>
            <p:nvPr/>
          </p:nvGrpSpPr>
          <p:grpSpPr>
            <a:xfrm>
              <a:off x="931" y="3140"/>
              <a:ext cx="3148" cy="652"/>
              <a:chOff x="1968" y="2160"/>
              <a:chExt cx="2199" cy="528"/>
            </a:xfrm>
          </p:grpSpPr>
          <p:sp>
            <p:nvSpPr>
              <p:cNvPr id="18" name="AutoShape 5"/>
              <p:cNvSpPr/>
              <p:nvPr/>
            </p:nvSpPr>
            <p:spPr>
              <a:xfrm>
                <a:off x="3495" y="2160"/>
                <a:ext cx="672" cy="528"/>
              </a:xfrm>
              <a:prstGeom prst="homePlate">
                <a:avLst>
                  <a:gd name="adj" fmla="val 31818"/>
                </a:avLst>
              </a:prstGeom>
              <a:solidFill>
                <a:srgbClr val="B2B2B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20" name="AutoShape 7"/>
              <p:cNvSpPr/>
              <p:nvPr/>
            </p:nvSpPr>
            <p:spPr>
              <a:xfrm>
                <a:off x="2928" y="2160"/>
                <a:ext cx="720" cy="528"/>
              </a:xfrm>
              <a:prstGeom prst="homePlate">
                <a:avLst>
                  <a:gd name="adj" fmla="val 34090"/>
                </a:avLst>
              </a:prstGeom>
              <a:solidFill>
                <a:srgbClr val="DDDDDD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21" name="AutoShape 8"/>
              <p:cNvSpPr/>
              <p:nvPr/>
            </p:nvSpPr>
            <p:spPr>
              <a:xfrm>
                <a:off x="2448" y="2160"/>
                <a:ext cx="672" cy="528"/>
              </a:xfrm>
              <a:prstGeom prst="homePlate">
                <a:avLst>
                  <a:gd name="adj" fmla="val 31818"/>
                </a:avLst>
              </a:prstGeom>
              <a:solidFill>
                <a:srgbClr val="EAEAEA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22" name="AutoShape 9"/>
              <p:cNvSpPr/>
              <p:nvPr/>
            </p:nvSpPr>
            <p:spPr>
              <a:xfrm>
                <a:off x="1968" y="2160"/>
                <a:ext cx="624" cy="528"/>
              </a:xfrm>
              <a:prstGeom prst="homePlate">
                <a:avLst>
                  <a:gd name="adj" fmla="val 29545"/>
                </a:avLst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sz="1200" dirty="0">
                  <a:latin typeface="Arial" panose="020B0604020202020204" pitchFamily="34" charset="0"/>
                  <a:ea typeface="Osaka"/>
                </a:endParaRPr>
              </a:p>
            </p:txBody>
          </p:sp>
        </p:grpSp>
        <p:sp>
          <p:nvSpPr>
            <p:cNvPr id="23" name="Text Box 10"/>
            <p:cNvSpPr txBox="1"/>
            <p:nvPr/>
          </p:nvSpPr>
          <p:spPr>
            <a:xfrm>
              <a:off x="1800" y="3127"/>
              <a:ext cx="744" cy="70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Software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that directs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ompu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devices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26" name="Text Box 13"/>
            <p:cNvSpPr txBox="1"/>
            <p:nvPr/>
          </p:nvSpPr>
          <p:spPr>
            <a:xfrm>
              <a:off x="931" y="3264"/>
              <a:ext cx="813" cy="46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40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100 M</a:t>
              </a:r>
              <a:endPara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</p:txBody>
        </p:sp>
      </p:grpSp>
      <p:sp>
        <p:nvSpPr>
          <p:cNvPr id="28" name="Text Box 13"/>
          <p:cNvSpPr txBox="1"/>
          <p:nvPr/>
        </p:nvSpPr>
        <p:spPr>
          <a:xfrm>
            <a:off x="3980180" y="2459355"/>
            <a:ext cx="170307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rPr>
              <a:t>100 M</a:t>
            </a:r>
            <a:endParaRPr lang="en-US" altLang="zh-CN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saka"/>
            </a:endParaRPr>
          </a:p>
        </p:txBody>
      </p:sp>
      <p:sp>
        <p:nvSpPr>
          <p:cNvPr id="29" name="Text Box 13"/>
          <p:cNvSpPr txBox="1"/>
          <p:nvPr/>
        </p:nvSpPr>
        <p:spPr>
          <a:xfrm>
            <a:off x="5683250" y="2459355"/>
            <a:ext cx="17868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rPr>
              <a:t>100 M</a:t>
            </a:r>
            <a:endParaRPr lang="en-US" altLang="zh-CN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saka"/>
            </a:endParaRPr>
          </a:p>
        </p:txBody>
      </p:sp>
      <p:sp>
        <p:nvSpPr>
          <p:cNvPr id="30" name="Text Box 13"/>
          <p:cNvSpPr txBox="1"/>
          <p:nvPr/>
        </p:nvSpPr>
        <p:spPr>
          <a:xfrm>
            <a:off x="7255510" y="2439184"/>
            <a:ext cx="1749443" cy="706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rPr>
              <a:t>100 M</a:t>
            </a:r>
            <a:endParaRPr lang="en-US" altLang="zh-CN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sak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Basic Model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0151" y="1600200"/>
            <a:ext cx="10382249" cy="4349750"/>
          </a:xfrm>
        </p:spPr>
        <p:txBody>
          <a:bodyPr/>
          <a:p>
            <a:r>
              <a:rPr lang="en-US" altLang="zh-CN">
                <a:sym typeface="+mn-ea"/>
              </a:rPr>
              <a:t>Basic Model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</a:t>
            </a:r>
            <a:endParaRPr lang="en-US" altLang="zh-CN">
              <a:sym typeface="+mn-ea"/>
            </a:endParaRPr>
          </a:p>
          <a:p>
            <a:endParaRPr lang="en-US" altLang="zh-CN"/>
          </a:p>
          <a:p>
            <a:endParaRPr lang="en-US" altLang="zh-CN"/>
          </a:p>
        </p:txBody>
      </p:sp>
      <p:grpSp>
        <p:nvGrpSpPr>
          <p:cNvPr id="4" name="Group 16"/>
          <p:cNvGrpSpPr/>
          <p:nvPr/>
        </p:nvGrpSpPr>
        <p:grpSpPr>
          <a:xfrm>
            <a:off x="1697990" y="2846705"/>
            <a:ext cx="9127490" cy="1626818"/>
            <a:chOff x="912" y="3127"/>
            <a:chExt cx="3936" cy="665"/>
          </a:xfrm>
        </p:grpSpPr>
        <p:grpSp>
          <p:nvGrpSpPr>
            <p:cNvPr id="5" name="Group 4"/>
            <p:cNvGrpSpPr/>
            <p:nvPr/>
          </p:nvGrpSpPr>
          <p:grpSpPr>
            <a:xfrm>
              <a:off x="931" y="3140"/>
              <a:ext cx="3917" cy="652"/>
              <a:chOff x="1968" y="2160"/>
              <a:chExt cx="2736" cy="528"/>
            </a:xfrm>
          </p:grpSpPr>
          <p:sp>
            <p:nvSpPr>
              <p:cNvPr id="6" name="AutoShape 5"/>
              <p:cNvSpPr/>
              <p:nvPr/>
            </p:nvSpPr>
            <p:spPr>
              <a:xfrm>
                <a:off x="4032" y="2160"/>
                <a:ext cx="672" cy="528"/>
              </a:xfrm>
              <a:prstGeom prst="homePlate">
                <a:avLst>
                  <a:gd name="adj" fmla="val 31818"/>
                </a:avLst>
              </a:prstGeom>
              <a:solidFill>
                <a:srgbClr val="B2B2B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7" name="AutoShape 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768" cy="528"/>
              </a:xfrm>
              <a:prstGeom prst="homePlate">
                <a:avLst>
                  <a:gd name="adj" fmla="val 36364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p>
                <a:endParaRPr dirty="0">
                  <a:solidFill>
                    <a:srgbClr val="595959"/>
                  </a:solidFill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8" name="AutoShape 7"/>
              <p:cNvSpPr/>
              <p:nvPr/>
            </p:nvSpPr>
            <p:spPr>
              <a:xfrm>
                <a:off x="2928" y="2160"/>
                <a:ext cx="720" cy="528"/>
              </a:xfrm>
              <a:prstGeom prst="homePlate">
                <a:avLst>
                  <a:gd name="adj" fmla="val 34090"/>
                </a:avLst>
              </a:prstGeom>
              <a:solidFill>
                <a:srgbClr val="DDDDDD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9" name="AutoShape 8"/>
              <p:cNvSpPr/>
              <p:nvPr/>
            </p:nvSpPr>
            <p:spPr>
              <a:xfrm>
                <a:off x="2448" y="2160"/>
                <a:ext cx="672" cy="528"/>
              </a:xfrm>
              <a:prstGeom prst="homePlate">
                <a:avLst>
                  <a:gd name="adj" fmla="val 31818"/>
                </a:avLst>
              </a:prstGeom>
              <a:solidFill>
                <a:srgbClr val="EAEAEA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10" name="AutoShape 9"/>
              <p:cNvSpPr/>
              <p:nvPr/>
            </p:nvSpPr>
            <p:spPr>
              <a:xfrm>
                <a:off x="1968" y="2160"/>
                <a:ext cx="624" cy="528"/>
              </a:xfrm>
              <a:prstGeom prst="homePlate">
                <a:avLst>
                  <a:gd name="adj" fmla="val 29545"/>
                </a:avLst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sz="1200" dirty="0">
                  <a:latin typeface="Arial" panose="020B0604020202020204" pitchFamily="34" charset="0"/>
                  <a:ea typeface="Osaka"/>
                </a:endParaRPr>
              </a:p>
            </p:txBody>
          </p:sp>
        </p:grpSp>
        <p:sp>
          <p:nvSpPr>
            <p:cNvPr id="11" name="Text Box 10"/>
            <p:cNvSpPr txBox="1"/>
            <p:nvPr/>
          </p:nvSpPr>
          <p:spPr>
            <a:xfrm>
              <a:off x="1800" y="3127"/>
              <a:ext cx="744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Cloud Processing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(Map-Reduce via AWS, Hadoop)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2" name="Text Box 11"/>
            <p:cNvSpPr txBox="1"/>
            <p:nvPr/>
          </p:nvSpPr>
          <p:spPr>
            <a:xfrm>
              <a:off x="2544" y="3199"/>
              <a:ext cx="686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Human Face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Detection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(via viola-Jones or CNN)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3336" y="3250"/>
              <a:ext cx="749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Human Face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Recognition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(via K-NN, PCA,LDA)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912" y="3199"/>
              <a:ext cx="813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Image  Pre- processing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(WIFI, Blue tooth,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network)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4161" y="3299"/>
              <a:ext cx="671" cy="23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Return predict result to client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Improved Model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0151" y="1600200"/>
            <a:ext cx="10382249" cy="4349750"/>
          </a:xfrm>
        </p:spPr>
        <p:txBody>
          <a:bodyPr/>
          <a:p>
            <a:r>
              <a:rPr lang="en-US" altLang="zh-CN">
                <a:sym typeface="+mn-ea"/>
              </a:rPr>
              <a:t> Preprocessing in each sub-process</a:t>
            </a:r>
            <a:endParaRPr lang="en-US" altLang="zh-CN"/>
          </a:p>
        </p:txBody>
      </p:sp>
      <p:grpSp>
        <p:nvGrpSpPr>
          <p:cNvPr id="4" name="Group 16"/>
          <p:cNvGrpSpPr/>
          <p:nvPr/>
        </p:nvGrpSpPr>
        <p:grpSpPr>
          <a:xfrm>
            <a:off x="2426581" y="2246682"/>
            <a:ext cx="6639934" cy="4005664"/>
            <a:chOff x="931" y="3140"/>
            <a:chExt cx="2863" cy="1637"/>
          </a:xfrm>
        </p:grpSpPr>
        <p:grpSp>
          <p:nvGrpSpPr>
            <p:cNvPr id="5" name="Group 4"/>
            <p:cNvGrpSpPr/>
            <p:nvPr/>
          </p:nvGrpSpPr>
          <p:grpSpPr>
            <a:xfrm>
              <a:off x="931" y="3140"/>
              <a:ext cx="2863" cy="1637"/>
              <a:chOff x="1968" y="2160"/>
              <a:chExt cx="2000" cy="1326"/>
            </a:xfrm>
          </p:grpSpPr>
          <p:sp>
            <p:nvSpPr>
              <p:cNvPr id="6" name="AutoShape 5"/>
              <p:cNvSpPr/>
              <p:nvPr/>
            </p:nvSpPr>
            <p:spPr>
              <a:xfrm>
                <a:off x="3296" y="3043"/>
                <a:ext cx="672" cy="443"/>
              </a:xfrm>
              <a:prstGeom prst="homePlate">
                <a:avLst>
                  <a:gd name="adj" fmla="val 31818"/>
                </a:avLst>
              </a:prstGeom>
              <a:solidFill>
                <a:srgbClr val="B2B2B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7" name="AutoShape 6"/>
              <p:cNvSpPr>
                <a:spLocks noChangeArrowheads="1"/>
              </p:cNvSpPr>
              <p:nvPr/>
            </p:nvSpPr>
            <p:spPr bwMode="auto">
              <a:xfrm>
                <a:off x="2701" y="3043"/>
                <a:ext cx="768" cy="443"/>
              </a:xfrm>
              <a:prstGeom prst="homePlate">
                <a:avLst>
                  <a:gd name="adj" fmla="val 36364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p>
                <a:endParaRPr dirty="0">
                  <a:solidFill>
                    <a:srgbClr val="595959"/>
                  </a:solidFill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8" name="AutoShape 7"/>
              <p:cNvSpPr/>
              <p:nvPr/>
            </p:nvSpPr>
            <p:spPr>
              <a:xfrm>
                <a:off x="2419" y="2564"/>
                <a:ext cx="642" cy="528"/>
              </a:xfrm>
              <a:prstGeom prst="homePlate">
                <a:avLst>
                  <a:gd name="adj" fmla="val 34090"/>
                </a:avLst>
              </a:prstGeom>
              <a:solidFill>
                <a:srgbClr val="DDDDDD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9" name="AutoShape 8"/>
              <p:cNvSpPr/>
              <p:nvPr/>
            </p:nvSpPr>
            <p:spPr>
              <a:xfrm>
                <a:off x="1992" y="2560"/>
                <a:ext cx="606" cy="528"/>
              </a:xfrm>
              <a:prstGeom prst="homePlate">
                <a:avLst>
                  <a:gd name="adj" fmla="val 31818"/>
                </a:avLst>
              </a:prstGeom>
              <a:solidFill>
                <a:srgbClr val="EAEAEA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  <a:ea typeface="Osaka"/>
                </a:endParaRPr>
              </a:p>
            </p:txBody>
          </p:sp>
          <p:sp>
            <p:nvSpPr>
              <p:cNvPr id="10" name="AutoShape 9"/>
              <p:cNvSpPr/>
              <p:nvPr/>
            </p:nvSpPr>
            <p:spPr>
              <a:xfrm>
                <a:off x="1968" y="2160"/>
                <a:ext cx="624" cy="404"/>
              </a:xfrm>
              <a:prstGeom prst="homePlate">
                <a:avLst>
                  <a:gd name="adj" fmla="val 29545"/>
                </a:avLst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endParaRPr sz="1200" dirty="0">
                  <a:latin typeface="Arial" panose="020B0604020202020204" pitchFamily="34" charset="0"/>
                  <a:ea typeface="Osaka"/>
                </a:endParaRPr>
              </a:p>
            </p:txBody>
          </p:sp>
        </p:grpSp>
        <p:sp>
          <p:nvSpPr>
            <p:cNvPr id="11" name="Text Box 10"/>
            <p:cNvSpPr txBox="1"/>
            <p:nvPr/>
          </p:nvSpPr>
          <p:spPr>
            <a:xfrm>
              <a:off x="965" y="3690"/>
              <a:ext cx="744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Cloud Processing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(Map-Reduce via AWS, Hadoop)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2" name="Text Box 11"/>
            <p:cNvSpPr txBox="1"/>
            <p:nvPr/>
          </p:nvSpPr>
          <p:spPr>
            <a:xfrm>
              <a:off x="1810" y="3690"/>
              <a:ext cx="686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Human Face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Detection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(via viola-Jones or CNN)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2083" y="4291"/>
              <a:ext cx="749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Human Face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Recognition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(via K-NN, PCA,LDA)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931" y="3199"/>
              <a:ext cx="813" cy="4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Image  Pre- processing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(WIFI, Blue tooth,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ea typeface="Osaka"/>
                </a:rPr>
                <a:t>network)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saka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3042" y="4391"/>
              <a:ext cx="671" cy="23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16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ea typeface="Osaka"/>
                </a:rPr>
                <a:t>Return predict result to client</a:t>
              </a:r>
              <a:endParaRPr lang="en-US" altLang="zh-CN" sz="1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sak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日常_活页夹">
  <a:themeElements>
    <a:clrScheme name="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61A00"/>
      </a:accent4>
      <a:accent5>
        <a:srgbClr val="E3CAB8"/>
      </a:accent5>
      <a:accent6>
        <a:srgbClr val="B82D2D"/>
      </a:accent6>
      <a:hlink>
        <a:srgbClr val="9A7F32"/>
      </a:hlink>
      <a:folHlink>
        <a:srgbClr val="ECA07A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989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1250</Words>
  <Application>WPS 演示</Application>
  <PresentationFormat>宽屏</PresentationFormat>
  <Paragraphs>89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隶书</vt:lpstr>
      <vt:lpstr>Osaka</vt:lpstr>
      <vt:lpstr>Times New Roman</vt:lpstr>
      <vt:lpstr>微软雅黑</vt:lpstr>
      <vt:lpstr>Calibri</vt:lpstr>
      <vt:lpstr>Segoe Print</vt:lpstr>
      <vt:lpstr>Arial</vt:lpstr>
      <vt:lpstr>MS PGothic</vt:lpstr>
      <vt:lpstr>日常_活页夹</vt:lpstr>
      <vt:lpstr>Cloud-based Real Time Face Detection and Recognition</vt:lpstr>
      <vt:lpstr>Motivation</vt:lpstr>
      <vt:lpstr>Comprehensive Solution</vt:lpstr>
      <vt:lpstr>Basic Model</vt:lpstr>
      <vt:lpstr>Basic/Improved Model</vt:lpstr>
      <vt:lpstr>Basic/Improved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52</cp:revision>
  <dcterms:created xsi:type="dcterms:W3CDTF">2017-06-24T09:27:00Z</dcterms:created>
  <dcterms:modified xsi:type="dcterms:W3CDTF">2017-06-25T15:50:38Z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