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881" r:id="rId2"/>
  </p:sldMasterIdLst>
  <p:notesMasterIdLst>
    <p:notesMasterId r:id="rId12"/>
  </p:notesMasterIdLst>
  <p:handoutMasterIdLst>
    <p:handoutMasterId r:id="rId13"/>
  </p:handoutMasterIdLst>
  <p:sldIdLst>
    <p:sldId id="259" r:id="rId3"/>
    <p:sldId id="258" r:id="rId4"/>
    <p:sldId id="278" r:id="rId5"/>
    <p:sldId id="299" r:id="rId6"/>
    <p:sldId id="312" r:id="rId7"/>
    <p:sldId id="297" r:id="rId8"/>
    <p:sldId id="317" r:id="rId9"/>
    <p:sldId id="301" r:id="rId10"/>
    <p:sldId id="314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3"/>
    <a:srgbClr val="025395"/>
    <a:srgbClr val="014D8D"/>
    <a:srgbClr val="00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2089" autoAdjust="0"/>
  </p:normalViewPr>
  <p:slideViewPr>
    <p:cSldViewPr snapToObjects="1">
      <p:cViewPr varScale="1">
        <p:scale>
          <a:sx n="85" d="100"/>
          <a:sy n="85" d="100"/>
        </p:scale>
        <p:origin x="58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Since H is Hermitian, the eigenvectors are orthonormal</a:t>
            </a:r>
          </a:p>
          <a:p>
            <a:pPr marL="171450" indent="-171450">
              <a:buFontTx/>
              <a:buChar char="-"/>
            </a:pPr>
            <a:r>
              <a:rPr lang="en-US" dirty="0"/>
              <a:t>Excitation energies of truncated CI-methods are generally too high because excited states are not that well correlated as the ground state is</a:t>
            </a:r>
          </a:p>
          <a:p>
            <a:pPr marL="171450" indent="-171450">
              <a:buFontTx/>
              <a:buChar char="-"/>
            </a:pPr>
            <a:r>
              <a:rPr lang="en-US" dirty="0"/>
              <a:t>Davidson correct is used to estimate a correction to the CI energy to account for higher excitations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Allows one to estimate the value of the FCI energy from a limited CI expansion result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5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67864FA-209B-1043-A841-ED36060A1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2CEFA-0C9E-F447-ADE1-E24CB476DE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1047750"/>
            <a:ext cx="7772400" cy="106680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6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60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75047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8149"/>
            <a:ext cx="2057400" cy="3657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8149"/>
            <a:ext cx="6019800" cy="3657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671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03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28A5-D74C-9248-B723-0EC6CD7F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DA271-5D74-634F-9D21-C09B874B1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105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2651125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7691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525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5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2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4350"/>
            <a:ext cx="4040188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825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14350"/>
            <a:ext cx="4041775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825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9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6319"/>
            <a:ext cx="7772400" cy="1102519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03A62C-3036-4C46-B0F0-66308DE03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018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66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0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815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8151"/>
            <a:ext cx="511175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63998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4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59580"/>
            <a:ext cx="2514600" cy="664369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0"/>
            <a:ext cx="5486400" cy="36361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200150"/>
            <a:ext cx="25146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8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4950"/>
            <a:ext cx="8229600" cy="2651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7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18930" y="515937"/>
            <a:ext cx="2057400" cy="3579813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5937"/>
            <a:ext cx="6019800" cy="357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3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7950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280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2445"/>
            <a:ext cx="4040188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6350"/>
            <a:ext cx="4040188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02445"/>
            <a:ext cx="4041775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6350"/>
            <a:ext cx="4041775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4350"/>
            <a:ext cx="3008313" cy="9477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1"/>
            <a:ext cx="5111750" cy="3581400"/>
          </a:xfrm>
        </p:spPr>
        <p:txBody>
          <a:bodyPr/>
          <a:lstStyle>
            <a:lvl1pPr>
              <a:defRPr sz="3200">
                <a:solidFill>
                  <a:srgbClr val="00609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1"/>
            <a:ext cx="3008313" cy="2438400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055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925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343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hif.wikipedia.org/wiki/Iridium" TargetMode="Externa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99C644-4638-8D4D-B856-976C6DE8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571750"/>
            <a:ext cx="7162800" cy="131445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Charles Cheung</a:t>
            </a:r>
          </a:p>
          <a:p>
            <a:r>
              <a:rPr lang="en-US" sz="1400" dirty="0"/>
              <a:t>Department of Physics and Astronomy</a:t>
            </a:r>
          </a:p>
          <a:p>
            <a:r>
              <a:rPr lang="en-US" sz="1400" dirty="0"/>
              <a:t>University of Delaware, Newark DE 19716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E5C1-F36E-8F43-9D11-37CA75F6C9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Development of high precision relativistic atomic structure code for atoms and ions with complex correlations</a:t>
            </a:r>
          </a:p>
        </p:txBody>
      </p:sp>
    </p:spTree>
    <p:extLst>
      <p:ext uri="{BB962C8B-B14F-4D97-AF65-F5344CB8AC3E}">
        <p14:creationId xmlns:p14="http://schemas.microsoft.com/office/powerpoint/2010/main" val="95388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F3D2-1E75-B64D-9F59-01A8D8E7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96452"/>
            <a:ext cx="2895600" cy="664369"/>
          </a:xfrm>
        </p:spPr>
        <p:txBody>
          <a:bodyPr/>
          <a:lstStyle/>
          <a:p>
            <a:pPr algn="ctr"/>
            <a:r>
              <a:rPr lang="en-US" sz="2800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492D6-6761-1F40-B418-7061F20EE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0" y="1104588"/>
            <a:ext cx="4038600" cy="3352800"/>
          </a:xfrm>
        </p:spPr>
        <p:txBody>
          <a:bodyPr/>
          <a:lstStyle/>
          <a:p>
            <a:r>
              <a:rPr lang="en-US" sz="1600" dirty="0"/>
              <a:t>Development of new methods and codes for predicting properties of many-electron atoms and ions to high precision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Modernization, optimization and parallelization of existing atomic codes for use on large-scale HPC architectures</a:t>
            </a:r>
          </a:p>
          <a:p>
            <a:r>
              <a:rPr lang="en-US" sz="1600" dirty="0"/>
              <a:t>Goal: Development of a new community code package for high-precision atomic structure calculations for atoms and ions</a:t>
            </a:r>
          </a:p>
          <a:p>
            <a:r>
              <a:rPr lang="en-US" sz="1600" dirty="0"/>
              <a:t>Applications: Physics beyond the Standard Model, GPS, Atomic clocks, Astrophysics and Cosmology, Quantum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D31D1-2ECC-A641-AF83-D32892FEF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42D8B-8594-4B44-80B0-BECC0F075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818D9-868B-4B4F-9E49-4F2C2129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942"/>
            <a:ext cx="4910653" cy="37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64F53E3-14CC-4D3B-A8AA-387A18AE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6" y="1800789"/>
            <a:ext cx="1145923" cy="87367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ADCB6A6-95C3-46A0-AF8D-E5AEAA0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80" y="3254542"/>
            <a:ext cx="1962179" cy="58323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C794-423B-2D48-90CE-B4A57A81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069"/>
            <a:ext cx="8229600" cy="742950"/>
          </a:xfrm>
        </p:spPr>
        <p:txBody>
          <a:bodyPr/>
          <a:lstStyle/>
          <a:p>
            <a:r>
              <a:rPr lang="en-US" dirty="0"/>
              <a:t>High-precision atomic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5D44D-C8F8-6E4E-AF80-918C632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9EFCC-9AD1-4A5F-92AB-F6AA38432B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97674" y="822788"/>
            <a:ext cx="2417733" cy="495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626B42-C75C-455A-890C-A3E16123F5B6}"/>
              </a:ext>
            </a:extLst>
          </p:cNvPr>
          <p:cNvSpPr txBox="1"/>
          <p:nvPr/>
        </p:nvSpPr>
        <p:spPr>
          <a:xfrm>
            <a:off x="677233" y="1195364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Exact wave function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1739D-E81E-4513-B318-F31722C621CE}"/>
              </a:ext>
            </a:extLst>
          </p:cNvPr>
          <p:cNvSpPr txBox="1"/>
          <p:nvPr/>
        </p:nvSpPr>
        <p:spPr>
          <a:xfrm>
            <a:off x="3664173" y="1581732"/>
            <a:ext cx="226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Many-body operator describing excitations from lowest-order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5794A-C285-4221-A347-7E2B27AD8364}"/>
              </a:ext>
            </a:extLst>
          </p:cNvPr>
          <p:cNvSpPr txBox="1"/>
          <p:nvPr/>
        </p:nvSpPr>
        <p:spPr>
          <a:xfrm>
            <a:off x="6058218" y="1394272"/>
            <a:ext cx="240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Hartree</a:t>
            </a:r>
            <a:r>
              <a:rPr lang="en-US" sz="1600" dirty="0"/>
              <a:t>-Fock-Dirac (HFD) wave function (lowest order)</a:t>
            </a:r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248E945A-DC53-4A71-8169-73AE100C8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4283" y="1225628"/>
            <a:ext cx="457200" cy="99630"/>
          </a:xfrm>
          <a:prstGeom prst="line">
            <a:avLst/>
          </a:prstGeom>
          <a:ln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CE29AC59-7661-4F2C-91E6-B658B8E0CC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8801" y="1310845"/>
            <a:ext cx="0" cy="318015"/>
          </a:xfrm>
          <a:prstGeom prst="line">
            <a:avLst/>
          </a:prstGeom>
          <a:ln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200" dirty="0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C48AD6EF-E164-400D-AD25-240A0E8C9C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8495" y="1250340"/>
            <a:ext cx="337625" cy="171625"/>
          </a:xfrm>
          <a:prstGeom prst="line">
            <a:avLst/>
          </a:prstGeom>
          <a:ln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E44511AC-EA09-4EE5-9E0B-32B27C44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29" y="2339030"/>
            <a:ext cx="2370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66"/>
                </a:solidFill>
              </a:rPr>
              <a:t>Cs: 55 electrons </a:t>
            </a:r>
          </a:p>
        </p:txBody>
      </p:sp>
      <p:sp>
        <p:nvSpPr>
          <p:cNvPr id="59" name="Line 11">
            <a:extLst>
              <a:ext uri="{FF2B5EF4-FFF2-40B4-BE49-F238E27FC236}">
                <a16:creationId xmlns:a16="http://schemas.microsoft.com/office/drawing/2014/main" id="{456EECF5-E81C-43B1-94A0-16386660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3333" y="2539085"/>
            <a:ext cx="97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4EDE5095-3DD8-424A-B8D5-8A67AAB8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883" y="2341897"/>
            <a:ext cx="3272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55-fold excitations to get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exact wave function</a:t>
            </a: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984D3185-A8BE-459C-88A6-5EFD0CA5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21" y="2931510"/>
            <a:ext cx="3757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66"/>
                </a:solidFill>
              </a:rPr>
              <a:t>Even for 100 function basis set </a:t>
            </a:r>
          </a:p>
        </p:txBody>
      </p:sp>
      <p:sp>
        <p:nvSpPr>
          <p:cNvPr id="63" name="Line 14">
            <a:extLst>
              <a:ext uri="{FF2B5EF4-FFF2-40B4-BE49-F238E27FC236}">
                <a16:creationId xmlns:a16="http://schemas.microsoft.com/office/drawing/2014/main" id="{AC1C60ED-EF0F-4F03-8176-5D9C64FDB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321" y="3149194"/>
            <a:ext cx="97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D28154BD-DBD1-4CF2-A271-33E9DE36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71" y="2877707"/>
            <a:ext cx="104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100</a:t>
            </a:r>
            <a:r>
              <a:rPr lang="en-US" altLang="en-US" sz="2800" baseline="30000" dirty="0">
                <a:solidFill>
                  <a:srgbClr val="000000"/>
                </a:solidFill>
              </a:rPr>
              <a:t>55</a:t>
            </a: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C3C8FFF2-8162-4E0C-9A55-8F8D727C1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06" y="3428357"/>
            <a:ext cx="8475663" cy="10156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Use </a:t>
            </a:r>
            <a:r>
              <a:rPr lang="en-US" altLang="en-US" sz="2000" b="1" dirty="0">
                <a:solidFill>
                  <a:srgbClr val="FF0000"/>
                </a:solidFill>
              </a:rPr>
              <a:t>approximation methods </a:t>
            </a:r>
            <a:r>
              <a:rPr lang="en-US" altLang="en-US" sz="2000" dirty="0">
                <a:solidFill>
                  <a:srgbClr val="000000"/>
                </a:solidFill>
              </a:rPr>
              <a:t>to converge to the exact wave 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e.g. </a:t>
            </a:r>
            <a:r>
              <a:rPr lang="en-US" altLang="en-US" sz="2000" dirty="0" err="1">
                <a:solidFill>
                  <a:srgbClr val="FF0000"/>
                </a:solidFill>
              </a:rPr>
              <a:t>Hartree</a:t>
            </a:r>
            <a:r>
              <a:rPr lang="en-US" altLang="en-US" sz="2000" dirty="0">
                <a:solidFill>
                  <a:srgbClr val="FF0000"/>
                </a:solidFill>
              </a:rPr>
              <a:t>-Fock-Dirac (HFD)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</a:rPr>
              <a:t>configuration interaction (CI)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many-body perturbation theory (MBPT), coupled-cluster method (CC)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5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C794-423B-2D48-90CE-B4A57A81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42950"/>
          </a:xfrm>
        </p:spPr>
        <p:txBody>
          <a:bodyPr/>
          <a:lstStyle/>
          <a:p>
            <a:pPr algn="l"/>
            <a:r>
              <a:rPr lang="en-US" dirty="0"/>
              <a:t>Configuration Interaction (CI)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5D44D-C8F8-6E4E-AF80-918C632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7DE908E-1CBB-4EC8-AB43-2CE6E4F542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926381"/>
            <a:ext cx="1947827" cy="548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6903D9-A968-4873-BE3B-4198D4548E3C}"/>
              </a:ext>
            </a:extLst>
          </p:cNvPr>
          <p:cNvSpPr txBox="1"/>
          <p:nvPr/>
        </p:nvSpPr>
        <p:spPr>
          <a:xfrm>
            <a:off x="990600" y="2412157"/>
            <a:ext cx="6533644" cy="70788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Number of configurations blows up exponentially with the number of valence electrons!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2356913-8984-4300-B14B-50C773B4F2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9200" y="3194408"/>
          <a:ext cx="2840009" cy="123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8" imgW="1612800" imgH="698400" progId="Equation.DSMT4">
                  <p:embed/>
                </p:oleObj>
              </mc:Choice>
              <mc:Fallback>
                <p:oleObj name="Equation" r:id="rId8" imgW="1612800" imgH="698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2356913-8984-4300-B14B-50C773B4F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9200" y="3194408"/>
                        <a:ext cx="2840009" cy="1231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74643B1-F5D1-46E1-9F23-2DCE51D45D53}"/>
              </a:ext>
            </a:extLst>
          </p:cNvPr>
          <p:cNvSpPr/>
          <p:nvPr/>
        </p:nvSpPr>
        <p:spPr>
          <a:xfrm>
            <a:off x="4343400" y="3260184"/>
            <a:ext cx="4495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solve cases with</a:t>
            </a:r>
          </a:p>
          <a:p>
            <a:r>
              <a:rPr lang="en-US" b="1" dirty="0">
                <a:solidFill>
                  <a:srgbClr val="FF0000"/>
                </a:solidFill>
              </a:rPr>
              <a:t>14-16 valence electrons</a:t>
            </a:r>
          </a:p>
          <a:p>
            <a:r>
              <a:rPr lang="en-US" sz="1400" dirty="0"/>
              <a:t>Too time-consuming to run full CI – </a:t>
            </a:r>
          </a:p>
          <a:p>
            <a:r>
              <a:rPr lang="en-US" sz="1400" dirty="0"/>
              <a:t>estimate what is important using </a:t>
            </a:r>
            <a:r>
              <a:rPr lang="en-US" sz="1400" dirty="0">
                <a:solidFill>
                  <a:srgbClr val="FF0000"/>
                </a:solidFill>
              </a:rPr>
              <a:t>perturbation theory</a:t>
            </a:r>
            <a:endParaRPr lang="en-US" sz="1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E0F041E-C432-46C7-AECD-095532D436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90600" y="1557127"/>
            <a:ext cx="3422898" cy="65511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5D2869-88BA-4A9C-8A6D-955AC224AD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227608" y="984691"/>
            <a:ext cx="3096926" cy="321582"/>
          </a:xfrm>
          <a:prstGeom prst="rect">
            <a:avLst/>
          </a:prstGeom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491C7B26-25FB-4B2D-9A2E-15126D1131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1354490"/>
            <a:ext cx="0" cy="405273"/>
          </a:xfrm>
          <a:prstGeom prst="line">
            <a:avLst/>
          </a:prstGeom>
          <a:ln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D9F63-8944-466C-B462-BE35E740BCB0}"/>
              </a:ext>
            </a:extLst>
          </p:cNvPr>
          <p:cNvSpPr txBox="1"/>
          <p:nvPr/>
        </p:nvSpPr>
        <p:spPr>
          <a:xfrm>
            <a:off x="5656525" y="1696696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MBPT or CC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DA4CEC-E2E2-4AD6-8BD2-DE39B67D9C06}"/>
              </a:ext>
            </a:extLst>
          </p:cNvPr>
          <p:cNvSpPr/>
          <p:nvPr/>
        </p:nvSpPr>
        <p:spPr>
          <a:xfrm>
            <a:off x="6205574" y="922012"/>
            <a:ext cx="881007" cy="40527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0EA33A-0D8F-4A88-A02B-DC15D507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10" y="2572097"/>
            <a:ext cx="657128" cy="2571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53339-544E-4BD6-B24F-A31D995E8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14A0D-323F-42BE-94E6-77D4510CF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709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4CAE9-8D80-49F3-A95D-3258C4A1E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097" y="348"/>
            <a:ext cx="552498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1154B-2A03-47C1-B179-A4671A2AF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097" y="2572098"/>
            <a:ext cx="552499" cy="257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F8DE7F-6C8B-48DE-AADE-F2B91FF7E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891" y="345"/>
            <a:ext cx="552498" cy="2571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A2300B-08DC-4091-9E41-6B320B25A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065" y="2572095"/>
            <a:ext cx="539589" cy="2571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7B818-3FF5-4D58-B682-231D848A5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3951" y="350"/>
            <a:ext cx="529606" cy="2571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810870-3643-4BA3-AC00-CF470F998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6744" y="348"/>
            <a:ext cx="552498" cy="2533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5307E4-7937-4A99-AD77-E6E21625D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6744" y="2533701"/>
            <a:ext cx="586329" cy="543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D0DCF2C-587F-4B52-9F8D-E803A0806831}"/>
              </a:ext>
            </a:extLst>
          </p:cNvPr>
          <p:cNvSpPr txBox="1"/>
          <p:nvPr/>
        </p:nvSpPr>
        <p:spPr>
          <a:xfrm>
            <a:off x="659527" y="474692"/>
            <a:ext cx="22994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Nc</a:t>
            </a:r>
            <a:r>
              <a:rPr lang="en-US" sz="2400" baseline="-25000" dirty="0" err="1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326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Nd</a:t>
            </a:r>
            <a:r>
              <a:rPr lang="en-US" sz="2400" baseline="-25000" dirty="0">
                <a:solidFill>
                  <a:srgbClr val="FF0000"/>
                </a:solidFill>
              </a:rPr>
              <a:t>S </a:t>
            </a:r>
            <a:r>
              <a:rPr lang="en-US" sz="2400" dirty="0">
                <a:solidFill>
                  <a:srgbClr val="FF0000"/>
                </a:solidFill>
              </a:rPr>
              <a:t>= 41502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Time ≈ few mins.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387A90-4286-42D0-919A-75C12E70D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5231" y="6603"/>
            <a:ext cx="432397" cy="26864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9E6E92-30BD-4832-8B10-CF8293C75B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3194" y="2693068"/>
            <a:ext cx="424434" cy="24427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CC855D2-0B76-4DED-A8F4-4D6F0E70BE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5591" y="-3"/>
            <a:ext cx="432397" cy="268646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C7C42FF-B034-4225-ACAA-F02D30FEB0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3554" y="2686462"/>
            <a:ext cx="424434" cy="24427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B10FC5E-0CEB-48CB-B7EB-E52E585772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7872" y="6603"/>
            <a:ext cx="432397" cy="26864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927917-C0E4-4691-914D-B36B864DF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835" y="2693068"/>
            <a:ext cx="424434" cy="24427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1846382-6439-4732-BD76-6DF444573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8232" y="-3"/>
            <a:ext cx="432397" cy="26864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2CFE993-7175-44FE-9D5D-660CEF9149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195" y="2686462"/>
            <a:ext cx="424434" cy="244271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E13D542-1EF3-4026-9B8B-28CC9AFBA7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523" y="6602"/>
            <a:ext cx="432397" cy="268646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B1E3383-00BA-4AD7-AC61-73F571CED7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2486" y="2699674"/>
            <a:ext cx="424434" cy="244271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6BAC4AE-0483-49F2-BF97-155B77FA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883" y="6603"/>
            <a:ext cx="432397" cy="268646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EFF3A-554C-4990-AA89-BD13F96048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2846" y="2693068"/>
            <a:ext cx="424434" cy="244271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F5FF8DD-2A7F-45E7-A3FF-B4568FDC5A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7164" y="13209"/>
            <a:ext cx="432397" cy="268646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0BAA78-3EC1-4407-AA64-2504843510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5127" y="2699674"/>
            <a:ext cx="424434" cy="244271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E5B752C-C171-40E3-BE00-880C569CFC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7524" y="6603"/>
            <a:ext cx="432397" cy="268646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8E679F-C3AB-4B14-8A67-2BADC00596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487" y="2693068"/>
            <a:ext cx="424434" cy="244271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B25DBFD-BF10-4DD0-8103-30C15C4086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6405" y="14666"/>
            <a:ext cx="432397" cy="268646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01D885C-74FB-4026-9C47-DD45C5A7D2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4368" y="2701131"/>
            <a:ext cx="424434" cy="24427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8237D87-65F2-4CF0-9FD2-055BB85E4C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6765" y="8060"/>
            <a:ext cx="432397" cy="268646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B124AAC-9077-48D9-9A00-2E86F741F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4728" y="2694525"/>
            <a:ext cx="424434" cy="24427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6C94938-F6E6-48D0-885C-A58D5F4118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9046" y="14666"/>
            <a:ext cx="432397" cy="26864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9F6237D-6AB5-4C78-8BA1-5BB613C211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7009" y="2701131"/>
            <a:ext cx="424434" cy="24427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E88CFCA-7731-4ADD-9FB2-F0C50F5326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406" y="8060"/>
            <a:ext cx="432397" cy="268646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156C956-89BA-4F8A-A280-135B029347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7369" y="2694525"/>
            <a:ext cx="424434" cy="24427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E2CA763-B19A-430B-9D52-7A67669539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9650" y="-3"/>
            <a:ext cx="432397" cy="268646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438AF10-9421-4F4A-B363-122466433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7613" y="2686462"/>
            <a:ext cx="424434" cy="24427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A2450D8-D7F2-44CD-A2E0-BF9BC78D6B36}"/>
              </a:ext>
            </a:extLst>
          </p:cNvPr>
          <p:cNvSpPr txBox="1"/>
          <p:nvPr/>
        </p:nvSpPr>
        <p:spPr>
          <a:xfrm>
            <a:off x="4325648" y="3505534"/>
            <a:ext cx="2860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Nc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67876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Nd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≈ 380M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Time ≈ few months??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70E4D-322B-45D6-A9D8-65FB5061BA10}"/>
              </a:ext>
            </a:extLst>
          </p:cNvPr>
          <p:cNvSpPr txBox="1"/>
          <p:nvPr/>
        </p:nvSpPr>
        <p:spPr>
          <a:xfrm>
            <a:off x="1354210" y="2603489"/>
            <a:ext cx="21850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Nc</a:t>
            </a:r>
            <a:r>
              <a:rPr lang="en-US" sz="2400" baseline="-25000" dirty="0" err="1">
                <a:solidFill>
                  <a:srgbClr val="FF0000"/>
                </a:solidFill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7760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Nd</a:t>
            </a:r>
            <a:r>
              <a:rPr lang="en-US" sz="2400" baseline="-25000" dirty="0" err="1">
                <a:solidFill>
                  <a:srgbClr val="FF0000"/>
                </a:solidFill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≈ 12M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Time ≈ few days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D2F6EC2-D21B-49AF-BE77-05B0DD3CEA73}"/>
              </a:ext>
            </a:extLst>
          </p:cNvPr>
          <p:cNvSpPr txBox="1"/>
          <p:nvPr/>
        </p:nvSpPr>
        <p:spPr>
          <a:xfrm>
            <a:off x="6170596" y="489645"/>
            <a:ext cx="27197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Ir</a:t>
            </a:r>
            <a:r>
              <a:rPr lang="en-US" sz="2400" baseline="30000" dirty="0">
                <a:solidFill>
                  <a:srgbClr val="FF0000"/>
                </a:solidFill>
              </a:rPr>
              <a:t>17+</a:t>
            </a:r>
            <a:r>
              <a:rPr lang="en-US" sz="2400" dirty="0">
                <a:solidFill>
                  <a:srgbClr val="FF0000"/>
                </a:solidFill>
              </a:rPr>
              <a:t> odd parity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Total Conf-s = 75446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Total Dets ≈ 391M</a:t>
            </a:r>
          </a:p>
        </p:txBody>
      </p:sp>
    </p:spTree>
    <p:extLst>
      <p:ext uri="{BB962C8B-B14F-4D97-AF65-F5344CB8AC3E}">
        <p14:creationId xmlns:p14="http://schemas.microsoft.com/office/powerpoint/2010/main" val="54679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34A6-9C41-CE44-BF17-3208359F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050"/>
            <a:ext cx="5257800" cy="1810641"/>
          </a:xfrm>
        </p:spPr>
        <p:txBody>
          <a:bodyPr/>
          <a:lstStyle/>
          <a:p>
            <a:pPr marL="57150" indent="0">
              <a:buNone/>
            </a:pPr>
            <a:r>
              <a:rPr lang="en-US" dirty="0">
                <a:solidFill>
                  <a:srgbClr val="FF0000"/>
                </a:solidFill>
              </a:rPr>
              <a:t>CI+MBPT/CI+PT (2015): M.G. Kozlov, S.G. Porsev, </a:t>
            </a:r>
          </a:p>
          <a:p>
            <a:pPr marL="57150" indent="0">
              <a:buNone/>
            </a:pPr>
            <a:r>
              <a:rPr lang="en-US" dirty="0">
                <a:solidFill>
                  <a:srgbClr val="FF0000"/>
                </a:solidFill>
              </a:rPr>
              <a:t>					M.S. Safronova, I.I. Tupitsyn</a:t>
            </a:r>
          </a:p>
          <a:p>
            <a:pPr marL="57150" indent="0">
              <a:buNone/>
            </a:pPr>
            <a:r>
              <a:rPr lang="en-US" dirty="0"/>
              <a:t>COWAN (1999): Robert Cowan</a:t>
            </a:r>
          </a:p>
          <a:p>
            <a:pPr marL="57150" indent="0">
              <a:buNone/>
            </a:pPr>
            <a:r>
              <a:rPr lang="en-US" dirty="0"/>
              <a:t>AMBiT (2019): E.V. Kahl and J.C. Berengut</a:t>
            </a:r>
          </a:p>
          <a:p>
            <a:pPr marL="57150" indent="0">
              <a:buNone/>
            </a:pPr>
            <a:r>
              <a:rPr lang="en-US" dirty="0"/>
              <a:t>CIDFS (2001): S. Kotochigova and I.I. Tupitsyn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5D44D-C8F8-6E4E-AF80-918C632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B40B77-10F6-47D1-9107-476F0931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State of the art CI programs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F36406-3C04-4F0B-8B51-C1D42513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7742"/>
            <a:ext cx="2715917" cy="34927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CB9701-9E63-4535-880E-8D22524CB49F}"/>
              </a:ext>
            </a:extLst>
          </p:cNvPr>
          <p:cNvSpPr/>
          <p:nvPr/>
        </p:nvSpPr>
        <p:spPr>
          <a:xfrm>
            <a:off x="5849592" y="3353691"/>
            <a:ext cx="28400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Comput. Phys. Commun. 195, 199 (2015).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8BA9E8-1EA0-42DC-B723-0B2CD926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4119"/>
            <a:ext cx="9144000" cy="1539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9F86C-6A66-4357-9C8F-B641F99BA372}"/>
              </a:ext>
            </a:extLst>
          </p:cNvPr>
          <p:cNvSpPr/>
          <p:nvPr/>
        </p:nvSpPr>
        <p:spPr>
          <a:xfrm>
            <a:off x="2819400" y="4145584"/>
            <a:ext cx="1203385" cy="86288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2CA2-9B1A-45E3-9C21-B7EBE32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1"/>
            <a:ext cx="8229600" cy="742950"/>
          </a:xfrm>
        </p:spPr>
        <p:txBody>
          <a:bodyPr/>
          <a:lstStyle/>
          <a:p>
            <a:pPr algn="l"/>
            <a:r>
              <a:rPr lang="en-US" dirty="0"/>
              <a:t>The Ir</a:t>
            </a:r>
            <a:r>
              <a:rPr lang="en-US" baseline="30000" dirty="0"/>
              <a:t>17+</a:t>
            </a:r>
            <a:r>
              <a:rPr lang="en-US" dirty="0"/>
              <a:t> 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AE0A-792C-47AE-8CFD-3EDCC0011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FD688-CF71-4D1E-B9F0-1F222F0A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D67E0AD-C205-453C-8416-E2F7634BE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599" y="1200150"/>
            <a:ext cx="3520559" cy="378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869A99-2CAD-4D3C-AA23-0FC6CD1EBCF2}"/>
              </a:ext>
            </a:extLst>
          </p:cNvPr>
          <p:cNvSpPr/>
          <p:nvPr/>
        </p:nvSpPr>
        <p:spPr>
          <a:xfrm>
            <a:off x="120418" y="4719915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https://hif.wikipedia.org/wiki/Iridium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6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5D44D-C8F8-6E4E-AF80-918C632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B40B77-10F6-47D1-9107-476F0931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Results of </a:t>
            </a:r>
            <a:r>
              <a:rPr lang="en-US" i="1" dirty="0"/>
              <a:t>conf</a:t>
            </a:r>
            <a:r>
              <a:rPr lang="en-US" dirty="0"/>
              <a:t> parallelization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7AB636D-2F71-4A9C-B10B-E0CDF6688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347643"/>
              </p:ext>
            </p:extLst>
          </p:nvPr>
        </p:nvGraphicFramePr>
        <p:xfrm>
          <a:off x="227162" y="1654175"/>
          <a:ext cx="4800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138086189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94539903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6926376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818678607"/>
                    </a:ext>
                  </a:extLst>
                </a:gridCol>
              </a:tblGrid>
              <a:tr h="2696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MPI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795365"/>
                  </a:ext>
                </a:extLst>
              </a:tr>
              <a:tr h="269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40h 23m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24509"/>
                  </a:ext>
                </a:extLst>
              </a:tr>
              <a:tr h="269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Davidson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23h 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020671"/>
                  </a:ext>
                </a:extLst>
              </a:tr>
              <a:tr h="269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2d 16h 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1h 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824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6EA3B3-3CF3-4D38-AC7F-6F2C70B16605}"/>
              </a:ext>
            </a:extLst>
          </p:cNvPr>
          <p:cNvSpPr txBox="1"/>
          <p:nvPr/>
        </p:nvSpPr>
        <p:spPr>
          <a:xfrm>
            <a:off x="227162" y="1272203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 scale CI with 5 million determinants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CCE78-83B1-4C6E-B068-22CB5C4DDEC2}"/>
              </a:ext>
            </a:extLst>
          </p:cNvPr>
          <p:cNvSpPr txBox="1"/>
          <p:nvPr/>
        </p:nvSpPr>
        <p:spPr>
          <a:xfrm>
            <a:off x="5257801" y="1456869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speedup for current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Could be better though!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Severely limited </a:t>
            </a:r>
            <a:r>
              <a:rPr lang="en-US" sz="1600"/>
              <a:t>by highly uneven </a:t>
            </a:r>
            <a:r>
              <a:rPr lang="en-US" sz="1600" dirty="0"/>
              <a:t>workload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Computational kernels achieve linear scaling with about 50% speedup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I/O of is a severe bottleneck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 MPI I/O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Introduced key to toggle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Tested on largest CI done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518C8-9241-4C25-B615-3E77B8EB49A8}"/>
              </a:ext>
            </a:extLst>
          </p:cNvPr>
          <p:cNvSpPr txBox="1"/>
          <p:nvPr/>
        </p:nvSpPr>
        <p:spPr>
          <a:xfrm>
            <a:off x="228600" y="322383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Largest CI ran with 17.5 million determinants</a:t>
            </a:r>
          </a:p>
          <a:p>
            <a:r>
              <a:rPr lang="en-US" dirty="0"/>
              <a:t>Serial: ~ 1.5 ~ 2 weeks</a:t>
            </a:r>
          </a:p>
          <a:p>
            <a:r>
              <a:rPr lang="en-US" dirty="0"/>
              <a:t>MPI 100: ~ 8 hours</a:t>
            </a:r>
          </a:p>
          <a:p>
            <a:r>
              <a:rPr lang="en-US" dirty="0"/>
              <a:t>27 billion matrix elements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427 GB of disc space if written to file</a:t>
            </a:r>
          </a:p>
        </p:txBody>
      </p:sp>
    </p:spTree>
    <p:extLst>
      <p:ext uri="{BB962C8B-B14F-4D97-AF65-F5344CB8AC3E}">
        <p14:creationId xmlns:p14="http://schemas.microsoft.com/office/powerpoint/2010/main" val="130674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5D44D-C8F8-6E4E-AF80-918C63286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Geneva" charset="0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43D706F-9013-4F64-9E50-B86867E6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1600"/>
            <a:ext cx="7781338" cy="4990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D3162-C577-4A61-816D-0CCF9233FCC5}"/>
              </a:ext>
            </a:extLst>
          </p:cNvPr>
          <p:cNvSpPr txBox="1"/>
          <p:nvPr/>
        </p:nvSpPr>
        <p:spPr>
          <a:xfrm>
            <a:off x="5715000" y="340995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~50% speedup</a:t>
            </a:r>
          </a:p>
        </p:txBody>
      </p:sp>
    </p:spTree>
    <p:extLst>
      <p:ext uri="{BB962C8B-B14F-4D97-AF65-F5344CB8AC3E}">
        <p14:creationId xmlns:p14="http://schemas.microsoft.com/office/powerpoint/2010/main" val="2510454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89.6512"/>
  <p:tag name="LATEXADDIN" val="\documentclass{article}&#10;\usepackage{amsmath}&#10;\pagestyle{empty}&#10;\begin{document}&#10;&#10;&#10;$|\Psi_n\rangle=\Omega|\Psi_n^{(0)}\rangle$&#10;&#10;\end{document}"/>
  <p:tag name="IGUANATEXSIZE" val="18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.9749"/>
  <p:tag name="ORIGINALWIDTH" val="713.1609"/>
  <p:tag name="LATEXADDIN" val="\documentclass{article}&#10;\usepackage{amsmath}&#10;\pagestyle{empty}&#10;\begin{document}&#10;&#10;$\Psi=\sum\limits_{n}c_n\Phi_n$,&#10;&#10;&#10;\end{document}"/>
  <p:tag name="IGUANATEXSIZE" val="1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481.065"/>
  <p:tag name="LATEXADDIN" val="\documentclass{article}&#10;\usepackage{amsmath}&#10;\pagestyle{empty}&#10;\begin{document}&#10;&#10;$\Phi_n=\dfrac{1}{\sqrt{N!}}det \{ \phi_{n_1}\dots\phi_{n_N} \} $&#10;&#10;&#10;\end{document}"/>
  <p:tag name="IGUANATEXSIZE" val="18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91.601"/>
  <p:tag name="LATEXADDIN" val="\documentclass{article}&#10;\usepackage{amsmath}&#10;\pagestyle{empty}&#10;\begin{document}&#10;&#10;$(H_\text{CI}+\Sigma(E))\Psi=E\Psi$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7786</TotalTime>
  <Words>516</Words>
  <Application>Microsoft Office PowerPoint</Application>
  <PresentationFormat>On-screen Show (16:9)</PresentationFormat>
  <Paragraphs>96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Geneva</vt:lpstr>
      <vt:lpstr>Helvetica Neue</vt:lpstr>
      <vt:lpstr>Wingdings</vt:lpstr>
      <vt:lpstr>ヒラギノ角ゴ Pro W3</vt:lpstr>
      <vt:lpstr>Office Theme</vt:lpstr>
      <vt:lpstr>1_Office Theme</vt:lpstr>
      <vt:lpstr>Equation</vt:lpstr>
      <vt:lpstr>PowerPoint Presentation</vt:lpstr>
      <vt:lpstr>Introduction</vt:lpstr>
      <vt:lpstr>High-precision atomic calculations</vt:lpstr>
      <vt:lpstr>Configuration Interaction (CI)</vt:lpstr>
      <vt:lpstr>PowerPoint Presentation</vt:lpstr>
      <vt:lpstr>State of the art CI programs</vt:lpstr>
      <vt:lpstr>The Ir17+ ion</vt:lpstr>
      <vt:lpstr>Results of conf parallelization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Charles Cheung</cp:lastModifiedBy>
  <cp:revision>615</cp:revision>
  <dcterms:created xsi:type="dcterms:W3CDTF">2014-12-16T17:00:44Z</dcterms:created>
  <dcterms:modified xsi:type="dcterms:W3CDTF">2019-07-05T17:17:56Z</dcterms:modified>
</cp:coreProperties>
</file>