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9" r:id="rId2"/>
    <p:sldId id="260" r:id="rId3"/>
    <p:sldId id="256" r:id="rId4"/>
    <p:sldId id="258" r:id="rId5"/>
    <p:sldId id="261" r:id="rId6"/>
    <p:sldId id="262" r:id="rId7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FFE6AA"/>
    <a:srgbClr val="EEBD7D"/>
    <a:srgbClr val="9D7857"/>
    <a:srgbClr val="F5C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90" autoAdjust="0"/>
    <p:restoredTop sz="79228" autoAdjust="0"/>
  </p:normalViewPr>
  <p:slideViewPr>
    <p:cSldViewPr snapToGrid="0" snapToObjects="1" showGuides="1">
      <p:cViewPr varScale="1">
        <p:scale>
          <a:sx n="68" d="100"/>
          <a:sy n="68" d="100"/>
        </p:scale>
        <p:origin x="97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07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327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44F83CB6-749B-4707-BEB5-D22D43496CED}" type="datetimeFigureOut">
              <a:rPr lang="en-US" smtClean="0"/>
              <a:t>6/25/2017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0ED7247C-7045-47AD-8AA3-EED450A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806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43FE228F-407F-479B-9C25-11B1E24558B2}" type="datetimeFigureOut">
              <a:rPr lang="en-US" smtClean="0"/>
              <a:t>6/25/2017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6FEA1197-35DF-4B9E-A5C4-5CF5A17FA82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5747" tIns="47873" rIns="95747" bIns="4787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5179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A1197-35DF-4B9E-A5C4-5CF5A17FA8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52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/>
          <a:lstStyle/>
          <a:p>
            <a:endParaRPr lang="en-US" b="0" baseline="0" dirty="0"/>
          </a:p>
        </p:txBody>
      </p:sp>
    </p:spTree>
    <p:extLst>
      <p:ext uri="{BB962C8B-B14F-4D97-AF65-F5344CB8AC3E}">
        <p14:creationId xmlns:p14="http://schemas.microsoft.com/office/powerpoint/2010/main" val="3390231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A1197-35DF-4B9E-A5C4-5CF5A17FA8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4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A1197-35DF-4B9E-A5C4-5CF5A17FA8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19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A1197-35DF-4B9E-A5C4-5CF5A17FA8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43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A1197-35DF-4B9E-A5C4-5CF5A17FA8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6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6/25/2017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6/25/2017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6/25/2017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6/25/2017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6/25/2017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6/25/2017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6/25/2017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6/25/2017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6/25/2017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6/25/2017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6/25/2017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B82A4-6BA0-7C42-BBCE-E33308261E0B}" type="datetimeFigureOut">
              <a:rPr lang="en-US" smtClean="0"/>
              <a:pPr/>
              <a:t>6/25/2017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15905-1405-7E46-AD44-15062244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ov"/><Relationship Id="rId7" Type="http://schemas.openxmlformats.org/officeDocument/2006/relationships/image" Target="../media/image1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video" Target="../media/media2.mov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7205" y="908062"/>
            <a:ext cx="8311446" cy="1117596"/>
          </a:xfrm>
          <a:prstGeom prst="roundRect">
            <a:avLst>
              <a:gd name="adj" fmla="val 6411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E3D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Scalable Solution Strategies in HOMA Solver</a:t>
            </a:r>
          </a:p>
          <a:p>
            <a:pPr algn="ctr"/>
            <a:r>
              <a:rPr lang="en-US" sz="2800" b="1" dirty="0">
                <a:solidFill>
                  <a:srgbClr val="5E3D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HOMA:</a:t>
            </a:r>
            <a:r>
              <a:rPr lang="en-US" sz="2800" dirty="0">
                <a:solidFill>
                  <a:srgbClr val="5E3D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5E3D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>
                <a:solidFill>
                  <a:srgbClr val="5E3D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igh-</a:t>
            </a:r>
            <a:r>
              <a:rPr lang="en-US" sz="2800" b="1" dirty="0">
                <a:solidFill>
                  <a:srgbClr val="5E3D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>
                <a:solidFill>
                  <a:srgbClr val="5E3D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rder </a:t>
            </a:r>
            <a:r>
              <a:rPr lang="en-US" sz="2800" b="1" dirty="0">
                <a:solidFill>
                  <a:srgbClr val="5E3D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>
                <a:solidFill>
                  <a:srgbClr val="5E3D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ultilevel </a:t>
            </a:r>
            <a:r>
              <a:rPr lang="en-US" sz="2800" b="1" dirty="0">
                <a:solidFill>
                  <a:srgbClr val="5E3D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rgbClr val="5E3D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daptive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83427" y="2440935"/>
            <a:ext cx="5125216" cy="497888"/>
          </a:xfrm>
          <a:prstGeom prst="roundRect">
            <a:avLst>
              <a:gd name="adj" fmla="val 6411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E3D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Behzad R. Ahrabi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01234" y="4251763"/>
            <a:ext cx="2543388" cy="757610"/>
          </a:xfrm>
          <a:prstGeom prst="roundRect">
            <a:avLst>
              <a:gd name="adj" fmla="val 6411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E3D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IHPCSS 2017</a:t>
            </a:r>
          </a:p>
          <a:p>
            <a:pPr algn="ctr"/>
            <a:r>
              <a:rPr lang="en-US" sz="2000" b="1" dirty="0">
                <a:solidFill>
                  <a:srgbClr val="5E3D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Boulder, CO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95600" y="3370790"/>
            <a:ext cx="3225800" cy="449006"/>
          </a:xfrm>
          <a:prstGeom prst="roundRect">
            <a:avLst>
              <a:gd name="adj" fmla="val 6411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E3D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Wyoming</a:t>
            </a:r>
          </a:p>
        </p:txBody>
      </p:sp>
      <p:pic>
        <p:nvPicPr>
          <p:cNvPr id="14" name="Picture 13" descr="T2_bottom section_cmp_PP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61" y="5613935"/>
            <a:ext cx="9182779" cy="128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6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3"/>
    </mc:Choice>
    <mc:Fallback xmlns="">
      <p:transition spd="slow" advTm="827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57200" y="376056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800" b="1" kern="0" dirty="0">
              <a:solidFill>
                <a:srgbClr val="00008B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99" y="3248786"/>
            <a:ext cx="3805558" cy="225162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612564" y="3458270"/>
            <a:ext cx="4249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Preconditioned NK with PTC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</a:p>
          <a:p>
            <a:pPr marL="282575" indent="-282575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Scalable Preconditioners:</a:t>
            </a:r>
          </a:p>
          <a:p>
            <a:pPr marL="631825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Implicit line relaxation methods</a:t>
            </a:r>
          </a:p>
          <a:p>
            <a:pPr marL="631825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AMG (Algebraic Multigrid)</a:t>
            </a:r>
          </a:p>
        </p:txBody>
      </p:sp>
      <p:sp>
        <p:nvSpPr>
          <p:cNvPr id="3" name="Rectangle 2"/>
          <p:cNvSpPr/>
          <p:nvPr/>
        </p:nvSpPr>
        <p:spPr>
          <a:xfrm>
            <a:off x="595111" y="966580"/>
            <a:ext cx="793929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Development of a solution algorithm which is able to deliver h and p independent convergence rates and minimizes the cost of each iteration.</a:t>
            </a:r>
          </a:p>
          <a:p>
            <a:pPr marL="457200" indent="-457200" fontAlgn="base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Strategy: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Using a non-linear p-Multigrid method with a robust and scalable CGC</a:t>
            </a: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the coarsest level.</a:t>
            </a:r>
          </a:p>
        </p:txBody>
      </p:sp>
      <p:sp>
        <p:nvSpPr>
          <p:cNvPr id="15" name="Left Brace 14"/>
          <p:cNvSpPr/>
          <p:nvPr/>
        </p:nvSpPr>
        <p:spPr bwMode="auto">
          <a:xfrm>
            <a:off x="4486357" y="3458270"/>
            <a:ext cx="252413" cy="1388975"/>
          </a:xfrm>
          <a:prstGeom prst="leftBrace">
            <a:avLst/>
          </a:prstGeom>
          <a:ln w="952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66440" y="297617"/>
            <a:ext cx="1447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Curved Connector 4"/>
          <p:cNvCxnSpPr>
            <a:endCxn id="15" idx="1"/>
          </p:cNvCxnSpPr>
          <p:nvPr/>
        </p:nvCxnSpPr>
        <p:spPr>
          <a:xfrm flipV="1">
            <a:off x="3136900" y="4152758"/>
            <a:ext cx="1349457" cy="1145658"/>
          </a:xfrm>
          <a:prstGeom prst="curvedConnector3">
            <a:avLst>
              <a:gd name="adj1" fmla="val 69807"/>
            </a:avLst>
          </a:prstGeom>
          <a:ln w="952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612563" y="3027149"/>
            <a:ext cx="38926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smoothers at fine levels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540787" y="4878256"/>
            <a:ext cx="37280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Coarse Grid Corrector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Pseudo Transient Continuation 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59484" y="5889763"/>
            <a:ext cx="515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044339"/>
            <a:ext cx="9144000" cy="7749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34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107" y="3510572"/>
            <a:ext cx="4007010" cy="21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60" y="1224240"/>
            <a:ext cx="4000500" cy="2168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260" y="1224240"/>
            <a:ext cx="4000500" cy="2168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60" y="3509292"/>
            <a:ext cx="4000500" cy="21682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40687" y="211892"/>
            <a:ext cx="669933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Transonic Turbulent Flow over DPW-4 Geometry</a:t>
            </a:r>
          </a:p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Mesh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59484" y="6297726"/>
            <a:ext cx="515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044339"/>
            <a:ext cx="9144000" cy="7749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802861" y="1410365"/>
            <a:ext cx="6268872" cy="3293833"/>
            <a:chOff x="3470698" y="2994378"/>
            <a:chExt cx="6268872" cy="3293833"/>
          </a:xfrm>
        </p:grpSpPr>
        <p:sp>
          <p:nvSpPr>
            <p:cNvPr id="15" name="Rectangle 14"/>
            <p:cNvSpPr/>
            <p:nvPr/>
          </p:nvSpPr>
          <p:spPr>
            <a:xfrm>
              <a:off x="8948995" y="5745286"/>
              <a:ext cx="790575" cy="54292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3470698" y="2994378"/>
              <a:ext cx="5097421" cy="275090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3608725" y="3059831"/>
              <a:ext cx="2095500" cy="555437"/>
            </a:xfrm>
            <a:prstGeom prst="rect">
              <a:avLst/>
            </a:prstGeom>
            <a:solidFill>
              <a:srgbClr val="D7D7D7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Boundary Layer Mesh (Tetrahedral Elements)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735302" y="3950152"/>
              <a:ext cx="1015015" cy="320676"/>
            </a:xfrm>
            <a:prstGeom prst="rect">
              <a:avLst/>
            </a:prstGeom>
            <a:solidFill>
              <a:srgbClr val="D7D7D7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Fuselage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410200" y="5094584"/>
              <a:ext cx="768350" cy="302494"/>
            </a:xfrm>
            <a:prstGeom prst="rect">
              <a:avLst/>
            </a:prstGeom>
            <a:solidFill>
              <a:srgbClr val="D7D7D7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Wing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8382044" y="5437705"/>
              <a:ext cx="566951" cy="307582"/>
            </a:xfrm>
            <a:prstGeom prst="straightConnector1">
              <a:avLst/>
            </a:prstGeom>
            <a:ln>
              <a:solidFill>
                <a:srgbClr val="FF0000"/>
              </a:solidFill>
              <a:headEnd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334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737"/>
          <a:stretch/>
        </p:blipFill>
        <p:spPr>
          <a:xfrm>
            <a:off x="675246" y="1214477"/>
            <a:ext cx="7761853" cy="428126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458994" y="238363"/>
            <a:ext cx="669933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Transonic Turbulent Flow over DPW-4 Geometry</a:t>
            </a:r>
          </a:p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Contour of Density and Turbulence Working Variable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59484" y="6297726"/>
            <a:ext cx="515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044339"/>
            <a:ext cx="9144000" cy="7749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16739"/>
          <a:stretch/>
        </p:blipFill>
        <p:spPr>
          <a:xfrm>
            <a:off x="689314" y="1214477"/>
            <a:ext cx="3559128" cy="160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55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59936" y="1214917"/>
            <a:ext cx="3406857" cy="22777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28684" y="307773"/>
            <a:ext cx="669933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Transonic Turbulent Flow over DPW-4 Geometry</a:t>
            </a:r>
          </a:p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Convergence Histories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59484" y="6297726"/>
            <a:ext cx="515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044339"/>
            <a:ext cx="9144000" cy="7749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578351" y="1210345"/>
            <a:ext cx="3402286" cy="22868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59936" y="3497202"/>
            <a:ext cx="3393143" cy="22868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525732" y="3554717"/>
            <a:ext cx="3402286" cy="22868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765175" y="1228896"/>
            <a:ext cx="5295843" cy="4448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129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90660" y="307773"/>
            <a:ext cx="3775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Adaptive Mesh Refinement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59484" y="6297726"/>
            <a:ext cx="515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044339"/>
            <a:ext cx="9144000" cy="7749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333" y="1012874"/>
            <a:ext cx="2461502" cy="1863264"/>
          </a:xfrm>
          <a:prstGeom prst="rect">
            <a:avLst/>
          </a:prstGeom>
        </p:spPr>
      </p:pic>
      <p:pic>
        <p:nvPicPr>
          <p:cNvPr id="12" name="Picture 11" descr="T-final-mesh-02png.png"/>
          <p:cNvPicPr/>
          <p:nvPr/>
        </p:nvPicPr>
        <p:blipFill>
          <a:blip r:embed="rId8" cstate="print"/>
          <a:srcRect l="5099" t="10084" r="10396" b="4202"/>
          <a:stretch>
            <a:fillRect/>
          </a:stretch>
        </p:blipFill>
        <p:spPr>
          <a:xfrm>
            <a:off x="3577340" y="956602"/>
            <a:ext cx="2317750" cy="2068830"/>
          </a:xfrm>
          <a:prstGeom prst="rect">
            <a:avLst/>
          </a:prstGeom>
        </p:spPr>
      </p:pic>
      <p:pic>
        <p:nvPicPr>
          <p:cNvPr id="16" name="Picture 15" descr="T-final-mesh-03.png"/>
          <p:cNvPicPr/>
          <p:nvPr/>
        </p:nvPicPr>
        <p:blipFill>
          <a:blip r:embed="rId9" cstate="print"/>
          <a:srcRect l="4358" t="10629" r="9705" b="4186"/>
          <a:stretch>
            <a:fillRect/>
          </a:stretch>
        </p:blipFill>
        <p:spPr>
          <a:xfrm>
            <a:off x="6059941" y="977501"/>
            <a:ext cx="2357120" cy="2056130"/>
          </a:xfrm>
          <a:prstGeom prst="rect">
            <a:avLst/>
          </a:prstGeom>
        </p:spPr>
      </p:pic>
      <p:pic>
        <p:nvPicPr>
          <p:cNvPr id="3" name="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0333" y="3069004"/>
            <a:ext cx="3756073" cy="2842221"/>
          </a:xfrm>
          <a:prstGeom prst="rect">
            <a:avLst/>
          </a:prstGeom>
        </p:spPr>
      </p:pic>
      <p:pic>
        <p:nvPicPr>
          <p:cNvPr id="4" name="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86108" y="3053568"/>
            <a:ext cx="3410057" cy="288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3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29276</TotalTime>
  <Words>150</Words>
  <Application>Microsoft Office PowerPoint</Application>
  <PresentationFormat>On-screen Show (4:3)</PresentationFormat>
  <Paragraphs>36</Paragraphs>
  <Slides>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宋体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CAPITAL FACILITIES</dc:title>
  <dc:creator>UW Admin User</dc:creator>
  <cp:lastModifiedBy>behzad</cp:lastModifiedBy>
  <cp:revision>908</cp:revision>
  <cp:lastPrinted>2017-01-23T03:11:05Z</cp:lastPrinted>
  <dcterms:created xsi:type="dcterms:W3CDTF">2010-10-04T20:51:38Z</dcterms:created>
  <dcterms:modified xsi:type="dcterms:W3CDTF">2017-06-25T16:55:50Z</dcterms:modified>
</cp:coreProperties>
</file>