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62" r:id="rId5"/>
    <p:sldId id="263"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6C256D-9FF6-473F-BC54-E512AE22E949}"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0823B-78A8-4A63-A269-1FC50FDDEA08}" type="slidenum">
              <a:rPr lang="en-US" smtClean="0"/>
              <a:t>‹#›</a:t>
            </a:fld>
            <a:endParaRPr lang="en-US"/>
          </a:p>
        </p:txBody>
      </p:sp>
    </p:spTree>
    <p:extLst>
      <p:ext uri="{BB962C8B-B14F-4D97-AF65-F5344CB8AC3E}">
        <p14:creationId xmlns:p14="http://schemas.microsoft.com/office/powerpoint/2010/main" val="335634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C256D-9FF6-473F-BC54-E512AE22E949}"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0823B-78A8-4A63-A269-1FC50FDDEA08}" type="slidenum">
              <a:rPr lang="en-US" smtClean="0"/>
              <a:t>‹#›</a:t>
            </a:fld>
            <a:endParaRPr lang="en-US"/>
          </a:p>
        </p:txBody>
      </p:sp>
    </p:spTree>
    <p:extLst>
      <p:ext uri="{BB962C8B-B14F-4D97-AF65-F5344CB8AC3E}">
        <p14:creationId xmlns:p14="http://schemas.microsoft.com/office/powerpoint/2010/main" val="2494820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C256D-9FF6-473F-BC54-E512AE22E949}"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0823B-78A8-4A63-A269-1FC50FDDEA08}" type="slidenum">
              <a:rPr lang="en-US" smtClean="0"/>
              <a:t>‹#›</a:t>
            </a:fld>
            <a:endParaRPr lang="en-US"/>
          </a:p>
        </p:txBody>
      </p:sp>
    </p:spTree>
    <p:extLst>
      <p:ext uri="{BB962C8B-B14F-4D97-AF65-F5344CB8AC3E}">
        <p14:creationId xmlns:p14="http://schemas.microsoft.com/office/powerpoint/2010/main" val="472097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C256D-9FF6-473F-BC54-E512AE22E949}"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0823B-78A8-4A63-A269-1FC50FDDEA08}" type="slidenum">
              <a:rPr lang="en-US" smtClean="0"/>
              <a:t>‹#›</a:t>
            </a:fld>
            <a:endParaRPr lang="en-US"/>
          </a:p>
        </p:txBody>
      </p:sp>
    </p:spTree>
    <p:extLst>
      <p:ext uri="{BB962C8B-B14F-4D97-AF65-F5344CB8AC3E}">
        <p14:creationId xmlns:p14="http://schemas.microsoft.com/office/powerpoint/2010/main" val="3806384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F6C256D-9FF6-473F-BC54-E512AE22E949}" type="datetimeFigureOut">
              <a:rPr lang="en-US" smtClean="0"/>
              <a:t>6/23/2017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0823B-78A8-4A63-A269-1FC50FDDEA08}" type="slidenum">
              <a:rPr lang="en-US" smtClean="0"/>
              <a:t>‹#›</a:t>
            </a:fld>
            <a:endParaRPr lang="en-US"/>
          </a:p>
        </p:txBody>
      </p:sp>
    </p:spTree>
    <p:extLst>
      <p:ext uri="{BB962C8B-B14F-4D97-AF65-F5344CB8AC3E}">
        <p14:creationId xmlns:p14="http://schemas.microsoft.com/office/powerpoint/2010/main" val="280857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6C256D-9FF6-473F-BC54-E512AE22E949}"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0823B-78A8-4A63-A269-1FC50FDDEA08}" type="slidenum">
              <a:rPr lang="en-US" smtClean="0"/>
              <a:t>‹#›</a:t>
            </a:fld>
            <a:endParaRPr lang="en-US"/>
          </a:p>
        </p:txBody>
      </p:sp>
    </p:spTree>
    <p:extLst>
      <p:ext uri="{BB962C8B-B14F-4D97-AF65-F5344CB8AC3E}">
        <p14:creationId xmlns:p14="http://schemas.microsoft.com/office/powerpoint/2010/main" val="1968116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6C256D-9FF6-473F-BC54-E512AE22E949}" type="datetimeFigureOut">
              <a:rPr lang="en-US" smtClean="0"/>
              <a:t>6/23/2017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30823B-78A8-4A63-A269-1FC50FDDEA08}" type="slidenum">
              <a:rPr lang="en-US" smtClean="0"/>
              <a:t>‹#›</a:t>
            </a:fld>
            <a:endParaRPr lang="en-US"/>
          </a:p>
        </p:txBody>
      </p:sp>
    </p:spTree>
    <p:extLst>
      <p:ext uri="{BB962C8B-B14F-4D97-AF65-F5344CB8AC3E}">
        <p14:creationId xmlns:p14="http://schemas.microsoft.com/office/powerpoint/2010/main" val="381976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6C256D-9FF6-473F-BC54-E512AE22E949}" type="datetimeFigureOut">
              <a:rPr lang="en-US" smtClean="0"/>
              <a:t>6/23/2017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30823B-78A8-4A63-A269-1FC50FDDEA08}" type="slidenum">
              <a:rPr lang="en-US" smtClean="0"/>
              <a:t>‹#›</a:t>
            </a:fld>
            <a:endParaRPr lang="en-US"/>
          </a:p>
        </p:txBody>
      </p:sp>
    </p:spTree>
    <p:extLst>
      <p:ext uri="{BB962C8B-B14F-4D97-AF65-F5344CB8AC3E}">
        <p14:creationId xmlns:p14="http://schemas.microsoft.com/office/powerpoint/2010/main" val="4208980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C256D-9FF6-473F-BC54-E512AE22E949}" type="datetimeFigureOut">
              <a:rPr lang="en-US" smtClean="0"/>
              <a:t>6/23/2017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30823B-78A8-4A63-A269-1FC50FDDEA08}" type="slidenum">
              <a:rPr lang="en-US" smtClean="0"/>
              <a:t>‹#›</a:t>
            </a:fld>
            <a:endParaRPr lang="en-US"/>
          </a:p>
        </p:txBody>
      </p:sp>
    </p:spTree>
    <p:extLst>
      <p:ext uri="{BB962C8B-B14F-4D97-AF65-F5344CB8AC3E}">
        <p14:creationId xmlns:p14="http://schemas.microsoft.com/office/powerpoint/2010/main" val="1230578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6C256D-9FF6-473F-BC54-E512AE22E949}"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0823B-78A8-4A63-A269-1FC50FDDEA08}" type="slidenum">
              <a:rPr lang="en-US" smtClean="0"/>
              <a:t>‹#›</a:t>
            </a:fld>
            <a:endParaRPr lang="en-US"/>
          </a:p>
        </p:txBody>
      </p:sp>
    </p:spTree>
    <p:extLst>
      <p:ext uri="{BB962C8B-B14F-4D97-AF65-F5344CB8AC3E}">
        <p14:creationId xmlns:p14="http://schemas.microsoft.com/office/powerpoint/2010/main" val="664024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6C256D-9FF6-473F-BC54-E512AE22E949}" type="datetimeFigureOut">
              <a:rPr lang="en-US" smtClean="0"/>
              <a:t>6/23/2017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0823B-78A8-4A63-A269-1FC50FDDEA08}" type="slidenum">
              <a:rPr lang="en-US" smtClean="0"/>
              <a:t>‹#›</a:t>
            </a:fld>
            <a:endParaRPr lang="en-US"/>
          </a:p>
        </p:txBody>
      </p:sp>
    </p:spTree>
    <p:extLst>
      <p:ext uri="{BB962C8B-B14F-4D97-AF65-F5344CB8AC3E}">
        <p14:creationId xmlns:p14="http://schemas.microsoft.com/office/powerpoint/2010/main" val="3903738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C256D-9FF6-473F-BC54-E512AE22E949}" type="datetimeFigureOut">
              <a:rPr lang="en-US" smtClean="0"/>
              <a:t>6/23/2017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0823B-78A8-4A63-A269-1FC50FDDEA08}" type="slidenum">
              <a:rPr lang="en-US" smtClean="0"/>
              <a:t>‹#›</a:t>
            </a:fld>
            <a:endParaRPr lang="en-US"/>
          </a:p>
        </p:txBody>
      </p:sp>
    </p:spTree>
    <p:extLst>
      <p:ext uri="{BB962C8B-B14F-4D97-AF65-F5344CB8AC3E}">
        <p14:creationId xmlns:p14="http://schemas.microsoft.com/office/powerpoint/2010/main" val="189588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microsoft.com/office/2007/relationships/media" Target="../media/media2.mp4"/><Relationship Id="rId21" Type="http://schemas.openxmlformats.org/officeDocument/2006/relationships/image" Target="../media/image22.png"/><Relationship Id="rId7" Type="http://schemas.openxmlformats.org/officeDocument/2006/relationships/image" Target="../media/image90.png"/><Relationship Id="rId12" Type="http://schemas.openxmlformats.org/officeDocument/2006/relationships/image" Target="../media/image80.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video" Target="../media/media1.mp4"/><Relationship Id="rId16" Type="http://schemas.openxmlformats.org/officeDocument/2006/relationships/image" Target="../media/image17.png"/><Relationship Id="rId20" Type="http://schemas.openxmlformats.org/officeDocument/2006/relationships/image" Target="../media/image21.png"/><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3.png"/><Relationship Id="rId24" Type="http://schemas.openxmlformats.org/officeDocument/2006/relationships/image" Target="../media/image25.png"/><Relationship Id="rId5" Type="http://schemas.openxmlformats.org/officeDocument/2006/relationships/slideLayout" Target="../slideLayouts/slideLayout2.xml"/><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video" Target="../media/media2.mp4"/><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423952" y="407324"/>
            <a:ext cx="7722522" cy="1529541"/>
          </a:xfrm>
        </p:spPr>
        <p:txBody>
          <a:bodyPr>
            <a:noAutofit/>
          </a:bodyPr>
          <a:lstStyle/>
          <a:p>
            <a:r>
              <a:rPr lang="en-US" b="1" dirty="0" smtClean="0">
                <a:latin typeface="Times New Roman" panose="02020603050405020304" pitchFamily="18" charset="0"/>
                <a:cs typeface="Times New Roman" panose="02020603050405020304" pitchFamily="18" charset="0"/>
              </a:rPr>
              <a:t>Visualization of Terahertz Interaction with Breast Cancer Tissue using High performance Computing</a:t>
            </a:r>
          </a:p>
          <a:p>
            <a:r>
              <a:rPr lang="en-US" sz="1600" dirty="0">
                <a:latin typeface="Times New Roman" panose="02020603050405020304" pitchFamily="18" charset="0"/>
                <a:cs typeface="Times New Roman" panose="02020603050405020304" pitchFamily="18" charset="0"/>
              </a:rPr>
              <a:t>Amir Shariffar, Magda </a:t>
            </a:r>
            <a:r>
              <a:rPr lang="en-US" sz="1600" dirty="0" smtClean="0">
                <a:latin typeface="Times New Roman" panose="02020603050405020304" pitchFamily="18" charset="0"/>
                <a:cs typeface="Times New Roman" panose="02020603050405020304" pitchFamily="18" charset="0"/>
              </a:rPr>
              <a:t>El-</a:t>
            </a:r>
            <a:r>
              <a:rPr lang="en-US" sz="1600" dirty="0" err="1" smtClean="0">
                <a:latin typeface="Times New Roman" panose="02020603050405020304" pitchFamily="18" charset="0"/>
                <a:cs typeface="Times New Roman" panose="02020603050405020304" pitchFamily="18" charset="0"/>
              </a:rPr>
              <a:t>Shenawee</a:t>
            </a:r>
            <a:r>
              <a:rPr lang="en-US" sz="1600" baseline="30000" dirty="0">
                <a:latin typeface="Times New Roman" panose="02020603050405020304" pitchFamily="18" charset="0"/>
                <a:cs typeface="Times New Roman" panose="02020603050405020304" pitchFamily="18" charset="0"/>
              </a:rPr>
              <a:t/>
            </a:r>
            <a:br>
              <a:rPr lang="en-US" sz="1600" baseline="300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Department of Electrical Engineering, University of Arkansas, Fayetteville, AR</a:t>
            </a:r>
          </a:p>
          <a:p>
            <a:endParaRPr lang="en-US" b="1" i="1" dirty="0">
              <a:latin typeface="Times New Roman" panose="02020603050405020304" pitchFamily="18" charset="0"/>
              <a:cs typeface="Times New Roman" panose="02020603050405020304" pitchFamily="18" charset="0"/>
            </a:endParaRPr>
          </a:p>
        </p:txBody>
      </p:sp>
      <p:sp>
        <p:nvSpPr>
          <p:cNvPr id="14" name="Rectangle 13"/>
          <p:cNvSpPr/>
          <p:nvPr/>
        </p:nvSpPr>
        <p:spPr>
          <a:xfrm>
            <a:off x="8363248" y="1657004"/>
            <a:ext cx="3518912" cy="830997"/>
          </a:xfrm>
          <a:prstGeom prst="rect">
            <a:avLst/>
          </a:prstGeom>
        </p:spPr>
        <p:txBody>
          <a:bodyPr wrap="none">
            <a:spAutoFit/>
          </a:bodyPr>
          <a:lstStyle/>
          <a:p>
            <a:pPr algn="ctr"/>
            <a:r>
              <a:rPr lang="en-US" sz="1600" i="1" dirty="0">
                <a:latin typeface="Times New Roman" panose="02020603050405020304" pitchFamily="18" charset="0"/>
                <a:cs typeface="Times New Roman" panose="02020603050405020304" pitchFamily="18" charset="0"/>
              </a:rPr>
              <a:t>International HPC Summer School </a:t>
            </a:r>
            <a:r>
              <a:rPr lang="en-US" sz="1600" i="1" dirty="0" smtClean="0">
                <a:latin typeface="Times New Roman" panose="02020603050405020304" pitchFamily="18" charset="0"/>
                <a:cs typeface="Times New Roman" panose="02020603050405020304" pitchFamily="18" charset="0"/>
              </a:rPr>
              <a:t>2017</a:t>
            </a:r>
          </a:p>
          <a:p>
            <a:pPr algn="ctr"/>
            <a:r>
              <a:rPr lang="en-US" sz="1600" i="1" dirty="0">
                <a:latin typeface="Times New Roman" panose="02020603050405020304" pitchFamily="18" charset="0"/>
                <a:cs typeface="Times New Roman" panose="02020603050405020304" pitchFamily="18" charset="0"/>
              </a:rPr>
              <a:t>Boulder, </a:t>
            </a:r>
            <a:r>
              <a:rPr lang="en-US" sz="1600" i="1" dirty="0" smtClean="0">
                <a:latin typeface="Times New Roman" panose="02020603050405020304" pitchFamily="18" charset="0"/>
                <a:cs typeface="Times New Roman" panose="02020603050405020304" pitchFamily="18" charset="0"/>
              </a:rPr>
              <a:t>Colorado</a:t>
            </a:r>
          </a:p>
          <a:p>
            <a:pPr algn="ctr"/>
            <a:r>
              <a:rPr lang="en-US" sz="1600" i="1" dirty="0" smtClean="0">
                <a:latin typeface="Times New Roman" panose="02020603050405020304" pitchFamily="18" charset="0"/>
                <a:cs typeface="Times New Roman" panose="02020603050405020304" pitchFamily="18" charset="0"/>
              </a:rPr>
              <a:t>25-30 June 2017</a:t>
            </a:r>
            <a:endParaRPr lang="en-US" sz="1600" i="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7864" y="407324"/>
            <a:ext cx="1249680" cy="1249680"/>
          </a:xfrm>
          <a:prstGeom prst="rect">
            <a:avLst/>
          </a:prstGeom>
        </p:spPr>
      </p:pic>
      <p:sp>
        <p:nvSpPr>
          <p:cNvPr id="18" name="Rectangle 17"/>
          <p:cNvSpPr/>
          <p:nvPr/>
        </p:nvSpPr>
        <p:spPr>
          <a:xfrm>
            <a:off x="313509" y="1936865"/>
            <a:ext cx="7916091" cy="463018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pPr>
            <a:r>
              <a:rPr lang="en-US" sz="1600" b="1" u="sng" dirty="0" smtClean="0">
                <a:solidFill>
                  <a:srgbClr val="222222"/>
                </a:solidFill>
                <a:latin typeface="Times New Roman" panose="02020603050405020304" pitchFamily="18" charset="0"/>
                <a:ea typeface="Times New Roman" panose="02020603050405020304" pitchFamily="18" charset="0"/>
                <a:cs typeface="Arial" panose="020B0604020202020204" pitchFamily="34" charset="0"/>
              </a:rPr>
              <a:t>Background and Motivation</a:t>
            </a:r>
          </a:p>
          <a:p>
            <a:pPr algn="just">
              <a:lnSpc>
                <a:spcPct val="107000"/>
              </a:lnSpc>
            </a:pPr>
            <a:r>
              <a:rPr lang="en-US" sz="1600" dirty="0" smtClean="0">
                <a:solidFill>
                  <a:srgbClr val="222222"/>
                </a:solidFill>
                <a:latin typeface="Times New Roman" panose="02020603050405020304" pitchFamily="18" charset="0"/>
                <a:ea typeface="Times New Roman" panose="02020603050405020304" pitchFamily="18" charset="0"/>
                <a:cs typeface="Arial" panose="020B0604020202020204" pitchFamily="34" charset="0"/>
              </a:rPr>
              <a:t>In </a:t>
            </a:r>
            <a:r>
              <a:rPr lang="en-US" sz="1600" dirty="0">
                <a:solidFill>
                  <a:srgbClr val="222222"/>
                </a:solidFill>
                <a:latin typeface="Times New Roman" panose="02020603050405020304" pitchFamily="18" charset="0"/>
                <a:ea typeface="Times New Roman" panose="02020603050405020304" pitchFamily="18" charset="0"/>
                <a:cs typeface="Arial" panose="020B0604020202020204" pitchFamily="34" charset="0"/>
              </a:rPr>
              <a:t>2017s, an estimated 250,000 new cases of breast cancer are expected to be diagnosed. A significant challenge in the diagnosis and treatment of this disease is tumor localization. In many cases (20-40%) cancerous cells are left behind after the lumpectomy surgery. Thus, a second surgery is required to remove the remaining cancer, which could be devastating. This research aims at removing the entire tumor in the first surgery while the patient is in the operating room. We will use the new technology of pulsed terahertz to image the margins of excised breast tumors. Current results show that terahertz imaging is capable of distinguishing between cancerous and healthy tissues.</a:t>
            </a:r>
            <a:endParaRPr lang="en-US" sz="12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pPr>
            <a:r>
              <a:rPr lang="en-US" sz="1600" dirty="0">
                <a:solidFill>
                  <a:srgbClr val="222222"/>
                </a:solidFill>
                <a:latin typeface="Times New Roman" panose="02020603050405020304" pitchFamily="18" charset="0"/>
                <a:ea typeface="Times New Roman" panose="02020603050405020304" pitchFamily="18" charset="0"/>
                <a:cs typeface="Arial" panose="020B0604020202020204" pitchFamily="34" charset="0"/>
              </a:rPr>
              <a:t>In the proposed project, a three dimensional computational electromagnetic model will be developed to simulate the interactions between the terahertz signals and breast tumor tissues. The computational resources required to achieve this goal could be prohibitive. We propose to implement a parallelized version of the finite difference time domain method using the graphics processing units (GPUs) clusters. The visualization of the transmitted and reflected terahertz signals from the excised breast tumor will help us understand the way this wave interacts with the tissues, leading to significant advancement in tumor margin assessment.</a:t>
            </a:r>
            <a:endParaRPr lang="en-US" sz="1200" dirty="0">
              <a:latin typeface="Calibri" panose="020F0502020204030204" pitchFamily="34" charset="0"/>
              <a:ea typeface="Calibri" panose="020F0502020204030204" pitchFamily="34" charset="0"/>
              <a:cs typeface="Arial" panose="020B0604020202020204" pitchFamily="34" charset="0"/>
            </a:endParaRPr>
          </a:p>
          <a:p>
            <a:endParaRPr lang="en-US" sz="1600" dirty="0"/>
          </a:p>
        </p:txBody>
      </p:sp>
      <p:sp>
        <p:nvSpPr>
          <p:cNvPr id="19" name="Rectangle 18"/>
          <p:cNvSpPr/>
          <p:nvPr/>
        </p:nvSpPr>
        <p:spPr>
          <a:xfrm>
            <a:off x="8424208" y="2709947"/>
            <a:ext cx="3518912" cy="3857106"/>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5000"/>
              </a:lnSpc>
            </a:pPr>
            <a:endParaRPr lang="en-US" sz="1200" b="1" u="sng" dirty="0">
              <a:latin typeface="Times New Roman" panose="02020603050405020304" pitchFamily="18" charset="0"/>
              <a:cs typeface="Times New Roman" panose="02020603050405020304" pitchFamily="18" charset="0"/>
            </a:endParaRPr>
          </a:p>
        </p:txBody>
      </p:sp>
      <p:sp>
        <p:nvSpPr>
          <p:cNvPr id="59" name="Rectangle 58"/>
          <p:cNvSpPr/>
          <p:nvPr/>
        </p:nvSpPr>
        <p:spPr>
          <a:xfrm>
            <a:off x="313509" y="300644"/>
            <a:ext cx="7916091" cy="1463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424208" y="300644"/>
            <a:ext cx="3518912" cy="22509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8526540" y="3178926"/>
            <a:ext cx="1515604" cy="1330869"/>
          </a:xfrm>
          <a:custGeom>
            <a:avLst/>
            <a:gdLst>
              <a:gd name="connsiteX0" fmla="*/ 235132 w 1515604"/>
              <a:gd name="connsiteY0" fmla="*/ 121920 h 1372870"/>
              <a:gd name="connsiteX1" fmla="*/ 322217 w 1515604"/>
              <a:gd name="connsiteY1" fmla="*/ 95795 h 1372870"/>
              <a:gd name="connsiteX2" fmla="*/ 391886 w 1515604"/>
              <a:gd name="connsiteY2" fmla="*/ 78377 h 1372870"/>
              <a:gd name="connsiteX3" fmla="*/ 418012 w 1515604"/>
              <a:gd name="connsiteY3" fmla="*/ 60960 h 1372870"/>
              <a:gd name="connsiteX4" fmla="*/ 478972 w 1515604"/>
              <a:gd name="connsiteY4" fmla="*/ 52252 h 1372870"/>
              <a:gd name="connsiteX5" fmla="*/ 557349 w 1515604"/>
              <a:gd name="connsiteY5" fmla="*/ 34835 h 1372870"/>
              <a:gd name="connsiteX6" fmla="*/ 618309 w 1515604"/>
              <a:gd name="connsiteY6" fmla="*/ 26126 h 1372870"/>
              <a:gd name="connsiteX7" fmla="*/ 661852 w 1515604"/>
              <a:gd name="connsiteY7" fmla="*/ 17417 h 1372870"/>
              <a:gd name="connsiteX8" fmla="*/ 740229 w 1515604"/>
              <a:gd name="connsiteY8" fmla="*/ 8709 h 1372870"/>
              <a:gd name="connsiteX9" fmla="*/ 809897 w 1515604"/>
              <a:gd name="connsiteY9" fmla="*/ 0 h 1372870"/>
              <a:gd name="connsiteX10" fmla="*/ 984069 w 1515604"/>
              <a:gd name="connsiteY10" fmla="*/ 8709 h 1372870"/>
              <a:gd name="connsiteX11" fmla="*/ 1053737 w 1515604"/>
              <a:gd name="connsiteY11" fmla="*/ 34835 h 1372870"/>
              <a:gd name="connsiteX12" fmla="*/ 1079863 w 1515604"/>
              <a:gd name="connsiteY12" fmla="*/ 43543 h 1372870"/>
              <a:gd name="connsiteX13" fmla="*/ 1158240 w 1515604"/>
              <a:gd name="connsiteY13" fmla="*/ 95795 h 1372870"/>
              <a:gd name="connsiteX14" fmla="*/ 1184366 w 1515604"/>
              <a:gd name="connsiteY14" fmla="*/ 113212 h 1372870"/>
              <a:gd name="connsiteX15" fmla="*/ 1236617 w 1515604"/>
              <a:gd name="connsiteY15" fmla="*/ 148046 h 1372870"/>
              <a:gd name="connsiteX16" fmla="*/ 1288869 w 1515604"/>
              <a:gd name="connsiteY16" fmla="*/ 174172 h 1372870"/>
              <a:gd name="connsiteX17" fmla="*/ 1323703 w 1515604"/>
              <a:gd name="connsiteY17" fmla="*/ 200297 h 1372870"/>
              <a:gd name="connsiteX18" fmla="*/ 1341120 w 1515604"/>
              <a:gd name="connsiteY18" fmla="*/ 217715 h 1372870"/>
              <a:gd name="connsiteX19" fmla="*/ 1375954 w 1515604"/>
              <a:gd name="connsiteY19" fmla="*/ 235132 h 1372870"/>
              <a:gd name="connsiteX20" fmla="*/ 1419497 w 1515604"/>
              <a:gd name="connsiteY20" fmla="*/ 278675 h 1372870"/>
              <a:gd name="connsiteX21" fmla="*/ 1445623 w 1515604"/>
              <a:gd name="connsiteY21" fmla="*/ 304800 h 1372870"/>
              <a:gd name="connsiteX22" fmla="*/ 1454332 w 1515604"/>
              <a:gd name="connsiteY22" fmla="*/ 330926 h 1372870"/>
              <a:gd name="connsiteX23" fmla="*/ 1489166 w 1515604"/>
              <a:gd name="connsiteY23" fmla="*/ 383177 h 1372870"/>
              <a:gd name="connsiteX24" fmla="*/ 1489166 w 1515604"/>
              <a:gd name="connsiteY24" fmla="*/ 940526 h 1372870"/>
              <a:gd name="connsiteX25" fmla="*/ 1480457 w 1515604"/>
              <a:gd name="connsiteY25" fmla="*/ 966652 h 1372870"/>
              <a:gd name="connsiteX26" fmla="*/ 1436914 w 1515604"/>
              <a:gd name="connsiteY26" fmla="*/ 1018903 h 1372870"/>
              <a:gd name="connsiteX27" fmla="*/ 1402080 w 1515604"/>
              <a:gd name="connsiteY27" fmla="*/ 1071155 h 1372870"/>
              <a:gd name="connsiteX28" fmla="*/ 1349829 w 1515604"/>
              <a:gd name="connsiteY28" fmla="*/ 1105989 h 1372870"/>
              <a:gd name="connsiteX29" fmla="*/ 1271452 w 1515604"/>
              <a:gd name="connsiteY29" fmla="*/ 1166949 h 1372870"/>
              <a:gd name="connsiteX30" fmla="*/ 1245326 w 1515604"/>
              <a:gd name="connsiteY30" fmla="*/ 1184366 h 1372870"/>
              <a:gd name="connsiteX31" fmla="*/ 1219200 w 1515604"/>
              <a:gd name="connsiteY31" fmla="*/ 1201783 h 1372870"/>
              <a:gd name="connsiteX32" fmla="*/ 1193074 w 1515604"/>
              <a:gd name="connsiteY32" fmla="*/ 1210492 h 1372870"/>
              <a:gd name="connsiteX33" fmla="*/ 1140823 w 1515604"/>
              <a:gd name="connsiteY33" fmla="*/ 1236617 h 1372870"/>
              <a:gd name="connsiteX34" fmla="*/ 1114697 w 1515604"/>
              <a:gd name="connsiteY34" fmla="*/ 1262743 h 1372870"/>
              <a:gd name="connsiteX35" fmla="*/ 1062446 w 1515604"/>
              <a:gd name="connsiteY35" fmla="*/ 1280160 h 1372870"/>
              <a:gd name="connsiteX36" fmla="*/ 1036320 w 1515604"/>
              <a:gd name="connsiteY36" fmla="*/ 1288869 h 1372870"/>
              <a:gd name="connsiteX37" fmla="*/ 1010194 w 1515604"/>
              <a:gd name="connsiteY37" fmla="*/ 1306286 h 1372870"/>
              <a:gd name="connsiteX38" fmla="*/ 923109 w 1515604"/>
              <a:gd name="connsiteY38" fmla="*/ 1332412 h 1372870"/>
              <a:gd name="connsiteX39" fmla="*/ 896983 w 1515604"/>
              <a:gd name="connsiteY39" fmla="*/ 1341120 h 1372870"/>
              <a:gd name="connsiteX40" fmla="*/ 696686 w 1515604"/>
              <a:gd name="connsiteY40" fmla="*/ 1358537 h 1372870"/>
              <a:gd name="connsiteX41" fmla="*/ 661852 w 1515604"/>
              <a:gd name="connsiteY41" fmla="*/ 1367246 h 1372870"/>
              <a:gd name="connsiteX42" fmla="*/ 348343 w 1515604"/>
              <a:gd name="connsiteY42" fmla="*/ 1349829 h 1372870"/>
              <a:gd name="connsiteX43" fmla="*/ 322217 w 1515604"/>
              <a:gd name="connsiteY43" fmla="*/ 1332412 h 1372870"/>
              <a:gd name="connsiteX44" fmla="*/ 296092 w 1515604"/>
              <a:gd name="connsiteY44" fmla="*/ 1323703 h 1372870"/>
              <a:gd name="connsiteX45" fmla="*/ 278674 w 1515604"/>
              <a:gd name="connsiteY45" fmla="*/ 1306286 h 1372870"/>
              <a:gd name="connsiteX46" fmla="*/ 252549 w 1515604"/>
              <a:gd name="connsiteY46" fmla="*/ 1288869 h 1372870"/>
              <a:gd name="connsiteX47" fmla="*/ 235132 w 1515604"/>
              <a:gd name="connsiteY47" fmla="*/ 1262743 h 1372870"/>
              <a:gd name="connsiteX48" fmla="*/ 165463 w 1515604"/>
              <a:gd name="connsiteY48" fmla="*/ 1201783 h 1372870"/>
              <a:gd name="connsiteX49" fmla="*/ 148046 w 1515604"/>
              <a:gd name="connsiteY49" fmla="*/ 1175657 h 1372870"/>
              <a:gd name="connsiteX50" fmla="*/ 104503 w 1515604"/>
              <a:gd name="connsiteY50" fmla="*/ 1132115 h 1372870"/>
              <a:gd name="connsiteX51" fmla="*/ 87086 w 1515604"/>
              <a:gd name="connsiteY51" fmla="*/ 1079863 h 1372870"/>
              <a:gd name="connsiteX52" fmla="*/ 78377 w 1515604"/>
              <a:gd name="connsiteY52" fmla="*/ 1053737 h 1372870"/>
              <a:gd name="connsiteX53" fmla="*/ 60960 w 1515604"/>
              <a:gd name="connsiteY53" fmla="*/ 1018903 h 1372870"/>
              <a:gd name="connsiteX54" fmla="*/ 52252 w 1515604"/>
              <a:gd name="connsiteY54" fmla="*/ 949235 h 1372870"/>
              <a:gd name="connsiteX55" fmla="*/ 34834 w 1515604"/>
              <a:gd name="connsiteY55" fmla="*/ 896983 h 1372870"/>
              <a:gd name="connsiteX56" fmla="*/ 26126 w 1515604"/>
              <a:gd name="connsiteY56" fmla="*/ 827315 h 1372870"/>
              <a:gd name="connsiteX57" fmla="*/ 8709 w 1515604"/>
              <a:gd name="connsiteY57" fmla="*/ 740229 h 1372870"/>
              <a:gd name="connsiteX58" fmla="*/ 0 w 1515604"/>
              <a:gd name="connsiteY58" fmla="*/ 644435 h 1372870"/>
              <a:gd name="connsiteX59" fmla="*/ 8709 w 1515604"/>
              <a:gd name="connsiteY59" fmla="*/ 452846 h 1372870"/>
              <a:gd name="connsiteX60" fmla="*/ 26126 w 1515604"/>
              <a:gd name="connsiteY60" fmla="*/ 400595 h 1372870"/>
              <a:gd name="connsiteX61" fmla="*/ 43543 w 1515604"/>
              <a:gd name="connsiteY61" fmla="*/ 348343 h 1372870"/>
              <a:gd name="connsiteX62" fmla="*/ 60960 w 1515604"/>
              <a:gd name="connsiteY62" fmla="*/ 322217 h 1372870"/>
              <a:gd name="connsiteX63" fmla="*/ 87086 w 1515604"/>
              <a:gd name="connsiteY63" fmla="*/ 296092 h 1372870"/>
              <a:gd name="connsiteX64" fmla="*/ 113212 w 1515604"/>
              <a:gd name="connsiteY64" fmla="*/ 252549 h 1372870"/>
              <a:gd name="connsiteX65" fmla="*/ 130629 w 1515604"/>
              <a:gd name="connsiteY65" fmla="*/ 226423 h 1372870"/>
              <a:gd name="connsiteX66" fmla="*/ 156754 w 1515604"/>
              <a:gd name="connsiteY66" fmla="*/ 217715 h 1372870"/>
              <a:gd name="connsiteX67" fmla="*/ 200297 w 1515604"/>
              <a:gd name="connsiteY67" fmla="*/ 182880 h 1372870"/>
              <a:gd name="connsiteX68" fmla="*/ 226423 w 1515604"/>
              <a:gd name="connsiteY68" fmla="*/ 174172 h 1372870"/>
              <a:gd name="connsiteX69" fmla="*/ 235132 w 1515604"/>
              <a:gd name="connsiteY69" fmla="*/ 121920 h 137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15604" h="1372870">
                <a:moveTo>
                  <a:pt x="235132" y="121920"/>
                </a:moveTo>
                <a:cubicBezTo>
                  <a:pt x="251098" y="108857"/>
                  <a:pt x="224734" y="132352"/>
                  <a:pt x="322217" y="95795"/>
                </a:cubicBezTo>
                <a:cubicBezTo>
                  <a:pt x="361971" y="80887"/>
                  <a:pt x="359650" y="94495"/>
                  <a:pt x="391886" y="78377"/>
                </a:cubicBezTo>
                <a:cubicBezTo>
                  <a:pt x="401247" y="73696"/>
                  <a:pt x="407987" y="63967"/>
                  <a:pt x="418012" y="60960"/>
                </a:cubicBezTo>
                <a:cubicBezTo>
                  <a:pt x="437673" y="55062"/>
                  <a:pt x="458797" y="56035"/>
                  <a:pt x="478972" y="52252"/>
                </a:cubicBezTo>
                <a:cubicBezTo>
                  <a:pt x="505277" y="47320"/>
                  <a:pt x="531044" y="39767"/>
                  <a:pt x="557349" y="34835"/>
                </a:cubicBezTo>
                <a:cubicBezTo>
                  <a:pt x="577524" y="31052"/>
                  <a:pt x="598062" y="29501"/>
                  <a:pt x="618309" y="26126"/>
                </a:cubicBezTo>
                <a:cubicBezTo>
                  <a:pt x="632909" y="23692"/>
                  <a:pt x="647199" y="19510"/>
                  <a:pt x="661852" y="17417"/>
                </a:cubicBezTo>
                <a:cubicBezTo>
                  <a:pt x="687874" y="13700"/>
                  <a:pt x="714123" y="11780"/>
                  <a:pt x="740229" y="8709"/>
                </a:cubicBezTo>
                <a:lnTo>
                  <a:pt x="809897" y="0"/>
                </a:lnTo>
                <a:cubicBezTo>
                  <a:pt x="867954" y="2903"/>
                  <a:pt x="926140" y="3882"/>
                  <a:pt x="984069" y="8709"/>
                </a:cubicBezTo>
                <a:cubicBezTo>
                  <a:pt x="1017292" y="11478"/>
                  <a:pt x="1023606" y="21922"/>
                  <a:pt x="1053737" y="34835"/>
                </a:cubicBezTo>
                <a:cubicBezTo>
                  <a:pt x="1062174" y="38451"/>
                  <a:pt x="1071154" y="40640"/>
                  <a:pt x="1079863" y="43543"/>
                </a:cubicBezTo>
                <a:lnTo>
                  <a:pt x="1158240" y="95795"/>
                </a:lnTo>
                <a:cubicBezTo>
                  <a:pt x="1166949" y="101601"/>
                  <a:pt x="1176965" y="105811"/>
                  <a:pt x="1184366" y="113212"/>
                </a:cubicBezTo>
                <a:cubicBezTo>
                  <a:pt x="1233892" y="162736"/>
                  <a:pt x="1186206" y="122840"/>
                  <a:pt x="1236617" y="148046"/>
                </a:cubicBezTo>
                <a:cubicBezTo>
                  <a:pt x="1304141" y="181809"/>
                  <a:pt x="1223204" y="152283"/>
                  <a:pt x="1288869" y="174172"/>
                </a:cubicBezTo>
                <a:cubicBezTo>
                  <a:pt x="1300480" y="182880"/>
                  <a:pt x="1312553" y="191005"/>
                  <a:pt x="1323703" y="200297"/>
                </a:cubicBezTo>
                <a:cubicBezTo>
                  <a:pt x="1330011" y="205553"/>
                  <a:pt x="1334288" y="213160"/>
                  <a:pt x="1341120" y="217715"/>
                </a:cubicBezTo>
                <a:cubicBezTo>
                  <a:pt x="1351921" y="224916"/>
                  <a:pt x="1365707" y="227162"/>
                  <a:pt x="1375954" y="235132"/>
                </a:cubicBezTo>
                <a:cubicBezTo>
                  <a:pt x="1392157" y="247734"/>
                  <a:pt x="1404983" y="264161"/>
                  <a:pt x="1419497" y="278675"/>
                </a:cubicBezTo>
                <a:lnTo>
                  <a:pt x="1445623" y="304800"/>
                </a:lnTo>
                <a:cubicBezTo>
                  <a:pt x="1448526" y="313509"/>
                  <a:pt x="1449874" y="322901"/>
                  <a:pt x="1454332" y="330926"/>
                </a:cubicBezTo>
                <a:cubicBezTo>
                  <a:pt x="1464498" y="349224"/>
                  <a:pt x="1489166" y="383177"/>
                  <a:pt x="1489166" y="383177"/>
                </a:cubicBezTo>
                <a:cubicBezTo>
                  <a:pt x="1539628" y="585042"/>
                  <a:pt x="1505225" y="434655"/>
                  <a:pt x="1489166" y="940526"/>
                </a:cubicBezTo>
                <a:cubicBezTo>
                  <a:pt x="1488875" y="949701"/>
                  <a:pt x="1485011" y="958682"/>
                  <a:pt x="1480457" y="966652"/>
                </a:cubicBezTo>
                <a:cubicBezTo>
                  <a:pt x="1441305" y="1035169"/>
                  <a:pt x="1469178" y="975884"/>
                  <a:pt x="1436914" y="1018903"/>
                </a:cubicBezTo>
                <a:cubicBezTo>
                  <a:pt x="1424354" y="1035649"/>
                  <a:pt x="1419497" y="1059544"/>
                  <a:pt x="1402080" y="1071155"/>
                </a:cubicBezTo>
                <a:cubicBezTo>
                  <a:pt x="1384663" y="1082766"/>
                  <a:pt x="1364631" y="1091187"/>
                  <a:pt x="1349829" y="1105989"/>
                </a:cubicBezTo>
                <a:cubicBezTo>
                  <a:pt x="1308902" y="1146916"/>
                  <a:pt x="1333950" y="1125284"/>
                  <a:pt x="1271452" y="1166949"/>
                </a:cubicBezTo>
                <a:lnTo>
                  <a:pt x="1245326" y="1184366"/>
                </a:lnTo>
                <a:cubicBezTo>
                  <a:pt x="1236617" y="1190172"/>
                  <a:pt x="1229129" y="1198473"/>
                  <a:pt x="1219200" y="1201783"/>
                </a:cubicBezTo>
                <a:cubicBezTo>
                  <a:pt x="1210491" y="1204686"/>
                  <a:pt x="1201285" y="1206387"/>
                  <a:pt x="1193074" y="1210492"/>
                </a:cubicBezTo>
                <a:cubicBezTo>
                  <a:pt x="1125555" y="1244252"/>
                  <a:pt x="1206485" y="1214731"/>
                  <a:pt x="1140823" y="1236617"/>
                </a:cubicBezTo>
                <a:cubicBezTo>
                  <a:pt x="1132114" y="1245326"/>
                  <a:pt x="1125463" y="1256762"/>
                  <a:pt x="1114697" y="1262743"/>
                </a:cubicBezTo>
                <a:cubicBezTo>
                  <a:pt x="1098648" y="1271659"/>
                  <a:pt x="1079863" y="1274354"/>
                  <a:pt x="1062446" y="1280160"/>
                </a:cubicBezTo>
                <a:cubicBezTo>
                  <a:pt x="1053737" y="1283063"/>
                  <a:pt x="1043958" y="1283777"/>
                  <a:pt x="1036320" y="1288869"/>
                </a:cubicBezTo>
                <a:cubicBezTo>
                  <a:pt x="1027611" y="1294675"/>
                  <a:pt x="1019758" y="1302035"/>
                  <a:pt x="1010194" y="1306286"/>
                </a:cubicBezTo>
                <a:cubicBezTo>
                  <a:pt x="972950" y="1322839"/>
                  <a:pt x="958568" y="1322281"/>
                  <a:pt x="923109" y="1332412"/>
                </a:cubicBezTo>
                <a:cubicBezTo>
                  <a:pt x="914283" y="1334934"/>
                  <a:pt x="905889" y="1338894"/>
                  <a:pt x="896983" y="1341120"/>
                </a:cubicBezTo>
                <a:cubicBezTo>
                  <a:pt x="826510" y="1358738"/>
                  <a:pt x="782002" y="1353798"/>
                  <a:pt x="696686" y="1358537"/>
                </a:cubicBezTo>
                <a:cubicBezTo>
                  <a:pt x="685075" y="1361440"/>
                  <a:pt x="673821" y="1367246"/>
                  <a:pt x="661852" y="1367246"/>
                </a:cubicBezTo>
                <a:cubicBezTo>
                  <a:pt x="392257" y="1367246"/>
                  <a:pt x="462807" y="1387981"/>
                  <a:pt x="348343" y="1349829"/>
                </a:cubicBezTo>
                <a:cubicBezTo>
                  <a:pt x="339634" y="1344023"/>
                  <a:pt x="331578" y="1337093"/>
                  <a:pt x="322217" y="1332412"/>
                </a:cubicBezTo>
                <a:cubicBezTo>
                  <a:pt x="314007" y="1328307"/>
                  <a:pt x="303963" y="1328426"/>
                  <a:pt x="296092" y="1323703"/>
                </a:cubicBezTo>
                <a:cubicBezTo>
                  <a:pt x="289051" y="1319479"/>
                  <a:pt x="285085" y="1311415"/>
                  <a:pt x="278674" y="1306286"/>
                </a:cubicBezTo>
                <a:cubicBezTo>
                  <a:pt x="270501" y="1299748"/>
                  <a:pt x="261257" y="1294675"/>
                  <a:pt x="252549" y="1288869"/>
                </a:cubicBezTo>
                <a:cubicBezTo>
                  <a:pt x="246743" y="1280160"/>
                  <a:pt x="242024" y="1270620"/>
                  <a:pt x="235132" y="1262743"/>
                </a:cubicBezTo>
                <a:cubicBezTo>
                  <a:pt x="199471" y="1221988"/>
                  <a:pt x="200875" y="1225391"/>
                  <a:pt x="165463" y="1201783"/>
                </a:cubicBezTo>
                <a:cubicBezTo>
                  <a:pt x="159657" y="1193074"/>
                  <a:pt x="155447" y="1183058"/>
                  <a:pt x="148046" y="1175657"/>
                </a:cubicBezTo>
                <a:cubicBezTo>
                  <a:pt x="117857" y="1145468"/>
                  <a:pt x="123081" y="1173915"/>
                  <a:pt x="104503" y="1132115"/>
                </a:cubicBezTo>
                <a:cubicBezTo>
                  <a:pt x="97047" y="1115338"/>
                  <a:pt x="92892" y="1097280"/>
                  <a:pt x="87086" y="1079863"/>
                </a:cubicBezTo>
                <a:cubicBezTo>
                  <a:pt x="84183" y="1071154"/>
                  <a:pt x="82482" y="1061948"/>
                  <a:pt x="78377" y="1053737"/>
                </a:cubicBezTo>
                <a:lnTo>
                  <a:pt x="60960" y="1018903"/>
                </a:lnTo>
                <a:cubicBezTo>
                  <a:pt x="58057" y="995680"/>
                  <a:pt x="57156" y="972119"/>
                  <a:pt x="52252" y="949235"/>
                </a:cubicBezTo>
                <a:cubicBezTo>
                  <a:pt x="48405" y="931283"/>
                  <a:pt x="34834" y="896983"/>
                  <a:pt x="34834" y="896983"/>
                </a:cubicBezTo>
                <a:cubicBezTo>
                  <a:pt x="31931" y="873760"/>
                  <a:pt x="29973" y="850400"/>
                  <a:pt x="26126" y="827315"/>
                </a:cubicBezTo>
                <a:cubicBezTo>
                  <a:pt x="9976" y="730413"/>
                  <a:pt x="24044" y="870580"/>
                  <a:pt x="8709" y="740229"/>
                </a:cubicBezTo>
                <a:cubicBezTo>
                  <a:pt x="4963" y="708386"/>
                  <a:pt x="2903" y="676366"/>
                  <a:pt x="0" y="644435"/>
                </a:cubicBezTo>
                <a:cubicBezTo>
                  <a:pt x="2903" y="580572"/>
                  <a:pt x="1898" y="516411"/>
                  <a:pt x="8709" y="452846"/>
                </a:cubicBezTo>
                <a:cubicBezTo>
                  <a:pt x="10665" y="434591"/>
                  <a:pt x="20320" y="418012"/>
                  <a:pt x="26126" y="400595"/>
                </a:cubicBezTo>
                <a:cubicBezTo>
                  <a:pt x="26128" y="400590"/>
                  <a:pt x="43540" y="348347"/>
                  <a:pt x="43543" y="348343"/>
                </a:cubicBezTo>
                <a:cubicBezTo>
                  <a:pt x="49349" y="339634"/>
                  <a:pt x="54259" y="330258"/>
                  <a:pt x="60960" y="322217"/>
                </a:cubicBezTo>
                <a:cubicBezTo>
                  <a:pt x="68844" y="312756"/>
                  <a:pt x="78377" y="304800"/>
                  <a:pt x="87086" y="296092"/>
                </a:cubicBezTo>
                <a:cubicBezTo>
                  <a:pt x="102209" y="250720"/>
                  <a:pt x="85887" y="286704"/>
                  <a:pt x="113212" y="252549"/>
                </a:cubicBezTo>
                <a:cubicBezTo>
                  <a:pt x="119750" y="244376"/>
                  <a:pt x="122456" y="232961"/>
                  <a:pt x="130629" y="226423"/>
                </a:cubicBezTo>
                <a:cubicBezTo>
                  <a:pt x="137797" y="220689"/>
                  <a:pt x="148046" y="220618"/>
                  <a:pt x="156754" y="217715"/>
                </a:cubicBezTo>
                <a:cubicBezTo>
                  <a:pt x="172953" y="201516"/>
                  <a:pt x="178327" y="193865"/>
                  <a:pt x="200297" y="182880"/>
                </a:cubicBezTo>
                <a:cubicBezTo>
                  <a:pt x="208508" y="178775"/>
                  <a:pt x="217900" y="177581"/>
                  <a:pt x="226423" y="174172"/>
                </a:cubicBezTo>
                <a:cubicBezTo>
                  <a:pt x="232450" y="171761"/>
                  <a:pt x="219166" y="134983"/>
                  <a:pt x="235132" y="121920"/>
                </a:cubicBezTo>
                <a:close/>
              </a:path>
            </a:pathLst>
          </a:custGeom>
          <a:blipFill dpi="0" rotWithShape="1">
            <a:blip r:embed="rId3">
              <a:alphaModFix amt="82000"/>
            </a:blip>
            <a:srcRect/>
            <a:stretch>
              <a:fillRect/>
            </a:stretch>
          </a:blip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0301002" y="3210409"/>
            <a:ext cx="1478792" cy="1288869"/>
          </a:xfrm>
          <a:custGeom>
            <a:avLst/>
            <a:gdLst>
              <a:gd name="connsiteX0" fmla="*/ 1257136 w 1474850"/>
              <a:gd name="connsiteY0" fmla="*/ 304800 h 1288869"/>
              <a:gd name="connsiteX1" fmla="*/ 1248427 w 1474850"/>
              <a:gd name="connsiteY1" fmla="*/ 243840 h 1288869"/>
              <a:gd name="connsiteX2" fmla="*/ 1178759 w 1474850"/>
              <a:gd name="connsiteY2" fmla="*/ 182880 h 1288869"/>
              <a:gd name="connsiteX3" fmla="*/ 1152633 w 1474850"/>
              <a:gd name="connsiteY3" fmla="*/ 165463 h 1288869"/>
              <a:gd name="connsiteX4" fmla="*/ 1117799 w 1474850"/>
              <a:gd name="connsiteY4" fmla="*/ 156755 h 1288869"/>
              <a:gd name="connsiteX5" fmla="*/ 1065547 w 1474850"/>
              <a:gd name="connsiteY5" fmla="*/ 139338 h 1288869"/>
              <a:gd name="connsiteX6" fmla="*/ 1013296 w 1474850"/>
              <a:gd name="connsiteY6" fmla="*/ 104503 h 1288869"/>
              <a:gd name="connsiteX7" fmla="*/ 917502 w 1474850"/>
              <a:gd name="connsiteY7" fmla="*/ 52252 h 1288869"/>
              <a:gd name="connsiteX8" fmla="*/ 891376 w 1474850"/>
              <a:gd name="connsiteY8" fmla="*/ 43543 h 1288869"/>
              <a:gd name="connsiteX9" fmla="*/ 865250 w 1474850"/>
              <a:gd name="connsiteY9" fmla="*/ 26126 h 1288869"/>
              <a:gd name="connsiteX10" fmla="*/ 812999 w 1474850"/>
              <a:gd name="connsiteY10" fmla="*/ 17418 h 1288869"/>
              <a:gd name="connsiteX11" fmla="*/ 699787 w 1474850"/>
              <a:gd name="connsiteY11" fmla="*/ 0 h 1288869"/>
              <a:gd name="connsiteX12" fmla="*/ 516907 w 1474850"/>
              <a:gd name="connsiteY12" fmla="*/ 8709 h 1288869"/>
              <a:gd name="connsiteX13" fmla="*/ 473365 w 1474850"/>
              <a:gd name="connsiteY13" fmla="*/ 17418 h 1288869"/>
              <a:gd name="connsiteX14" fmla="*/ 447239 w 1474850"/>
              <a:gd name="connsiteY14" fmla="*/ 34835 h 1288869"/>
              <a:gd name="connsiteX15" fmla="*/ 386279 w 1474850"/>
              <a:gd name="connsiteY15" fmla="*/ 52252 h 1288869"/>
              <a:gd name="connsiteX16" fmla="*/ 325319 w 1474850"/>
              <a:gd name="connsiteY16" fmla="*/ 78378 h 1288869"/>
              <a:gd name="connsiteX17" fmla="*/ 246942 w 1474850"/>
              <a:gd name="connsiteY17" fmla="*/ 121920 h 1288869"/>
              <a:gd name="connsiteX18" fmla="*/ 229525 w 1474850"/>
              <a:gd name="connsiteY18" fmla="*/ 139338 h 1288869"/>
              <a:gd name="connsiteX19" fmla="*/ 203399 w 1474850"/>
              <a:gd name="connsiteY19" fmla="*/ 156755 h 1288869"/>
              <a:gd name="connsiteX20" fmla="*/ 185982 w 1474850"/>
              <a:gd name="connsiteY20" fmla="*/ 182880 h 1288869"/>
              <a:gd name="connsiteX21" fmla="*/ 168565 w 1474850"/>
              <a:gd name="connsiteY21" fmla="*/ 200298 h 1288869"/>
              <a:gd name="connsiteX22" fmla="*/ 142439 w 1474850"/>
              <a:gd name="connsiteY22" fmla="*/ 287383 h 1288869"/>
              <a:gd name="connsiteX23" fmla="*/ 133730 w 1474850"/>
              <a:gd name="connsiteY23" fmla="*/ 339635 h 1288869"/>
              <a:gd name="connsiteX24" fmla="*/ 107605 w 1474850"/>
              <a:gd name="connsiteY24" fmla="*/ 365760 h 1288869"/>
              <a:gd name="connsiteX25" fmla="*/ 81479 w 1474850"/>
              <a:gd name="connsiteY25" fmla="*/ 418012 h 1288869"/>
              <a:gd name="connsiteX26" fmla="*/ 64062 w 1474850"/>
              <a:gd name="connsiteY26" fmla="*/ 470263 h 1288869"/>
              <a:gd name="connsiteX27" fmla="*/ 55353 w 1474850"/>
              <a:gd name="connsiteY27" fmla="*/ 496389 h 1288869"/>
              <a:gd name="connsiteX28" fmla="*/ 37936 w 1474850"/>
              <a:gd name="connsiteY28" fmla="*/ 548640 h 1288869"/>
              <a:gd name="connsiteX29" fmla="*/ 11810 w 1474850"/>
              <a:gd name="connsiteY29" fmla="*/ 679269 h 1288869"/>
              <a:gd name="connsiteX30" fmla="*/ 11810 w 1474850"/>
              <a:gd name="connsiteY30" fmla="*/ 1018903 h 1288869"/>
              <a:gd name="connsiteX31" fmla="*/ 37936 w 1474850"/>
              <a:gd name="connsiteY31" fmla="*/ 1071155 h 1288869"/>
              <a:gd name="connsiteX32" fmla="*/ 72770 w 1474850"/>
              <a:gd name="connsiteY32" fmla="*/ 1079863 h 1288869"/>
              <a:gd name="connsiteX33" fmla="*/ 151147 w 1474850"/>
              <a:gd name="connsiteY33" fmla="*/ 1123406 h 1288869"/>
              <a:gd name="connsiteX34" fmla="*/ 194690 w 1474850"/>
              <a:gd name="connsiteY34" fmla="*/ 1149532 h 1288869"/>
              <a:gd name="connsiteX35" fmla="*/ 229525 w 1474850"/>
              <a:gd name="connsiteY35" fmla="*/ 1166949 h 1288869"/>
              <a:gd name="connsiteX36" fmla="*/ 351445 w 1474850"/>
              <a:gd name="connsiteY36" fmla="*/ 1201783 h 1288869"/>
              <a:gd name="connsiteX37" fmla="*/ 386279 w 1474850"/>
              <a:gd name="connsiteY37" fmla="*/ 1210492 h 1288869"/>
              <a:gd name="connsiteX38" fmla="*/ 551742 w 1474850"/>
              <a:gd name="connsiteY38" fmla="*/ 1227909 h 1288869"/>
              <a:gd name="connsiteX39" fmla="*/ 603993 w 1474850"/>
              <a:gd name="connsiteY39" fmla="*/ 1245326 h 1288869"/>
              <a:gd name="connsiteX40" fmla="*/ 647536 w 1474850"/>
              <a:gd name="connsiteY40" fmla="*/ 1262743 h 1288869"/>
              <a:gd name="connsiteX41" fmla="*/ 691079 w 1474850"/>
              <a:gd name="connsiteY41" fmla="*/ 1271452 h 1288869"/>
              <a:gd name="connsiteX42" fmla="*/ 717205 w 1474850"/>
              <a:gd name="connsiteY42" fmla="*/ 1280160 h 1288869"/>
              <a:gd name="connsiteX43" fmla="*/ 752039 w 1474850"/>
              <a:gd name="connsiteY43" fmla="*/ 1288869 h 1288869"/>
              <a:gd name="connsiteX44" fmla="*/ 1109090 w 1474850"/>
              <a:gd name="connsiteY44" fmla="*/ 1280160 h 1288869"/>
              <a:gd name="connsiteX45" fmla="*/ 1152633 w 1474850"/>
              <a:gd name="connsiteY45" fmla="*/ 1254035 h 1288869"/>
              <a:gd name="connsiteX46" fmla="*/ 1178759 w 1474850"/>
              <a:gd name="connsiteY46" fmla="*/ 1236618 h 1288869"/>
              <a:gd name="connsiteX47" fmla="*/ 1231010 w 1474850"/>
              <a:gd name="connsiteY47" fmla="*/ 1210492 h 1288869"/>
              <a:gd name="connsiteX48" fmla="*/ 1248427 w 1474850"/>
              <a:gd name="connsiteY48" fmla="*/ 1184366 h 1288869"/>
              <a:gd name="connsiteX49" fmla="*/ 1291970 w 1474850"/>
              <a:gd name="connsiteY49" fmla="*/ 1140823 h 1288869"/>
              <a:gd name="connsiteX50" fmla="*/ 1326805 w 1474850"/>
              <a:gd name="connsiteY50" fmla="*/ 1088572 h 1288869"/>
              <a:gd name="connsiteX51" fmla="*/ 1344222 w 1474850"/>
              <a:gd name="connsiteY51" fmla="*/ 1053738 h 1288869"/>
              <a:gd name="connsiteX52" fmla="*/ 1361639 w 1474850"/>
              <a:gd name="connsiteY52" fmla="*/ 1036320 h 1288869"/>
              <a:gd name="connsiteX53" fmla="*/ 1396473 w 1474850"/>
              <a:gd name="connsiteY53" fmla="*/ 984069 h 1288869"/>
              <a:gd name="connsiteX54" fmla="*/ 1413890 w 1474850"/>
              <a:gd name="connsiteY54" fmla="*/ 957943 h 1288869"/>
              <a:gd name="connsiteX55" fmla="*/ 1440016 w 1474850"/>
              <a:gd name="connsiteY55" fmla="*/ 931818 h 1288869"/>
              <a:gd name="connsiteX56" fmla="*/ 1448725 w 1474850"/>
              <a:gd name="connsiteY56" fmla="*/ 905692 h 1288869"/>
              <a:gd name="connsiteX57" fmla="*/ 1474850 w 1474850"/>
              <a:gd name="connsiteY57" fmla="*/ 844732 h 1288869"/>
              <a:gd name="connsiteX58" fmla="*/ 1466142 w 1474850"/>
              <a:gd name="connsiteY58" fmla="*/ 592183 h 1288869"/>
              <a:gd name="connsiteX59" fmla="*/ 1440016 w 1474850"/>
              <a:gd name="connsiteY59" fmla="*/ 496389 h 1288869"/>
              <a:gd name="connsiteX60" fmla="*/ 1431307 w 1474850"/>
              <a:gd name="connsiteY60" fmla="*/ 461555 h 1288869"/>
              <a:gd name="connsiteX61" fmla="*/ 1413890 w 1474850"/>
              <a:gd name="connsiteY61" fmla="*/ 418012 h 1288869"/>
              <a:gd name="connsiteX62" fmla="*/ 1405182 w 1474850"/>
              <a:gd name="connsiteY62" fmla="*/ 391886 h 1288869"/>
              <a:gd name="connsiteX63" fmla="*/ 1370347 w 1474850"/>
              <a:gd name="connsiteY63" fmla="*/ 339635 h 1288869"/>
              <a:gd name="connsiteX64" fmla="*/ 1352930 w 1474850"/>
              <a:gd name="connsiteY64" fmla="*/ 313509 h 1288869"/>
              <a:gd name="connsiteX65" fmla="*/ 1326805 w 1474850"/>
              <a:gd name="connsiteY65" fmla="*/ 296092 h 1288869"/>
              <a:gd name="connsiteX66" fmla="*/ 1257136 w 1474850"/>
              <a:gd name="connsiteY66" fmla="*/ 304800 h 128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74850" h="1288869">
                <a:moveTo>
                  <a:pt x="1257136" y="304800"/>
                </a:moveTo>
                <a:cubicBezTo>
                  <a:pt x="1244073" y="296091"/>
                  <a:pt x="1254325" y="263501"/>
                  <a:pt x="1248427" y="243840"/>
                </a:cubicBezTo>
                <a:cubicBezTo>
                  <a:pt x="1239356" y="213603"/>
                  <a:pt x="1199803" y="196909"/>
                  <a:pt x="1178759" y="182880"/>
                </a:cubicBezTo>
                <a:cubicBezTo>
                  <a:pt x="1170050" y="177074"/>
                  <a:pt x="1162787" y="168001"/>
                  <a:pt x="1152633" y="165463"/>
                </a:cubicBezTo>
                <a:cubicBezTo>
                  <a:pt x="1141022" y="162560"/>
                  <a:pt x="1129263" y="160194"/>
                  <a:pt x="1117799" y="156755"/>
                </a:cubicBezTo>
                <a:cubicBezTo>
                  <a:pt x="1100214" y="151480"/>
                  <a:pt x="1065547" y="139338"/>
                  <a:pt x="1065547" y="139338"/>
                </a:cubicBezTo>
                <a:cubicBezTo>
                  <a:pt x="1016025" y="89814"/>
                  <a:pt x="1063707" y="129708"/>
                  <a:pt x="1013296" y="104503"/>
                </a:cubicBezTo>
                <a:cubicBezTo>
                  <a:pt x="949696" y="72703"/>
                  <a:pt x="1035902" y="91720"/>
                  <a:pt x="917502" y="52252"/>
                </a:cubicBezTo>
                <a:cubicBezTo>
                  <a:pt x="908793" y="49349"/>
                  <a:pt x="899587" y="47648"/>
                  <a:pt x="891376" y="43543"/>
                </a:cubicBezTo>
                <a:cubicBezTo>
                  <a:pt x="882015" y="38862"/>
                  <a:pt x="875179" y="29436"/>
                  <a:pt x="865250" y="26126"/>
                </a:cubicBezTo>
                <a:cubicBezTo>
                  <a:pt x="848499" y="20542"/>
                  <a:pt x="830479" y="19915"/>
                  <a:pt x="812999" y="17418"/>
                </a:cubicBezTo>
                <a:cubicBezTo>
                  <a:pt x="702296" y="1603"/>
                  <a:pt x="782942" y="16632"/>
                  <a:pt x="699787" y="0"/>
                </a:cubicBezTo>
                <a:cubicBezTo>
                  <a:pt x="638827" y="2903"/>
                  <a:pt x="577756" y="4028"/>
                  <a:pt x="516907" y="8709"/>
                </a:cubicBezTo>
                <a:cubicBezTo>
                  <a:pt x="502149" y="9844"/>
                  <a:pt x="487224" y="12221"/>
                  <a:pt x="473365" y="17418"/>
                </a:cubicBezTo>
                <a:cubicBezTo>
                  <a:pt x="463565" y="21093"/>
                  <a:pt x="456859" y="30712"/>
                  <a:pt x="447239" y="34835"/>
                </a:cubicBezTo>
                <a:cubicBezTo>
                  <a:pt x="408162" y="51582"/>
                  <a:pt x="420183" y="35300"/>
                  <a:pt x="386279" y="52252"/>
                </a:cubicBezTo>
                <a:cubicBezTo>
                  <a:pt x="326138" y="82322"/>
                  <a:pt x="397816" y="60253"/>
                  <a:pt x="325319" y="78378"/>
                </a:cubicBezTo>
                <a:cubicBezTo>
                  <a:pt x="265429" y="118304"/>
                  <a:pt x="292926" y="106593"/>
                  <a:pt x="246942" y="121920"/>
                </a:cubicBezTo>
                <a:cubicBezTo>
                  <a:pt x="241136" y="127726"/>
                  <a:pt x="235936" y="134209"/>
                  <a:pt x="229525" y="139338"/>
                </a:cubicBezTo>
                <a:cubicBezTo>
                  <a:pt x="221352" y="145876"/>
                  <a:pt x="210800" y="149354"/>
                  <a:pt x="203399" y="156755"/>
                </a:cubicBezTo>
                <a:cubicBezTo>
                  <a:pt x="195998" y="164156"/>
                  <a:pt x="192520" y="174707"/>
                  <a:pt x="185982" y="182880"/>
                </a:cubicBezTo>
                <a:cubicBezTo>
                  <a:pt x="180853" y="189291"/>
                  <a:pt x="174371" y="194492"/>
                  <a:pt x="168565" y="200298"/>
                </a:cubicBezTo>
                <a:cubicBezTo>
                  <a:pt x="157453" y="233633"/>
                  <a:pt x="149021" y="254472"/>
                  <a:pt x="142439" y="287383"/>
                </a:cubicBezTo>
                <a:cubicBezTo>
                  <a:pt x="138976" y="304698"/>
                  <a:pt x="140901" y="323499"/>
                  <a:pt x="133730" y="339635"/>
                </a:cubicBezTo>
                <a:cubicBezTo>
                  <a:pt x="128728" y="350889"/>
                  <a:pt x="116313" y="357052"/>
                  <a:pt x="107605" y="365760"/>
                </a:cubicBezTo>
                <a:cubicBezTo>
                  <a:pt x="75841" y="461048"/>
                  <a:pt x="126500" y="316713"/>
                  <a:pt x="81479" y="418012"/>
                </a:cubicBezTo>
                <a:cubicBezTo>
                  <a:pt x="74023" y="434789"/>
                  <a:pt x="69868" y="452846"/>
                  <a:pt x="64062" y="470263"/>
                </a:cubicBezTo>
                <a:lnTo>
                  <a:pt x="55353" y="496389"/>
                </a:lnTo>
                <a:cubicBezTo>
                  <a:pt x="49547" y="513806"/>
                  <a:pt x="40954" y="530531"/>
                  <a:pt x="37936" y="548640"/>
                </a:cubicBezTo>
                <a:cubicBezTo>
                  <a:pt x="24827" y="627291"/>
                  <a:pt x="33057" y="583655"/>
                  <a:pt x="11810" y="679269"/>
                </a:cubicBezTo>
                <a:cubicBezTo>
                  <a:pt x="-4989" y="830469"/>
                  <a:pt x="-2848" y="777045"/>
                  <a:pt x="11810" y="1018903"/>
                </a:cubicBezTo>
                <a:cubicBezTo>
                  <a:pt x="12542" y="1030982"/>
                  <a:pt x="28296" y="1064728"/>
                  <a:pt x="37936" y="1071155"/>
                </a:cubicBezTo>
                <a:cubicBezTo>
                  <a:pt x="47895" y="1077794"/>
                  <a:pt x="61159" y="1076960"/>
                  <a:pt x="72770" y="1079863"/>
                </a:cubicBezTo>
                <a:cubicBezTo>
                  <a:pt x="132660" y="1119790"/>
                  <a:pt x="105163" y="1108079"/>
                  <a:pt x="151147" y="1123406"/>
                </a:cubicBezTo>
                <a:cubicBezTo>
                  <a:pt x="180111" y="1152369"/>
                  <a:pt x="155124" y="1132575"/>
                  <a:pt x="194690" y="1149532"/>
                </a:cubicBezTo>
                <a:cubicBezTo>
                  <a:pt x="206622" y="1154646"/>
                  <a:pt x="217471" y="1162128"/>
                  <a:pt x="229525" y="1166949"/>
                </a:cubicBezTo>
                <a:cubicBezTo>
                  <a:pt x="271173" y="1183608"/>
                  <a:pt x="307399" y="1190772"/>
                  <a:pt x="351445" y="1201783"/>
                </a:cubicBezTo>
                <a:cubicBezTo>
                  <a:pt x="363056" y="1204686"/>
                  <a:pt x="374376" y="1209239"/>
                  <a:pt x="386279" y="1210492"/>
                </a:cubicBezTo>
                <a:lnTo>
                  <a:pt x="551742" y="1227909"/>
                </a:lnTo>
                <a:cubicBezTo>
                  <a:pt x="569159" y="1233715"/>
                  <a:pt x="586947" y="1238508"/>
                  <a:pt x="603993" y="1245326"/>
                </a:cubicBezTo>
                <a:cubicBezTo>
                  <a:pt x="618507" y="1251132"/>
                  <a:pt x="632563" y="1258251"/>
                  <a:pt x="647536" y="1262743"/>
                </a:cubicBezTo>
                <a:cubicBezTo>
                  <a:pt x="661714" y="1266996"/>
                  <a:pt x="676719" y="1267862"/>
                  <a:pt x="691079" y="1271452"/>
                </a:cubicBezTo>
                <a:cubicBezTo>
                  <a:pt x="699985" y="1273678"/>
                  <a:pt x="708379" y="1277638"/>
                  <a:pt x="717205" y="1280160"/>
                </a:cubicBezTo>
                <a:cubicBezTo>
                  <a:pt x="728713" y="1283448"/>
                  <a:pt x="740428" y="1285966"/>
                  <a:pt x="752039" y="1288869"/>
                </a:cubicBezTo>
                <a:cubicBezTo>
                  <a:pt x="871056" y="1285966"/>
                  <a:pt x="990485" y="1290473"/>
                  <a:pt x="1109090" y="1280160"/>
                </a:cubicBezTo>
                <a:cubicBezTo>
                  <a:pt x="1125953" y="1278694"/>
                  <a:pt x="1138279" y="1263006"/>
                  <a:pt x="1152633" y="1254035"/>
                </a:cubicBezTo>
                <a:cubicBezTo>
                  <a:pt x="1161509" y="1248488"/>
                  <a:pt x="1169398" y="1241299"/>
                  <a:pt x="1178759" y="1236618"/>
                </a:cubicBezTo>
                <a:cubicBezTo>
                  <a:pt x="1250864" y="1200566"/>
                  <a:pt x="1156146" y="1260402"/>
                  <a:pt x="1231010" y="1210492"/>
                </a:cubicBezTo>
                <a:cubicBezTo>
                  <a:pt x="1236816" y="1201783"/>
                  <a:pt x="1241535" y="1192243"/>
                  <a:pt x="1248427" y="1184366"/>
                </a:cubicBezTo>
                <a:cubicBezTo>
                  <a:pt x="1261944" y="1168918"/>
                  <a:pt x="1282790" y="1159182"/>
                  <a:pt x="1291970" y="1140823"/>
                </a:cubicBezTo>
                <a:cubicBezTo>
                  <a:pt x="1313059" y="1098645"/>
                  <a:pt x="1300207" y="1115168"/>
                  <a:pt x="1326805" y="1088572"/>
                </a:cubicBezTo>
                <a:cubicBezTo>
                  <a:pt x="1332611" y="1076961"/>
                  <a:pt x="1337021" y="1064540"/>
                  <a:pt x="1344222" y="1053738"/>
                </a:cubicBezTo>
                <a:cubicBezTo>
                  <a:pt x="1348776" y="1046906"/>
                  <a:pt x="1357967" y="1043664"/>
                  <a:pt x="1361639" y="1036320"/>
                </a:cubicBezTo>
                <a:cubicBezTo>
                  <a:pt x="1389755" y="980086"/>
                  <a:pt x="1345636" y="1017960"/>
                  <a:pt x="1396473" y="984069"/>
                </a:cubicBezTo>
                <a:cubicBezTo>
                  <a:pt x="1402279" y="975360"/>
                  <a:pt x="1407189" y="965984"/>
                  <a:pt x="1413890" y="957943"/>
                </a:cubicBezTo>
                <a:cubicBezTo>
                  <a:pt x="1421774" y="948482"/>
                  <a:pt x="1433184" y="942065"/>
                  <a:pt x="1440016" y="931818"/>
                </a:cubicBezTo>
                <a:cubicBezTo>
                  <a:pt x="1445108" y="924180"/>
                  <a:pt x="1445109" y="914130"/>
                  <a:pt x="1448725" y="905692"/>
                </a:cubicBezTo>
                <a:cubicBezTo>
                  <a:pt x="1481003" y="830376"/>
                  <a:pt x="1454431" y="905993"/>
                  <a:pt x="1474850" y="844732"/>
                </a:cubicBezTo>
                <a:cubicBezTo>
                  <a:pt x="1471947" y="760549"/>
                  <a:pt x="1471088" y="676271"/>
                  <a:pt x="1466142" y="592183"/>
                </a:cubicBezTo>
                <a:cubicBezTo>
                  <a:pt x="1464207" y="559280"/>
                  <a:pt x="1449246" y="527156"/>
                  <a:pt x="1440016" y="496389"/>
                </a:cubicBezTo>
                <a:cubicBezTo>
                  <a:pt x="1436577" y="484925"/>
                  <a:pt x="1435092" y="472910"/>
                  <a:pt x="1431307" y="461555"/>
                </a:cubicBezTo>
                <a:cubicBezTo>
                  <a:pt x="1426364" y="446725"/>
                  <a:pt x="1419379" y="432649"/>
                  <a:pt x="1413890" y="418012"/>
                </a:cubicBezTo>
                <a:cubicBezTo>
                  <a:pt x="1410667" y="409417"/>
                  <a:pt x="1409640" y="399910"/>
                  <a:pt x="1405182" y="391886"/>
                </a:cubicBezTo>
                <a:cubicBezTo>
                  <a:pt x="1395016" y="373587"/>
                  <a:pt x="1381959" y="357052"/>
                  <a:pt x="1370347" y="339635"/>
                </a:cubicBezTo>
                <a:cubicBezTo>
                  <a:pt x="1364541" y="330926"/>
                  <a:pt x="1361639" y="319315"/>
                  <a:pt x="1352930" y="313509"/>
                </a:cubicBezTo>
                <a:cubicBezTo>
                  <a:pt x="1344222" y="307703"/>
                  <a:pt x="1336166" y="300773"/>
                  <a:pt x="1326805" y="296092"/>
                </a:cubicBezTo>
                <a:cubicBezTo>
                  <a:pt x="1318594" y="291987"/>
                  <a:pt x="1270199" y="313509"/>
                  <a:pt x="1257136" y="304800"/>
                </a:cubicBezTo>
                <a:close/>
              </a:path>
            </a:pathLst>
          </a:custGeom>
          <a:blipFill>
            <a:blip r:embed="rId3">
              <a:alphaModFix amt="82000"/>
            </a:blip>
            <a:stretch>
              <a:fillRect/>
            </a:stretch>
          </a:blip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9035562" y="3586819"/>
            <a:ext cx="522514" cy="462964"/>
          </a:xfrm>
          <a:custGeom>
            <a:avLst/>
            <a:gdLst>
              <a:gd name="connsiteX0" fmla="*/ 69669 w 522514"/>
              <a:gd name="connsiteY0" fmla="*/ 384587 h 462964"/>
              <a:gd name="connsiteX1" fmla="*/ 104503 w 522514"/>
              <a:gd name="connsiteY1" fmla="*/ 332335 h 462964"/>
              <a:gd name="connsiteX2" fmla="*/ 87086 w 522514"/>
              <a:gd name="connsiteY2" fmla="*/ 219124 h 462964"/>
              <a:gd name="connsiteX3" fmla="*/ 60960 w 522514"/>
              <a:gd name="connsiteY3" fmla="*/ 184289 h 462964"/>
              <a:gd name="connsiteX4" fmla="*/ 34834 w 522514"/>
              <a:gd name="connsiteY4" fmla="*/ 166872 h 462964"/>
              <a:gd name="connsiteX5" fmla="*/ 8709 w 522514"/>
              <a:gd name="connsiteY5" fmla="*/ 140747 h 462964"/>
              <a:gd name="connsiteX6" fmla="*/ 0 w 522514"/>
              <a:gd name="connsiteY6" fmla="*/ 114621 h 462964"/>
              <a:gd name="connsiteX7" fmla="*/ 8709 w 522514"/>
              <a:gd name="connsiteY7" fmla="*/ 71078 h 462964"/>
              <a:gd name="connsiteX8" fmla="*/ 17417 w 522514"/>
              <a:gd name="connsiteY8" fmla="*/ 44952 h 462964"/>
              <a:gd name="connsiteX9" fmla="*/ 113211 w 522514"/>
              <a:gd name="connsiteY9" fmla="*/ 1409 h 462964"/>
              <a:gd name="connsiteX10" fmla="*/ 435429 w 522514"/>
              <a:gd name="connsiteY10" fmla="*/ 10118 h 462964"/>
              <a:gd name="connsiteX11" fmla="*/ 470263 w 522514"/>
              <a:gd name="connsiteY11" fmla="*/ 62369 h 462964"/>
              <a:gd name="connsiteX12" fmla="*/ 487680 w 522514"/>
              <a:gd name="connsiteY12" fmla="*/ 114621 h 462964"/>
              <a:gd name="connsiteX13" fmla="*/ 513806 w 522514"/>
              <a:gd name="connsiteY13" fmla="*/ 166872 h 462964"/>
              <a:gd name="connsiteX14" fmla="*/ 522514 w 522514"/>
              <a:gd name="connsiteY14" fmla="*/ 367169 h 462964"/>
              <a:gd name="connsiteX15" fmla="*/ 513806 w 522514"/>
              <a:gd name="connsiteY15" fmla="*/ 428129 h 462964"/>
              <a:gd name="connsiteX16" fmla="*/ 505097 w 522514"/>
              <a:gd name="connsiteY16" fmla="*/ 454255 h 462964"/>
              <a:gd name="connsiteX17" fmla="*/ 478971 w 522514"/>
              <a:gd name="connsiteY17" fmla="*/ 462964 h 462964"/>
              <a:gd name="connsiteX18" fmla="*/ 365760 w 522514"/>
              <a:gd name="connsiteY18" fmla="*/ 454255 h 462964"/>
              <a:gd name="connsiteX19" fmla="*/ 313509 w 522514"/>
              <a:gd name="connsiteY19" fmla="*/ 410712 h 462964"/>
              <a:gd name="connsiteX20" fmla="*/ 287383 w 522514"/>
              <a:gd name="connsiteY20" fmla="*/ 402004 h 462964"/>
              <a:gd name="connsiteX21" fmla="*/ 209006 w 522514"/>
              <a:gd name="connsiteY21" fmla="*/ 410712 h 462964"/>
              <a:gd name="connsiteX22" fmla="*/ 182880 w 522514"/>
              <a:gd name="connsiteY22" fmla="*/ 419421 h 462964"/>
              <a:gd name="connsiteX23" fmla="*/ 121920 w 522514"/>
              <a:gd name="connsiteY23" fmla="*/ 428129 h 462964"/>
              <a:gd name="connsiteX24" fmla="*/ 60960 w 522514"/>
              <a:gd name="connsiteY24" fmla="*/ 419421 h 462964"/>
              <a:gd name="connsiteX25" fmla="*/ 69669 w 522514"/>
              <a:gd name="connsiteY25" fmla="*/ 384587 h 46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514" h="462964">
                <a:moveTo>
                  <a:pt x="69669" y="384587"/>
                </a:moveTo>
                <a:cubicBezTo>
                  <a:pt x="76926" y="370073"/>
                  <a:pt x="100645" y="352909"/>
                  <a:pt x="104503" y="332335"/>
                </a:cubicBezTo>
                <a:cubicBezTo>
                  <a:pt x="105651" y="326212"/>
                  <a:pt x="101630" y="244577"/>
                  <a:pt x="87086" y="219124"/>
                </a:cubicBezTo>
                <a:cubicBezTo>
                  <a:pt x="79885" y="206522"/>
                  <a:pt x="71223" y="194552"/>
                  <a:pt x="60960" y="184289"/>
                </a:cubicBezTo>
                <a:cubicBezTo>
                  <a:pt x="53559" y="176888"/>
                  <a:pt x="42875" y="173572"/>
                  <a:pt x="34834" y="166872"/>
                </a:cubicBezTo>
                <a:cubicBezTo>
                  <a:pt x="25373" y="158988"/>
                  <a:pt x="17417" y="149455"/>
                  <a:pt x="8709" y="140747"/>
                </a:cubicBezTo>
                <a:cubicBezTo>
                  <a:pt x="5806" y="132038"/>
                  <a:pt x="0" y="123801"/>
                  <a:pt x="0" y="114621"/>
                </a:cubicBezTo>
                <a:cubicBezTo>
                  <a:pt x="0" y="99819"/>
                  <a:pt x="5119" y="85438"/>
                  <a:pt x="8709" y="71078"/>
                </a:cubicBezTo>
                <a:cubicBezTo>
                  <a:pt x="10935" y="62172"/>
                  <a:pt x="10926" y="51443"/>
                  <a:pt x="17417" y="44952"/>
                </a:cubicBezTo>
                <a:cubicBezTo>
                  <a:pt x="55080" y="7289"/>
                  <a:pt x="68167" y="10418"/>
                  <a:pt x="113211" y="1409"/>
                </a:cubicBezTo>
                <a:cubicBezTo>
                  <a:pt x="220617" y="4312"/>
                  <a:pt x="329516" y="-7965"/>
                  <a:pt x="435429" y="10118"/>
                </a:cubicBezTo>
                <a:cubicBezTo>
                  <a:pt x="456063" y="13641"/>
                  <a:pt x="470263" y="62369"/>
                  <a:pt x="470263" y="62369"/>
                </a:cubicBezTo>
                <a:cubicBezTo>
                  <a:pt x="476069" y="79786"/>
                  <a:pt x="477496" y="99345"/>
                  <a:pt x="487680" y="114621"/>
                </a:cubicBezTo>
                <a:cubicBezTo>
                  <a:pt x="510189" y="148385"/>
                  <a:pt x="501787" y="130818"/>
                  <a:pt x="513806" y="166872"/>
                </a:cubicBezTo>
                <a:cubicBezTo>
                  <a:pt x="516709" y="233638"/>
                  <a:pt x="522514" y="300340"/>
                  <a:pt x="522514" y="367169"/>
                </a:cubicBezTo>
                <a:cubicBezTo>
                  <a:pt x="522514" y="387695"/>
                  <a:pt x="517831" y="408001"/>
                  <a:pt x="513806" y="428129"/>
                </a:cubicBezTo>
                <a:cubicBezTo>
                  <a:pt x="512006" y="437131"/>
                  <a:pt x="511588" y="447764"/>
                  <a:pt x="505097" y="454255"/>
                </a:cubicBezTo>
                <a:cubicBezTo>
                  <a:pt x="498606" y="460746"/>
                  <a:pt x="487680" y="460061"/>
                  <a:pt x="478971" y="462964"/>
                </a:cubicBezTo>
                <a:cubicBezTo>
                  <a:pt x="441234" y="460061"/>
                  <a:pt x="402960" y="461230"/>
                  <a:pt x="365760" y="454255"/>
                </a:cubicBezTo>
                <a:cubicBezTo>
                  <a:pt x="345936" y="450538"/>
                  <a:pt x="327561" y="420080"/>
                  <a:pt x="313509" y="410712"/>
                </a:cubicBezTo>
                <a:cubicBezTo>
                  <a:pt x="305871" y="405620"/>
                  <a:pt x="296092" y="404907"/>
                  <a:pt x="287383" y="402004"/>
                </a:cubicBezTo>
                <a:cubicBezTo>
                  <a:pt x="261257" y="404907"/>
                  <a:pt x="234935" y="406391"/>
                  <a:pt x="209006" y="410712"/>
                </a:cubicBezTo>
                <a:cubicBezTo>
                  <a:pt x="199951" y="412221"/>
                  <a:pt x="191882" y="417621"/>
                  <a:pt x="182880" y="419421"/>
                </a:cubicBezTo>
                <a:cubicBezTo>
                  <a:pt x="162752" y="423446"/>
                  <a:pt x="142240" y="425226"/>
                  <a:pt x="121920" y="428129"/>
                </a:cubicBezTo>
                <a:cubicBezTo>
                  <a:pt x="101600" y="425226"/>
                  <a:pt x="78039" y="430807"/>
                  <a:pt x="60960" y="419421"/>
                </a:cubicBezTo>
                <a:cubicBezTo>
                  <a:pt x="53322" y="414329"/>
                  <a:pt x="62412" y="399101"/>
                  <a:pt x="69669" y="384587"/>
                </a:cubicBezTo>
                <a:close/>
              </a:path>
            </a:pathLst>
          </a:custGeom>
          <a:blipFill>
            <a:blip r:embed="rId4">
              <a:alphaModFix amt="82000"/>
            </a:blip>
            <a:stretch>
              <a:fillRect/>
            </a:stretch>
          </a:blip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0370670" y="3666078"/>
            <a:ext cx="957942" cy="746375"/>
          </a:xfrm>
          <a:custGeom>
            <a:avLst/>
            <a:gdLst>
              <a:gd name="connsiteX0" fmla="*/ 0 w 1018902"/>
              <a:gd name="connsiteY0" fmla="*/ 607038 h 737666"/>
              <a:gd name="connsiteX1" fmla="*/ 52251 w 1018902"/>
              <a:gd name="connsiteY1" fmla="*/ 511243 h 737666"/>
              <a:gd name="connsiteX2" fmla="*/ 78377 w 1018902"/>
              <a:gd name="connsiteY2" fmla="*/ 493826 h 737666"/>
              <a:gd name="connsiteX3" fmla="*/ 113211 w 1018902"/>
              <a:gd name="connsiteY3" fmla="*/ 441575 h 737666"/>
              <a:gd name="connsiteX4" fmla="*/ 130628 w 1018902"/>
              <a:gd name="connsiteY4" fmla="*/ 415449 h 737666"/>
              <a:gd name="connsiteX5" fmla="*/ 182880 w 1018902"/>
              <a:gd name="connsiteY5" fmla="*/ 380615 h 737666"/>
              <a:gd name="connsiteX6" fmla="*/ 209005 w 1018902"/>
              <a:gd name="connsiteY6" fmla="*/ 363198 h 737666"/>
              <a:gd name="connsiteX7" fmla="*/ 243840 w 1018902"/>
              <a:gd name="connsiteY7" fmla="*/ 354489 h 737666"/>
              <a:gd name="connsiteX8" fmla="*/ 296091 w 1018902"/>
              <a:gd name="connsiteY8" fmla="*/ 328363 h 737666"/>
              <a:gd name="connsiteX9" fmla="*/ 322217 w 1018902"/>
              <a:gd name="connsiteY9" fmla="*/ 310946 h 737666"/>
              <a:gd name="connsiteX10" fmla="*/ 400594 w 1018902"/>
              <a:gd name="connsiteY10" fmla="*/ 302238 h 737666"/>
              <a:gd name="connsiteX11" fmla="*/ 435428 w 1018902"/>
              <a:gd name="connsiteY11" fmla="*/ 293529 h 737666"/>
              <a:gd name="connsiteX12" fmla="*/ 487680 w 1018902"/>
              <a:gd name="connsiteY12" fmla="*/ 302238 h 737666"/>
              <a:gd name="connsiteX13" fmla="*/ 522514 w 1018902"/>
              <a:gd name="connsiteY13" fmla="*/ 319655 h 737666"/>
              <a:gd name="connsiteX14" fmla="*/ 548640 w 1018902"/>
              <a:gd name="connsiteY14" fmla="*/ 328363 h 737666"/>
              <a:gd name="connsiteX15" fmla="*/ 592182 w 1018902"/>
              <a:gd name="connsiteY15" fmla="*/ 319655 h 737666"/>
              <a:gd name="connsiteX16" fmla="*/ 635725 w 1018902"/>
              <a:gd name="connsiteY16" fmla="*/ 284820 h 737666"/>
              <a:gd name="connsiteX17" fmla="*/ 627017 w 1018902"/>
              <a:gd name="connsiteY17" fmla="*/ 154192 h 737666"/>
              <a:gd name="connsiteX18" fmla="*/ 609600 w 1018902"/>
              <a:gd name="connsiteY18" fmla="*/ 101940 h 737666"/>
              <a:gd name="connsiteX19" fmla="*/ 600891 w 1018902"/>
              <a:gd name="connsiteY19" fmla="*/ 67106 h 737666"/>
              <a:gd name="connsiteX20" fmla="*/ 609600 w 1018902"/>
              <a:gd name="connsiteY20" fmla="*/ 6146 h 737666"/>
              <a:gd name="connsiteX21" fmla="*/ 748937 w 1018902"/>
              <a:gd name="connsiteY21" fmla="*/ 14855 h 737666"/>
              <a:gd name="connsiteX22" fmla="*/ 827314 w 1018902"/>
              <a:gd name="connsiteY22" fmla="*/ 49689 h 737666"/>
              <a:gd name="connsiteX23" fmla="*/ 888274 w 1018902"/>
              <a:gd name="connsiteY23" fmla="*/ 75815 h 737666"/>
              <a:gd name="connsiteX24" fmla="*/ 940525 w 1018902"/>
              <a:gd name="connsiteY24" fmla="*/ 101940 h 737666"/>
              <a:gd name="connsiteX25" fmla="*/ 992777 w 1018902"/>
              <a:gd name="connsiteY25" fmla="*/ 162900 h 737666"/>
              <a:gd name="connsiteX26" fmla="*/ 1010194 w 1018902"/>
              <a:gd name="connsiteY26" fmla="*/ 328363 h 737666"/>
              <a:gd name="connsiteX27" fmla="*/ 1018902 w 1018902"/>
              <a:gd name="connsiteY27" fmla="*/ 354489 h 737666"/>
              <a:gd name="connsiteX28" fmla="*/ 1010194 w 1018902"/>
              <a:gd name="connsiteY28" fmla="*/ 458992 h 737666"/>
              <a:gd name="connsiteX29" fmla="*/ 957942 w 1018902"/>
              <a:gd name="connsiteY29" fmla="*/ 493826 h 737666"/>
              <a:gd name="connsiteX30" fmla="*/ 888274 w 1018902"/>
              <a:gd name="connsiteY30" fmla="*/ 528660 h 737666"/>
              <a:gd name="connsiteX31" fmla="*/ 748937 w 1018902"/>
              <a:gd name="connsiteY31" fmla="*/ 537369 h 737666"/>
              <a:gd name="connsiteX32" fmla="*/ 661851 w 1018902"/>
              <a:gd name="connsiteY32" fmla="*/ 528660 h 737666"/>
              <a:gd name="connsiteX33" fmla="*/ 635725 w 1018902"/>
              <a:gd name="connsiteY33" fmla="*/ 519952 h 737666"/>
              <a:gd name="connsiteX34" fmla="*/ 600891 w 1018902"/>
              <a:gd name="connsiteY34" fmla="*/ 511243 h 737666"/>
              <a:gd name="connsiteX35" fmla="*/ 478971 w 1018902"/>
              <a:gd name="connsiteY35" fmla="*/ 528660 h 737666"/>
              <a:gd name="connsiteX36" fmla="*/ 461554 w 1018902"/>
              <a:gd name="connsiteY36" fmla="*/ 546078 h 737666"/>
              <a:gd name="connsiteX37" fmla="*/ 418011 w 1018902"/>
              <a:gd name="connsiteY37" fmla="*/ 633163 h 737666"/>
              <a:gd name="connsiteX38" fmla="*/ 400594 w 1018902"/>
              <a:gd name="connsiteY38" fmla="*/ 659289 h 737666"/>
              <a:gd name="connsiteX39" fmla="*/ 365760 w 1018902"/>
              <a:gd name="connsiteY39" fmla="*/ 667998 h 737666"/>
              <a:gd name="connsiteX40" fmla="*/ 348342 w 1018902"/>
              <a:gd name="connsiteY40" fmla="*/ 685415 h 737666"/>
              <a:gd name="connsiteX41" fmla="*/ 339634 w 1018902"/>
              <a:gd name="connsiteY41" fmla="*/ 737666 h 73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8902" h="737666">
                <a:moveTo>
                  <a:pt x="0" y="607038"/>
                </a:moveTo>
                <a:cubicBezTo>
                  <a:pt x="10423" y="580980"/>
                  <a:pt x="28521" y="527062"/>
                  <a:pt x="52251" y="511243"/>
                </a:cubicBezTo>
                <a:lnTo>
                  <a:pt x="78377" y="493826"/>
                </a:lnTo>
                <a:lnTo>
                  <a:pt x="113211" y="441575"/>
                </a:lnTo>
                <a:cubicBezTo>
                  <a:pt x="119017" y="432866"/>
                  <a:pt x="121919" y="421255"/>
                  <a:pt x="130628" y="415449"/>
                </a:cubicBezTo>
                <a:lnTo>
                  <a:pt x="182880" y="380615"/>
                </a:lnTo>
                <a:cubicBezTo>
                  <a:pt x="191588" y="374809"/>
                  <a:pt x="198851" y="365736"/>
                  <a:pt x="209005" y="363198"/>
                </a:cubicBezTo>
                <a:lnTo>
                  <a:pt x="243840" y="354489"/>
                </a:lnTo>
                <a:cubicBezTo>
                  <a:pt x="318704" y="304579"/>
                  <a:pt x="223986" y="364415"/>
                  <a:pt x="296091" y="328363"/>
                </a:cubicBezTo>
                <a:cubicBezTo>
                  <a:pt x="305452" y="323682"/>
                  <a:pt x="312063" y="313484"/>
                  <a:pt x="322217" y="310946"/>
                </a:cubicBezTo>
                <a:cubicBezTo>
                  <a:pt x="347719" y="304571"/>
                  <a:pt x="374468" y="305141"/>
                  <a:pt x="400594" y="302238"/>
                </a:cubicBezTo>
                <a:cubicBezTo>
                  <a:pt x="412205" y="299335"/>
                  <a:pt x="423459" y="293529"/>
                  <a:pt x="435428" y="293529"/>
                </a:cubicBezTo>
                <a:cubicBezTo>
                  <a:pt x="453086" y="293529"/>
                  <a:pt x="470767" y="297164"/>
                  <a:pt x="487680" y="302238"/>
                </a:cubicBezTo>
                <a:cubicBezTo>
                  <a:pt x="500114" y="305968"/>
                  <a:pt x="510582" y="314541"/>
                  <a:pt x="522514" y="319655"/>
                </a:cubicBezTo>
                <a:cubicBezTo>
                  <a:pt x="530951" y="323271"/>
                  <a:pt x="539931" y="325460"/>
                  <a:pt x="548640" y="328363"/>
                </a:cubicBezTo>
                <a:cubicBezTo>
                  <a:pt x="563154" y="325460"/>
                  <a:pt x="578323" y="324852"/>
                  <a:pt x="592182" y="319655"/>
                </a:cubicBezTo>
                <a:cubicBezTo>
                  <a:pt x="609761" y="313063"/>
                  <a:pt x="622971" y="297574"/>
                  <a:pt x="635725" y="284820"/>
                </a:cubicBezTo>
                <a:cubicBezTo>
                  <a:pt x="632822" y="241277"/>
                  <a:pt x="633188" y="197393"/>
                  <a:pt x="627017" y="154192"/>
                </a:cubicBezTo>
                <a:cubicBezTo>
                  <a:pt x="624421" y="136017"/>
                  <a:pt x="614053" y="119751"/>
                  <a:pt x="609600" y="101940"/>
                </a:cubicBezTo>
                <a:lnTo>
                  <a:pt x="600891" y="67106"/>
                </a:lnTo>
                <a:cubicBezTo>
                  <a:pt x="603794" y="46786"/>
                  <a:pt x="590244" y="12978"/>
                  <a:pt x="609600" y="6146"/>
                </a:cubicBezTo>
                <a:cubicBezTo>
                  <a:pt x="653483" y="-9342"/>
                  <a:pt x="702827" y="8567"/>
                  <a:pt x="748937" y="14855"/>
                </a:cubicBezTo>
                <a:cubicBezTo>
                  <a:pt x="798862" y="21663"/>
                  <a:pt x="792899" y="30023"/>
                  <a:pt x="827314" y="49689"/>
                </a:cubicBezTo>
                <a:cubicBezTo>
                  <a:pt x="954161" y="122172"/>
                  <a:pt x="790574" y="26965"/>
                  <a:pt x="888274" y="75815"/>
                </a:cubicBezTo>
                <a:cubicBezTo>
                  <a:pt x="955796" y="109576"/>
                  <a:pt x="874863" y="80054"/>
                  <a:pt x="940525" y="101940"/>
                </a:cubicBezTo>
                <a:cubicBezTo>
                  <a:pt x="982761" y="144176"/>
                  <a:pt x="966251" y="123112"/>
                  <a:pt x="992777" y="162900"/>
                </a:cubicBezTo>
                <a:cubicBezTo>
                  <a:pt x="997193" y="220312"/>
                  <a:pt x="997896" y="273024"/>
                  <a:pt x="1010194" y="328363"/>
                </a:cubicBezTo>
                <a:cubicBezTo>
                  <a:pt x="1012185" y="337324"/>
                  <a:pt x="1015999" y="345780"/>
                  <a:pt x="1018902" y="354489"/>
                </a:cubicBezTo>
                <a:cubicBezTo>
                  <a:pt x="1015999" y="389323"/>
                  <a:pt x="1024205" y="426968"/>
                  <a:pt x="1010194" y="458992"/>
                </a:cubicBezTo>
                <a:cubicBezTo>
                  <a:pt x="1001804" y="478170"/>
                  <a:pt x="975359" y="482215"/>
                  <a:pt x="957942" y="493826"/>
                </a:cubicBezTo>
                <a:cubicBezTo>
                  <a:pt x="936314" y="508245"/>
                  <a:pt x="915391" y="524786"/>
                  <a:pt x="888274" y="528660"/>
                </a:cubicBezTo>
                <a:cubicBezTo>
                  <a:pt x="842205" y="535241"/>
                  <a:pt x="795383" y="534466"/>
                  <a:pt x="748937" y="537369"/>
                </a:cubicBezTo>
                <a:cubicBezTo>
                  <a:pt x="719908" y="534466"/>
                  <a:pt x="690685" y="533096"/>
                  <a:pt x="661851" y="528660"/>
                </a:cubicBezTo>
                <a:cubicBezTo>
                  <a:pt x="652778" y="527264"/>
                  <a:pt x="644551" y="522474"/>
                  <a:pt x="635725" y="519952"/>
                </a:cubicBezTo>
                <a:cubicBezTo>
                  <a:pt x="624217" y="516664"/>
                  <a:pt x="612502" y="514146"/>
                  <a:pt x="600891" y="511243"/>
                </a:cubicBezTo>
                <a:cubicBezTo>
                  <a:pt x="599418" y="511377"/>
                  <a:pt x="505893" y="512506"/>
                  <a:pt x="478971" y="528660"/>
                </a:cubicBezTo>
                <a:cubicBezTo>
                  <a:pt x="471930" y="532884"/>
                  <a:pt x="467360" y="540272"/>
                  <a:pt x="461554" y="546078"/>
                </a:cubicBezTo>
                <a:cubicBezTo>
                  <a:pt x="447768" y="601220"/>
                  <a:pt x="459484" y="570953"/>
                  <a:pt x="418011" y="633163"/>
                </a:cubicBezTo>
                <a:cubicBezTo>
                  <a:pt x="412205" y="641872"/>
                  <a:pt x="410748" y="656750"/>
                  <a:pt x="400594" y="659289"/>
                </a:cubicBezTo>
                <a:lnTo>
                  <a:pt x="365760" y="667998"/>
                </a:lnTo>
                <a:cubicBezTo>
                  <a:pt x="359954" y="673804"/>
                  <a:pt x="352014" y="678071"/>
                  <a:pt x="348342" y="685415"/>
                </a:cubicBezTo>
                <a:cubicBezTo>
                  <a:pt x="338226" y="705647"/>
                  <a:pt x="339634" y="718096"/>
                  <a:pt x="339634" y="737666"/>
                </a:cubicBezTo>
              </a:path>
            </a:pathLst>
          </a:custGeom>
          <a:blipFill>
            <a:blip r:embed="rId4">
              <a:alphaModFix amt="82000"/>
            </a:blip>
            <a:stretch>
              <a:fillRect/>
            </a:stretch>
          </a:blip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465930" y="2709947"/>
            <a:ext cx="1585927"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Negative margin</a:t>
            </a:r>
            <a:endParaRPr lang="en-US" sz="16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0343305" y="2727660"/>
            <a:ext cx="1507877"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Positive margin</a:t>
            </a:r>
            <a:endParaRPr lang="en-US" sz="16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8355247" y="4435867"/>
            <a:ext cx="781938"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margin</a:t>
            </a:r>
            <a:endParaRPr lang="en-US" sz="16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8766795" y="4698845"/>
            <a:ext cx="121031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a:t>
            </a:r>
            <a:r>
              <a:rPr lang="en-US" sz="1600" dirty="0" smtClean="0">
                <a:latin typeface="Times New Roman" panose="02020603050405020304" pitchFamily="18" charset="0"/>
                <a:cs typeface="Times New Roman" panose="02020603050405020304" pitchFamily="18" charset="0"/>
              </a:rPr>
              <a:t>ancer cells</a:t>
            </a:r>
            <a:endParaRPr lang="en-US" sz="1600" dirty="0">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a:off x="9308478" y="3836967"/>
            <a:ext cx="4724" cy="8852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796856" y="3200788"/>
            <a:ext cx="667966"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tissue</a:t>
            </a:r>
            <a:endParaRPr lang="en-US" sz="16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0515658" y="3280465"/>
            <a:ext cx="667966"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tissue</a:t>
            </a:r>
            <a:endParaRPr lang="en-US" sz="16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11257440" y="4383680"/>
            <a:ext cx="759496"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margin</a:t>
            </a:r>
            <a:endParaRPr lang="en-US" sz="1600" dirty="0">
              <a:latin typeface="Times New Roman" panose="02020603050405020304" pitchFamily="18" charset="0"/>
              <a:cs typeface="Times New Roman" panose="02020603050405020304" pitchFamily="18" charset="0"/>
            </a:endParaRPr>
          </a:p>
        </p:txBody>
      </p:sp>
      <p:cxnSp>
        <p:nvCxnSpPr>
          <p:cNvPr id="27" name="Straight Arrow Connector 26"/>
          <p:cNvCxnSpPr/>
          <p:nvPr/>
        </p:nvCxnSpPr>
        <p:spPr>
          <a:xfrm flipH="1">
            <a:off x="11040397" y="4011404"/>
            <a:ext cx="9254" cy="7854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435242" y="4698845"/>
            <a:ext cx="1210310"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c</a:t>
            </a:r>
            <a:r>
              <a:rPr lang="en-US" sz="1600" dirty="0" smtClean="0">
                <a:latin typeface="Times New Roman" panose="02020603050405020304" pitchFamily="18" charset="0"/>
                <a:cs typeface="Times New Roman" panose="02020603050405020304" pitchFamily="18" charset="0"/>
              </a:rPr>
              <a:t>ancer cells</a:t>
            </a:r>
            <a:endParaRPr lang="en-US" sz="1600" dirty="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5"/>
          <a:stretch>
            <a:fillRect/>
          </a:stretch>
        </p:blipFill>
        <p:spPr>
          <a:xfrm>
            <a:off x="8526540" y="5327394"/>
            <a:ext cx="1230045" cy="1222723"/>
          </a:xfrm>
          <a:prstGeom prst="rect">
            <a:avLst/>
          </a:prstGeom>
        </p:spPr>
      </p:pic>
      <p:sp>
        <p:nvSpPr>
          <p:cNvPr id="31" name="TextBox 30"/>
          <p:cNvSpPr txBox="1"/>
          <p:nvPr/>
        </p:nvSpPr>
        <p:spPr>
          <a:xfrm rot="17426196">
            <a:off x="9083589" y="5725192"/>
            <a:ext cx="647528" cy="461665"/>
          </a:xfrm>
          <a:prstGeom prst="rect">
            <a:avLst/>
          </a:prstGeom>
          <a:noFill/>
        </p:spPr>
        <p:txBody>
          <a:bodyPr wrap="square" rtlCol="0">
            <a:spAutoFit/>
          </a:bodyPr>
          <a:lstStyle/>
          <a:p>
            <a:r>
              <a:rPr lang="en-US" sz="1200" dirty="0">
                <a:solidFill>
                  <a:schemeClr val="accent5">
                    <a:lumMod val="75000"/>
                  </a:schemeClr>
                </a:solidFill>
                <a:latin typeface="Times New Roman" panose="02020603050405020304" pitchFamily="18" charset="0"/>
                <a:cs typeface="Times New Roman" panose="02020603050405020304" pitchFamily="18" charset="0"/>
              </a:rPr>
              <a:t>c</a:t>
            </a:r>
            <a:r>
              <a:rPr lang="en-US" sz="1200" dirty="0" smtClean="0">
                <a:solidFill>
                  <a:schemeClr val="accent5">
                    <a:lumMod val="75000"/>
                  </a:schemeClr>
                </a:solidFill>
                <a:latin typeface="Times New Roman" panose="02020603050405020304" pitchFamily="18" charset="0"/>
                <a:cs typeface="Times New Roman" panose="02020603050405020304" pitchFamily="18" charset="0"/>
              </a:rPr>
              <a:t>ancer cells</a:t>
            </a:r>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3" name="TextBox 32"/>
          <p:cNvSpPr txBox="1"/>
          <p:nvPr/>
        </p:nvSpPr>
        <p:spPr>
          <a:xfrm rot="17379399">
            <a:off x="8376864" y="5651491"/>
            <a:ext cx="1097885" cy="276999"/>
          </a:xfrm>
          <a:prstGeom prst="rect">
            <a:avLst/>
          </a:prstGeom>
          <a:noFill/>
        </p:spPr>
        <p:txBody>
          <a:bodyPr wrap="square" rtlCol="0">
            <a:spAutoFit/>
          </a:bodyPr>
          <a:lstStyle/>
          <a:p>
            <a:r>
              <a:rPr lang="en-US" sz="1200" dirty="0" smtClean="0">
                <a:solidFill>
                  <a:schemeClr val="accent5">
                    <a:lumMod val="75000"/>
                  </a:schemeClr>
                </a:solidFill>
                <a:latin typeface="Times New Roman" panose="02020603050405020304" pitchFamily="18" charset="0"/>
                <a:cs typeface="Times New Roman" panose="02020603050405020304" pitchFamily="18" charset="0"/>
              </a:rPr>
              <a:t>Healthy tissue</a:t>
            </a:r>
            <a:endParaRPr lang="en-US" sz="12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8526540" y="5033918"/>
            <a:ext cx="3477574"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THz Image of a positive margin tissue</a:t>
            </a:r>
            <a:endParaRPr lang="en-US" sz="1600"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8424208" y="5033918"/>
            <a:ext cx="3518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704293" y="5574919"/>
            <a:ext cx="2205192" cy="1015663"/>
          </a:xfrm>
          <a:prstGeom prst="rect">
            <a:avLst/>
          </a:prstGeom>
        </p:spPr>
        <p:txBody>
          <a:bodyPr wrap="square">
            <a:spAutoFit/>
          </a:bodyPr>
          <a:lstStyle/>
          <a:p>
            <a:pPr algn="just"/>
            <a:r>
              <a:rPr lang="en-US" sz="1000" dirty="0">
                <a:solidFill>
                  <a:srgbClr val="373737"/>
                </a:solidFill>
                <a:latin typeface="Times New Roman" panose="02020603050405020304" pitchFamily="18" charset="0"/>
                <a:cs typeface="Times New Roman" panose="02020603050405020304" pitchFamily="18" charset="0"/>
              </a:rPr>
              <a:t>T. Bowman, M. El-</a:t>
            </a:r>
            <a:r>
              <a:rPr lang="en-US" sz="1000" dirty="0" err="1">
                <a:solidFill>
                  <a:srgbClr val="373737"/>
                </a:solidFill>
                <a:latin typeface="Times New Roman" panose="02020603050405020304" pitchFamily="18" charset="0"/>
                <a:cs typeface="Times New Roman" panose="02020603050405020304" pitchFamily="18" charset="0"/>
              </a:rPr>
              <a:t>Shenawee</a:t>
            </a:r>
            <a:r>
              <a:rPr lang="en-US" sz="1000" dirty="0">
                <a:solidFill>
                  <a:srgbClr val="373737"/>
                </a:solidFill>
                <a:latin typeface="Times New Roman" panose="02020603050405020304" pitchFamily="18" charset="0"/>
                <a:cs typeface="Times New Roman" panose="02020603050405020304" pitchFamily="18" charset="0"/>
              </a:rPr>
              <a:t>, and L.K. Cambell, “Terahertz transmission vs reflection imaging and model-based characterization for excised breast carcinomas” </a:t>
            </a:r>
            <a:r>
              <a:rPr lang="en-US" sz="1000" i="1" dirty="0">
                <a:solidFill>
                  <a:srgbClr val="373737"/>
                </a:solidFill>
                <a:latin typeface="Times New Roman" panose="02020603050405020304" pitchFamily="18" charset="0"/>
                <a:cs typeface="Times New Roman" panose="02020603050405020304" pitchFamily="18" charset="0"/>
              </a:rPr>
              <a:t>Biomed. Opt. Express vol. 7, no. 9, pp. 3756-3783, 2016.</a:t>
            </a:r>
            <a:endParaRPr lang="en-US" sz="1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088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6368" y="1572273"/>
            <a:ext cx="8374786" cy="498528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spcAft>
                <a:spcPts val="1800"/>
              </a:spcAft>
            </a:pPr>
            <a:endParaRPr lang="en-US" dirty="0" smtClean="0">
              <a:latin typeface="Times New Roman" panose="02020603050405020304" pitchFamily="18" charset="0"/>
              <a:cs typeface="Times New Roman" panose="02020603050405020304" pitchFamily="18" charset="0"/>
            </a:endParaRPr>
          </a:p>
          <a:p>
            <a:pPr algn="just">
              <a:spcAft>
                <a:spcPts val="1800"/>
              </a:spcAft>
            </a:pPr>
            <a:r>
              <a:rPr lang="en-US" dirty="0" smtClean="0">
                <a:latin typeface="Times New Roman" panose="02020603050405020304" pitchFamily="18" charset="0"/>
                <a:cs typeface="Times New Roman" panose="02020603050405020304" pitchFamily="18" charset="0"/>
              </a:rPr>
              <a:t>The electromagnetic spectrum in the range of 100 GHz (wavelength of 3 mm) to 10 THz </a:t>
            </a:r>
            <a:r>
              <a:rPr lang="en-US" dirty="0">
                <a:latin typeface="Times New Roman" panose="02020603050405020304" pitchFamily="18" charset="0"/>
                <a:cs typeface="Times New Roman" panose="02020603050405020304" pitchFamily="18" charset="0"/>
              </a:rPr>
              <a:t>(wavelength of </a:t>
            </a:r>
            <a:r>
              <a:rPr lang="en-US" dirty="0" smtClean="0">
                <a:latin typeface="Times New Roman" panose="02020603050405020304" pitchFamily="18" charset="0"/>
                <a:cs typeface="Times New Roman" panose="02020603050405020304" pitchFamily="18" charset="0"/>
              </a:rPr>
              <a:t>30μm) is named the region of THz, which is between millimeter and infrared frequencies. Terahertz (THz) imaging has proven effectiveness in distinguishing between cancer and the non-cancer tissue. Thus THz technology is proposed for breast cancer margin assessment during lumpectomy operations, where surgically excised tissue must be examined to determine if cancer is present on the surgical edge (positive margin) or absent (negative margin). THz has many properties that make it well-suited for biological applications:</a:t>
            </a:r>
          </a:p>
          <a:p>
            <a:pPr algn="just">
              <a:spcAft>
                <a:spcPts val="1800"/>
              </a:spcAft>
            </a:pPr>
            <a:endParaRPr lang="en-US" sz="1600" dirty="0" smtClean="0">
              <a:latin typeface="Times New Roman" panose="02020603050405020304" pitchFamily="18" charset="0"/>
              <a:cs typeface="Times New Roman" panose="02020603050405020304" pitchFamily="18" charset="0"/>
            </a:endParaRPr>
          </a:p>
          <a:p>
            <a:pPr algn="just">
              <a:spcAft>
                <a:spcPts val="1800"/>
              </a:spcAft>
            </a:pPr>
            <a:endParaRPr lang="en-US" sz="1600" dirty="0">
              <a:latin typeface="Times New Roman" panose="02020603050405020304" pitchFamily="18" charset="0"/>
              <a:cs typeface="Times New Roman" panose="02020603050405020304" pitchFamily="18" charset="0"/>
            </a:endParaRPr>
          </a:p>
          <a:p>
            <a:pPr algn="just"/>
            <a:endParaRPr lang="en-US" sz="1600" dirty="0" smtClean="0">
              <a:latin typeface="Times New Roman" panose="02020603050405020304" pitchFamily="18" charset="0"/>
              <a:cs typeface="Times New Roman" panose="02020603050405020304" pitchFamily="18" charset="0"/>
            </a:endParaRPr>
          </a:p>
          <a:p>
            <a:pPr algn="just"/>
            <a:endParaRPr lang="en-US" sz="1600" dirty="0" smtClean="0">
              <a:latin typeface="Times New Roman" panose="02020603050405020304" pitchFamily="18" charset="0"/>
              <a:cs typeface="Times New Roman" panose="02020603050405020304" pitchFamily="18" charset="0"/>
            </a:endParaRPr>
          </a:p>
          <a:p>
            <a:pPr algn="just"/>
            <a:endParaRPr lang="en-US" sz="1600" dirty="0">
              <a:latin typeface="Times New Roman" panose="02020603050405020304" pitchFamily="18" charset="0"/>
              <a:cs typeface="Times New Roman" panose="02020603050405020304" pitchFamily="18" charset="0"/>
            </a:endParaRPr>
          </a:p>
          <a:p>
            <a:pPr algn="just"/>
            <a:endParaRPr lang="en-US" sz="1600" dirty="0" smtClean="0">
              <a:latin typeface="Times New Roman" panose="02020603050405020304" pitchFamily="18" charset="0"/>
              <a:cs typeface="Times New Roman" panose="02020603050405020304" pitchFamily="18" charset="0"/>
            </a:endParaRPr>
          </a:p>
          <a:p>
            <a:pPr algn="just"/>
            <a:endParaRPr lang="en-US" sz="1600" dirty="0" smtClean="0">
              <a:latin typeface="Times New Roman" panose="02020603050405020304" pitchFamily="18" charset="0"/>
              <a:cs typeface="Times New Roman" panose="02020603050405020304" pitchFamily="18" charset="0"/>
            </a:endParaRPr>
          </a:p>
          <a:p>
            <a:pPr algn="ctr"/>
            <a:endParaRPr lang="en-US" sz="1200" dirty="0"/>
          </a:p>
        </p:txBody>
      </p:sp>
      <p:sp>
        <p:nvSpPr>
          <p:cNvPr id="30" name="Rectangle 29"/>
          <p:cNvSpPr/>
          <p:nvPr/>
        </p:nvSpPr>
        <p:spPr>
          <a:xfrm>
            <a:off x="8776781" y="1572271"/>
            <a:ext cx="3110419" cy="49852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600" i="1"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smtClean="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2"/>
          <a:stretch>
            <a:fillRect/>
          </a:stretch>
        </p:blipFill>
        <p:spPr>
          <a:xfrm>
            <a:off x="8873461" y="1707292"/>
            <a:ext cx="2927936" cy="2350960"/>
          </a:xfrm>
          <a:prstGeom prst="rect">
            <a:avLst/>
          </a:prstGeom>
        </p:spPr>
      </p:pic>
      <p:pic>
        <p:nvPicPr>
          <p:cNvPr id="29" name="Picture 28"/>
          <p:cNvPicPr>
            <a:picLocks noChangeAspect="1"/>
          </p:cNvPicPr>
          <p:nvPr/>
        </p:nvPicPr>
        <p:blipFill>
          <a:blip r:embed="rId3"/>
          <a:stretch>
            <a:fillRect/>
          </a:stretch>
        </p:blipFill>
        <p:spPr>
          <a:xfrm>
            <a:off x="8977193" y="4128933"/>
            <a:ext cx="2834414" cy="2341662"/>
          </a:xfrm>
          <a:prstGeom prst="rect">
            <a:avLst/>
          </a:prstGeom>
        </p:spPr>
      </p:pic>
      <p:sp>
        <p:nvSpPr>
          <p:cNvPr id="32" name="Rectangle 31"/>
          <p:cNvSpPr/>
          <p:nvPr/>
        </p:nvSpPr>
        <p:spPr>
          <a:xfrm>
            <a:off x="316367" y="174565"/>
            <a:ext cx="11570833" cy="1305100"/>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endParaRPr lang="en-US" sz="1600" dirty="0">
              <a:solidFill>
                <a:srgbClr val="FF0000"/>
              </a:solidFill>
            </a:endParaRPr>
          </a:p>
          <a:p>
            <a:pPr algn="just"/>
            <a:endParaRPr lang="en-US" sz="2000" dirty="0">
              <a:solidFill>
                <a:schemeClr val="accent1"/>
              </a:solidFill>
              <a:latin typeface="Times New Roman" panose="02020603050405020304" pitchFamily="18" charset="0"/>
              <a:cs typeface="Times New Roman" panose="02020603050405020304" pitchFamily="18" charset="0"/>
            </a:endParaRPr>
          </a:p>
          <a:p>
            <a:pPr algn="just"/>
            <a:endParaRPr lang="en-US" sz="1600" dirty="0">
              <a:latin typeface="Times New Roman" panose="02020603050405020304" pitchFamily="18" charset="0"/>
              <a:cs typeface="Times New Roman" panose="02020603050405020304" pitchFamily="18" charset="0"/>
            </a:endParaRPr>
          </a:p>
          <a:p>
            <a:pPr algn="just"/>
            <a:endParaRPr lang="en-US" sz="1600" dirty="0" smtClean="0">
              <a:latin typeface="Times New Roman" panose="02020603050405020304" pitchFamily="18" charset="0"/>
              <a:cs typeface="Times New Roman" panose="02020603050405020304" pitchFamily="18" charset="0"/>
            </a:endParaRPr>
          </a:p>
          <a:p>
            <a:pPr algn="just"/>
            <a:endParaRPr lang="en-US" sz="1600" dirty="0">
              <a:latin typeface="Helvetica" panose="020B0604020202020204" pitchFamily="34" charset="0"/>
              <a:cs typeface="Helvetica" panose="020B0604020202020204" pitchFamily="34" charset="0"/>
            </a:endParaRPr>
          </a:p>
          <a:p>
            <a:pPr algn="ctr">
              <a:lnSpc>
                <a:spcPct val="125000"/>
              </a:lnSpc>
            </a:pPr>
            <a:r>
              <a:rPr lang="en-US" sz="1600" dirty="0" smtClean="0">
                <a:latin typeface="Times New Roman" panose="02020603050405020304" pitchFamily="18" charset="0"/>
                <a:cs typeface="Times New Roman" panose="02020603050405020304" pitchFamily="18" charset="0"/>
              </a:rPr>
              <a:t> </a:t>
            </a:r>
          </a:p>
          <a:p>
            <a:pPr algn="ctr">
              <a:lnSpc>
                <a:spcPct val="125000"/>
              </a:lnSpc>
            </a:pPr>
            <a:endParaRPr lang="en-US" sz="1600" b="1" u="sng" dirty="0" smtClean="0">
              <a:latin typeface="Times New Roman" panose="02020603050405020304" pitchFamily="18" charset="0"/>
              <a:cs typeface="Times New Roman" panose="02020603050405020304" pitchFamily="18" charset="0"/>
            </a:endParaRPr>
          </a:p>
        </p:txBody>
      </p:sp>
      <p:cxnSp>
        <p:nvCxnSpPr>
          <p:cNvPr id="36" name="Straight Connector 35"/>
          <p:cNvCxnSpPr/>
          <p:nvPr/>
        </p:nvCxnSpPr>
        <p:spPr>
          <a:xfrm flipV="1">
            <a:off x="473901" y="1035195"/>
            <a:ext cx="10889381" cy="32908"/>
          </a:xfrm>
          <a:prstGeom prst="line">
            <a:avLst/>
          </a:prstGeom>
          <a:ln/>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flipV="1">
            <a:off x="83091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25001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6911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08821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50731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92641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34551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76461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41900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6091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0282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54473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8664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2855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7046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1237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75555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79746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83937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88128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9231965"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620946" y="254371"/>
            <a:ext cx="1555750" cy="496389"/>
          </a:xfrm>
          <a:prstGeom prst="rect">
            <a:avLst/>
          </a:prstGeom>
          <a:no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Microwaves</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3227496" y="254372"/>
            <a:ext cx="1581150" cy="496389"/>
          </a:xfrm>
          <a:prstGeom prst="rect">
            <a:avLst/>
          </a:prstGeom>
          <a:no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smtClean="0">
                <a:solidFill>
                  <a:srgbClr val="FF0000"/>
                </a:solidFill>
                <a:latin typeface="Times New Roman" panose="02020603050405020304" pitchFamily="18" charset="0"/>
                <a:cs typeface="Times New Roman" panose="02020603050405020304" pitchFamily="18" charset="0"/>
              </a:rPr>
              <a:t>Terahertz gap</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61" name="TextBox 60"/>
          <p:cNvSpPr txBox="1"/>
          <p:nvPr/>
        </p:nvSpPr>
        <p:spPr>
          <a:xfrm>
            <a:off x="852482" y="1039925"/>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300 MHz</a:t>
            </a:r>
          </a:p>
          <a:p>
            <a:pPr algn="ctr"/>
            <a:r>
              <a:rPr lang="en-US" sz="1200" dirty="0" smtClean="0">
                <a:latin typeface="Times New Roman" panose="02020603050405020304" pitchFamily="18" charset="0"/>
                <a:cs typeface="Times New Roman" panose="02020603050405020304" pitchFamily="18" charset="0"/>
              </a:rPr>
              <a:t>1 m</a:t>
            </a:r>
            <a:endParaRPr lang="en-US" sz="1200" dirty="0">
              <a:latin typeface="Times New Roman" panose="02020603050405020304" pitchFamily="18" charset="0"/>
              <a:cs typeface="Times New Roman" panose="02020603050405020304" pitchFamily="18" charset="0"/>
            </a:endParaRPr>
          </a:p>
        </p:txBody>
      </p:sp>
      <p:sp>
        <p:nvSpPr>
          <p:cNvPr id="62" name="TextBox 61"/>
          <p:cNvSpPr txBox="1"/>
          <p:nvPr/>
        </p:nvSpPr>
        <p:spPr>
          <a:xfrm>
            <a:off x="1671633" y="1039925"/>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 GHz</a:t>
            </a:r>
          </a:p>
          <a:p>
            <a:pPr algn="ctr"/>
            <a:r>
              <a:rPr lang="en-US" sz="1200" dirty="0" smtClean="0">
                <a:latin typeface="Times New Roman" panose="02020603050405020304" pitchFamily="18" charset="0"/>
                <a:cs typeface="Times New Roman" panose="02020603050405020304" pitchFamily="18" charset="0"/>
              </a:rPr>
              <a:t>10 cm</a:t>
            </a:r>
            <a:endParaRPr lang="en-US" sz="1200" dirty="0">
              <a:latin typeface="Times New Roman" panose="02020603050405020304" pitchFamily="18" charset="0"/>
              <a:cs typeface="Times New Roman" panose="02020603050405020304" pitchFamily="18" charset="0"/>
            </a:endParaRPr>
          </a:p>
        </p:txBody>
      </p:sp>
      <p:sp>
        <p:nvSpPr>
          <p:cNvPr id="63" name="TextBox 62"/>
          <p:cNvSpPr txBox="1"/>
          <p:nvPr/>
        </p:nvSpPr>
        <p:spPr>
          <a:xfrm>
            <a:off x="2507204" y="1039925"/>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30 GHz</a:t>
            </a:r>
          </a:p>
          <a:p>
            <a:pPr algn="ctr"/>
            <a:r>
              <a:rPr lang="en-US" sz="1200" dirty="0" smtClean="0">
                <a:latin typeface="Times New Roman" panose="02020603050405020304" pitchFamily="18" charset="0"/>
                <a:cs typeface="Times New Roman" panose="02020603050405020304" pitchFamily="18" charset="0"/>
              </a:rPr>
              <a:t>1 cm</a:t>
            </a:r>
            <a:endParaRPr lang="en-US" sz="1200" dirty="0">
              <a:latin typeface="Times New Roman" panose="02020603050405020304" pitchFamily="18" charset="0"/>
              <a:cs typeface="Times New Roman" panose="02020603050405020304" pitchFamily="18" charset="0"/>
            </a:endParaRPr>
          </a:p>
        </p:txBody>
      </p:sp>
      <p:sp>
        <p:nvSpPr>
          <p:cNvPr id="64" name="TextBox 63"/>
          <p:cNvSpPr txBox="1"/>
          <p:nvPr/>
        </p:nvSpPr>
        <p:spPr>
          <a:xfrm>
            <a:off x="3326355" y="1039925"/>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300 GHz</a:t>
            </a:r>
          </a:p>
          <a:p>
            <a:pPr algn="ctr"/>
            <a:r>
              <a:rPr lang="en-US" sz="1200" dirty="0" smtClean="0">
                <a:latin typeface="Times New Roman" panose="02020603050405020304" pitchFamily="18" charset="0"/>
                <a:cs typeface="Times New Roman" panose="02020603050405020304" pitchFamily="18" charset="0"/>
              </a:rPr>
              <a:t>1 mm</a:t>
            </a:r>
            <a:endParaRPr lang="en-US" sz="1200" dirty="0">
              <a:latin typeface="Times New Roman" panose="02020603050405020304" pitchFamily="18" charset="0"/>
              <a:cs typeface="Times New Roman" panose="02020603050405020304" pitchFamily="18" charset="0"/>
            </a:endParaRPr>
          </a:p>
        </p:txBody>
      </p:sp>
      <p:sp>
        <p:nvSpPr>
          <p:cNvPr id="65" name="TextBox 64"/>
          <p:cNvSpPr txBox="1"/>
          <p:nvPr/>
        </p:nvSpPr>
        <p:spPr>
          <a:xfrm>
            <a:off x="4190065" y="1039925"/>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 THz</a:t>
            </a:r>
          </a:p>
          <a:p>
            <a:pPr algn="ctr"/>
            <a:r>
              <a:rPr lang="en-US" sz="1200" dirty="0" smtClean="0">
                <a:latin typeface="Times New Roman" panose="02020603050405020304" pitchFamily="18" charset="0"/>
                <a:cs typeface="Times New Roman" panose="02020603050405020304" pitchFamily="18" charset="0"/>
              </a:rPr>
              <a:t>100 um</a:t>
            </a:r>
            <a:endParaRPr lang="en-US" sz="1200" dirty="0">
              <a:latin typeface="Times New Roman" panose="02020603050405020304" pitchFamily="18" charset="0"/>
              <a:cs typeface="Times New Roman" panose="02020603050405020304" pitchFamily="18" charset="0"/>
            </a:endParaRPr>
          </a:p>
        </p:txBody>
      </p:sp>
      <p:sp>
        <p:nvSpPr>
          <p:cNvPr id="66" name="TextBox 65"/>
          <p:cNvSpPr txBox="1"/>
          <p:nvPr/>
        </p:nvSpPr>
        <p:spPr>
          <a:xfrm>
            <a:off x="5009216" y="1039925"/>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30 THz</a:t>
            </a:r>
          </a:p>
          <a:p>
            <a:pPr algn="ctr"/>
            <a:r>
              <a:rPr lang="en-US" sz="1200" dirty="0" smtClean="0">
                <a:latin typeface="Times New Roman" panose="02020603050405020304" pitchFamily="18" charset="0"/>
                <a:cs typeface="Times New Roman" panose="02020603050405020304" pitchFamily="18" charset="0"/>
              </a:rPr>
              <a:t>10 um</a:t>
            </a:r>
            <a:endParaRPr lang="en-US" sz="1200" dirty="0">
              <a:latin typeface="Times New Roman" panose="02020603050405020304" pitchFamily="18" charset="0"/>
              <a:cs typeface="Times New Roman" panose="02020603050405020304" pitchFamily="18" charset="0"/>
            </a:endParaRPr>
          </a:p>
        </p:txBody>
      </p:sp>
      <p:sp>
        <p:nvSpPr>
          <p:cNvPr id="67" name="TextBox 66"/>
          <p:cNvSpPr txBox="1"/>
          <p:nvPr/>
        </p:nvSpPr>
        <p:spPr>
          <a:xfrm>
            <a:off x="5844787" y="1039925"/>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300 THz</a:t>
            </a:r>
          </a:p>
          <a:p>
            <a:pPr algn="ctr"/>
            <a:r>
              <a:rPr lang="en-US" sz="1200" dirty="0" smtClean="0">
                <a:latin typeface="Times New Roman" panose="02020603050405020304" pitchFamily="18" charset="0"/>
                <a:cs typeface="Times New Roman" panose="02020603050405020304" pitchFamily="18" charset="0"/>
              </a:rPr>
              <a:t>1 um</a:t>
            </a:r>
            <a:endParaRPr lang="en-US" sz="1200" dirty="0">
              <a:latin typeface="Times New Roman" panose="02020603050405020304" pitchFamily="18" charset="0"/>
              <a:cs typeface="Times New Roman" panose="02020603050405020304" pitchFamily="18" charset="0"/>
            </a:endParaRPr>
          </a:p>
        </p:txBody>
      </p:sp>
      <p:sp>
        <p:nvSpPr>
          <p:cNvPr id="68" name="TextBox 67"/>
          <p:cNvSpPr txBox="1"/>
          <p:nvPr/>
        </p:nvSpPr>
        <p:spPr>
          <a:xfrm>
            <a:off x="6663938" y="1039925"/>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 PHz</a:t>
            </a:r>
          </a:p>
          <a:p>
            <a:pPr algn="ctr"/>
            <a:r>
              <a:rPr lang="en-US" sz="1200" dirty="0" smtClean="0">
                <a:latin typeface="Times New Roman" panose="02020603050405020304" pitchFamily="18" charset="0"/>
                <a:cs typeface="Times New Roman" panose="02020603050405020304" pitchFamily="18" charset="0"/>
              </a:rPr>
              <a:t>100 nm</a:t>
            </a:r>
            <a:endParaRPr lang="en-US" sz="1200"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7574614" y="1039925"/>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30 PHz</a:t>
            </a:r>
          </a:p>
          <a:p>
            <a:pPr algn="ctr"/>
            <a:r>
              <a:rPr lang="en-US" sz="1200" dirty="0" smtClean="0">
                <a:latin typeface="Times New Roman" panose="02020603050405020304" pitchFamily="18" charset="0"/>
                <a:cs typeface="Times New Roman" panose="02020603050405020304" pitchFamily="18" charset="0"/>
              </a:rPr>
              <a:t>10 nm</a:t>
            </a:r>
            <a:endParaRPr lang="en-US" sz="1200" dirty="0">
              <a:latin typeface="Times New Roman" panose="02020603050405020304" pitchFamily="18" charset="0"/>
              <a:cs typeface="Times New Roman" panose="02020603050405020304" pitchFamily="18" charset="0"/>
            </a:endParaRPr>
          </a:p>
        </p:txBody>
      </p:sp>
      <p:sp>
        <p:nvSpPr>
          <p:cNvPr id="70" name="TextBox 69"/>
          <p:cNvSpPr txBox="1"/>
          <p:nvPr/>
        </p:nvSpPr>
        <p:spPr>
          <a:xfrm>
            <a:off x="8393765" y="1039925"/>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300 PHz</a:t>
            </a:r>
          </a:p>
          <a:p>
            <a:pPr algn="ctr"/>
            <a:r>
              <a:rPr lang="en-US" sz="1200" dirty="0" smtClean="0">
                <a:latin typeface="Times New Roman" panose="02020603050405020304" pitchFamily="18" charset="0"/>
                <a:cs typeface="Times New Roman" panose="02020603050405020304" pitchFamily="18" charset="0"/>
              </a:rPr>
              <a:t>1 nm</a:t>
            </a:r>
            <a:endParaRPr lang="en-US" sz="1200" dirty="0">
              <a:latin typeface="Times New Roman" panose="02020603050405020304" pitchFamily="18" charset="0"/>
              <a:cs typeface="Times New Roman" panose="02020603050405020304" pitchFamily="18" charset="0"/>
            </a:endParaRPr>
          </a:p>
        </p:txBody>
      </p:sp>
      <p:sp>
        <p:nvSpPr>
          <p:cNvPr id="71" name="Rectangle 70"/>
          <p:cNvSpPr/>
          <p:nvPr/>
        </p:nvSpPr>
        <p:spPr>
          <a:xfrm>
            <a:off x="6051552" y="254371"/>
            <a:ext cx="138385" cy="496391"/>
          </a:xfrm>
          <a:prstGeom prst="rect">
            <a:avLst/>
          </a:prstGeom>
          <a:solidFill>
            <a:srgbClr val="C0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2" name="Rectangle 71"/>
          <p:cNvSpPr/>
          <p:nvPr/>
        </p:nvSpPr>
        <p:spPr>
          <a:xfrm>
            <a:off x="6201322" y="254371"/>
            <a:ext cx="138385" cy="496390"/>
          </a:xfrm>
          <a:prstGeom prst="rect">
            <a:avLst/>
          </a:prstGeom>
          <a:solidFill>
            <a:srgbClr val="FFFF00"/>
          </a:solidFill>
          <a:ln>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3" name="Rectangle 72"/>
          <p:cNvSpPr/>
          <p:nvPr/>
        </p:nvSpPr>
        <p:spPr>
          <a:xfrm>
            <a:off x="6339706" y="254371"/>
            <a:ext cx="138385" cy="498034"/>
          </a:xfrm>
          <a:prstGeom prst="rect">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4" name="Rectangle 73"/>
          <p:cNvSpPr/>
          <p:nvPr/>
        </p:nvSpPr>
        <p:spPr>
          <a:xfrm>
            <a:off x="6489476" y="254371"/>
            <a:ext cx="138385" cy="496389"/>
          </a:xfrm>
          <a:prstGeom prst="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5" name="Rectangle 74"/>
          <p:cNvSpPr/>
          <p:nvPr/>
        </p:nvSpPr>
        <p:spPr>
          <a:xfrm>
            <a:off x="6627860" y="254371"/>
            <a:ext cx="138385" cy="496390"/>
          </a:xfrm>
          <a:prstGeom prst="rect">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6" name="Rectangle 75"/>
          <p:cNvSpPr/>
          <p:nvPr/>
        </p:nvSpPr>
        <p:spPr>
          <a:xfrm>
            <a:off x="6777631" y="254371"/>
            <a:ext cx="138384" cy="496389"/>
          </a:xfrm>
          <a:prstGeom prst="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7" name="Right Arrow 76"/>
          <p:cNvSpPr/>
          <p:nvPr/>
        </p:nvSpPr>
        <p:spPr>
          <a:xfrm>
            <a:off x="9786053" y="372389"/>
            <a:ext cx="1577229" cy="260350"/>
          </a:xfrm>
          <a:prstGeom prst="rightArrow">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Rectangle 77"/>
          <p:cNvSpPr/>
          <p:nvPr/>
        </p:nvSpPr>
        <p:spPr>
          <a:xfrm>
            <a:off x="4859445" y="254371"/>
            <a:ext cx="1134731" cy="496389"/>
          </a:xfrm>
          <a:prstGeom prst="rect">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Infrared</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79" name="TextBox 78"/>
          <p:cNvSpPr txBox="1"/>
          <p:nvPr/>
        </p:nvSpPr>
        <p:spPr>
          <a:xfrm>
            <a:off x="9921265" y="499722"/>
            <a:ext cx="1442017"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Gamma rays</a:t>
            </a:r>
            <a:endParaRPr lang="en-US" sz="1600" dirty="0">
              <a:latin typeface="Times New Roman" panose="02020603050405020304" pitchFamily="18" charset="0"/>
              <a:cs typeface="Times New Roman" panose="02020603050405020304" pitchFamily="18" charset="0"/>
            </a:endParaRPr>
          </a:p>
        </p:txBody>
      </p:sp>
      <p:sp>
        <p:nvSpPr>
          <p:cNvPr id="80" name="Rectangle 79"/>
          <p:cNvSpPr/>
          <p:nvPr/>
        </p:nvSpPr>
        <p:spPr>
          <a:xfrm>
            <a:off x="6972907" y="256016"/>
            <a:ext cx="1192969" cy="496389"/>
          </a:xfrm>
          <a:prstGeom prst="rect">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Ultraviolet</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81" name="Straight Connector 80"/>
          <p:cNvCxnSpPr/>
          <p:nvPr/>
        </p:nvCxnSpPr>
        <p:spPr>
          <a:xfrm flipV="1">
            <a:off x="9674182"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10093282" y="8650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9270299" y="1053856"/>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 EHz</a:t>
            </a:r>
          </a:p>
          <a:p>
            <a:pPr algn="ctr"/>
            <a:r>
              <a:rPr lang="en-US" sz="1200" dirty="0" smtClean="0">
                <a:latin typeface="Times New Roman" panose="02020603050405020304" pitchFamily="18" charset="0"/>
                <a:cs typeface="Times New Roman" panose="02020603050405020304" pitchFamily="18" charset="0"/>
              </a:rPr>
              <a:t>100 pm</a:t>
            </a:r>
            <a:endParaRPr lang="en-US" sz="1200" dirty="0">
              <a:latin typeface="Times New Roman" panose="02020603050405020304" pitchFamily="18" charset="0"/>
              <a:cs typeface="Times New Roman" panose="02020603050405020304" pitchFamily="18" charset="0"/>
            </a:endParaRPr>
          </a:p>
        </p:txBody>
      </p:sp>
      <p:cxnSp>
        <p:nvCxnSpPr>
          <p:cNvPr id="84" name="Straight Connector 83"/>
          <p:cNvCxnSpPr/>
          <p:nvPr/>
        </p:nvCxnSpPr>
        <p:spPr>
          <a:xfrm flipV="1">
            <a:off x="10501965" y="860366"/>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10944182" y="860366"/>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11363282" y="860366"/>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8220266" y="254370"/>
            <a:ext cx="1506362" cy="496389"/>
          </a:xfrm>
          <a:prstGeom prst="rect">
            <a:avLst/>
          </a:prstGeom>
          <a:solidFill>
            <a:schemeClr val="bg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chemeClr val="tx1"/>
                </a:solidFill>
                <a:latin typeface="Times New Roman" panose="02020603050405020304" pitchFamily="18" charset="0"/>
                <a:cs typeface="Times New Roman" panose="02020603050405020304" pitchFamily="18" charset="0"/>
              </a:rPr>
              <a:t>X-ray</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88" name="TextBox 87"/>
          <p:cNvSpPr txBox="1"/>
          <p:nvPr/>
        </p:nvSpPr>
        <p:spPr>
          <a:xfrm>
            <a:off x="10964545" y="1053334"/>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300 EHz</a:t>
            </a:r>
          </a:p>
          <a:p>
            <a:pPr algn="ctr"/>
            <a:r>
              <a:rPr lang="en-US" sz="1200" dirty="0" smtClean="0">
                <a:latin typeface="Times New Roman" panose="02020603050405020304" pitchFamily="18" charset="0"/>
                <a:cs typeface="Times New Roman" panose="02020603050405020304" pitchFamily="18" charset="0"/>
              </a:rPr>
              <a:t>1 pm</a:t>
            </a:r>
            <a:endParaRPr lang="en-US" sz="1200" dirty="0">
              <a:latin typeface="Times New Roman" panose="02020603050405020304" pitchFamily="18" charset="0"/>
              <a:cs typeface="Times New Roman" panose="02020603050405020304" pitchFamily="18" charset="0"/>
            </a:endParaRPr>
          </a:p>
        </p:txBody>
      </p:sp>
      <p:sp>
        <p:nvSpPr>
          <p:cNvPr id="89" name="TextBox 88"/>
          <p:cNvSpPr txBox="1"/>
          <p:nvPr/>
        </p:nvSpPr>
        <p:spPr>
          <a:xfrm>
            <a:off x="10068782" y="1049125"/>
            <a:ext cx="807766" cy="461665"/>
          </a:xfrm>
          <a:prstGeom prst="rect">
            <a:avLst/>
          </a:prstGeom>
          <a:noFill/>
        </p:spPr>
        <p:txBody>
          <a:bodyPr wrap="square" rtlCol="0">
            <a:spAutoFit/>
          </a:bodyPr>
          <a:lstStyle/>
          <a:p>
            <a:pPr algn="ctr"/>
            <a:r>
              <a:rPr lang="en-US" sz="1200" dirty="0" smtClean="0">
                <a:latin typeface="Times New Roman" panose="02020603050405020304" pitchFamily="18" charset="0"/>
                <a:cs typeface="Times New Roman" panose="02020603050405020304" pitchFamily="18" charset="0"/>
              </a:rPr>
              <a:t>30 EHz</a:t>
            </a:r>
          </a:p>
          <a:p>
            <a:pPr algn="ctr"/>
            <a:r>
              <a:rPr lang="en-US" sz="1200" dirty="0" smtClean="0">
                <a:latin typeface="Times New Roman" panose="02020603050405020304" pitchFamily="18" charset="0"/>
                <a:cs typeface="Times New Roman" panose="02020603050405020304" pitchFamily="18" charset="0"/>
              </a:rPr>
              <a:t>10 pm</a:t>
            </a:r>
            <a:endParaRPr lang="en-US" sz="1200" dirty="0">
              <a:latin typeface="Times New Roman" panose="02020603050405020304" pitchFamily="18" charset="0"/>
              <a:cs typeface="Times New Roman" panose="02020603050405020304" pitchFamily="18" charset="0"/>
            </a:endParaRPr>
          </a:p>
        </p:txBody>
      </p:sp>
      <p:sp>
        <p:nvSpPr>
          <p:cNvPr id="90" name="Right Arrow 89"/>
          <p:cNvSpPr/>
          <p:nvPr/>
        </p:nvSpPr>
        <p:spPr>
          <a:xfrm rot="10800000">
            <a:off x="473901" y="387158"/>
            <a:ext cx="1087500" cy="260350"/>
          </a:xfrm>
          <a:prstGeom prst="rightArrow">
            <a:avLst/>
          </a:prstGeom>
          <a:gradFill flip="none" rotWithShape="1">
            <a:gsLst>
              <a:gs pos="0">
                <a:schemeClr val="dk1">
                  <a:tint val="66000"/>
                  <a:satMod val="160000"/>
                </a:schemeClr>
              </a:gs>
              <a:gs pos="50000">
                <a:schemeClr val="dk1">
                  <a:tint val="44500"/>
                  <a:satMod val="160000"/>
                </a:schemeClr>
              </a:gs>
              <a:gs pos="100000">
                <a:schemeClr val="dk1">
                  <a:tint val="23500"/>
                  <a:satMod val="160000"/>
                </a:schemeClr>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p:cNvSpPr txBox="1"/>
          <p:nvPr/>
        </p:nvSpPr>
        <p:spPr>
          <a:xfrm>
            <a:off x="418947" y="560137"/>
            <a:ext cx="1624081" cy="615553"/>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Radiowaves</a:t>
            </a:r>
          </a:p>
          <a:p>
            <a:endParaRPr lang="en-US" dirty="0"/>
          </a:p>
        </p:txBody>
      </p:sp>
      <p:cxnSp>
        <p:nvCxnSpPr>
          <p:cNvPr id="91" name="Straight Connector 90"/>
          <p:cNvCxnSpPr/>
          <p:nvPr/>
        </p:nvCxnSpPr>
        <p:spPr>
          <a:xfrm flipV="1">
            <a:off x="473901" y="874297"/>
            <a:ext cx="0" cy="174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445555" y="1903261"/>
            <a:ext cx="129545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THz signal</a:t>
            </a:r>
            <a:endParaRPr lang="en-US" b="1" dirty="0"/>
          </a:p>
        </p:txBody>
      </p:sp>
      <p:sp>
        <p:nvSpPr>
          <p:cNvPr id="228" name="TextBox 227"/>
          <p:cNvSpPr txBox="1"/>
          <p:nvPr/>
        </p:nvSpPr>
        <p:spPr>
          <a:xfrm>
            <a:off x="359229" y="4247795"/>
            <a:ext cx="7408275" cy="1477328"/>
          </a:xfrm>
          <a:prstGeom prst="rect">
            <a:avLst/>
          </a:prstGeom>
          <a:noFill/>
        </p:spPr>
        <p:txBody>
          <a:bodyPr wrap="square" rtlCol="0">
            <a:spAutoFit/>
          </a:bodyPr>
          <a:lstStyle/>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Strong interaction with water content in tissue</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Improved resolution over microwave imaging (300 </a:t>
            </a:r>
            <a:r>
              <a:rPr lang="el-GR" dirty="0">
                <a:latin typeface="Times New Roman" panose="02020603050405020304" pitchFamily="18" charset="0"/>
                <a:cs typeface="Times New Roman" panose="02020603050405020304" pitchFamily="18" charset="0"/>
              </a:rPr>
              <a:t>μ</a:t>
            </a:r>
            <a:r>
              <a:rPr lang="en-US" dirty="0" smtClean="0">
                <a:latin typeface="Times New Roman" panose="02020603050405020304" pitchFamily="18" charset="0"/>
                <a:cs typeface="Times New Roman" panose="02020603050405020304" pitchFamily="18" charset="0"/>
              </a:rPr>
              <a:t>m at 1 </a:t>
            </a:r>
            <a:r>
              <a:rPr lang="en-US" dirty="0">
                <a:latin typeface="Times New Roman" panose="02020603050405020304" pitchFamily="18" charset="0"/>
                <a:cs typeface="Times New Roman" panose="02020603050405020304" pitchFamily="18" charset="0"/>
              </a:rPr>
              <a:t>THz)</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Deeper penetration into fat and skin tissue than optical/infrared imaging</a:t>
            </a:r>
          </a:p>
          <a:p>
            <a:pPr marL="457200" indent="-45720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Biologically safe due to low signal power and non-ionizing radiation</a:t>
            </a:r>
          </a:p>
          <a:p>
            <a:endParaRPr lang="en-US" dirty="0"/>
          </a:p>
        </p:txBody>
      </p:sp>
      <p:sp>
        <p:nvSpPr>
          <p:cNvPr id="229" name="TextBox 228"/>
          <p:cNvSpPr txBox="1"/>
          <p:nvPr/>
        </p:nvSpPr>
        <p:spPr>
          <a:xfrm>
            <a:off x="3829937" y="1539723"/>
            <a:ext cx="1558456" cy="646331"/>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THz Imaging</a:t>
            </a:r>
          </a:p>
          <a:p>
            <a:endParaRPr lang="en-US" dirty="0"/>
          </a:p>
        </p:txBody>
      </p:sp>
      <p:sp>
        <p:nvSpPr>
          <p:cNvPr id="230" name="Rectangle 229"/>
          <p:cNvSpPr/>
          <p:nvPr/>
        </p:nvSpPr>
        <p:spPr>
          <a:xfrm>
            <a:off x="418947" y="5911224"/>
            <a:ext cx="8202539" cy="646331"/>
          </a:xfrm>
          <a:prstGeom prst="rect">
            <a:avLst/>
          </a:prstGeom>
        </p:spPr>
        <p:txBody>
          <a:bodyPr wrap="square">
            <a:spAutoFit/>
          </a:bodyPr>
          <a:lstStyle/>
          <a:p>
            <a:pPr algn="just"/>
            <a:r>
              <a:rPr lang="en-US" sz="1200" dirty="0">
                <a:latin typeface="Times New Roman" panose="02020603050405020304" pitchFamily="18" charset="0"/>
                <a:cs typeface="Times New Roman" panose="02020603050405020304" pitchFamily="18" charset="0"/>
              </a:rPr>
              <a:t>Tyler Bowman, Narasimhan Rajaram, Keith Bailey, Magda El-</a:t>
            </a:r>
            <a:r>
              <a:rPr lang="en-US" sz="1200" dirty="0" err="1">
                <a:latin typeface="Times New Roman" panose="02020603050405020304" pitchFamily="18" charset="0"/>
                <a:cs typeface="Times New Roman" panose="02020603050405020304" pitchFamily="18" charset="0"/>
              </a:rPr>
              <a:t>Shenawee</a:t>
            </a:r>
            <a:r>
              <a:rPr lang="en-US" sz="1200" dirty="0">
                <a:latin typeface="Times New Roman" panose="02020603050405020304" pitchFamily="18" charset="0"/>
                <a:cs typeface="Times New Roman" panose="02020603050405020304" pitchFamily="18" charset="0"/>
              </a:rPr>
              <a:t>. Terahertz Pulsed Imaging of Freshly Excised Xenograft Breast Cancer Tumors in Mice. Poster session presented at: </a:t>
            </a:r>
            <a:r>
              <a:rPr lang="en-US" sz="1200" i="1" dirty="0">
                <a:latin typeface="Times New Roman" panose="02020603050405020304" pitchFamily="18" charset="0"/>
                <a:cs typeface="Times New Roman" panose="02020603050405020304" pitchFamily="18" charset="0"/>
              </a:rPr>
              <a:t>Arkansas Academy of Sciences 101</a:t>
            </a:r>
            <a:r>
              <a:rPr lang="en-US" sz="1200" i="1" baseline="30000" dirty="0">
                <a:latin typeface="Times New Roman" panose="02020603050405020304" pitchFamily="18" charset="0"/>
                <a:cs typeface="Times New Roman" panose="02020603050405020304" pitchFamily="18" charset="0"/>
              </a:rPr>
              <a:t>st</a:t>
            </a:r>
            <a:r>
              <a:rPr lang="en-US" sz="1200" i="1" dirty="0">
                <a:latin typeface="Times New Roman" panose="02020603050405020304" pitchFamily="18" charset="0"/>
                <a:cs typeface="Times New Roman" panose="02020603050405020304" pitchFamily="18" charset="0"/>
              </a:rPr>
              <a:t> Annual Meeting; 7-8 April 2017 Conway, AR.</a:t>
            </a:r>
          </a:p>
        </p:txBody>
      </p:sp>
    </p:spTree>
    <p:extLst>
      <p:ext uri="{BB962C8B-B14F-4D97-AF65-F5344CB8AC3E}">
        <p14:creationId xmlns:p14="http://schemas.microsoft.com/office/powerpoint/2010/main" val="2779993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621" r="4690"/>
          <a:stretch/>
        </p:blipFill>
        <p:spPr>
          <a:xfrm>
            <a:off x="321310" y="1111296"/>
            <a:ext cx="5458605" cy="4419112"/>
          </a:xfrm>
          <a:prstGeom prst="rect">
            <a:avLst/>
          </a:prstGeom>
        </p:spPr>
      </p:pic>
      <p:grpSp>
        <p:nvGrpSpPr>
          <p:cNvPr id="6" name="Group 5"/>
          <p:cNvGrpSpPr/>
          <p:nvPr/>
        </p:nvGrpSpPr>
        <p:grpSpPr>
          <a:xfrm>
            <a:off x="8038843" y="3696505"/>
            <a:ext cx="3881941" cy="2736806"/>
            <a:chOff x="1521558" y="485744"/>
            <a:chExt cx="4438061" cy="2737912"/>
          </a:xfrm>
        </p:grpSpPr>
        <p:sp>
          <p:nvSpPr>
            <p:cNvPr id="7" name="TextBox 6"/>
            <p:cNvSpPr txBox="1"/>
            <p:nvPr/>
          </p:nvSpPr>
          <p:spPr>
            <a:xfrm>
              <a:off x="2937087" y="1933544"/>
              <a:ext cx="978426" cy="523432"/>
            </a:xfrm>
            <a:prstGeom prst="rect">
              <a:avLst/>
            </a:prstGeom>
            <a:noFill/>
          </p:spPr>
          <p:txBody>
            <a:bodyPr wrap="square" rtlCol="0">
              <a:spAutoFit/>
            </a:bodyPr>
            <a:lstStyle/>
            <a:p>
              <a:pPr algn="ctr"/>
              <a:r>
                <a:rPr lang="en-US" sz="1400" dirty="0">
                  <a:cs typeface="Times New Roman" pitchFamily="18" charset="0"/>
                </a:rPr>
                <a:t>THz receiver</a:t>
              </a:r>
            </a:p>
          </p:txBody>
        </p:sp>
        <p:sp>
          <p:nvSpPr>
            <p:cNvPr id="8" name="Rectangle 7"/>
            <p:cNvSpPr/>
            <p:nvPr/>
          </p:nvSpPr>
          <p:spPr>
            <a:xfrm>
              <a:off x="3738173" y="1466230"/>
              <a:ext cx="1634882" cy="857869"/>
            </a:xfrm>
            <a:prstGeom prst="rect">
              <a:avLst/>
            </a:prstGeom>
            <a:solidFill>
              <a:schemeClr val="accent5">
                <a:lumMod val="20000"/>
                <a:lumOff val="80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a:cs typeface="Times New Roman" pitchFamily="18" charset="0"/>
              </a:endParaRPr>
            </a:p>
          </p:txBody>
        </p:sp>
        <p:sp>
          <p:nvSpPr>
            <p:cNvPr id="9" name="Rectangle 8"/>
            <p:cNvSpPr/>
            <p:nvPr/>
          </p:nvSpPr>
          <p:spPr>
            <a:xfrm>
              <a:off x="4985846" y="1513731"/>
              <a:ext cx="258139" cy="723900"/>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a:cs typeface="Times New Roman" pitchFamily="18" charset="0"/>
              </a:endParaRPr>
            </a:p>
          </p:txBody>
        </p:sp>
        <p:sp>
          <p:nvSpPr>
            <p:cNvPr id="10" name="Sun 9"/>
            <p:cNvSpPr/>
            <p:nvPr/>
          </p:nvSpPr>
          <p:spPr>
            <a:xfrm>
              <a:off x="2197720" y="1027462"/>
              <a:ext cx="258139" cy="228600"/>
            </a:xfrm>
            <a:prstGeom prst="sun">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a:solidFill>
                  <a:srgbClr val="FF0000"/>
                </a:solidFill>
                <a:cs typeface="Times New Roman" pitchFamily="18" charset="0"/>
              </a:endParaRPr>
            </a:p>
          </p:txBody>
        </p:sp>
        <p:cxnSp>
          <p:nvCxnSpPr>
            <p:cNvPr id="11" name="Straight Connector 10"/>
            <p:cNvCxnSpPr/>
            <p:nvPr/>
          </p:nvCxnSpPr>
          <p:spPr>
            <a:xfrm>
              <a:off x="2955375" y="1039089"/>
              <a:ext cx="258139" cy="228600"/>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2" name="Straight Connector 11"/>
            <p:cNvCxnSpPr>
              <a:stCxn id="10" idx="3"/>
            </p:cNvCxnSpPr>
            <p:nvPr/>
          </p:nvCxnSpPr>
          <p:spPr>
            <a:xfrm>
              <a:off x="2455859" y="1141762"/>
              <a:ext cx="628586" cy="0"/>
            </a:xfrm>
            <a:prstGeom prst="line">
              <a:avLst/>
            </a:prstGeom>
            <a:ln w="28575">
              <a:prstDash val="solid"/>
            </a:ln>
            <a:effectLst/>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3084445" y="1141762"/>
              <a:ext cx="481636"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84445" y="1153390"/>
              <a:ext cx="0" cy="980209"/>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955375" y="2019298"/>
              <a:ext cx="258139" cy="228600"/>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flipH="1">
              <a:off x="2326789" y="2019298"/>
              <a:ext cx="258139" cy="228600"/>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2326789" y="2514599"/>
              <a:ext cx="258139" cy="228600"/>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2455859" y="2133598"/>
              <a:ext cx="628586" cy="0"/>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455859" y="2133598"/>
              <a:ext cx="0" cy="495300"/>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455859" y="2628898"/>
              <a:ext cx="1110222" cy="0"/>
            </a:xfrm>
            <a:prstGeom prst="straightConnector1">
              <a:avLst/>
            </a:prstGeom>
            <a:ln w="190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197720" y="1904998"/>
              <a:ext cx="572432" cy="99059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a:cs typeface="Times New Roman" pitchFamily="18" charset="0"/>
              </a:endParaRPr>
            </a:p>
          </p:txBody>
        </p:sp>
        <p:sp>
          <p:nvSpPr>
            <p:cNvPr id="22" name="Rectangle 21"/>
            <p:cNvSpPr/>
            <p:nvPr/>
          </p:nvSpPr>
          <p:spPr>
            <a:xfrm rot="5400000">
              <a:off x="3418604" y="1110367"/>
              <a:ext cx="381000" cy="86047"/>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a:cs typeface="Times New Roman" pitchFamily="18" charset="0"/>
              </a:endParaRPr>
            </a:p>
          </p:txBody>
        </p:sp>
        <p:sp>
          <p:nvSpPr>
            <p:cNvPr id="23" name="Rectangle 22"/>
            <p:cNvSpPr/>
            <p:nvPr/>
          </p:nvSpPr>
          <p:spPr>
            <a:xfrm rot="5400000">
              <a:off x="3418604" y="2585875"/>
              <a:ext cx="381000" cy="86047"/>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a:cs typeface="Times New Roman" pitchFamily="18" charset="0"/>
              </a:endParaRPr>
            </a:p>
          </p:txBody>
        </p:sp>
        <p:cxnSp>
          <p:nvCxnSpPr>
            <p:cNvPr id="24" name="Straight Connector 23"/>
            <p:cNvCxnSpPr/>
            <p:nvPr/>
          </p:nvCxnSpPr>
          <p:spPr>
            <a:xfrm flipH="1">
              <a:off x="4017546" y="2514599"/>
              <a:ext cx="258139" cy="228600"/>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H="1">
              <a:off x="3990725" y="1904998"/>
              <a:ext cx="258139" cy="228600"/>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4017546" y="1039089"/>
              <a:ext cx="258139" cy="228600"/>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3978992" y="1643494"/>
              <a:ext cx="258139" cy="228600"/>
            </a:xfrm>
            <a:prstGeom prst="line">
              <a:avLst/>
            </a:prstGeom>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28" name="Straight Connector 27"/>
            <p:cNvCxnSpPr>
              <a:stCxn id="22" idx="0"/>
            </p:cNvCxnSpPr>
            <p:nvPr/>
          </p:nvCxnSpPr>
          <p:spPr>
            <a:xfrm>
              <a:off x="3652128" y="1153390"/>
              <a:ext cx="494488"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146615" y="1141762"/>
              <a:ext cx="0" cy="64893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3" idx="0"/>
            </p:cNvCxnSpPr>
            <p:nvPr/>
          </p:nvCxnSpPr>
          <p:spPr>
            <a:xfrm>
              <a:off x="3652128" y="2628898"/>
              <a:ext cx="467668" cy="1"/>
            </a:xfrm>
            <a:prstGeom prst="line">
              <a:avLst/>
            </a:prstGeom>
            <a:ln w="28575">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119795" y="2019298"/>
              <a:ext cx="0" cy="609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028870" y="1643494"/>
              <a:ext cx="172093" cy="490105"/>
            </a:xfrm>
            <a:prstGeom prst="ellipse">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5">
                <a:cs typeface="Times New Roman" pitchFamily="18" charset="0"/>
              </a:endParaRPr>
            </a:p>
          </p:txBody>
        </p:sp>
        <p:cxnSp>
          <p:nvCxnSpPr>
            <p:cNvPr id="33" name="Straight Connector 32"/>
            <p:cNvCxnSpPr/>
            <p:nvPr/>
          </p:nvCxnSpPr>
          <p:spPr>
            <a:xfrm flipV="1">
              <a:off x="4119795" y="1904998"/>
              <a:ext cx="823028" cy="114300"/>
            </a:xfrm>
            <a:prstGeom prst="line">
              <a:avLst/>
            </a:prstGeom>
            <a:ln w="28575">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46615" y="1790699"/>
              <a:ext cx="796208" cy="81395"/>
            </a:xfrm>
            <a:prstGeom prst="line">
              <a:avLst/>
            </a:prstGeom>
            <a:ln w="28575">
              <a:solidFill>
                <a:srgbClr val="00B0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521558" y="485744"/>
              <a:ext cx="1938015" cy="523432"/>
            </a:xfrm>
            <a:prstGeom prst="rect">
              <a:avLst/>
            </a:prstGeom>
            <a:noFill/>
          </p:spPr>
          <p:txBody>
            <a:bodyPr wrap="square" rtlCol="0">
              <a:spAutoFit/>
            </a:bodyPr>
            <a:lstStyle/>
            <a:p>
              <a:r>
                <a:rPr lang="en-US" sz="1400" dirty="0" err="1">
                  <a:cs typeface="Times New Roman" pitchFamily="18" charset="0"/>
                </a:rPr>
                <a:t>Ti:Sapphire</a:t>
              </a:r>
              <a:endParaRPr lang="en-US" sz="1400" dirty="0">
                <a:cs typeface="Times New Roman" pitchFamily="18" charset="0"/>
              </a:endParaRPr>
            </a:p>
            <a:p>
              <a:r>
                <a:rPr lang="en-US" sz="1400" dirty="0">
                  <a:cs typeface="Times New Roman" pitchFamily="18" charset="0"/>
                </a:rPr>
                <a:t>fs laser (800 nm)</a:t>
              </a:r>
            </a:p>
          </p:txBody>
        </p:sp>
        <p:sp>
          <p:nvSpPr>
            <p:cNvPr id="36" name="TextBox 35"/>
            <p:cNvSpPr txBox="1"/>
            <p:nvPr/>
          </p:nvSpPr>
          <p:spPr>
            <a:xfrm>
              <a:off x="3055298" y="485744"/>
              <a:ext cx="844074" cy="523432"/>
            </a:xfrm>
            <a:prstGeom prst="rect">
              <a:avLst/>
            </a:prstGeom>
            <a:noFill/>
          </p:spPr>
          <p:txBody>
            <a:bodyPr wrap="square" rtlCol="0">
              <a:spAutoFit/>
            </a:bodyPr>
            <a:lstStyle/>
            <a:p>
              <a:pPr algn="ctr"/>
              <a:r>
                <a:rPr lang="en-US" sz="1400" dirty="0">
                  <a:cs typeface="Times New Roman" pitchFamily="18" charset="0"/>
                </a:rPr>
                <a:t>THz emitter</a:t>
              </a:r>
            </a:p>
          </p:txBody>
        </p:sp>
        <p:sp>
          <p:nvSpPr>
            <p:cNvPr id="37" name="TextBox 36"/>
            <p:cNvSpPr txBox="1"/>
            <p:nvPr/>
          </p:nvSpPr>
          <p:spPr>
            <a:xfrm>
              <a:off x="1805033" y="1400143"/>
              <a:ext cx="1044598" cy="523432"/>
            </a:xfrm>
            <a:prstGeom prst="rect">
              <a:avLst/>
            </a:prstGeom>
            <a:noFill/>
          </p:spPr>
          <p:txBody>
            <a:bodyPr wrap="square" rtlCol="0">
              <a:spAutoFit/>
            </a:bodyPr>
            <a:lstStyle/>
            <a:p>
              <a:pPr algn="ctr"/>
              <a:r>
                <a:rPr lang="en-US" sz="1400" dirty="0">
                  <a:cs typeface="Times New Roman" pitchFamily="18" charset="0"/>
                </a:rPr>
                <a:t>Optical delay</a:t>
              </a:r>
            </a:p>
          </p:txBody>
        </p:sp>
        <p:sp>
          <p:nvSpPr>
            <p:cNvPr id="38" name="Rectangle 37"/>
            <p:cNvSpPr/>
            <p:nvPr/>
          </p:nvSpPr>
          <p:spPr>
            <a:xfrm>
              <a:off x="3199551" y="2957597"/>
              <a:ext cx="1089347" cy="26605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cs typeface="Times New Roman" pitchFamily="18" charset="0"/>
                </a:rPr>
                <a:t>Computer</a:t>
              </a:r>
            </a:p>
          </p:txBody>
        </p:sp>
        <p:cxnSp>
          <p:nvCxnSpPr>
            <p:cNvPr id="39" name="Straight Connector 38"/>
            <p:cNvCxnSpPr>
              <a:stCxn id="21" idx="2"/>
            </p:cNvCxnSpPr>
            <p:nvPr/>
          </p:nvCxnSpPr>
          <p:spPr>
            <a:xfrm>
              <a:off x="2483935" y="2895598"/>
              <a:ext cx="0" cy="20833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8" idx="1"/>
            </p:cNvCxnSpPr>
            <p:nvPr/>
          </p:nvCxnSpPr>
          <p:spPr>
            <a:xfrm flipH="1" flipV="1">
              <a:off x="2490566" y="3090626"/>
              <a:ext cx="708985" cy="1"/>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23" idx="3"/>
            </p:cNvCxnSpPr>
            <p:nvPr/>
          </p:nvCxnSpPr>
          <p:spPr>
            <a:xfrm>
              <a:off x="3609102" y="2819398"/>
              <a:ext cx="1" cy="1382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38" idx="3"/>
            </p:cNvCxnSpPr>
            <p:nvPr/>
          </p:nvCxnSpPr>
          <p:spPr>
            <a:xfrm flipH="1">
              <a:off x="4288898" y="3090627"/>
              <a:ext cx="812768"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064265" y="2287341"/>
              <a:ext cx="1179720" cy="523432"/>
            </a:xfrm>
            <a:prstGeom prst="rect">
              <a:avLst/>
            </a:prstGeom>
            <a:noFill/>
          </p:spPr>
          <p:txBody>
            <a:bodyPr wrap="square" rtlCol="0">
              <a:spAutoFit/>
            </a:bodyPr>
            <a:lstStyle/>
            <a:p>
              <a:pPr algn="ctr"/>
              <a:r>
                <a:rPr lang="en-US" sz="1400" b="1" dirty="0">
                  <a:cs typeface="Times New Roman" pitchFamily="18" charset="0"/>
                </a:rPr>
                <a:t>Reflection module</a:t>
              </a:r>
            </a:p>
          </p:txBody>
        </p:sp>
        <p:sp>
          <p:nvSpPr>
            <p:cNvPr id="44" name="TextBox 43"/>
            <p:cNvSpPr txBox="1"/>
            <p:nvPr/>
          </p:nvSpPr>
          <p:spPr>
            <a:xfrm>
              <a:off x="4199399" y="888092"/>
              <a:ext cx="1760220" cy="523432"/>
            </a:xfrm>
            <a:prstGeom prst="rect">
              <a:avLst/>
            </a:prstGeom>
            <a:noFill/>
          </p:spPr>
          <p:txBody>
            <a:bodyPr wrap="square" rtlCol="0">
              <a:spAutoFit/>
            </a:bodyPr>
            <a:lstStyle/>
            <a:p>
              <a:pPr algn="ctr"/>
              <a:r>
                <a:rPr lang="en-US" sz="1400" dirty="0">
                  <a:cs typeface="Times New Roman" pitchFamily="18" charset="0"/>
                </a:rPr>
                <a:t>Sample mounted on movable stage</a:t>
              </a:r>
            </a:p>
          </p:txBody>
        </p:sp>
        <p:cxnSp>
          <p:nvCxnSpPr>
            <p:cNvPr id="45" name="Straight Connector 44"/>
            <p:cNvCxnSpPr/>
            <p:nvPr/>
          </p:nvCxnSpPr>
          <p:spPr>
            <a:xfrm>
              <a:off x="4985846" y="1343891"/>
              <a:ext cx="151937" cy="268869"/>
            </a:xfrm>
            <a:prstGeom prst="line">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740650" y="486267"/>
              <a:ext cx="1016427" cy="523432"/>
            </a:xfrm>
            <a:prstGeom prst="rect">
              <a:avLst/>
            </a:prstGeom>
            <a:noFill/>
          </p:spPr>
          <p:txBody>
            <a:bodyPr wrap="square" rtlCol="0">
              <a:spAutoFit/>
            </a:bodyPr>
            <a:lstStyle/>
            <a:p>
              <a:pPr algn="ctr"/>
              <a:r>
                <a:rPr lang="en-US" sz="1400" dirty="0">
                  <a:cs typeface="Times New Roman" pitchFamily="18" charset="0"/>
                </a:rPr>
                <a:t>THz radiation</a:t>
              </a:r>
            </a:p>
          </p:txBody>
        </p:sp>
        <p:cxnSp>
          <p:nvCxnSpPr>
            <p:cNvPr id="47" name="Straight Arrow Connector 46"/>
            <p:cNvCxnSpPr/>
            <p:nvPr/>
          </p:nvCxnSpPr>
          <p:spPr>
            <a:xfrm flipH="1">
              <a:off x="3899371" y="965662"/>
              <a:ext cx="79621" cy="18772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a:off x="5101333" y="2250933"/>
              <a:ext cx="1" cy="85299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76" name="TextBox 75"/>
          <p:cNvSpPr txBox="1"/>
          <p:nvPr/>
        </p:nvSpPr>
        <p:spPr>
          <a:xfrm>
            <a:off x="5850536" y="4546014"/>
            <a:ext cx="2345896" cy="1077218"/>
          </a:xfrm>
          <a:prstGeom prst="rect">
            <a:avLst/>
          </a:prstGeom>
          <a:noFill/>
        </p:spPr>
        <p:txBody>
          <a:bodyPr wrap="square" lIns="91440" tIns="45720" rIns="91440" bIns="45720" rtlCol="0">
            <a:spAutoFit/>
          </a:bodyPr>
          <a:lstStyle/>
          <a:p>
            <a:pPr marL="342900" indent="-3429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Frequency range: 0.06 to 4 </a:t>
            </a:r>
            <a:r>
              <a:rPr lang="en-US" sz="1600" dirty="0" smtClean="0">
                <a:latin typeface="Times New Roman" panose="02020603050405020304" pitchFamily="18" charset="0"/>
                <a:cs typeface="Times New Roman" panose="02020603050405020304" pitchFamily="18" charset="0"/>
              </a:rPr>
              <a:t>THz</a:t>
            </a:r>
            <a:endParaRPr lang="en-US"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Pulse width: &lt;500 fs </a:t>
            </a:r>
          </a:p>
          <a:p>
            <a:pPr marL="342900" indent="-3429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Output power: ~1 </a:t>
            </a:r>
            <a:r>
              <a:rPr lang="el-GR" sz="1600" dirty="0">
                <a:latin typeface="Times New Roman" panose="02020603050405020304" pitchFamily="18" charset="0"/>
                <a:cs typeface="Times New Roman" panose="02020603050405020304" pitchFamily="18" charset="0"/>
              </a:rPr>
              <a:t>μ</a:t>
            </a:r>
            <a:r>
              <a:rPr lang="en-US" sz="1600" dirty="0" smtClean="0">
                <a:latin typeface="Times New Roman" panose="02020603050405020304" pitchFamily="18" charset="0"/>
                <a:cs typeface="Times New Roman" panose="02020603050405020304" pitchFamily="18" charset="0"/>
              </a:rPr>
              <a:t>W</a:t>
            </a:r>
            <a:endParaRPr lang="en-US" sz="1600" dirty="0">
              <a:latin typeface="Times New Roman" panose="02020603050405020304" pitchFamily="18" charset="0"/>
              <a:cs typeface="Times New Roman" panose="02020603050405020304" pitchFamily="18" charset="0"/>
            </a:endParaRPr>
          </a:p>
        </p:txBody>
      </p:sp>
      <p:sp>
        <p:nvSpPr>
          <p:cNvPr id="77" name="TextBox 76"/>
          <p:cNvSpPr txBox="1"/>
          <p:nvPr/>
        </p:nvSpPr>
        <p:spPr>
          <a:xfrm>
            <a:off x="1135448" y="5572923"/>
            <a:ext cx="4356587" cy="338554"/>
          </a:xfrm>
          <a:prstGeom prst="rect">
            <a:avLst/>
          </a:prstGeom>
          <a:noFill/>
        </p:spPr>
        <p:txBody>
          <a:bodyPr wrap="square" lIns="91440" tIns="45720" rIns="91440" bIns="45720" rtlCol="0">
            <a:spAutoFit/>
          </a:bodyPr>
          <a:lstStyle/>
          <a:p>
            <a:r>
              <a:rPr lang="en-US" sz="1600" b="1" dirty="0">
                <a:latin typeface="Times New Roman" panose="02020603050405020304" pitchFamily="18" charset="0"/>
                <a:cs typeface="Times New Roman" panose="02020603050405020304" pitchFamily="18" charset="0"/>
              </a:rPr>
              <a:t>TPS Spectra 3000 from Teraview, Ltd., </a:t>
            </a:r>
            <a:r>
              <a:rPr lang="en-US" sz="1600" b="1" dirty="0" smtClean="0">
                <a:latin typeface="Times New Roman" panose="02020603050405020304" pitchFamily="18" charset="0"/>
                <a:cs typeface="Times New Roman" panose="02020603050405020304" pitchFamily="18" charset="0"/>
              </a:rPr>
              <a:t>UK</a:t>
            </a:r>
            <a:endParaRPr lang="en-US" sz="1600" b="1" dirty="0">
              <a:latin typeface="Times New Roman" panose="02020603050405020304" pitchFamily="18" charset="0"/>
              <a:cs typeface="Times New Roman" panose="02020603050405020304" pitchFamily="18" charset="0"/>
            </a:endParaRPr>
          </a:p>
        </p:txBody>
      </p:sp>
      <p:sp>
        <p:nvSpPr>
          <p:cNvPr id="78" name="TextBox 77"/>
          <p:cNvSpPr txBox="1"/>
          <p:nvPr/>
        </p:nvSpPr>
        <p:spPr>
          <a:xfrm>
            <a:off x="2986380" y="1159161"/>
            <a:ext cx="2665602" cy="461665"/>
          </a:xfrm>
          <a:prstGeom prst="rect">
            <a:avLst/>
          </a:prstGeom>
          <a:noFill/>
        </p:spPr>
        <p:txBody>
          <a:bodyPr wrap="none" rtlCol="0">
            <a:spAutoFit/>
          </a:bodyPr>
          <a:lstStyle/>
          <a:p>
            <a:r>
              <a:rPr lang="en-US" sz="2400" b="1" dirty="0">
                <a:solidFill>
                  <a:schemeClr val="bg1"/>
                </a:solidFill>
                <a:latin typeface="+mj-lt"/>
              </a:rPr>
              <a:t>Emitter        Receiver</a:t>
            </a:r>
          </a:p>
        </p:txBody>
      </p:sp>
      <p:cxnSp>
        <p:nvCxnSpPr>
          <p:cNvPr id="79" name="Straight Arrow Connector 78"/>
          <p:cNvCxnSpPr>
            <a:cxnSpLocks/>
          </p:cNvCxnSpPr>
          <p:nvPr/>
        </p:nvCxnSpPr>
        <p:spPr>
          <a:xfrm>
            <a:off x="3543200" y="1638508"/>
            <a:ext cx="549510" cy="104698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cxnSpLocks/>
          </p:cNvCxnSpPr>
          <p:nvPr/>
        </p:nvCxnSpPr>
        <p:spPr>
          <a:xfrm flipH="1">
            <a:off x="4203776" y="1593273"/>
            <a:ext cx="839279" cy="112512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336472" y="1555669"/>
            <a:ext cx="3147721" cy="1200329"/>
          </a:xfrm>
          <a:prstGeom prst="rect">
            <a:avLst/>
          </a:prstGeom>
          <a:noFill/>
        </p:spPr>
        <p:txBody>
          <a:bodyPr wrap="none" rtlCol="0">
            <a:spAutoFit/>
          </a:bodyPr>
          <a:lstStyle/>
          <a:p>
            <a:r>
              <a:rPr lang="en-US" sz="2400" b="1" dirty="0">
                <a:solidFill>
                  <a:schemeClr val="bg1"/>
                </a:solidFill>
                <a:latin typeface="+mj-lt"/>
              </a:rPr>
              <a:t>THz core system</a:t>
            </a:r>
          </a:p>
          <a:p>
            <a:r>
              <a:rPr lang="en-US" sz="2400" b="1" dirty="0">
                <a:solidFill>
                  <a:schemeClr val="bg1"/>
                </a:solidFill>
                <a:latin typeface="+mj-lt"/>
              </a:rPr>
              <a:t>Spectroscopy &amp; imaging</a:t>
            </a:r>
          </a:p>
          <a:p>
            <a:r>
              <a:rPr lang="en-US" sz="2400" b="1" dirty="0">
                <a:solidFill>
                  <a:schemeClr val="bg1"/>
                </a:solidFill>
                <a:latin typeface="+mj-lt"/>
              </a:rPr>
              <a:t> up to 2.5cmx2.5cm</a:t>
            </a:r>
          </a:p>
        </p:txBody>
      </p:sp>
      <p:cxnSp>
        <p:nvCxnSpPr>
          <p:cNvPr id="82" name="Straight Arrow Connector 81"/>
          <p:cNvCxnSpPr>
            <a:cxnSpLocks/>
          </p:cNvCxnSpPr>
          <p:nvPr/>
        </p:nvCxnSpPr>
        <p:spPr>
          <a:xfrm>
            <a:off x="1519924" y="2653123"/>
            <a:ext cx="219957" cy="94862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5857554" y="3771084"/>
            <a:ext cx="2174271" cy="830997"/>
          </a:xfrm>
          <a:prstGeom prst="rect">
            <a:avLst/>
          </a:prstGeom>
          <a:noFill/>
        </p:spPr>
        <p:txBody>
          <a:bodyPr wrap="square" lIns="91440" tIns="45720" rIns="91440" bIns="45720" rtlCol="0">
            <a:spAutoFit/>
          </a:bodyPr>
          <a:lstStyle/>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50 </a:t>
            </a:r>
            <a:r>
              <a:rPr lang="el-GR" sz="1600" dirty="0" smtClean="0">
                <a:latin typeface="Times New Roman" panose="02020603050405020304" pitchFamily="18" charset="0"/>
                <a:cs typeface="Times New Roman" panose="02020603050405020304" pitchFamily="18" charset="0"/>
              </a:rPr>
              <a:t>μ</a:t>
            </a:r>
            <a:r>
              <a:rPr lang="en-US" sz="1600" dirty="0" smtClean="0">
                <a:latin typeface="Times New Roman" panose="02020603050405020304" pitchFamily="18" charset="0"/>
                <a:cs typeface="Times New Roman" panose="02020603050405020304" pitchFamily="18" charset="0"/>
              </a:rPr>
              <a:t>m resolution</a:t>
            </a:r>
          </a:p>
          <a:p>
            <a:pPr marL="342900" indent="-3429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Dynamic Range: ~70 dB</a:t>
            </a:r>
            <a:endParaRPr lang="en-US" sz="1600" dirty="0">
              <a:latin typeface="Times New Roman" panose="02020603050405020304" pitchFamily="18" charset="0"/>
              <a:cs typeface="Times New Roman" panose="02020603050405020304" pitchFamily="18" charset="0"/>
            </a:endParaRPr>
          </a:p>
        </p:txBody>
      </p:sp>
      <p:grpSp>
        <p:nvGrpSpPr>
          <p:cNvPr id="84" name="Group 83"/>
          <p:cNvGrpSpPr/>
          <p:nvPr/>
        </p:nvGrpSpPr>
        <p:grpSpPr>
          <a:xfrm>
            <a:off x="6437039" y="900762"/>
            <a:ext cx="5163118" cy="2701948"/>
            <a:chOff x="5796075" y="20166993"/>
            <a:chExt cx="8195780" cy="4349060"/>
          </a:xfrm>
        </p:grpSpPr>
        <p:sp>
          <p:nvSpPr>
            <p:cNvPr id="85" name="TextBox 84"/>
            <p:cNvSpPr txBox="1"/>
            <p:nvPr/>
          </p:nvSpPr>
          <p:spPr>
            <a:xfrm>
              <a:off x="5796075" y="20166993"/>
              <a:ext cx="3949880" cy="544937"/>
            </a:xfrm>
            <a:prstGeom prst="rect">
              <a:avLst/>
            </a:prstGeom>
            <a:noFill/>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Reflection Module</a:t>
              </a:r>
              <a:endParaRPr lang="en-US" sz="1600" b="1" dirty="0">
                <a:latin typeface="Times New Roman" panose="02020603050405020304" pitchFamily="18" charset="0"/>
                <a:cs typeface="Times New Roman" panose="02020603050405020304" pitchFamily="18" charset="0"/>
              </a:endParaRPr>
            </a:p>
          </p:txBody>
        </p:sp>
        <p:sp>
          <p:nvSpPr>
            <p:cNvPr id="86" name="TextBox 85"/>
            <p:cNvSpPr txBox="1"/>
            <p:nvPr/>
          </p:nvSpPr>
          <p:spPr>
            <a:xfrm>
              <a:off x="9937797" y="20166993"/>
              <a:ext cx="4054058" cy="544937"/>
            </a:xfrm>
            <a:prstGeom prst="rect">
              <a:avLst/>
            </a:prstGeom>
            <a:no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Transmission Module</a:t>
              </a:r>
              <a:endParaRPr lang="en-US" sz="1600" b="1" dirty="0">
                <a:latin typeface="Times New Roman" panose="02020603050405020304" pitchFamily="18" charset="0"/>
                <a:cs typeface="Times New Roman" panose="02020603050405020304" pitchFamily="18" charset="0"/>
              </a:endParaRPr>
            </a:p>
          </p:txBody>
        </p:sp>
        <p:pic>
          <p:nvPicPr>
            <p:cNvPr id="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960" y="20887956"/>
              <a:ext cx="3905687" cy="29292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5221" y="20887956"/>
              <a:ext cx="3909581" cy="29321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TextBox 88"/>
            <p:cNvSpPr txBox="1"/>
            <p:nvPr/>
          </p:nvSpPr>
          <p:spPr>
            <a:xfrm>
              <a:off x="8629406" y="23971116"/>
              <a:ext cx="3085759" cy="544937"/>
            </a:xfrm>
            <a:prstGeom prst="rect">
              <a:avLst/>
            </a:prstGeom>
            <a:noFill/>
            <a:ln>
              <a:noFill/>
            </a:ln>
          </p:spPr>
          <p:txBody>
            <a:bodyPr wrap="square" rtlCol="0">
              <a:spAutoFit/>
            </a:bodyPr>
            <a:lstStyle/>
            <a:p>
              <a:r>
                <a:rPr lang="en-US" sz="1600" b="1" dirty="0" smtClean="0">
                  <a:solidFill>
                    <a:srgbClr val="FF0000"/>
                  </a:solidFill>
                  <a:latin typeface="Times New Roman" panose="02020603050405020304" pitchFamily="18" charset="0"/>
                  <a:cs typeface="Times New Roman" panose="02020603050405020304" pitchFamily="18" charset="0"/>
                </a:rPr>
                <a:t>Sample holder</a:t>
              </a:r>
              <a:endParaRPr lang="en-US" sz="1600" b="1" dirty="0">
                <a:solidFill>
                  <a:srgbClr val="FF0000"/>
                </a:solidFill>
                <a:latin typeface="Times New Roman" panose="02020603050405020304" pitchFamily="18" charset="0"/>
                <a:cs typeface="Times New Roman" panose="02020603050405020304" pitchFamily="18" charset="0"/>
              </a:endParaRPr>
            </a:p>
          </p:txBody>
        </p:sp>
        <p:cxnSp>
          <p:nvCxnSpPr>
            <p:cNvPr id="90" name="Straight Arrow Connector 89"/>
            <p:cNvCxnSpPr/>
            <p:nvPr/>
          </p:nvCxnSpPr>
          <p:spPr>
            <a:xfrm flipV="1">
              <a:off x="10101878" y="22352592"/>
              <a:ext cx="1613286" cy="161852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flipV="1">
              <a:off x="8312796" y="23044869"/>
              <a:ext cx="1283514" cy="92916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2328768" y="352728"/>
            <a:ext cx="7543214" cy="400110"/>
          </a:xfrm>
          <a:prstGeom prst="rect">
            <a:avLst/>
          </a:prstGeom>
        </p:spPr>
        <p:txBody>
          <a:bodyPr wrap="square">
            <a:spAutoFit/>
          </a:bodyPr>
          <a:lstStyle/>
          <a:p>
            <a:r>
              <a:rPr lang="en-US" sz="2000" b="1" u="sng" dirty="0">
                <a:latin typeface="Times New Roman" panose="02020603050405020304" pitchFamily="18" charset="0"/>
                <a:cs typeface="Times New Roman" panose="02020603050405020304" pitchFamily="18" charset="0"/>
              </a:rPr>
              <a:t>Terahertz Imaging and Spectroscopy Lab at University of Arkansas</a:t>
            </a:r>
            <a:endParaRPr lang="en-US" sz="2000" u="sng" dirty="0">
              <a:latin typeface="Times New Roman" panose="02020603050405020304" pitchFamily="18" charset="0"/>
              <a:cs typeface="Times New Roman" panose="02020603050405020304" pitchFamily="18" charset="0"/>
            </a:endParaRPr>
          </a:p>
        </p:txBody>
      </p:sp>
      <p:sp>
        <p:nvSpPr>
          <p:cNvPr id="50" name="Rectangle 49"/>
          <p:cNvSpPr/>
          <p:nvPr/>
        </p:nvSpPr>
        <p:spPr>
          <a:xfrm>
            <a:off x="243840" y="278674"/>
            <a:ext cx="11676944" cy="63311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249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5111875" y="214176"/>
            <a:ext cx="5592237" cy="369332"/>
          </a:xfrm>
          <a:prstGeom prst="rect">
            <a:avLst/>
          </a:prstGeom>
        </p:spPr>
        <p:txBody>
          <a:bodyPr wrap="none">
            <a:spAutoFit/>
          </a:bodyPr>
          <a:lstStyle/>
          <a:p>
            <a:r>
              <a:rPr lang="en-US" b="1" dirty="0" smtClean="0">
                <a:latin typeface="Times New Roman" panose="02020603050405020304" pitchFamily="18" charset="0"/>
                <a:cs typeface="Times New Roman" panose="02020603050405020304" pitchFamily="18" charset="0"/>
              </a:rPr>
              <a:t>Finite-difference time-domain (FDTD) Iteration Cycle:</a:t>
            </a:r>
          </a:p>
        </p:txBody>
      </p:sp>
      <mc:AlternateContent xmlns:mc="http://schemas.openxmlformats.org/markup-compatibility/2006" xmlns:a14="http://schemas.microsoft.com/office/drawing/2010/main">
        <mc:Choice Requires="a14">
          <p:sp>
            <p:nvSpPr>
              <p:cNvPr id="2" name="Flowchart: Alternate Process 1"/>
              <p:cNvSpPr/>
              <p:nvPr/>
            </p:nvSpPr>
            <p:spPr>
              <a:xfrm>
                <a:off x="6373899" y="684815"/>
                <a:ext cx="1604559" cy="565265"/>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Times New Roman" panose="02020603050405020304" pitchFamily="18" charset="0"/>
                    <a:cs typeface="Times New Roman" panose="02020603050405020304" pitchFamily="18" charset="0"/>
                  </a:rPr>
                  <a:t>Initial Condition</a:t>
                </a:r>
              </a:p>
              <a:p>
                <a:pPr/>
                <a14:m>
                  <m:oMathPara xmlns:m="http://schemas.openxmlformats.org/officeDocument/2006/math">
                    <m:oMathParaPr>
                      <m:jc m:val="centerGroup"/>
                    </m:oMathParaPr>
                    <m:oMath xmlns:m="http://schemas.openxmlformats.org/officeDocument/2006/math">
                      <m:acc>
                        <m:accPr>
                          <m:chr m:val="⃗"/>
                          <m:ctrlPr>
                            <a:rPr lang="en-US" sz="1600" b="1" i="1" smtClean="0">
                              <a:solidFill>
                                <a:schemeClr val="tx1"/>
                              </a:solidFill>
                              <a:latin typeface="Cambria Math" panose="02040503050406030204" pitchFamily="18" charset="0"/>
                            </a:rPr>
                          </m:ctrlPr>
                        </m:accPr>
                        <m:e>
                          <m:r>
                            <a:rPr lang="en-US" sz="1600" b="1" i="1" smtClean="0">
                              <a:solidFill>
                                <a:schemeClr val="tx1"/>
                              </a:solidFill>
                              <a:latin typeface="Cambria Math" panose="02040503050406030204" pitchFamily="18" charset="0"/>
                            </a:rPr>
                            <m:t>𝑬</m:t>
                          </m:r>
                        </m:e>
                      </m:acc>
                      <m:r>
                        <a:rPr lang="en-US" sz="1600" b="1" i="1" smtClean="0">
                          <a:solidFill>
                            <a:schemeClr val="tx1"/>
                          </a:solidFill>
                          <a:latin typeface="Cambria Math" panose="02040503050406030204" pitchFamily="18" charset="0"/>
                        </a:rPr>
                        <m:t>= </m:t>
                      </m:r>
                      <m:acc>
                        <m:accPr>
                          <m:chr m:val="⃗"/>
                          <m:ctrlPr>
                            <a:rPr lang="en-US" sz="1600" b="1" i="1" smtClean="0">
                              <a:solidFill>
                                <a:schemeClr val="tx1"/>
                              </a:solidFill>
                              <a:latin typeface="Cambria Math" panose="02040503050406030204" pitchFamily="18" charset="0"/>
                            </a:rPr>
                          </m:ctrlPr>
                        </m:accPr>
                        <m:e>
                          <m:r>
                            <a:rPr lang="en-US" sz="1600" b="1" i="1" smtClean="0">
                              <a:solidFill>
                                <a:schemeClr val="tx1"/>
                              </a:solidFill>
                              <a:latin typeface="Cambria Math" panose="02040503050406030204" pitchFamily="18" charset="0"/>
                            </a:rPr>
                            <m:t>𝑯</m:t>
                          </m:r>
                        </m:e>
                      </m:acc>
                      <m:r>
                        <a:rPr lang="en-US" sz="1600" b="1" i="0" smtClean="0">
                          <a:solidFill>
                            <a:schemeClr val="tx1"/>
                          </a:solidFill>
                          <a:latin typeface="Cambria Math" panose="02040503050406030204" pitchFamily="18" charset="0"/>
                        </a:rPr>
                        <m:t>=</m:t>
                      </m:r>
                      <m:r>
                        <a:rPr lang="en-US" sz="1600" b="1" i="0" smtClean="0">
                          <a:solidFill>
                            <a:schemeClr val="tx1"/>
                          </a:solidFill>
                          <a:latin typeface="Cambria Math" panose="02040503050406030204" pitchFamily="18" charset="0"/>
                        </a:rPr>
                        <m:t>𝟎</m:t>
                      </m:r>
                    </m:oMath>
                  </m:oMathPara>
                </a14:m>
                <a:endParaRPr lang="en-US" sz="16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 name="Flowchart: Alternate Process 1"/>
              <p:cNvSpPr>
                <a:spLocks noRot="1" noChangeAspect="1" noMove="1" noResize="1" noEditPoints="1" noAdjustHandles="1" noChangeArrowheads="1" noChangeShapeType="1" noTextEdit="1"/>
              </p:cNvSpPr>
              <p:nvPr/>
            </p:nvSpPr>
            <p:spPr>
              <a:xfrm>
                <a:off x="6373899" y="684815"/>
                <a:ext cx="1604559" cy="565265"/>
              </a:xfrm>
              <a:prstGeom prst="flowChartAlternateProcess">
                <a:avLst/>
              </a:prstGeom>
              <a:blipFill>
                <a:blip r:embed="rId6"/>
                <a:stretch>
                  <a:fillRect t="-5263"/>
                </a:stretch>
              </a:blipFill>
              <a:ln>
                <a:solidFill>
                  <a:schemeClr val="tx1"/>
                </a:solidFill>
              </a:ln>
            </p:spPr>
            <p:txBody>
              <a:bodyPr/>
              <a:lstStyle/>
              <a:p>
                <a:r>
                  <a:rPr lang="en-US">
                    <a:noFill/>
                  </a:rPr>
                  <a:t> </a:t>
                </a:r>
              </a:p>
            </p:txBody>
          </p:sp>
        </mc:Fallback>
      </mc:AlternateContent>
      <p:sp>
        <p:nvSpPr>
          <p:cNvPr id="6" name="Flowchart: Decision 5"/>
          <p:cNvSpPr/>
          <p:nvPr/>
        </p:nvSpPr>
        <p:spPr>
          <a:xfrm>
            <a:off x="7827849" y="1394625"/>
            <a:ext cx="1221970" cy="764771"/>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tx1"/>
              </a:solidFill>
              <a:latin typeface="Times New Roman" panose="02020603050405020304" pitchFamily="18" charset="0"/>
              <a:cs typeface="Times New Roman" panose="02020603050405020304" pitchFamily="18" charset="0"/>
            </a:endParaRPr>
          </a:p>
          <a:p>
            <a:pPr algn="ctr"/>
            <a:r>
              <a:rPr lang="en-US" sz="1600" dirty="0" smtClean="0">
                <a:solidFill>
                  <a:srgbClr val="FF0000"/>
                </a:solidFill>
                <a:latin typeface="Times New Roman" panose="02020603050405020304" pitchFamily="18" charset="0"/>
                <a:cs typeface="Times New Roman" panose="02020603050405020304" pitchFamily="18" charset="0"/>
              </a:rPr>
              <a:t>Time </a:t>
            </a:r>
            <a:r>
              <a:rPr lang="en-US" sz="1600" dirty="0">
                <a:solidFill>
                  <a:srgbClr val="FF0000"/>
                </a:solidFill>
                <a:latin typeface="Times New Roman" panose="02020603050405020304" pitchFamily="18" charset="0"/>
                <a:cs typeface="Times New Roman" panose="02020603050405020304" pitchFamily="18" charset="0"/>
              </a:rPr>
              <a:t>steps</a:t>
            </a:r>
          </a:p>
          <a:p>
            <a:pPr algn="ctr"/>
            <a:endParaRPr lang="en-US" dirty="0"/>
          </a:p>
        </p:txBody>
      </p:sp>
      <mc:AlternateContent xmlns:mc="http://schemas.openxmlformats.org/markup-compatibility/2006" xmlns:a14="http://schemas.microsoft.com/office/drawing/2010/main">
        <mc:Choice Requires="a14">
          <p:sp>
            <p:nvSpPr>
              <p:cNvPr id="13" name="Flowchart: Alternate Process 12"/>
              <p:cNvSpPr/>
              <p:nvPr/>
            </p:nvSpPr>
            <p:spPr>
              <a:xfrm>
                <a:off x="7603353" y="2893701"/>
                <a:ext cx="1670962" cy="565265"/>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Times New Roman" panose="02020603050405020304" pitchFamily="18" charset="0"/>
                    <a:cs typeface="Times New Roman" panose="02020603050405020304" pitchFamily="18" charset="0"/>
                  </a:rPr>
                  <a:t>Update E from H</a:t>
                </a:r>
              </a:p>
              <a:p>
                <a:pPr/>
                <a14:m>
                  <m:oMathPara xmlns:m="http://schemas.openxmlformats.org/officeDocument/2006/math">
                    <m:oMathParaPr>
                      <m:jc m:val="centerGroup"/>
                    </m:oMathParaPr>
                    <m:oMath xmlns:m="http://schemas.openxmlformats.org/officeDocument/2006/math">
                      <m:acc>
                        <m:accPr>
                          <m:chr m:val="⃗"/>
                          <m:ctrlPr>
                            <a:rPr lang="en-US" sz="1600" b="1" i="1">
                              <a:solidFill>
                                <a:schemeClr val="tx1"/>
                              </a:solidFill>
                              <a:latin typeface="Cambria Math" panose="02040503050406030204" pitchFamily="18" charset="0"/>
                            </a:rPr>
                          </m:ctrlPr>
                        </m:accPr>
                        <m:e>
                          <m:r>
                            <a:rPr lang="en-US" sz="1600" b="1" i="1">
                              <a:solidFill>
                                <a:schemeClr val="tx1"/>
                              </a:solidFill>
                              <a:latin typeface="Cambria Math" panose="02040503050406030204" pitchFamily="18" charset="0"/>
                            </a:rPr>
                            <m:t>𝑬</m:t>
                          </m:r>
                        </m:e>
                      </m:acc>
                      <m:r>
                        <a:rPr lang="en-US" sz="1600" b="1" i="1" dirty="0" smtClean="0">
                          <a:solidFill>
                            <a:schemeClr val="tx1"/>
                          </a:solidFill>
                          <a:latin typeface="Cambria Math" panose="02040503050406030204" pitchFamily="18" charset="0"/>
                          <a:ea typeface="Cambria Math" panose="02040503050406030204" pitchFamily="18" charset="0"/>
                        </a:rPr>
                        <m:t>←</m:t>
                      </m:r>
                      <m:r>
                        <a:rPr lang="en-US" sz="1600" b="1" i="1">
                          <a:solidFill>
                            <a:schemeClr val="tx1"/>
                          </a:solidFill>
                          <a:latin typeface="Cambria Math" panose="02040503050406030204" pitchFamily="18" charset="0"/>
                        </a:rPr>
                        <m:t> </m:t>
                      </m:r>
                      <m:acc>
                        <m:accPr>
                          <m:chr m:val="⃗"/>
                          <m:ctrlPr>
                            <a:rPr lang="en-US" sz="1600" b="1" i="1">
                              <a:solidFill>
                                <a:schemeClr val="tx1"/>
                              </a:solidFill>
                              <a:latin typeface="Cambria Math" panose="02040503050406030204" pitchFamily="18" charset="0"/>
                            </a:rPr>
                          </m:ctrlPr>
                        </m:accPr>
                        <m:e>
                          <m:r>
                            <a:rPr lang="en-US" sz="1600" b="1" i="1">
                              <a:solidFill>
                                <a:schemeClr val="tx1"/>
                              </a:solidFill>
                              <a:latin typeface="Cambria Math" panose="02040503050406030204" pitchFamily="18" charset="0"/>
                            </a:rPr>
                            <m:t>𝑯</m:t>
                          </m:r>
                        </m:e>
                      </m:acc>
                    </m:oMath>
                  </m:oMathPara>
                </a14:m>
                <a:endParaRPr lang="en-US" sz="1600" b="1" dirty="0" smtClean="0">
                  <a:solidFill>
                    <a:schemeClr val="tx1"/>
                  </a:solidFill>
                  <a:latin typeface="Times New Roman" panose="02020603050405020304" pitchFamily="18" charset="0"/>
                  <a:cs typeface="Times New Roman" panose="02020603050405020304" pitchFamily="18" charset="0"/>
                </a:endParaRPr>
              </a:p>
            </p:txBody>
          </p:sp>
        </mc:Choice>
        <mc:Fallback xmlns="">
          <p:sp>
            <p:nvSpPr>
              <p:cNvPr id="13" name="Flowchart: Alternate Process 12"/>
              <p:cNvSpPr>
                <a:spLocks noRot="1" noChangeAspect="1" noMove="1" noResize="1" noEditPoints="1" noAdjustHandles="1" noChangeArrowheads="1" noChangeShapeType="1" noTextEdit="1"/>
              </p:cNvSpPr>
              <p:nvPr/>
            </p:nvSpPr>
            <p:spPr>
              <a:xfrm>
                <a:off x="7603353" y="2893701"/>
                <a:ext cx="1670962" cy="565265"/>
              </a:xfrm>
              <a:prstGeom prst="flowChartAlternateProcess">
                <a:avLst/>
              </a:prstGeom>
              <a:blipFill>
                <a:blip r:embed="rId7"/>
                <a:stretch>
                  <a:fillRect t="-6383"/>
                </a:stretch>
              </a:blipFill>
              <a:ln>
                <a:solidFill>
                  <a:schemeClr val="tx1"/>
                </a:solidFill>
              </a:ln>
            </p:spPr>
            <p:txBody>
              <a:bodyPr/>
              <a:lstStyle/>
              <a:p>
                <a:r>
                  <a:rPr lang="en-US">
                    <a:noFill/>
                  </a:rPr>
                  <a:t> </a:t>
                </a:r>
              </a:p>
            </p:txBody>
          </p:sp>
        </mc:Fallback>
      </mc:AlternateContent>
      <p:sp>
        <p:nvSpPr>
          <p:cNvPr id="14" name="Flowchart: Alternate Process 13"/>
          <p:cNvSpPr/>
          <p:nvPr/>
        </p:nvSpPr>
        <p:spPr>
          <a:xfrm>
            <a:off x="7603351" y="3760679"/>
            <a:ext cx="1670964" cy="565265"/>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Times New Roman" panose="02020603050405020304" pitchFamily="18" charset="0"/>
                <a:cs typeface="Times New Roman" panose="02020603050405020304" pitchFamily="18" charset="0"/>
              </a:rPr>
              <a:t>Inject the </a:t>
            </a:r>
            <a:r>
              <a:rPr lang="en-US" sz="1600" b="1" dirty="0" smtClean="0">
                <a:solidFill>
                  <a:schemeClr val="tx1"/>
                </a:solidFill>
                <a:latin typeface="Times New Roman" panose="02020603050405020304" pitchFamily="18" charset="0"/>
                <a:cs typeface="Times New Roman" panose="02020603050405020304" pitchFamily="18" charset="0"/>
              </a:rPr>
              <a:t>source</a:t>
            </a:r>
            <a:r>
              <a:rPr lang="en-US" sz="1600" dirty="0" smtClean="0">
                <a:solidFill>
                  <a:schemeClr val="tx1"/>
                </a:solidFill>
                <a:latin typeface="Times New Roman" panose="02020603050405020304" pitchFamily="18" charset="0"/>
                <a:cs typeface="Times New Roman" panose="02020603050405020304" pitchFamily="18" charset="0"/>
              </a:rPr>
              <a:t> to E or H </a:t>
            </a:r>
            <a:endParaRPr lang="en-US" sz="16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Flowchart: Alternate Process 15"/>
              <p:cNvSpPr/>
              <p:nvPr/>
            </p:nvSpPr>
            <p:spPr>
              <a:xfrm>
                <a:off x="7603351" y="4657459"/>
                <a:ext cx="1670962" cy="565265"/>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latin typeface="Times New Roman" panose="02020603050405020304" pitchFamily="18" charset="0"/>
                    <a:cs typeface="Times New Roman" panose="02020603050405020304" pitchFamily="18" charset="0"/>
                  </a:rPr>
                  <a:t>Update H from E</a:t>
                </a:r>
              </a:p>
              <a:p>
                <a:pPr/>
                <a14:m>
                  <m:oMathPara xmlns:m="http://schemas.openxmlformats.org/officeDocument/2006/math">
                    <m:oMathParaPr>
                      <m:jc m:val="centerGroup"/>
                    </m:oMathParaPr>
                    <m:oMath xmlns:m="http://schemas.openxmlformats.org/officeDocument/2006/math">
                      <m:acc>
                        <m:accPr>
                          <m:chr m:val="⃗"/>
                          <m:ctrlPr>
                            <a:rPr lang="en-US" sz="1600" b="1" i="1">
                              <a:solidFill>
                                <a:schemeClr val="tx1"/>
                              </a:solidFill>
                              <a:latin typeface="Cambria Math" panose="02040503050406030204" pitchFamily="18" charset="0"/>
                            </a:rPr>
                          </m:ctrlPr>
                        </m:accPr>
                        <m:e>
                          <m:r>
                            <a:rPr lang="en-US" sz="1600" b="1" i="1" smtClean="0">
                              <a:solidFill>
                                <a:schemeClr val="tx1"/>
                              </a:solidFill>
                              <a:latin typeface="Cambria Math" panose="02040503050406030204" pitchFamily="18" charset="0"/>
                            </a:rPr>
                            <m:t>𝑯</m:t>
                          </m:r>
                        </m:e>
                      </m:acc>
                      <m:r>
                        <a:rPr lang="en-US" sz="1600" b="1" i="1" dirty="0" smtClean="0">
                          <a:solidFill>
                            <a:schemeClr val="tx1"/>
                          </a:solidFill>
                          <a:latin typeface="Cambria Math" panose="02040503050406030204" pitchFamily="18" charset="0"/>
                          <a:ea typeface="Cambria Math" panose="02040503050406030204" pitchFamily="18" charset="0"/>
                        </a:rPr>
                        <m:t>←</m:t>
                      </m:r>
                      <m:r>
                        <a:rPr lang="en-US" sz="1600" b="1" i="1">
                          <a:solidFill>
                            <a:schemeClr val="tx1"/>
                          </a:solidFill>
                          <a:latin typeface="Cambria Math" panose="02040503050406030204" pitchFamily="18" charset="0"/>
                        </a:rPr>
                        <m:t> </m:t>
                      </m:r>
                      <m:acc>
                        <m:accPr>
                          <m:chr m:val="⃗"/>
                          <m:ctrlPr>
                            <a:rPr lang="en-US" sz="1600" b="1" i="1">
                              <a:solidFill>
                                <a:schemeClr val="tx1"/>
                              </a:solidFill>
                              <a:latin typeface="Cambria Math" panose="02040503050406030204" pitchFamily="18" charset="0"/>
                            </a:rPr>
                          </m:ctrlPr>
                        </m:accPr>
                        <m:e>
                          <m:r>
                            <a:rPr lang="en-US" sz="1600" b="1" i="1" smtClean="0">
                              <a:solidFill>
                                <a:schemeClr val="tx1"/>
                              </a:solidFill>
                              <a:latin typeface="Cambria Math" panose="02040503050406030204" pitchFamily="18" charset="0"/>
                            </a:rPr>
                            <m:t>𝑬</m:t>
                          </m:r>
                        </m:e>
                      </m:acc>
                    </m:oMath>
                  </m:oMathPara>
                </a14:m>
                <a:endParaRPr lang="en-US" sz="1600" b="1" dirty="0" smtClean="0">
                  <a:solidFill>
                    <a:schemeClr val="tx1"/>
                  </a:solidFill>
                  <a:latin typeface="Times New Roman" panose="02020603050405020304" pitchFamily="18" charset="0"/>
                  <a:cs typeface="Times New Roman" panose="02020603050405020304" pitchFamily="18" charset="0"/>
                </a:endParaRPr>
              </a:p>
            </p:txBody>
          </p:sp>
        </mc:Choice>
        <mc:Fallback xmlns="">
          <p:sp>
            <p:nvSpPr>
              <p:cNvPr id="16" name="Flowchart: Alternate Process 15"/>
              <p:cNvSpPr>
                <a:spLocks noRot="1" noChangeAspect="1" noMove="1" noResize="1" noEditPoints="1" noAdjustHandles="1" noChangeArrowheads="1" noChangeShapeType="1" noTextEdit="1"/>
              </p:cNvSpPr>
              <p:nvPr/>
            </p:nvSpPr>
            <p:spPr>
              <a:xfrm>
                <a:off x="7603351" y="4657459"/>
                <a:ext cx="1670962" cy="565265"/>
              </a:xfrm>
              <a:prstGeom prst="flowChartAlternateProcess">
                <a:avLst/>
              </a:prstGeom>
              <a:blipFill>
                <a:blip r:embed="rId8"/>
                <a:stretch>
                  <a:fillRect t="-6316"/>
                </a:stretch>
              </a:blipFill>
              <a:ln>
                <a:solidFill>
                  <a:schemeClr val="tx1"/>
                </a:solidFill>
              </a:ln>
            </p:spPr>
            <p:txBody>
              <a:bodyPr/>
              <a:lstStyle/>
              <a:p>
                <a:r>
                  <a:rPr lang="en-US">
                    <a:noFill/>
                  </a:rPr>
                  <a:t> </a:t>
                </a:r>
              </a:p>
            </p:txBody>
          </p:sp>
        </mc:Fallback>
      </mc:AlternateContent>
      <p:sp>
        <p:nvSpPr>
          <p:cNvPr id="17" name="Flowchart: Alternate Process 16"/>
          <p:cNvSpPr/>
          <p:nvPr/>
        </p:nvSpPr>
        <p:spPr>
          <a:xfrm>
            <a:off x="7603351" y="5505777"/>
            <a:ext cx="1670962" cy="565265"/>
          </a:xfrm>
          <a:prstGeom prst="flowChartAlternate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Times New Roman" panose="02020603050405020304" pitchFamily="18" charset="0"/>
                <a:cs typeface="Times New Roman" panose="02020603050405020304" pitchFamily="18" charset="0"/>
              </a:rPr>
              <a:t>Show simulation status</a:t>
            </a:r>
            <a:endParaRPr lang="en-US" sz="1600" b="1" dirty="0" smtClean="0">
              <a:solidFill>
                <a:schemeClr val="tx1"/>
              </a:solidFill>
              <a:latin typeface="Times New Roman" panose="02020603050405020304" pitchFamily="18" charset="0"/>
              <a:cs typeface="Times New Roman" panose="02020603050405020304" pitchFamily="18" charset="0"/>
            </a:endParaRPr>
          </a:p>
        </p:txBody>
      </p:sp>
      <p:cxnSp>
        <p:nvCxnSpPr>
          <p:cNvPr id="18" name="Elbow Connector 17"/>
          <p:cNvCxnSpPr>
            <a:stCxn id="17" idx="2"/>
          </p:cNvCxnSpPr>
          <p:nvPr/>
        </p:nvCxnSpPr>
        <p:spPr>
          <a:xfrm rot="5400000" flipH="1">
            <a:off x="6366287" y="3998498"/>
            <a:ext cx="2080157" cy="2064932"/>
          </a:xfrm>
          <a:prstGeom prst="bentConnector3">
            <a:avLst>
              <a:gd name="adj1" fmla="val -1099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947103" y="3214325"/>
            <a:ext cx="864732" cy="7730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Times New Roman" panose="02020603050405020304" pitchFamily="18" charset="0"/>
                <a:cs typeface="Times New Roman" panose="02020603050405020304" pitchFamily="18" charset="0"/>
              </a:rPr>
              <a:t>Record Data</a:t>
            </a:r>
            <a:endParaRPr lang="en-US" sz="1600" dirty="0">
              <a:solidFill>
                <a:schemeClr val="tx1"/>
              </a:solidFill>
              <a:latin typeface="Times New Roman" panose="02020603050405020304" pitchFamily="18" charset="0"/>
              <a:cs typeface="Times New Roman" panose="02020603050405020304" pitchFamily="18" charset="0"/>
            </a:endParaRPr>
          </a:p>
        </p:txBody>
      </p:sp>
      <p:cxnSp>
        <p:nvCxnSpPr>
          <p:cNvPr id="22" name="Elbow Connector 21"/>
          <p:cNvCxnSpPr>
            <a:stCxn id="6" idx="1"/>
            <a:endCxn id="20" idx="0"/>
          </p:cNvCxnSpPr>
          <p:nvPr/>
        </p:nvCxnSpPr>
        <p:spPr>
          <a:xfrm rot="10800000" flipV="1">
            <a:off x="6379469" y="1777011"/>
            <a:ext cx="1448380" cy="143731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6" idx="3"/>
          </p:cNvCxnSpPr>
          <p:nvPr/>
        </p:nvCxnSpPr>
        <p:spPr>
          <a:xfrm flipV="1">
            <a:off x="9049819" y="1777010"/>
            <a:ext cx="1311447"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0361266" y="1565035"/>
            <a:ext cx="1509092" cy="4239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Times New Roman" panose="02020603050405020304" pitchFamily="18" charset="0"/>
                <a:cs typeface="Times New Roman" panose="02020603050405020304" pitchFamily="18" charset="0"/>
              </a:rPr>
              <a:t>Post-Processing</a:t>
            </a:r>
            <a:endParaRPr lang="en-US" sz="1600" dirty="0">
              <a:solidFill>
                <a:schemeClr val="tx1"/>
              </a:solidFill>
              <a:latin typeface="Times New Roman" panose="02020603050405020304" pitchFamily="18" charset="0"/>
              <a:cs typeface="Times New Roman" panose="02020603050405020304" pitchFamily="18" charset="0"/>
            </a:endParaRPr>
          </a:p>
        </p:txBody>
      </p:sp>
      <p:cxnSp>
        <p:nvCxnSpPr>
          <p:cNvPr id="27" name="Straight Arrow Connector 26"/>
          <p:cNvCxnSpPr>
            <a:stCxn id="6" idx="2"/>
            <a:endCxn id="13" idx="0"/>
          </p:cNvCxnSpPr>
          <p:nvPr/>
        </p:nvCxnSpPr>
        <p:spPr>
          <a:xfrm>
            <a:off x="8438834" y="2159396"/>
            <a:ext cx="0" cy="73430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3" idx="2"/>
            <a:endCxn id="14" idx="0"/>
          </p:cNvCxnSpPr>
          <p:nvPr/>
        </p:nvCxnSpPr>
        <p:spPr>
          <a:xfrm flipH="1">
            <a:off x="8438833" y="3458966"/>
            <a:ext cx="1" cy="3017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4" idx="2"/>
            <a:endCxn id="16" idx="0"/>
          </p:cNvCxnSpPr>
          <p:nvPr/>
        </p:nvCxnSpPr>
        <p:spPr>
          <a:xfrm flipH="1">
            <a:off x="8438832" y="4325944"/>
            <a:ext cx="1" cy="3315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6" idx="2"/>
            <a:endCxn id="17" idx="0"/>
          </p:cNvCxnSpPr>
          <p:nvPr/>
        </p:nvCxnSpPr>
        <p:spPr>
          <a:xfrm>
            <a:off x="8438832" y="5222724"/>
            <a:ext cx="0" cy="2830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9017549" y="1467788"/>
            <a:ext cx="922713" cy="338554"/>
          </a:xfrm>
          <a:prstGeom prst="rect">
            <a:avLst/>
          </a:prstGeom>
          <a:noFill/>
        </p:spPr>
        <p:txBody>
          <a:bodyPr wrap="square" rtlCol="0">
            <a:spAutoFit/>
          </a:bodyPr>
          <a:lstStyle/>
          <a:p>
            <a:r>
              <a:rPr lang="en-US" sz="1600" dirty="0" smtClean="0">
                <a:solidFill>
                  <a:srgbClr val="FF0000"/>
                </a:solidFill>
                <a:latin typeface="Times New Roman" panose="02020603050405020304" pitchFamily="18" charset="0"/>
                <a:cs typeface="Times New Roman" panose="02020603050405020304" pitchFamily="18" charset="0"/>
              </a:rPr>
              <a:t>Finished</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53" name="TextBox 52"/>
          <p:cNvSpPr txBox="1"/>
          <p:nvPr/>
        </p:nvSpPr>
        <p:spPr>
          <a:xfrm>
            <a:off x="7872706" y="2096106"/>
            <a:ext cx="1356751" cy="338554"/>
          </a:xfrm>
          <a:prstGeom prst="rect">
            <a:avLst/>
          </a:prstGeom>
          <a:noFill/>
        </p:spPr>
        <p:txBody>
          <a:bodyPr wrap="square" rtlCol="0">
            <a:spAutoFit/>
          </a:bodyPr>
          <a:lstStyle/>
          <a:p>
            <a:r>
              <a:rPr lang="en-US" sz="1600" dirty="0" smtClean="0">
                <a:solidFill>
                  <a:srgbClr val="FF0000"/>
                </a:solidFill>
                <a:latin typeface="Times New Roman" panose="02020603050405020304" pitchFamily="18" charset="0"/>
                <a:cs typeface="Times New Roman" panose="02020603050405020304" pitchFamily="18" charset="0"/>
              </a:rPr>
              <a:t>Not Finished</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54" name="TextBox 53"/>
          <p:cNvSpPr txBox="1"/>
          <p:nvPr/>
        </p:nvSpPr>
        <p:spPr>
          <a:xfrm rot="16200000">
            <a:off x="5852855" y="5218303"/>
            <a:ext cx="1460244" cy="338554"/>
          </a:xfrm>
          <a:prstGeom prst="rect">
            <a:avLst/>
          </a:prstGeom>
          <a:noFill/>
        </p:spPr>
        <p:txBody>
          <a:bodyPr wrap="square" rtlCol="0">
            <a:spAutoFit/>
          </a:bodyPr>
          <a:lstStyle/>
          <a:p>
            <a:r>
              <a:rPr lang="en-US" sz="1600" dirty="0" smtClean="0">
                <a:solidFill>
                  <a:srgbClr val="FF0000"/>
                </a:solidFill>
                <a:latin typeface="Times New Roman" panose="02020603050405020304" pitchFamily="18" charset="0"/>
                <a:cs typeface="Times New Roman" panose="02020603050405020304" pitchFamily="18" charset="0"/>
              </a:rPr>
              <a:t>Loop over time</a:t>
            </a:r>
            <a:endParaRPr lang="en-US" sz="16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6" name="TextBox 55"/>
              <p:cNvSpPr txBox="1"/>
              <p:nvPr/>
            </p:nvSpPr>
            <p:spPr>
              <a:xfrm>
                <a:off x="426192" y="729273"/>
                <a:ext cx="2039854" cy="5633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1" i="1" smtClean="0">
                              <a:latin typeface="Cambria Math" panose="02040503050406030204" pitchFamily="18" charset="0"/>
                            </a:rPr>
                          </m:ctrlPr>
                        </m:fPr>
                        <m:num>
                          <m:r>
                            <a:rPr lang="en-US" sz="1600" b="1" i="1" smtClean="0">
                              <a:latin typeface="Cambria Math" panose="02040503050406030204" pitchFamily="18" charset="0"/>
                            </a:rPr>
                            <m:t>𝝏</m:t>
                          </m:r>
                          <m:acc>
                            <m:accPr>
                              <m:chr m:val="⃗"/>
                              <m:ctrlPr>
                                <a:rPr lang="en-US" sz="1600" b="1" i="1">
                                  <a:latin typeface="Cambria Math" panose="02040503050406030204" pitchFamily="18" charset="0"/>
                                </a:rPr>
                              </m:ctrlPr>
                            </m:accPr>
                            <m:e>
                              <m:r>
                                <a:rPr lang="en-US" sz="1600" b="1" i="1">
                                  <a:latin typeface="Cambria Math" panose="02040503050406030204" pitchFamily="18" charset="0"/>
                                </a:rPr>
                                <m:t>𝑯</m:t>
                              </m:r>
                            </m:e>
                          </m:acc>
                        </m:num>
                        <m:den>
                          <m:r>
                            <a:rPr lang="en-US" sz="1600" b="1" i="1" smtClean="0">
                              <a:latin typeface="Cambria Math" panose="02040503050406030204" pitchFamily="18" charset="0"/>
                            </a:rPr>
                            <m:t>𝝏</m:t>
                          </m:r>
                          <m:r>
                            <a:rPr lang="en-US" sz="1600" b="1" i="1" smtClean="0">
                              <a:latin typeface="Cambria Math" panose="02040503050406030204" pitchFamily="18" charset="0"/>
                            </a:rPr>
                            <m:t>𝒕</m:t>
                          </m:r>
                        </m:den>
                      </m:f>
                      <m:r>
                        <a:rPr lang="en-US" sz="1600" b="1" i="1" smtClean="0">
                          <a:latin typeface="Cambria Math" panose="02040503050406030204" pitchFamily="18" charset="0"/>
                        </a:rPr>
                        <m:t>=</m:t>
                      </m:r>
                      <m:f>
                        <m:fPr>
                          <m:ctrlPr>
                            <a:rPr lang="en-US" sz="1600" b="1" i="1" smtClean="0">
                              <a:latin typeface="Cambria Math" panose="02040503050406030204" pitchFamily="18" charset="0"/>
                              <a:ea typeface="Cambria Math" panose="02040503050406030204" pitchFamily="18" charset="0"/>
                            </a:rPr>
                          </m:ctrlPr>
                        </m:fPr>
                        <m:num>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𝟏</m:t>
                          </m:r>
                        </m:num>
                        <m:den>
                          <m:r>
                            <a:rPr lang="en-US" sz="1600" b="1" i="1">
                              <a:latin typeface="Cambria Math" panose="02040503050406030204" pitchFamily="18" charset="0"/>
                              <a:ea typeface="Cambria Math" panose="02040503050406030204" pitchFamily="18" charset="0"/>
                            </a:rPr>
                            <m:t>𝝁</m:t>
                          </m:r>
                        </m:den>
                      </m:f>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m:t>
                      </m:r>
                      <m:acc>
                        <m:accPr>
                          <m:chr m:val="⃗"/>
                          <m:ctrlPr>
                            <a:rPr lang="en-US" sz="1600" b="1" i="1">
                              <a:latin typeface="Cambria Math" panose="02040503050406030204" pitchFamily="18" charset="0"/>
                            </a:rPr>
                          </m:ctrlPr>
                        </m:accPr>
                        <m:e>
                          <m:r>
                            <a:rPr lang="en-US" sz="1600" b="1" i="1">
                              <a:latin typeface="Cambria Math" panose="02040503050406030204" pitchFamily="18" charset="0"/>
                            </a:rPr>
                            <m:t>𝑬</m:t>
                          </m:r>
                        </m:e>
                      </m:acc>
                      <m:r>
                        <a:rPr lang="en-US" sz="1600" b="1" i="1" smtClean="0">
                          <a:latin typeface="Cambria Math" panose="02040503050406030204" pitchFamily="18" charset="0"/>
                        </a:rPr>
                        <m:t> −</m:t>
                      </m:r>
                      <m:f>
                        <m:fPr>
                          <m:ctrlPr>
                            <a:rPr lang="en-US" sz="1600" b="1" i="1" smtClean="0">
                              <a:latin typeface="Cambria Math" panose="02040503050406030204" pitchFamily="18" charset="0"/>
                            </a:rPr>
                          </m:ctrlPr>
                        </m:fPr>
                        <m:num>
                          <m:r>
                            <a:rPr lang="en-US" sz="1600" b="1" i="1">
                              <a:latin typeface="Cambria Math" panose="02040503050406030204" pitchFamily="18" charset="0"/>
                              <a:ea typeface="Cambria Math" panose="02040503050406030204" pitchFamily="18" charset="0"/>
                            </a:rPr>
                            <m:t>𝝆</m:t>
                          </m:r>
                        </m:num>
                        <m:den>
                          <m:r>
                            <a:rPr lang="en-US" sz="1600" b="1" i="1">
                              <a:latin typeface="Cambria Math" panose="02040503050406030204" pitchFamily="18" charset="0"/>
                              <a:ea typeface="Cambria Math" panose="02040503050406030204" pitchFamily="18" charset="0"/>
                            </a:rPr>
                            <m:t>𝝁</m:t>
                          </m:r>
                        </m:den>
                      </m:f>
                      <m:acc>
                        <m:accPr>
                          <m:chr m:val="⃗"/>
                          <m:ctrlPr>
                            <a:rPr lang="en-US" sz="1600" b="1" i="1">
                              <a:latin typeface="Cambria Math" panose="02040503050406030204" pitchFamily="18" charset="0"/>
                            </a:rPr>
                          </m:ctrlPr>
                        </m:accPr>
                        <m:e>
                          <m:r>
                            <a:rPr lang="en-US" sz="1600" b="1" i="1" smtClean="0">
                              <a:latin typeface="Cambria Math" panose="02040503050406030204" pitchFamily="18" charset="0"/>
                            </a:rPr>
                            <m:t>𝑯</m:t>
                          </m:r>
                        </m:e>
                      </m:acc>
                    </m:oMath>
                  </m:oMathPara>
                </a14:m>
                <a:endParaRPr lang="en-US" b="1" dirty="0"/>
              </a:p>
            </p:txBody>
          </p:sp>
        </mc:Choice>
        <mc:Fallback xmlns="">
          <p:sp>
            <p:nvSpPr>
              <p:cNvPr id="56" name="TextBox 55"/>
              <p:cNvSpPr txBox="1">
                <a:spLocks noRot="1" noChangeAspect="1" noMove="1" noResize="1" noEditPoints="1" noAdjustHandles="1" noChangeArrowheads="1" noChangeShapeType="1" noTextEdit="1"/>
              </p:cNvSpPr>
              <p:nvPr/>
            </p:nvSpPr>
            <p:spPr>
              <a:xfrm>
                <a:off x="426192" y="729273"/>
                <a:ext cx="2039854" cy="56335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426192" y="1423553"/>
                <a:ext cx="1858714" cy="5247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b="1" i="1" smtClean="0">
                              <a:latin typeface="Cambria Math" panose="02040503050406030204" pitchFamily="18" charset="0"/>
                            </a:rPr>
                          </m:ctrlPr>
                        </m:fPr>
                        <m:num>
                          <m:r>
                            <a:rPr lang="en-US" sz="1600" b="1" i="1" smtClean="0">
                              <a:latin typeface="Cambria Math" panose="02040503050406030204" pitchFamily="18" charset="0"/>
                            </a:rPr>
                            <m:t>𝝏</m:t>
                          </m:r>
                          <m:acc>
                            <m:accPr>
                              <m:chr m:val="⃗"/>
                              <m:ctrlPr>
                                <a:rPr lang="en-US" sz="1600" b="1" i="1">
                                  <a:latin typeface="Cambria Math" panose="02040503050406030204" pitchFamily="18" charset="0"/>
                                </a:rPr>
                              </m:ctrlPr>
                            </m:accPr>
                            <m:e>
                              <m:r>
                                <a:rPr lang="en-US" sz="1600" b="1" i="1" smtClean="0">
                                  <a:latin typeface="Cambria Math" panose="02040503050406030204" pitchFamily="18" charset="0"/>
                                </a:rPr>
                                <m:t>𝑬</m:t>
                              </m:r>
                            </m:e>
                          </m:acc>
                        </m:num>
                        <m:den>
                          <m:r>
                            <a:rPr lang="en-US" sz="1600" b="1" i="1" smtClean="0">
                              <a:latin typeface="Cambria Math" panose="02040503050406030204" pitchFamily="18" charset="0"/>
                            </a:rPr>
                            <m:t>𝝏</m:t>
                          </m:r>
                          <m:r>
                            <a:rPr lang="en-US" sz="1600" b="1" i="1" smtClean="0">
                              <a:latin typeface="Cambria Math" panose="02040503050406030204" pitchFamily="18" charset="0"/>
                            </a:rPr>
                            <m:t>𝒕</m:t>
                          </m:r>
                        </m:den>
                      </m:f>
                      <m:r>
                        <a:rPr lang="en-US" sz="1600" b="1" i="1" smtClean="0">
                          <a:latin typeface="Cambria Math" panose="02040503050406030204" pitchFamily="18" charset="0"/>
                        </a:rPr>
                        <m:t>=</m:t>
                      </m:r>
                      <m:f>
                        <m:fPr>
                          <m:ctrlPr>
                            <a:rPr lang="en-US" sz="1600" b="1" i="1">
                              <a:latin typeface="Cambria Math" panose="02040503050406030204" pitchFamily="18" charset="0"/>
                              <a:ea typeface="Cambria Math" panose="02040503050406030204" pitchFamily="18" charset="0"/>
                            </a:rPr>
                          </m:ctrlPr>
                        </m:fPr>
                        <m:num>
                          <m:r>
                            <a:rPr lang="en-US" sz="1600" b="1" i="1">
                              <a:latin typeface="Cambria Math" panose="02040503050406030204" pitchFamily="18" charset="0"/>
                              <a:ea typeface="Cambria Math" panose="02040503050406030204" pitchFamily="18" charset="0"/>
                            </a:rPr>
                            <m:t>𝟏</m:t>
                          </m:r>
                        </m:num>
                        <m:den>
                          <m:r>
                            <a:rPr lang="en-US" sz="1600" b="1" i="1">
                              <a:latin typeface="Cambria Math" panose="02040503050406030204" pitchFamily="18" charset="0"/>
                              <a:ea typeface="Cambria Math" panose="02040503050406030204" pitchFamily="18" charset="0"/>
                            </a:rPr>
                            <m:t>𝜺</m:t>
                          </m:r>
                        </m:den>
                      </m:f>
                      <m:r>
                        <a:rPr lang="en-US" sz="1600" b="1" i="1" smtClean="0">
                          <a:latin typeface="Cambria Math" panose="02040503050406030204" pitchFamily="18" charset="0"/>
                          <a:ea typeface="Cambria Math" panose="02040503050406030204" pitchFamily="18" charset="0"/>
                        </a:rPr>
                        <m:t>𝜵</m:t>
                      </m:r>
                      <m:r>
                        <a:rPr lang="en-US" sz="1600" b="1" i="1" smtClean="0">
                          <a:latin typeface="Cambria Math" panose="02040503050406030204" pitchFamily="18" charset="0"/>
                          <a:ea typeface="Cambria Math" panose="02040503050406030204" pitchFamily="18" charset="0"/>
                        </a:rPr>
                        <m:t>×</m:t>
                      </m:r>
                      <m:acc>
                        <m:accPr>
                          <m:chr m:val="⃗"/>
                          <m:ctrlPr>
                            <a:rPr lang="en-US" sz="1600" b="1" i="1">
                              <a:latin typeface="Cambria Math" panose="02040503050406030204" pitchFamily="18" charset="0"/>
                            </a:rPr>
                          </m:ctrlPr>
                        </m:accPr>
                        <m:e>
                          <m:r>
                            <a:rPr lang="en-US" sz="1600" b="1" i="1" smtClean="0">
                              <a:latin typeface="Cambria Math" panose="02040503050406030204" pitchFamily="18" charset="0"/>
                            </a:rPr>
                            <m:t>𝑯</m:t>
                          </m:r>
                        </m:e>
                      </m:acc>
                      <m:r>
                        <a:rPr lang="en-US" sz="1600" b="1" i="1" smtClean="0">
                          <a:latin typeface="Cambria Math" panose="02040503050406030204" pitchFamily="18" charset="0"/>
                        </a:rPr>
                        <m:t> −</m:t>
                      </m:r>
                      <m:f>
                        <m:fPr>
                          <m:ctrlPr>
                            <a:rPr lang="en-US" sz="1600" b="1" i="1" smtClean="0">
                              <a:latin typeface="Cambria Math" panose="02040503050406030204" pitchFamily="18" charset="0"/>
                            </a:rPr>
                          </m:ctrlPr>
                        </m:fPr>
                        <m:num>
                          <m:r>
                            <a:rPr lang="en-US" sz="1600" b="1" i="1" smtClean="0">
                              <a:latin typeface="Cambria Math" panose="02040503050406030204" pitchFamily="18" charset="0"/>
                              <a:ea typeface="Cambria Math" panose="02040503050406030204" pitchFamily="18" charset="0"/>
                            </a:rPr>
                            <m:t>𝝈</m:t>
                          </m:r>
                        </m:num>
                        <m:den>
                          <m:r>
                            <a:rPr lang="en-US" sz="1600" b="1" i="1" smtClean="0">
                              <a:latin typeface="Cambria Math" panose="02040503050406030204" pitchFamily="18" charset="0"/>
                              <a:ea typeface="Cambria Math" panose="02040503050406030204" pitchFamily="18" charset="0"/>
                            </a:rPr>
                            <m:t>𝜺</m:t>
                          </m:r>
                        </m:den>
                      </m:f>
                      <m:acc>
                        <m:accPr>
                          <m:chr m:val="⃗"/>
                          <m:ctrlPr>
                            <a:rPr lang="en-US" sz="1600" b="1" i="1">
                              <a:latin typeface="Cambria Math" panose="02040503050406030204" pitchFamily="18" charset="0"/>
                            </a:rPr>
                          </m:ctrlPr>
                        </m:accPr>
                        <m:e>
                          <m:r>
                            <a:rPr lang="en-US" sz="1600" b="1" i="1" smtClean="0">
                              <a:latin typeface="Cambria Math" panose="02040503050406030204" pitchFamily="18" charset="0"/>
                            </a:rPr>
                            <m:t>𝑬</m:t>
                          </m:r>
                        </m:e>
                      </m:acc>
                    </m:oMath>
                  </m:oMathPara>
                </a14:m>
                <a:endParaRPr lang="en-US" b="1" dirty="0"/>
              </a:p>
            </p:txBody>
          </p:sp>
        </mc:Choice>
        <mc:Fallback xmlns="">
          <p:sp>
            <p:nvSpPr>
              <p:cNvPr id="57" name="TextBox 56"/>
              <p:cNvSpPr txBox="1">
                <a:spLocks noRot="1" noChangeAspect="1" noMove="1" noResize="1" noEditPoints="1" noAdjustHandles="1" noChangeArrowheads="1" noChangeShapeType="1" noTextEdit="1"/>
              </p:cNvSpPr>
              <p:nvPr/>
            </p:nvSpPr>
            <p:spPr>
              <a:xfrm>
                <a:off x="426192" y="1423553"/>
                <a:ext cx="1858714" cy="52475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2738858" y="583508"/>
                <a:ext cx="1952014" cy="1384995"/>
              </a:xfrm>
              <a:prstGeom prst="rect">
                <a:avLst/>
              </a:prstGeom>
              <a:noFill/>
            </p:spPr>
            <p:txBody>
              <a:bodyPr wrap="square" rtlCol="0">
                <a:spAutoFit/>
              </a:bodyPr>
              <a:lstStyle/>
              <a:p>
                <a:r>
                  <a:rPr lang="en-US" sz="1400" i="1" dirty="0" smtClean="0">
                    <a:solidFill>
                      <a:schemeClr val="tx1"/>
                    </a:solidFill>
                    <a:latin typeface="Times New Roman" panose="02020603050405020304" pitchFamily="18" charset="0"/>
                    <a:cs typeface="Times New Roman" panose="02020603050405020304" pitchFamily="18" charset="0"/>
                  </a:rPr>
                  <a:t>E: Electric field</a:t>
                </a:r>
              </a:p>
              <a:p>
                <a:r>
                  <a:rPr lang="en-US" sz="1400" i="1" dirty="0" smtClean="0">
                    <a:solidFill>
                      <a:schemeClr val="tx1"/>
                    </a:solidFill>
                    <a:latin typeface="Times New Roman" panose="02020603050405020304" pitchFamily="18" charset="0"/>
                    <a:cs typeface="Times New Roman" panose="02020603050405020304" pitchFamily="18" charset="0"/>
                  </a:rPr>
                  <a:t>H: Magnetic field</a:t>
                </a:r>
              </a:p>
              <a:p>
                <a14:m>
                  <m:oMath xmlns:m="http://schemas.openxmlformats.org/officeDocument/2006/math">
                    <m:r>
                      <a:rPr lang="en-US" sz="1400" b="0" i="1">
                        <a:solidFill>
                          <a:schemeClr val="tx1"/>
                        </a:solidFill>
                        <a:latin typeface="Cambria Math" panose="02040503050406030204" pitchFamily="18" charset="0"/>
                        <a:ea typeface="Cambria Math" panose="02040503050406030204" pitchFamily="18" charset="0"/>
                      </a:rPr>
                      <m:t>𝜀</m:t>
                    </m:r>
                  </m:oMath>
                </a14:m>
                <a:r>
                  <a:rPr lang="en-US" sz="1400" i="1" dirty="0" smtClean="0">
                    <a:solidFill>
                      <a:schemeClr val="tx1"/>
                    </a:solidFill>
                    <a:latin typeface="Times New Roman" panose="02020603050405020304" pitchFamily="18" charset="0"/>
                    <a:cs typeface="Times New Roman" panose="02020603050405020304" pitchFamily="18" charset="0"/>
                  </a:rPr>
                  <a:t>: Permittivity</a:t>
                </a:r>
              </a:p>
              <a:p>
                <a14:m>
                  <m:oMath xmlns:m="http://schemas.openxmlformats.org/officeDocument/2006/math">
                    <m:r>
                      <a:rPr lang="en-US" sz="1400" b="0" i="1">
                        <a:solidFill>
                          <a:schemeClr val="tx1"/>
                        </a:solidFill>
                        <a:latin typeface="Cambria Math" panose="02040503050406030204" pitchFamily="18" charset="0"/>
                        <a:ea typeface="Cambria Math" panose="02040503050406030204" pitchFamily="18" charset="0"/>
                      </a:rPr>
                      <m:t>𝜇</m:t>
                    </m:r>
                  </m:oMath>
                </a14:m>
                <a:r>
                  <a:rPr lang="en-US" sz="1400" i="1" dirty="0" smtClean="0">
                    <a:solidFill>
                      <a:schemeClr val="tx1"/>
                    </a:solidFill>
                    <a:latin typeface="Times New Roman" panose="02020603050405020304" pitchFamily="18" charset="0"/>
                    <a:cs typeface="Times New Roman" panose="02020603050405020304" pitchFamily="18" charset="0"/>
                  </a:rPr>
                  <a:t>: Permeability</a:t>
                </a:r>
              </a:p>
              <a:p>
                <a14:m>
                  <m:oMath xmlns:m="http://schemas.openxmlformats.org/officeDocument/2006/math">
                    <m:r>
                      <a:rPr lang="en-US" sz="1400" b="0" i="1">
                        <a:solidFill>
                          <a:schemeClr val="tx1"/>
                        </a:solidFill>
                        <a:latin typeface="Cambria Math" panose="02040503050406030204" pitchFamily="18" charset="0"/>
                        <a:ea typeface="Cambria Math" panose="02040503050406030204" pitchFamily="18" charset="0"/>
                      </a:rPr>
                      <m:t>𝜎</m:t>
                    </m:r>
                  </m:oMath>
                </a14:m>
                <a:r>
                  <a:rPr lang="en-US" sz="1400" i="1" dirty="0" smtClean="0">
                    <a:solidFill>
                      <a:schemeClr val="tx1"/>
                    </a:solidFill>
                    <a:latin typeface="Times New Roman" panose="02020603050405020304" pitchFamily="18" charset="0"/>
                    <a:cs typeface="Times New Roman" panose="02020603050405020304" pitchFamily="18" charset="0"/>
                  </a:rPr>
                  <a:t>: Electric conductivity </a:t>
                </a:r>
              </a:p>
              <a:p>
                <a14:m>
                  <m:oMath xmlns:m="http://schemas.openxmlformats.org/officeDocument/2006/math">
                    <m:r>
                      <a:rPr lang="en-US" sz="1400" b="0" i="1">
                        <a:solidFill>
                          <a:schemeClr val="tx1"/>
                        </a:solidFill>
                        <a:latin typeface="Cambria Math" panose="02040503050406030204" pitchFamily="18" charset="0"/>
                        <a:ea typeface="Cambria Math" panose="02040503050406030204" pitchFamily="18" charset="0"/>
                      </a:rPr>
                      <m:t>𝜌</m:t>
                    </m:r>
                  </m:oMath>
                </a14:m>
                <a:r>
                  <a:rPr lang="en-US" sz="1400" i="1" dirty="0" smtClean="0">
                    <a:solidFill>
                      <a:schemeClr val="tx1"/>
                    </a:solidFill>
                    <a:latin typeface="Times New Roman" panose="02020603050405020304" pitchFamily="18" charset="0"/>
                    <a:cs typeface="Times New Roman" panose="02020603050405020304" pitchFamily="18" charset="0"/>
                  </a:rPr>
                  <a:t>: </a:t>
                </a:r>
                <a:r>
                  <a:rPr lang="en-US" sz="1400" i="1" dirty="0">
                    <a:solidFill>
                      <a:schemeClr val="tx1"/>
                    </a:solidFill>
                    <a:latin typeface="Times New Roman" panose="02020603050405020304" pitchFamily="18" charset="0"/>
                    <a:cs typeface="Times New Roman" panose="02020603050405020304" pitchFamily="18" charset="0"/>
                  </a:rPr>
                  <a:t>Magnetic </a:t>
                </a:r>
                <a:r>
                  <a:rPr lang="en-US" sz="1400" i="1" dirty="0" smtClean="0">
                    <a:solidFill>
                      <a:schemeClr val="tx1"/>
                    </a:solidFill>
                    <a:latin typeface="Times New Roman" panose="02020603050405020304" pitchFamily="18" charset="0"/>
                    <a:cs typeface="Times New Roman" panose="02020603050405020304" pitchFamily="18" charset="0"/>
                  </a:rPr>
                  <a:t>resistivity </a:t>
                </a:r>
                <a:endParaRPr lang="en-US" sz="14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2738858" y="583508"/>
                <a:ext cx="1952014" cy="1384995"/>
              </a:xfrm>
              <a:prstGeom prst="rect">
                <a:avLst/>
              </a:prstGeom>
              <a:blipFill>
                <a:blip r:embed="rId11"/>
                <a:stretch>
                  <a:fillRect l="-935" t="-881" b="-3524"/>
                </a:stretch>
              </a:blipFill>
            </p:spPr>
            <p:txBody>
              <a:bodyPr/>
              <a:lstStyle/>
              <a:p>
                <a:r>
                  <a:rPr lang="en-US">
                    <a:noFill/>
                  </a:rPr>
                  <a:t> </a:t>
                </a:r>
              </a:p>
            </p:txBody>
          </p:sp>
        </mc:Fallback>
      </mc:AlternateContent>
      <p:sp>
        <p:nvSpPr>
          <p:cNvPr id="59" name="TextBox 58"/>
          <p:cNvSpPr txBox="1"/>
          <p:nvPr/>
        </p:nvSpPr>
        <p:spPr>
          <a:xfrm>
            <a:off x="243254" y="224848"/>
            <a:ext cx="2304003"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Maxwell’s equations:</a:t>
            </a:r>
            <a:endParaRPr lang="en-US" b="1" dirty="0">
              <a:latin typeface="Times New Roman" panose="02020603050405020304" pitchFamily="18" charset="0"/>
              <a:cs typeface="Times New Roman" panose="02020603050405020304" pitchFamily="18" charset="0"/>
            </a:endParaRPr>
          </a:p>
        </p:txBody>
      </p:sp>
      <p:sp>
        <p:nvSpPr>
          <p:cNvPr id="60" name="Down Arrow 59"/>
          <p:cNvSpPr/>
          <p:nvPr/>
        </p:nvSpPr>
        <p:spPr>
          <a:xfrm>
            <a:off x="2267045" y="2177191"/>
            <a:ext cx="409043" cy="63695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p:nvPr/>
        </p:nvCxnSpPr>
        <p:spPr>
          <a:xfrm flipV="1">
            <a:off x="1426717" y="3030194"/>
            <a:ext cx="0" cy="24356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p:cNvCxnSpPr/>
          <p:nvPr/>
        </p:nvCxnSpPr>
        <p:spPr>
          <a:xfrm>
            <a:off x="1426717" y="5465823"/>
            <a:ext cx="267679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p:cNvCxnSpPr/>
          <p:nvPr/>
        </p:nvCxnSpPr>
        <p:spPr>
          <a:xfrm flipH="1">
            <a:off x="483126" y="5465823"/>
            <a:ext cx="943591" cy="9823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8" name="Flowchart: Process 67"/>
          <p:cNvSpPr/>
          <p:nvPr/>
        </p:nvSpPr>
        <p:spPr>
          <a:xfrm>
            <a:off x="1897126" y="3894589"/>
            <a:ext cx="1363185" cy="1279038"/>
          </a:xfrm>
          <a:prstGeom prst="flowChartProcess">
            <a:avLst/>
          </a:prstGeom>
          <a:solidFill>
            <a:schemeClr val="bg1"/>
          </a:solidFill>
          <a:ln w="10160">
            <a:solidFill>
              <a:schemeClr val="tx1"/>
            </a:solidFill>
          </a:ln>
          <a:scene3d>
            <a:camera prst="obliqueTopRight"/>
            <a:lightRig rig="balanced" dir="t"/>
          </a:scene3d>
          <a:sp3d extrusionH="2667000" contourW="12700" prstMaterial="powder">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a:stCxn id="68" idx="0"/>
            <a:endCxn id="68" idx="2"/>
          </p:cNvCxnSpPr>
          <p:nvPr/>
        </p:nvCxnSpPr>
        <p:spPr>
          <a:xfrm>
            <a:off x="2578719" y="3894589"/>
            <a:ext cx="0" cy="1279038"/>
          </a:xfrm>
          <a:prstGeom prst="line">
            <a:avLst/>
          </a:prstGeom>
        </p:spPr>
        <p:style>
          <a:lnRef idx="1">
            <a:schemeClr val="dk1"/>
          </a:lnRef>
          <a:fillRef idx="0">
            <a:schemeClr val="dk1"/>
          </a:fillRef>
          <a:effectRef idx="0">
            <a:schemeClr val="dk1"/>
          </a:effectRef>
          <a:fontRef idx="minor">
            <a:schemeClr val="tx1"/>
          </a:fontRef>
        </p:style>
      </p:cxnSp>
      <p:cxnSp>
        <p:nvCxnSpPr>
          <p:cNvPr id="70" name="Straight Connector 69"/>
          <p:cNvCxnSpPr>
            <a:stCxn id="68" idx="1"/>
            <a:endCxn id="68" idx="3"/>
          </p:cNvCxnSpPr>
          <p:nvPr/>
        </p:nvCxnSpPr>
        <p:spPr>
          <a:xfrm>
            <a:off x="1897126" y="4534108"/>
            <a:ext cx="1363185" cy="0"/>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a:stCxn id="68" idx="0"/>
          </p:cNvCxnSpPr>
          <p:nvPr/>
        </p:nvCxnSpPr>
        <p:spPr>
          <a:xfrm flipV="1">
            <a:off x="2578719" y="3316778"/>
            <a:ext cx="530127" cy="577811"/>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2211275" y="3558000"/>
            <a:ext cx="1391235" cy="0"/>
          </a:xfrm>
          <a:prstGeom prst="line">
            <a:avLst/>
          </a:prstGeom>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a:off x="3596901" y="3558000"/>
            <a:ext cx="0" cy="1279038"/>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73"/>
          <p:cNvCxnSpPr>
            <a:stCxn id="68" idx="3"/>
          </p:cNvCxnSpPr>
          <p:nvPr/>
        </p:nvCxnSpPr>
        <p:spPr>
          <a:xfrm flipV="1">
            <a:off x="3260311" y="3984346"/>
            <a:ext cx="577811" cy="549762"/>
          </a:xfrm>
          <a:prstGeom prst="line">
            <a:avLst/>
          </a:prstGeom>
        </p:spPr>
        <p:style>
          <a:lnRef idx="1">
            <a:schemeClr val="dk1"/>
          </a:lnRef>
          <a:fillRef idx="0">
            <a:schemeClr val="dk1"/>
          </a:fillRef>
          <a:effectRef idx="0">
            <a:schemeClr val="dk1"/>
          </a:effectRef>
          <a:fontRef idx="minor">
            <a:schemeClr val="tx1"/>
          </a:fontRef>
        </p:style>
      </p:cxnSp>
      <p:sp>
        <p:nvSpPr>
          <p:cNvPr id="75" name="Up Arrow 74"/>
          <p:cNvSpPr/>
          <p:nvPr/>
        </p:nvSpPr>
        <p:spPr>
          <a:xfrm>
            <a:off x="2833965" y="3367267"/>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6" name="Up Arrow 75"/>
          <p:cNvSpPr/>
          <p:nvPr/>
        </p:nvSpPr>
        <p:spPr>
          <a:xfrm>
            <a:off x="3201408" y="4343375"/>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7" name="Up Arrow 76"/>
          <p:cNvSpPr/>
          <p:nvPr/>
        </p:nvSpPr>
        <p:spPr>
          <a:xfrm>
            <a:off x="3773608" y="3799222"/>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8" name="Up Arrow 77"/>
          <p:cNvSpPr/>
          <p:nvPr/>
        </p:nvSpPr>
        <p:spPr>
          <a:xfrm>
            <a:off x="1824200" y="4343375"/>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Up Arrow 78"/>
          <p:cNvSpPr/>
          <p:nvPr/>
        </p:nvSpPr>
        <p:spPr>
          <a:xfrm rot="5400000">
            <a:off x="2610975" y="5078261"/>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Up Arrow 79"/>
          <p:cNvSpPr/>
          <p:nvPr/>
        </p:nvSpPr>
        <p:spPr>
          <a:xfrm rot="5400000">
            <a:off x="3134089" y="3220928"/>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Up Arrow 80"/>
          <p:cNvSpPr/>
          <p:nvPr/>
        </p:nvSpPr>
        <p:spPr>
          <a:xfrm rot="5400000">
            <a:off x="2610975" y="3808105"/>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2" name="Up Arrow 81"/>
          <p:cNvSpPr/>
          <p:nvPr/>
        </p:nvSpPr>
        <p:spPr>
          <a:xfrm rot="13452582">
            <a:off x="2074906" y="3538017"/>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3" name="Up Arrow 82"/>
          <p:cNvSpPr/>
          <p:nvPr/>
        </p:nvSpPr>
        <p:spPr>
          <a:xfrm rot="13452582">
            <a:off x="3481898" y="4800278"/>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4" name="Up Arrow 83"/>
          <p:cNvSpPr/>
          <p:nvPr/>
        </p:nvSpPr>
        <p:spPr>
          <a:xfrm rot="13452582">
            <a:off x="3457344" y="3549875"/>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5" name="Up Arrow 84"/>
          <p:cNvSpPr/>
          <p:nvPr/>
        </p:nvSpPr>
        <p:spPr>
          <a:xfrm rot="5400000">
            <a:off x="3624949" y="4124643"/>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6" name="TextBox 85"/>
          <p:cNvSpPr txBox="1"/>
          <p:nvPr/>
        </p:nvSpPr>
        <p:spPr>
          <a:xfrm>
            <a:off x="1571434" y="5139279"/>
            <a:ext cx="64721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i</a:t>
            </a:r>
            <a:r>
              <a:rPr lang="en-US" sz="1600" dirty="0" smtClean="0">
                <a:latin typeface="Times New Roman" panose="02020603050405020304" pitchFamily="18" charset="0"/>
                <a:cs typeface="Times New Roman" panose="02020603050405020304" pitchFamily="18" charset="0"/>
              </a:rPr>
              <a:t>,j,k)</a:t>
            </a:r>
            <a:endParaRPr lang="en-US" sz="1600" dirty="0">
              <a:latin typeface="Times New Roman" panose="02020603050405020304" pitchFamily="18" charset="0"/>
              <a:cs typeface="Times New Roman" panose="02020603050405020304" pitchFamily="18" charset="0"/>
            </a:endParaRPr>
          </a:p>
        </p:txBody>
      </p:sp>
      <p:sp>
        <p:nvSpPr>
          <p:cNvPr id="87" name="Up Arrow 86"/>
          <p:cNvSpPr/>
          <p:nvPr/>
        </p:nvSpPr>
        <p:spPr>
          <a:xfrm rot="13452582">
            <a:off x="2452747" y="4517225"/>
            <a:ext cx="134636" cy="190733"/>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8" name="Straight Arrow Connector 87"/>
          <p:cNvCxnSpPr/>
          <p:nvPr/>
        </p:nvCxnSpPr>
        <p:spPr>
          <a:xfrm>
            <a:off x="1907806" y="5104874"/>
            <a:ext cx="666458" cy="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p:cNvSpPr txBox="1"/>
              <p:nvPr/>
            </p:nvSpPr>
            <p:spPr>
              <a:xfrm>
                <a:off x="2014994" y="4839156"/>
                <a:ext cx="486518" cy="338554"/>
              </a:xfrm>
              <a:prstGeom prst="rect">
                <a:avLst/>
              </a:prstGeom>
              <a:noFill/>
            </p:spPr>
            <p:txBody>
              <a:bodyPr wrap="square" rtlCol="0">
                <a:spAutoFit/>
              </a:bodyPr>
              <a:lstStyle/>
              <a:p>
                <a14:m>
                  <m:oMath xmlns:m="http://schemas.openxmlformats.org/officeDocument/2006/math">
                    <m:r>
                      <a:rPr lang="en-US" sz="1600" i="1" dirty="0"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smtClean="0">
                    <a:solidFill>
                      <a:srgbClr val="FF0000"/>
                    </a:solidFill>
                    <a:latin typeface="Times New Roman" panose="02020603050405020304" pitchFamily="18" charset="0"/>
                    <a:cs typeface="Times New Roman" panose="02020603050405020304" pitchFamily="18" charset="0"/>
                  </a:rPr>
                  <a:t>/2</a:t>
                </a:r>
                <a:endParaRPr lang="en-US" sz="16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89" name="TextBox 88"/>
              <p:cNvSpPr txBox="1">
                <a:spLocks noRot="1" noChangeAspect="1" noMove="1" noResize="1" noEditPoints="1" noAdjustHandles="1" noChangeArrowheads="1" noChangeShapeType="1" noTextEdit="1"/>
              </p:cNvSpPr>
              <p:nvPr/>
            </p:nvSpPr>
            <p:spPr>
              <a:xfrm>
                <a:off x="2014994" y="4839156"/>
                <a:ext cx="486518" cy="338554"/>
              </a:xfrm>
              <a:prstGeom prst="rect">
                <a:avLst/>
              </a:prstGeom>
              <a:blipFill>
                <a:blip r:embed="rId12"/>
                <a:stretch>
                  <a:fillRect t="-5455" r="-2532"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2160663" y="4526975"/>
                <a:ext cx="33097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𝑥</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2160663" y="4526975"/>
                <a:ext cx="330979" cy="30777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p:cNvSpPr txBox="1"/>
              <p:nvPr/>
            </p:nvSpPr>
            <p:spPr>
              <a:xfrm>
                <a:off x="2526751" y="3248026"/>
                <a:ext cx="33097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𝑧</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91" name="TextBox 90"/>
              <p:cNvSpPr txBox="1">
                <a:spLocks noRot="1" noChangeAspect="1" noMove="1" noResize="1" noEditPoints="1" noAdjustHandles="1" noChangeArrowheads="1" noChangeShapeType="1" noTextEdit="1"/>
              </p:cNvSpPr>
              <p:nvPr/>
            </p:nvSpPr>
            <p:spPr>
              <a:xfrm>
                <a:off x="2526751" y="3248026"/>
                <a:ext cx="330979" cy="30777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p:cNvSpPr txBox="1"/>
              <p:nvPr/>
            </p:nvSpPr>
            <p:spPr>
              <a:xfrm>
                <a:off x="3523848" y="4213761"/>
                <a:ext cx="330979" cy="324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𝐸</m:t>
                          </m:r>
                        </m:e>
                        <m:sub>
                          <m:r>
                            <a:rPr lang="en-US" sz="1400" b="0" i="1" smtClean="0">
                              <a:latin typeface="Cambria Math" panose="02040503050406030204" pitchFamily="18" charset="0"/>
                            </a:rPr>
                            <m:t>𝑦</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92" name="TextBox 91"/>
              <p:cNvSpPr txBox="1">
                <a:spLocks noRot="1" noChangeAspect="1" noMove="1" noResize="1" noEditPoints="1" noAdjustHandles="1" noChangeArrowheads="1" noChangeShapeType="1" noTextEdit="1"/>
              </p:cNvSpPr>
              <p:nvPr/>
            </p:nvSpPr>
            <p:spPr>
              <a:xfrm>
                <a:off x="3523848" y="4213761"/>
                <a:ext cx="330979" cy="324769"/>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1768489" y="3430257"/>
                <a:ext cx="33097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𝑥</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93" name="TextBox 92"/>
              <p:cNvSpPr txBox="1">
                <a:spLocks noRot="1" noChangeAspect="1" noMove="1" noResize="1" noEditPoints="1" noAdjustHandles="1" noChangeArrowheads="1" noChangeShapeType="1" noTextEdit="1"/>
              </p:cNvSpPr>
              <p:nvPr/>
            </p:nvSpPr>
            <p:spPr>
              <a:xfrm>
                <a:off x="1768489" y="3430257"/>
                <a:ext cx="330979" cy="30777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3151308" y="3439709"/>
                <a:ext cx="33097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𝑥</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3151308" y="3439709"/>
                <a:ext cx="330979" cy="30777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3035917" y="2958408"/>
                <a:ext cx="330979" cy="324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𝑦</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3035917" y="2958408"/>
                <a:ext cx="330979" cy="324769"/>
              </a:xfrm>
              <a:prstGeom prst="rect">
                <a:avLst/>
              </a:prstGeom>
              <a:blipFill>
                <a:blip r:embed="rId18"/>
                <a:stretch>
                  <a:fillRect r="-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2502986" y="3903471"/>
                <a:ext cx="330979" cy="324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𝑦</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96" name="TextBox 95"/>
              <p:cNvSpPr txBox="1">
                <a:spLocks noRot="1" noChangeAspect="1" noMove="1" noResize="1" noEditPoints="1" noAdjustHandles="1" noChangeArrowheads="1" noChangeShapeType="1" noTextEdit="1"/>
              </p:cNvSpPr>
              <p:nvPr/>
            </p:nvSpPr>
            <p:spPr>
              <a:xfrm>
                <a:off x="2502986" y="3903471"/>
                <a:ext cx="330979" cy="324769"/>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2420180" y="5162362"/>
                <a:ext cx="330979" cy="3247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𝑦</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97" name="TextBox 96"/>
              <p:cNvSpPr txBox="1">
                <a:spLocks noRot="1" noChangeAspect="1" noMove="1" noResize="1" noEditPoints="1" noAdjustHandles="1" noChangeArrowheads="1" noChangeShapeType="1" noTextEdit="1"/>
              </p:cNvSpPr>
              <p:nvPr/>
            </p:nvSpPr>
            <p:spPr>
              <a:xfrm>
                <a:off x="2420180" y="5162362"/>
                <a:ext cx="330979" cy="324769"/>
              </a:xfrm>
              <a:prstGeom prst="rect">
                <a:avLst/>
              </a:prstGeom>
              <a:blipFill>
                <a:blip r:embed="rId20"/>
                <a:stretch>
                  <a:fillRect r="-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1541869" y="4340558"/>
                <a:ext cx="33097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𝑧</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98" name="TextBox 97"/>
              <p:cNvSpPr txBox="1">
                <a:spLocks noRot="1" noChangeAspect="1" noMove="1" noResize="1" noEditPoints="1" noAdjustHandles="1" noChangeArrowheads="1" noChangeShapeType="1" noTextEdit="1"/>
              </p:cNvSpPr>
              <p:nvPr/>
            </p:nvSpPr>
            <p:spPr>
              <a:xfrm>
                <a:off x="1541869" y="4340558"/>
                <a:ext cx="330979" cy="307777"/>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3526775" y="4815495"/>
                <a:ext cx="33097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𝑥</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99" name="TextBox 98"/>
              <p:cNvSpPr txBox="1">
                <a:spLocks noRot="1" noChangeAspect="1" noMove="1" noResize="1" noEditPoints="1" noAdjustHandles="1" noChangeArrowheads="1" noChangeShapeType="1" noTextEdit="1"/>
              </p:cNvSpPr>
              <p:nvPr/>
            </p:nvSpPr>
            <p:spPr>
              <a:xfrm>
                <a:off x="3526775" y="4815495"/>
                <a:ext cx="330979" cy="30777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2942017" y="4118395"/>
                <a:ext cx="33097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𝑧</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100" name="TextBox 99"/>
              <p:cNvSpPr txBox="1">
                <a:spLocks noRot="1" noChangeAspect="1" noMove="1" noResize="1" noEditPoints="1" noAdjustHandles="1" noChangeArrowheads="1" noChangeShapeType="1" noTextEdit="1"/>
              </p:cNvSpPr>
              <p:nvPr/>
            </p:nvSpPr>
            <p:spPr>
              <a:xfrm>
                <a:off x="2942017" y="4118395"/>
                <a:ext cx="330979" cy="307777"/>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3790439" y="3603018"/>
                <a:ext cx="33097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𝐻</m:t>
                          </m:r>
                        </m:e>
                        <m:sub>
                          <m:r>
                            <a:rPr lang="en-US" sz="1400" b="0" i="1" smtClean="0">
                              <a:latin typeface="Cambria Math" panose="02040503050406030204" pitchFamily="18" charset="0"/>
                            </a:rPr>
                            <m:t>𝑧</m:t>
                          </m:r>
                        </m:sub>
                      </m:sSub>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101" name="TextBox 100"/>
              <p:cNvSpPr txBox="1">
                <a:spLocks noRot="1" noChangeAspect="1" noMove="1" noResize="1" noEditPoints="1" noAdjustHandles="1" noChangeArrowheads="1" noChangeShapeType="1" noTextEdit="1"/>
              </p:cNvSpPr>
              <p:nvPr/>
            </p:nvSpPr>
            <p:spPr>
              <a:xfrm>
                <a:off x="3790439" y="3603018"/>
                <a:ext cx="330979" cy="307777"/>
              </a:xfrm>
              <a:prstGeom prst="rect">
                <a:avLst/>
              </a:prstGeom>
              <a:blipFill>
                <a:blip r:embed="rId21"/>
                <a:stretch>
                  <a:fillRect/>
                </a:stretch>
              </a:blipFill>
            </p:spPr>
            <p:txBody>
              <a:bodyPr/>
              <a:lstStyle/>
              <a:p>
                <a:r>
                  <a:rPr lang="en-US">
                    <a:noFill/>
                  </a:rPr>
                  <a:t> </a:t>
                </a:r>
              </a:p>
            </p:txBody>
          </p:sp>
        </mc:Fallback>
      </mc:AlternateContent>
      <p:sp>
        <p:nvSpPr>
          <p:cNvPr id="102" name="TextBox 101"/>
          <p:cNvSpPr txBox="1"/>
          <p:nvPr/>
        </p:nvSpPr>
        <p:spPr>
          <a:xfrm>
            <a:off x="1300495" y="2757557"/>
            <a:ext cx="34219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z</a:t>
            </a:r>
            <a:endParaRPr lang="en-US" sz="1600" dirty="0">
              <a:latin typeface="Times New Roman" panose="02020603050405020304" pitchFamily="18" charset="0"/>
              <a:cs typeface="Times New Roman" panose="02020603050405020304" pitchFamily="18" charset="0"/>
            </a:endParaRPr>
          </a:p>
        </p:txBody>
      </p:sp>
      <p:sp>
        <p:nvSpPr>
          <p:cNvPr id="103" name="TextBox 102"/>
          <p:cNvSpPr txBox="1"/>
          <p:nvPr/>
        </p:nvSpPr>
        <p:spPr>
          <a:xfrm>
            <a:off x="269225" y="6278897"/>
            <a:ext cx="34219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x</a:t>
            </a:r>
          </a:p>
        </p:txBody>
      </p:sp>
      <p:sp>
        <p:nvSpPr>
          <p:cNvPr id="104" name="TextBox 103"/>
          <p:cNvSpPr txBox="1"/>
          <p:nvPr/>
        </p:nvSpPr>
        <p:spPr>
          <a:xfrm>
            <a:off x="4071159" y="5280074"/>
            <a:ext cx="34219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y</a:t>
            </a:r>
          </a:p>
        </p:txBody>
      </p:sp>
      <p:sp>
        <p:nvSpPr>
          <p:cNvPr id="105" name="TextBox 104"/>
          <p:cNvSpPr txBox="1"/>
          <p:nvPr/>
        </p:nvSpPr>
        <p:spPr>
          <a:xfrm>
            <a:off x="2523681" y="2147868"/>
            <a:ext cx="1886607" cy="584775"/>
          </a:xfrm>
          <a:prstGeom prst="rect">
            <a:avLst/>
          </a:prstGeom>
          <a:noFill/>
        </p:spPr>
        <p:txBody>
          <a:bodyPr wrap="square" rtlCol="0">
            <a:spAutoFit/>
          </a:bodyPr>
          <a:lstStyle/>
          <a:p>
            <a:pPr algn="ctr"/>
            <a:r>
              <a:rPr lang="en-US" sz="1600" dirty="0" smtClean="0">
                <a:latin typeface="Times New Roman" panose="02020603050405020304" pitchFamily="18" charset="0"/>
                <a:cs typeface="Times New Roman" panose="02020603050405020304" pitchFamily="18" charset="0"/>
              </a:rPr>
              <a:t>Finite-Difference Approximation</a:t>
            </a:r>
            <a:endParaRPr lang="en-US" sz="1600" dirty="0">
              <a:latin typeface="Times New Roman" panose="02020603050405020304" pitchFamily="18" charset="0"/>
              <a:cs typeface="Times New Roman" panose="02020603050405020304" pitchFamily="18" charset="0"/>
            </a:endParaRPr>
          </a:p>
        </p:txBody>
      </p:sp>
      <p:sp>
        <p:nvSpPr>
          <p:cNvPr id="106" name="Flowchart: Process 105"/>
          <p:cNvSpPr/>
          <p:nvPr/>
        </p:nvSpPr>
        <p:spPr>
          <a:xfrm>
            <a:off x="200297" y="214176"/>
            <a:ext cx="4693920" cy="6403275"/>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Process 106"/>
          <p:cNvSpPr/>
          <p:nvPr/>
        </p:nvSpPr>
        <p:spPr>
          <a:xfrm>
            <a:off x="5081207" y="228620"/>
            <a:ext cx="6884370" cy="6388832"/>
          </a:xfrm>
          <a:prstGeom prst="flowChartProcess">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9" name="TextBox 108"/>
              <p:cNvSpPr txBox="1"/>
              <p:nvPr/>
            </p:nvSpPr>
            <p:spPr>
              <a:xfrm>
                <a:off x="9336622" y="2705377"/>
                <a:ext cx="1701064" cy="850426"/>
              </a:xfrm>
              <a:prstGeom prst="rect">
                <a:avLst/>
              </a:prstGeom>
              <a:noFill/>
            </p:spPr>
            <p:txBody>
              <a:bodyPr wrap="square" rtlCol="0">
                <a:spAutoFit/>
              </a:bodyPr>
              <a:lstStyle/>
              <a:p>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𝑬</m:t>
                        </m:r>
                      </m:e>
                      <m:sub>
                        <m:r>
                          <a:rPr lang="en-US" sz="1600" b="1" i="1" smtClean="0">
                            <a:latin typeface="Cambria Math" panose="02040503050406030204" pitchFamily="18" charset="0"/>
                          </a:rPr>
                          <m:t>𝒙</m:t>
                        </m:r>
                      </m:sub>
                    </m:sSub>
                    <m:r>
                      <a:rPr lang="en-US" sz="1600" b="1" i="0" smtClean="0">
                        <a:latin typeface="Cambria Math" panose="02040503050406030204" pitchFamily="18" charset="0"/>
                      </a:rPr>
                      <m:t>,  </m:t>
                    </m:r>
                    <m:sSub>
                      <m:sSubPr>
                        <m:ctrlPr>
                          <a:rPr lang="en-US" sz="1600" b="1" i="1">
                            <a:latin typeface="Cambria Math" panose="02040503050406030204" pitchFamily="18" charset="0"/>
                          </a:rPr>
                        </m:ctrlPr>
                      </m:sSubPr>
                      <m:e>
                        <m:r>
                          <a:rPr lang="en-US" sz="1600" b="1" i="1">
                            <a:latin typeface="Cambria Math" panose="02040503050406030204" pitchFamily="18" charset="0"/>
                          </a:rPr>
                          <m:t>𝑬</m:t>
                        </m:r>
                      </m:e>
                      <m:sub>
                        <m:r>
                          <a:rPr lang="en-US" sz="1600" b="1" i="1" smtClean="0">
                            <a:latin typeface="Cambria Math" panose="02040503050406030204" pitchFamily="18" charset="0"/>
                          </a:rPr>
                          <m:t>𝒚</m:t>
                        </m:r>
                      </m:sub>
                    </m:sSub>
                  </m:oMath>
                </a14:m>
                <a:r>
                  <a:rPr lang="en-US" sz="1600" b="1"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1600" b="1" i="1">
                            <a:latin typeface="Cambria Math" panose="02040503050406030204" pitchFamily="18" charset="0"/>
                          </a:rPr>
                        </m:ctrlPr>
                      </m:sSubPr>
                      <m:e>
                        <m:r>
                          <a:rPr lang="en-US" sz="1600" b="1" i="1">
                            <a:latin typeface="Cambria Math" panose="02040503050406030204" pitchFamily="18" charset="0"/>
                          </a:rPr>
                          <m:t>𝑬</m:t>
                        </m:r>
                      </m:e>
                      <m:sub>
                        <m:r>
                          <a:rPr lang="en-US" sz="1600" b="1" i="1" smtClean="0">
                            <a:latin typeface="Cambria Math" panose="02040503050406030204" pitchFamily="18" charset="0"/>
                          </a:rPr>
                          <m:t>𝒛</m:t>
                        </m:r>
                      </m:sub>
                    </m:sSub>
                  </m:oMath>
                </a14:m>
                <a:r>
                  <a:rPr lang="en-US" sz="1600" dirty="0" smtClean="0">
                    <a:latin typeface="Times New Roman" panose="02020603050405020304" pitchFamily="18" charset="0"/>
                    <a:cs typeface="Times New Roman" panose="02020603050405020304" pitchFamily="18" charset="0"/>
                  </a:rPr>
                  <a:t> </a:t>
                </a:r>
              </a:p>
              <a:p>
                <a:r>
                  <a:rPr lang="en-US" sz="1600" dirty="0" smtClean="0">
                    <a:latin typeface="Times New Roman" panose="02020603050405020304" pitchFamily="18" charset="0"/>
                    <a:cs typeface="Times New Roman" panose="02020603050405020304" pitchFamily="18" charset="0"/>
                  </a:rPr>
                  <a:t>can be calculated in parallel</a:t>
                </a:r>
                <a:endParaRPr lang="en-US" sz="1600" dirty="0">
                  <a:latin typeface="Times New Roman" panose="02020603050405020304" pitchFamily="18" charset="0"/>
                  <a:cs typeface="Times New Roman" panose="02020603050405020304" pitchFamily="18" charset="0"/>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9336622" y="2705377"/>
                <a:ext cx="1701064" cy="850426"/>
              </a:xfrm>
              <a:prstGeom prst="rect">
                <a:avLst/>
              </a:prstGeom>
              <a:blipFill>
                <a:blip r:embed="rId23"/>
                <a:stretch>
                  <a:fillRect l="-2151" t="-2158" b="-9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9364000" y="4502058"/>
                <a:ext cx="1701064" cy="850426"/>
              </a:xfrm>
              <a:prstGeom prst="rect">
                <a:avLst/>
              </a:prstGeom>
              <a:noFill/>
            </p:spPr>
            <p:txBody>
              <a:bodyPr wrap="square" rtlCol="0">
                <a:spAutoFit/>
              </a:bodyPr>
              <a:lstStyle/>
              <a:p>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𝑯</m:t>
                        </m:r>
                      </m:e>
                      <m:sub>
                        <m:r>
                          <a:rPr lang="en-US" sz="1600" b="1" i="1" smtClean="0">
                            <a:latin typeface="Cambria Math" panose="02040503050406030204" pitchFamily="18" charset="0"/>
                          </a:rPr>
                          <m:t>𝒙</m:t>
                        </m:r>
                      </m:sub>
                    </m:sSub>
                    <m:r>
                      <a:rPr lang="en-US" sz="1600" b="1" i="0" smtClean="0">
                        <a:latin typeface="Cambria Math" panose="02040503050406030204" pitchFamily="18" charset="0"/>
                      </a:rPr>
                      <m:t>,  </m:t>
                    </m:r>
                    <m:sSub>
                      <m:sSubPr>
                        <m:ctrlPr>
                          <a:rPr lang="en-US" sz="1600" b="1" i="1">
                            <a:latin typeface="Cambria Math" panose="02040503050406030204" pitchFamily="18" charset="0"/>
                          </a:rPr>
                        </m:ctrlPr>
                      </m:sSubPr>
                      <m:e>
                        <m:r>
                          <a:rPr lang="en-US" sz="1600" b="1" i="1" smtClean="0">
                            <a:latin typeface="Cambria Math" panose="02040503050406030204" pitchFamily="18" charset="0"/>
                          </a:rPr>
                          <m:t>𝑯</m:t>
                        </m:r>
                      </m:e>
                      <m:sub>
                        <m:r>
                          <a:rPr lang="en-US" sz="1600" b="1" i="1" smtClean="0">
                            <a:latin typeface="Cambria Math" panose="02040503050406030204" pitchFamily="18" charset="0"/>
                          </a:rPr>
                          <m:t>𝒚</m:t>
                        </m:r>
                      </m:sub>
                    </m:sSub>
                  </m:oMath>
                </a14:m>
                <a:r>
                  <a:rPr lang="en-US" sz="1600" b="1"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1600" b="1" i="1">
                            <a:latin typeface="Cambria Math" panose="02040503050406030204" pitchFamily="18" charset="0"/>
                          </a:rPr>
                        </m:ctrlPr>
                      </m:sSubPr>
                      <m:e>
                        <m:r>
                          <a:rPr lang="en-US" sz="1600" b="1" i="1" smtClean="0">
                            <a:latin typeface="Cambria Math" panose="02040503050406030204" pitchFamily="18" charset="0"/>
                          </a:rPr>
                          <m:t>𝑯</m:t>
                        </m:r>
                      </m:e>
                      <m:sub>
                        <m:r>
                          <a:rPr lang="en-US" sz="1600" b="1" i="1" smtClean="0">
                            <a:latin typeface="Cambria Math" panose="02040503050406030204" pitchFamily="18" charset="0"/>
                          </a:rPr>
                          <m:t>𝒛</m:t>
                        </m:r>
                      </m:sub>
                    </m:sSub>
                  </m:oMath>
                </a14:m>
                <a:r>
                  <a:rPr lang="en-US" sz="1600" dirty="0" smtClean="0">
                    <a:latin typeface="Times New Roman" panose="02020603050405020304" pitchFamily="18" charset="0"/>
                    <a:cs typeface="Times New Roman" panose="02020603050405020304" pitchFamily="18" charset="0"/>
                  </a:rPr>
                  <a:t> </a:t>
                </a:r>
              </a:p>
              <a:p>
                <a:r>
                  <a:rPr lang="en-US" sz="1600" dirty="0" smtClean="0">
                    <a:latin typeface="Times New Roman" panose="02020603050405020304" pitchFamily="18" charset="0"/>
                    <a:cs typeface="Times New Roman" panose="02020603050405020304" pitchFamily="18" charset="0"/>
                  </a:rPr>
                  <a:t>can be calculated in parallel</a:t>
                </a:r>
                <a:endParaRPr lang="en-US" sz="1600" dirty="0">
                  <a:latin typeface="Times New Roman" panose="02020603050405020304" pitchFamily="18" charset="0"/>
                  <a:cs typeface="Times New Roman" panose="02020603050405020304" pitchFamily="18" charset="0"/>
                </a:endParaRPr>
              </a:p>
            </p:txBody>
          </p:sp>
        </mc:Choice>
        <mc:Fallback xmlns="">
          <p:sp>
            <p:nvSpPr>
              <p:cNvPr id="110" name="TextBox 109"/>
              <p:cNvSpPr txBox="1">
                <a:spLocks noRot="1" noChangeAspect="1" noMove="1" noResize="1" noEditPoints="1" noAdjustHandles="1" noChangeArrowheads="1" noChangeShapeType="1" noTextEdit="1"/>
              </p:cNvSpPr>
              <p:nvPr/>
            </p:nvSpPr>
            <p:spPr>
              <a:xfrm>
                <a:off x="9364000" y="4502058"/>
                <a:ext cx="1701064" cy="850426"/>
              </a:xfrm>
              <a:prstGeom prst="rect">
                <a:avLst/>
              </a:prstGeom>
              <a:blipFill>
                <a:blip r:embed="rId24"/>
                <a:stretch>
                  <a:fillRect l="-1792" t="-2158" b="-9353"/>
                </a:stretch>
              </a:blipFill>
            </p:spPr>
            <p:txBody>
              <a:bodyPr/>
              <a:lstStyle/>
              <a:p>
                <a:r>
                  <a:rPr lang="en-US">
                    <a:noFill/>
                  </a:rPr>
                  <a:t> </a:t>
                </a:r>
              </a:p>
            </p:txBody>
          </p:sp>
        </mc:Fallback>
      </mc:AlternateContent>
      <p:cxnSp>
        <p:nvCxnSpPr>
          <p:cNvPr id="5" name="Elbow Connector 4"/>
          <p:cNvCxnSpPr>
            <a:stCxn id="2" idx="3"/>
            <a:endCxn id="6" idx="0"/>
          </p:cNvCxnSpPr>
          <p:nvPr/>
        </p:nvCxnSpPr>
        <p:spPr>
          <a:xfrm>
            <a:off x="7978458" y="967448"/>
            <a:ext cx="460376" cy="42717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1098629" y="5536081"/>
                <a:ext cx="387842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600" b="0" i="0" smtClean="0">
                          <a:latin typeface="Cambria Math" panose="02040503050406030204" pitchFamily="18" charset="0"/>
                          <a:ea typeface="Cambria Math" panose="02040503050406030204" pitchFamily="18" charset="0"/>
                        </a:rPr>
                        <m:t>Discritized</m:t>
                      </m:r>
                      <m:r>
                        <a:rPr lang="en-US" sz="1600" b="0" i="0"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ea typeface="Cambria Math" panose="02040503050406030204" pitchFamily="18" charset="0"/>
                        </a:rPr>
                        <m:t>space</m:t>
                      </m:r>
                      <m:r>
                        <a:rPr lang="en-US" sz="1600" b="0" i="0"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ea typeface="Cambria Math" panose="02040503050406030204" pitchFamily="18" charset="0"/>
                        </a:rPr>
                        <m:t>into</m:t>
                      </m:r>
                      <m:r>
                        <a:rPr lang="en-US" sz="1600" b="0" i="0"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ea typeface="Cambria Math" panose="02040503050406030204" pitchFamily="18" charset="0"/>
                        </a:rPr>
                        <m:t>cells</m:t>
                      </m:r>
                      <m:r>
                        <a:rPr lang="en-US" sz="1600" b="0" i="0"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ea typeface="Cambria Math" panose="02040503050406030204" pitchFamily="18" charset="0"/>
                        </a:rPr>
                        <m:t>with</m:t>
                      </m:r>
                      <m:r>
                        <a:rPr lang="en-US" sz="1600" b="0" i="0"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ea typeface="Cambria Math" panose="02040503050406030204" pitchFamily="18" charset="0"/>
                        </a:rPr>
                        <m:t>size</m:t>
                      </m:r>
                      <m:r>
                        <a:rPr lang="en-US" sz="1600" b="0" i="0" smtClean="0">
                          <a:latin typeface="Cambria Math" panose="02040503050406030204" pitchFamily="18" charset="0"/>
                          <a:ea typeface="Cambria Math" panose="02040503050406030204" pitchFamily="18" charset="0"/>
                        </a:rPr>
                        <m:t>(∆)</m:t>
                      </m:r>
                    </m:oMath>
                  </m:oMathPara>
                </a14:m>
                <a:endParaRPr lang="en-US" sz="1600" dirty="0">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098629" y="5536081"/>
                <a:ext cx="3878421" cy="338554"/>
              </a:xfrm>
              <a:prstGeom prst="rect">
                <a:avLst/>
              </a:prstGeom>
              <a:blipFill>
                <a:blip r:embed="rId25"/>
                <a:stretch>
                  <a:fillRect b="-10714"/>
                </a:stretch>
              </a:blipFill>
            </p:spPr>
            <p:txBody>
              <a:bodyPr/>
              <a:lstStyle/>
              <a:p>
                <a:r>
                  <a:rPr lang="en-US">
                    <a:noFill/>
                  </a:rPr>
                  <a:t> </a:t>
                </a:r>
              </a:p>
            </p:txBody>
          </p:sp>
        </mc:Fallback>
      </mc:AlternateContent>
      <p:sp>
        <p:nvSpPr>
          <p:cNvPr id="9" name="Rectangle 8"/>
          <p:cNvSpPr/>
          <p:nvPr/>
        </p:nvSpPr>
        <p:spPr>
          <a:xfrm>
            <a:off x="830860" y="6096787"/>
            <a:ext cx="3722760" cy="461665"/>
          </a:xfrm>
          <a:prstGeom prst="rect">
            <a:avLst/>
          </a:prstGeom>
        </p:spPr>
        <p:txBody>
          <a:bodyPr wrap="square">
            <a:spAutoFit/>
          </a:bodyPr>
          <a:lstStyle/>
          <a:p>
            <a:pPr algn="just"/>
            <a:r>
              <a:rPr lang="en-US" sz="1200" i="1" dirty="0">
                <a:latin typeface="Times New Roman" panose="02020603050405020304" pitchFamily="18" charset="0"/>
                <a:cs typeface="Times New Roman" panose="02020603050405020304" pitchFamily="18" charset="0"/>
              </a:rPr>
              <a:t>A. Taflove, A. Oskooi and S. Johnson, Advances in FDTD computational electrodynamics.</a:t>
            </a:r>
          </a:p>
        </p:txBody>
      </p:sp>
      <p:pic>
        <p:nvPicPr>
          <p:cNvPr id="111" name="0E06A9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6"/>
          <a:stretch>
            <a:fillRect/>
          </a:stretch>
        </p:blipFill>
        <p:spPr>
          <a:xfrm>
            <a:off x="142365" y="3367267"/>
            <a:ext cx="4822709" cy="3431878"/>
          </a:xfrm>
          <a:prstGeom prst="rect">
            <a:avLst/>
          </a:prstGeom>
        </p:spPr>
      </p:pic>
      <p:pic>
        <p:nvPicPr>
          <p:cNvPr id="113" name="03C283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27"/>
          <a:stretch>
            <a:fillRect/>
          </a:stretch>
        </p:blipFill>
        <p:spPr>
          <a:xfrm>
            <a:off x="142365" y="119965"/>
            <a:ext cx="4814911" cy="3311114"/>
          </a:xfrm>
          <a:prstGeom prst="rect">
            <a:avLst/>
          </a:prstGeom>
        </p:spPr>
      </p:pic>
    </p:spTree>
    <p:extLst>
      <p:ext uri="{BB962C8B-B14F-4D97-AF65-F5344CB8AC3E}">
        <p14:creationId xmlns:p14="http://schemas.microsoft.com/office/powerpoint/2010/main" val="47030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10" presetClass="entr" presetSubtype="0"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500"/>
                                        <p:tgtEl>
                                          <p:spTgt spid="111"/>
                                        </p:tgtEl>
                                      </p:cBhvr>
                                    </p:animEffect>
                                  </p:childTnLst>
                                </p:cTn>
                              </p:par>
                              <p:par>
                                <p:cTn id="11" presetID="1" presetClass="mediacall" presetSubtype="0" fill="hold" nodeType="withEffect">
                                  <p:stCondLst>
                                    <p:cond delay="0"/>
                                  </p:stCondLst>
                                  <p:childTnLst>
                                    <p:cmd type="call" cmd="playFrom(0.0)">
                                      <p:cBhvr>
                                        <p:cTn id="12" dur="14800" fill="hold"/>
                                        <p:tgtEl>
                                          <p:spTgt spid="113"/>
                                        </p:tgtEl>
                                      </p:cBhvr>
                                    </p:cmd>
                                  </p:childTnLst>
                                </p:cTn>
                              </p:par>
                              <p:par>
                                <p:cTn id="13" presetID="1" presetClass="mediacall" presetSubtype="0" fill="hold" nodeType="withEffect">
                                  <p:stCondLst>
                                    <p:cond delay="0"/>
                                  </p:stCondLst>
                                  <p:childTnLst>
                                    <p:cmd type="call" cmd="playFrom(0.0)">
                                      <p:cBhvr>
                                        <p:cTn id="14" dur="48600" fill="hold"/>
                                        <p:tgtEl>
                                          <p:spTgt spid="1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13"/>
                </p:tgtEl>
              </p:cMediaNode>
            </p:video>
            <p:video>
              <p:cMediaNode vol="80000">
                <p:cTn id="16" fill="hold" display="0">
                  <p:stCondLst>
                    <p:cond delay="indefinite"/>
                  </p:stCondLst>
                </p:cTn>
                <p:tgtEl>
                  <p:spTgt spid="1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33017" y="290948"/>
            <a:ext cx="7740960" cy="369332"/>
          </a:xfrm>
          <a:prstGeom prst="rect">
            <a:avLst/>
          </a:prstGeom>
        </p:spPr>
        <p:txBody>
          <a:bodyPr wrap="square">
            <a:spAutoFit/>
          </a:bodyPr>
          <a:lstStyle/>
          <a:p>
            <a:pPr algn="ctr"/>
            <a:r>
              <a:rPr lang="en-US" b="1" u="sng" dirty="0">
                <a:solidFill>
                  <a:srgbClr val="000000"/>
                </a:solidFill>
                <a:latin typeface="Times New Roman" panose="02020603050405020304" pitchFamily="18" charset="0"/>
                <a:cs typeface="Times New Roman" panose="02020603050405020304" pitchFamily="18" charset="0"/>
              </a:rPr>
              <a:t>Implementation of a Two-Dimensional FDTD Code </a:t>
            </a:r>
            <a:r>
              <a:rPr lang="en-US" b="1" u="sng" dirty="0" smtClean="0">
                <a:solidFill>
                  <a:srgbClr val="000000"/>
                </a:solidFill>
                <a:latin typeface="Times New Roman" panose="02020603050405020304" pitchFamily="18" charset="0"/>
                <a:cs typeface="Times New Roman" panose="02020603050405020304" pitchFamily="18" charset="0"/>
              </a:rPr>
              <a:t>in </a:t>
            </a:r>
            <a:r>
              <a:rPr lang="en-US" b="1" u="sng" dirty="0">
                <a:solidFill>
                  <a:srgbClr val="000000"/>
                </a:solidFill>
                <a:latin typeface="Times New Roman" panose="02020603050405020304" pitchFamily="18" charset="0"/>
                <a:cs typeface="Times New Roman" panose="02020603050405020304" pitchFamily="18" charset="0"/>
              </a:rPr>
              <a:t>Parallel Using Pthread</a:t>
            </a:r>
            <a:endParaRPr lang="en-US" b="1" u="sng" dirty="0">
              <a:latin typeface="Times New Roman" panose="02020603050405020304" pitchFamily="18" charset="0"/>
              <a:cs typeface="Times New Roman" panose="02020603050405020304" pitchFamily="18" charset="0"/>
            </a:endParaRPr>
          </a:p>
        </p:txBody>
      </p:sp>
      <p:sp>
        <p:nvSpPr>
          <p:cNvPr id="11" name="Rectangle 10"/>
          <p:cNvSpPr/>
          <p:nvPr/>
        </p:nvSpPr>
        <p:spPr>
          <a:xfrm>
            <a:off x="7306491" y="1532077"/>
            <a:ext cx="4563292" cy="3670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5241563" y="4552266"/>
            <a:ext cx="1203236" cy="8136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432636" y="4570255"/>
            <a:ext cx="3175" cy="5801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441623" y="4563264"/>
            <a:ext cx="1154570" cy="8657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Flowchart: Connector 19"/>
          <p:cNvSpPr/>
          <p:nvPr/>
        </p:nvSpPr>
        <p:spPr>
          <a:xfrm>
            <a:off x="6284243" y="4387107"/>
            <a:ext cx="334378" cy="330405"/>
          </a:xfrm>
          <a:prstGeom prst="flowChartConnector">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494610" y="5328760"/>
            <a:ext cx="155566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Electric Field (Ez)</a:t>
            </a:r>
          </a:p>
        </p:txBody>
      </p:sp>
      <p:sp>
        <p:nvSpPr>
          <p:cNvPr id="22" name="TextBox 21"/>
          <p:cNvSpPr txBox="1"/>
          <p:nvPr/>
        </p:nvSpPr>
        <p:spPr>
          <a:xfrm>
            <a:off x="6798953" y="5364174"/>
            <a:ext cx="172205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Magnetic Field (Hy)</a:t>
            </a:r>
          </a:p>
        </p:txBody>
      </p:sp>
      <p:sp>
        <p:nvSpPr>
          <p:cNvPr id="23" name="TextBox 22"/>
          <p:cNvSpPr txBox="1"/>
          <p:nvPr/>
        </p:nvSpPr>
        <p:spPr>
          <a:xfrm>
            <a:off x="5602528" y="5069755"/>
            <a:ext cx="171394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Magnetic Field (Hx)</a:t>
            </a:r>
          </a:p>
        </p:txBody>
      </p:sp>
      <p:sp>
        <p:nvSpPr>
          <p:cNvPr id="57" name="Rectangle 56"/>
          <p:cNvSpPr/>
          <p:nvPr/>
        </p:nvSpPr>
        <p:spPr>
          <a:xfrm>
            <a:off x="198783" y="200298"/>
            <a:ext cx="8242143" cy="64787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63747" y="683353"/>
            <a:ext cx="7983637" cy="1446550"/>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The computational domain is divided into distinct, non-overlapping regions and assign different processors to update the fields in those regions. This way fields in each of the regions can be updated simultaneously. Every 9 cells calculations run in parallel, 9 threads used in each specific time </a:t>
            </a:r>
            <a:r>
              <a:rPr lang="en-US" dirty="0" smtClean="0">
                <a:latin typeface="Times New Roman" panose="02020603050405020304" pitchFamily="18" charset="0"/>
                <a:cs typeface="Times New Roman" panose="02020603050405020304" pitchFamily="18" charset="0"/>
              </a:rPr>
              <a:t>step.</a:t>
            </a:r>
            <a:endParaRPr lang="en-US" dirty="0">
              <a:latin typeface="Times New Roman" panose="02020603050405020304" pitchFamily="18" charset="0"/>
              <a:cs typeface="Times New Roman" panose="02020603050405020304" pitchFamily="18" charset="0"/>
            </a:endParaRPr>
          </a:p>
          <a:p>
            <a:pPr algn="just"/>
            <a:endParaRPr lang="en-US" sz="1600" dirty="0">
              <a:latin typeface="Times New Roman" panose="02020603050405020304" pitchFamily="18" charset="0"/>
              <a:cs typeface="Times New Roman" panose="02020603050405020304" pitchFamily="18" charset="0"/>
            </a:endParaRPr>
          </a:p>
        </p:txBody>
      </p:sp>
      <p:sp>
        <p:nvSpPr>
          <p:cNvPr id="60" name="Rectangle 59"/>
          <p:cNvSpPr/>
          <p:nvPr/>
        </p:nvSpPr>
        <p:spPr>
          <a:xfrm>
            <a:off x="8509001" y="200298"/>
            <a:ext cx="3521321" cy="64787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257385" y="2317789"/>
            <a:ext cx="2647568" cy="23189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5912042" y="2317790"/>
            <a:ext cx="0" cy="2318922"/>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7459184" y="2317790"/>
            <a:ext cx="5616" cy="2333158"/>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a:off x="7689771" y="2317790"/>
            <a:ext cx="950" cy="2323371"/>
          </a:xfrm>
          <a:prstGeom prst="line">
            <a:avLst/>
          </a:prstGeom>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flipV="1">
            <a:off x="5257385" y="4246739"/>
            <a:ext cx="2647568" cy="1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5257385" y="4439744"/>
            <a:ext cx="2647568" cy="1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257385" y="4641161"/>
            <a:ext cx="2647568" cy="11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2"/>
          <a:stretch>
            <a:fillRect/>
          </a:stretch>
        </p:blipFill>
        <p:spPr>
          <a:xfrm>
            <a:off x="298687" y="2171284"/>
            <a:ext cx="4270261" cy="3262162"/>
          </a:xfrm>
          <a:prstGeom prst="rect">
            <a:avLst/>
          </a:prstGeom>
        </p:spPr>
      </p:pic>
      <p:sp>
        <p:nvSpPr>
          <p:cNvPr id="8" name="Rectangle 7"/>
          <p:cNvSpPr/>
          <p:nvPr/>
        </p:nvSpPr>
        <p:spPr>
          <a:xfrm>
            <a:off x="1079701" y="1940570"/>
            <a:ext cx="3204982" cy="830997"/>
          </a:xfrm>
          <a:prstGeom prst="rect">
            <a:avLst/>
          </a:prstGeom>
        </p:spPr>
        <p:txBody>
          <a:bodyPr wrap="square">
            <a:spAutoFit/>
          </a:bodyPr>
          <a:lstStyle/>
          <a:p>
            <a:pPr lvl="0">
              <a:defRPr/>
            </a:pPr>
            <a:r>
              <a:rPr lang="en-US" sz="1600" b="1" u="sng" dirty="0" smtClean="0">
                <a:latin typeface="Times New Roman" panose="02020603050405020304" pitchFamily="18" charset="0"/>
                <a:cs typeface="Times New Roman" panose="02020603050405020304" pitchFamily="18" charset="0"/>
              </a:rPr>
              <a:t>Parallel </a:t>
            </a:r>
            <a:r>
              <a:rPr lang="en-US" sz="1600" b="1" u="sng" dirty="0">
                <a:latin typeface="Times New Roman" panose="02020603050405020304" pitchFamily="18" charset="0"/>
                <a:cs typeface="Times New Roman" panose="02020603050405020304" pitchFamily="18" charset="0"/>
              </a:rPr>
              <a:t>vs. Serial </a:t>
            </a:r>
            <a:r>
              <a:rPr lang="en-US" sz="1600" b="1" u="sng" dirty="0" smtClean="0">
                <a:latin typeface="Times New Roman" panose="02020603050405020304" pitchFamily="18" charset="0"/>
                <a:cs typeface="Times New Roman" panose="02020603050405020304" pitchFamily="18" charset="0"/>
              </a:rPr>
              <a:t>Implementation</a:t>
            </a:r>
          </a:p>
          <a:p>
            <a:pPr lvl="0">
              <a:defRPr/>
            </a:pPr>
            <a:endParaRPr lang="en-US" sz="1400" b="1" dirty="0" smtClean="0">
              <a:latin typeface="Times New Roman" panose="02020603050405020304" pitchFamily="18" charset="0"/>
              <a:cs typeface="Times New Roman" panose="02020603050405020304" pitchFamily="18" charset="0"/>
            </a:endParaRPr>
          </a:p>
          <a:p>
            <a:pPr lvl="0">
              <a:defRPr/>
            </a:pP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cxnSp>
        <p:nvCxnSpPr>
          <p:cNvPr id="82" name="Straight Connector 81"/>
          <p:cNvCxnSpPr/>
          <p:nvPr/>
        </p:nvCxnSpPr>
        <p:spPr>
          <a:xfrm>
            <a:off x="5912042" y="2317789"/>
            <a:ext cx="0" cy="2333159"/>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85" name="Straight Connector 84"/>
          <p:cNvCxnSpPr/>
          <p:nvPr/>
        </p:nvCxnSpPr>
        <p:spPr>
          <a:xfrm>
            <a:off x="7243173" y="2317789"/>
            <a:ext cx="0" cy="2318923"/>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flipV="1">
            <a:off x="5256556" y="3666366"/>
            <a:ext cx="2647568" cy="1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5256556" y="3859371"/>
            <a:ext cx="2647568" cy="1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256556" y="4060788"/>
            <a:ext cx="2647568" cy="11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5258214" y="3085866"/>
            <a:ext cx="2647568" cy="1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258214" y="3278871"/>
            <a:ext cx="2647568" cy="1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258214" y="3480288"/>
            <a:ext cx="2647568" cy="11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257385" y="2505493"/>
            <a:ext cx="2647568" cy="1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257385" y="2698498"/>
            <a:ext cx="2647568" cy="1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257385" y="2899915"/>
            <a:ext cx="2647568" cy="11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5256556" y="3486380"/>
            <a:ext cx="2646021" cy="2883"/>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flipV="1">
            <a:off x="5256556" y="4064935"/>
            <a:ext cx="2646021" cy="2883"/>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108" name="Straight Connector 107"/>
          <p:cNvCxnSpPr/>
          <p:nvPr/>
        </p:nvCxnSpPr>
        <p:spPr>
          <a:xfrm flipV="1">
            <a:off x="5256555" y="2898633"/>
            <a:ext cx="2646021" cy="2883"/>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129" name="Straight Connector 128"/>
          <p:cNvCxnSpPr/>
          <p:nvPr/>
        </p:nvCxnSpPr>
        <p:spPr>
          <a:xfrm>
            <a:off x="6798953" y="2317788"/>
            <a:ext cx="6782" cy="2323371"/>
          </a:xfrm>
          <a:prstGeom prst="line">
            <a:avLst/>
          </a:prstGeom>
        </p:spPr>
        <p:style>
          <a:lnRef idx="1">
            <a:schemeClr val="dk1"/>
          </a:lnRef>
          <a:fillRef idx="0">
            <a:schemeClr val="dk1"/>
          </a:fillRef>
          <a:effectRef idx="0">
            <a:schemeClr val="dk1"/>
          </a:effectRef>
          <a:fontRef idx="minor">
            <a:schemeClr val="tx1"/>
          </a:fontRef>
        </p:style>
      </p:cxnSp>
      <p:cxnSp>
        <p:nvCxnSpPr>
          <p:cNvPr id="130" name="Straight Connector 129"/>
          <p:cNvCxnSpPr/>
          <p:nvPr/>
        </p:nvCxnSpPr>
        <p:spPr>
          <a:xfrm>
            <a:off x="7028798" y="2311327"/>
            <a:ext cx="950" cy="2323371"/>
          </a:xfrm>
          <a:prstGeom prst="line">
            <a:avLst/>
          </a:prstGeom>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a:off x="6346879" y="2317788"/>
            <a:ext cx="1166" cy="2333160"/>
          </a:xfrm>
          <a:prstGeom prst="line">
            <a:avLst/>
          </a:prstGeom>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a:off x="6571850" y="2327577"/>
            <a:ext cx="950" cy="2323371"/>
          </a:xfrm>
          <a:prstGeom prst="line">
            <a:avLst/>
          </a:prstGeom>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a:xfrm flipH="1">
            <a:off x="6118034" y="2325613"/>
            <a:ext cx="4520" cy="2325335"/>
          </a:xfrm>
          <a:prstGeom prst="line">
            <a:avLst/>
          </a:prstGeom>
        </p:spPr>
        <p:style>
          <a:lnRef idx="1">
            <a:schemeClr val="dk1"/>
          </a:lnRef>
          <a:fillRef idx="0">
            <a:schemeClr val="dk1"/>
          </a:fillRef>
          <a:effectRef idx="0">
            <a:schemeClr val="dk1"/>
          </a:effectRef>
          <a:fontRef idx="minor">
            <a:schemeClr val="tx1"/>
          </a:fontRef>
        </p:style>
      </p:cxnSp>
      <p:cxnSp>
        <p:nvCxnSpPr>
          <p:cNvPr id="138" name="Straight Connector 137"/>
          <p:cNvCxnSpPr/>
          <p:nvPr/>
        </p:nvCxnSpPr>
        <p:spPr>
          <a:xfrm>
            <a:off x="5688712" y="2306195"/>
            <a:ext cx="6782" cy="2323371"/>
          </a:xfrm>
          <a:prstGeom prst="line">
            <a:avLst/>
          </a:prstGeom>
        </p:spPr>
        <p:style>
          <a:lnRef idx="1">
            <a:schemeClr val="dk1"/>
          </a:lnRef>
          <a:fillRef idx="0">
            <a:schemeClr val="dk1"/>
          </a:fillRef>
          <a:effectRef idx="0">
            <a:schemeClr val="dk1"/>
          </a:effectRef>
          <a:fontRef idx="minor">
            <a:schemeClr val="tx1"/>
          </a:fontRef>
        </p:style>
      </p:cxnSp>
      <p:cxnSp>
        <p:nvCxnSpPr>
          <p:cNvPr id="140" name="Straight Connector 139"/>
          <p:cNvCxnSpPr/>
          <p:nvPr/>
        </p:nvCxnSpPr>
        <p:spPr>
          <a:xfrm>
            <a:off x="5468388" y="2306195"/>
            <a:ext cx="950" cy="2323371"/>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p:cNvCxnSpPr/>
          <p:nvPr/>
        </p:nvCxnSpPr>
        <p:spPr>
          <a:xfrm>
            <a:off x="6571850" y="2320826"/>
            <a:ext cx="0" cy="2318923"/>
          </a:xfrm>
          <a:prstGeom prst="line">
            <a:avLst/>
          </a:prstGeom>
          <a:ln w="381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5" name="Rectangle 144"/>
              <p:cNvSpPr/>
              <p:nvPr/>
            </p:nvSpPr>
            <p:spPr>
              <a:xfrm>
                <a:off x="759193" y="2318278"/>
                <a:ext cx="2339038" cy="307777"/>
              </a:xfrm>
              <a:prstGeom prst="rect">
                <a:avLst/>
              </a:prstGeom>
            </p:spPr>
            <p:txBody>
              <a:bodyPr wrap="none">
                <a:spAutoFit/>
              </a:bodyPr>
              <a:lstStyle/>
              <a:p>
                <a:pPr>
                  <a:defRPr/>
                </a:pPr>
                <a:r>
                  <a:rPr lang="en-US" sz="1400" b="1" dirty="0">
                    <a:latin typeface="Times New Roman" panose="02020603050405020304" pitchFamily="18" charset="0"/>
                    <a:ea typeface="Cambria Math" panose="02040503050406030204" pitchFamily="18" charset="0"/>
                    <a:cs typeface="Times New Roman" panose="02020603050405020304" pitchFamily="18" charset="0"/>
                  </a:rPr>
                  <a:t>Time Steps (iterations): 200</a:t>
                </a:r>
                <a14:m>
                  <m:oMath xmlns:m="http://schemas.openxmlformats.org/officeDocument/2006/math">
                    <m:r>
                      <a:rPr lang="en-US" sz="1400" b="1" i="1">
                        <a:latin typeface="Cambria Math" panose="02040503050406030204" pitchFamily="18" charset="0"/>
                        <a:ea typeface="Cambria Math" panose="02040503050406030204" pitchFamily="18" charset="0"/>
                      </a:rPr>
                      <m:t> </m:t>
                    </m:r>
                  </m:oMath>
                </a14:m>
                <a:endParaRPr lang="en-US" sz="1400" b="1" dirty="0">
                  <a:latin typeface="Times New Roman" panose="02020603050405020304" pitchFamily="18" charset="0"/>
                  <a:cs typeface="Times New Roman" panose="02020603050405020304" pitchFamily="18" charset="0"/>
                </a:endParaRPr>
              </a:p>
            </p:txBody>
          </p:sp>
        </mc:Choice>
        <mc:Fallback xmlns="">
          <p:sp>
            <p:nvSpPr>
              <p:cNvPr id="145" name="Rectangle 144"/>
              <p:cNvSpPr>
                <a:spLocks noRot="1" noChangeAspect="1" noMove="1" noResize="1" noEditPoints="1" noAdjustHandles="1" noChangeArrowheads="1" noChangeShapeType="1" noTextEdit="1"/>
              </p:cNvSpPr>
              <p:nvPr/>
            </p:nvSpPr>
            <p:spPr>
              <a:xfrm>
                <a:off x="759193" y="2318278"/>
                <a:ext cx="2339038" cy="307777"/>
              </a:xfrm>
              <a:prstGeom prst="rect">
                <a:avLst/>
              </a:prstGeom>
              <a:blipFill>
                <a:blip r:embed="rId3"/>
                <a:stretch>
                  <a:fillRect l="-783" t="-1961"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Rectangle 145"/>
              <p:cNvSpPr/>
              <p:nvPr/>
            </p:nvSpPr>
            <p:spPr>
              <a:xfrm>
                <a:off x="4964879" y="1936811"/>
                <a:ext cx="3397084" cy="338554"/>
              </a:xfrm>
              <a:prstGeom prst="rect">
                <a:avLst/>
              </a:prstGeom>
            </p:spPr>
            <p:txBody>
              <a:bodyPr wrap="none">
                <a:spAutoFit/>
              </a:bodyPr>
              <a:lstStyle/>
              <a:p>
                <a:pPr>
                  <a:defRPr/>
                </a:pPr>
                <a:r>
                  <a:rPr lang="en-US" sz="1600" b="1" u="sng" dirty="0" smtClean="0">
                    <a:latin typeface="Times New Roman" panose="02020603050405020304" pitchFamily="18" charset="0"/>
                    <a:ea typeface="Cambria Math" panose="02040503050406030204" pitchFamily="18" charset="0"/>
                    <a:cs typeface="Times New Roman" panose="02020603050405020304" pitchFamily="18" charset="0"/>
                  </a:rPr>
                  <a:t>2D grid is subdivided by each 9 cells</a:t>
                </a:r>
                <a14:m>
                  <m:oMath xmlns:m="http://schemas.openxmlformats.org/officeDocument/2006/math">
                    <m:r>
                      <a:rPr lang="en-US" sz="1600" b="1" i="1" u="sng">
                        <a:latin typeface="Cambria Math" panose="02040503050406030204" pitchFamily="18" charset="0"/>
                        <a:ea typeface="Cambria Math" panose="02040503050406030204" pitchFamily="18" charset="0"/>
                      </a:rPr>
                      <m:t> </m:t>
                    </m:r>
                  </m:oMath>
                </a14:m>
                <a:endParaRPr lang="en-US" sz="1600" b="1" u="sng" dirty="0">
                  <a:latin typeface="Times New Roman" panose="02020603050405020304" pitchFamily="18" charset="0"/>
                  <a:cs typeface="Times New Roman" panose="02020603050405020304" pitchFamily="18" charset="0"/>
                </a:endParaRPr>
              </a:p>
            </p:txBody>
          </p:sp>
        </mc:Choice>
        <mc:Fallback xmlns="">
          <p:sp>
            <p:nvSpPr>
              <p:cNvPr id="146" name="Rectangle 145"/>
              <p:cNvSpPr>
                <a:spLocks noRot="1" noChangeAspect="1" noMove="1" noResize="1" noEditPoints="1" noAdjustHandles="1" noChangeArrowheads="1" noChangeShapeType="1" noTextEdit="1"/>
              </p:cNvSpPr>
              <p:nvPr/>
            </p:nvSpPr>
            <p:spPr>
              <a:xfrm>
                <a:off x="4964879" y="1936811"/>
                <a:ext cx="3397084" cy="338554"/>
              </a:xfrm>
              <a:prstGeom prst="rect">
                <a:avLst/>
              </a:prstGeom>
              <a:blipFill>
                <a:blip r:embed="rId4"/>
                <a:stretch>
                  <a:fillRect l="-896" t="-5455" b="-23636"/>
                </a:stretch>
              </a:blipFill>
            </p:spPr>
            <p:txBody>
              <a:bodyPr/>
              <a:lstStyle/>
              <a:p>
                <a:r>
                  <a:rPr lang="en-US">
                    <a:noFill/>
                  </a:rPr>
                  <a:t> </a:t>
                </a:r>
              </a:p>
            </p:txBody>
          </p:sp>
        </mc:Fallback>
      </mc:AlternateContent>
      <p:sp>
        <p:nvSpPr>
          <p:cNvPr id="147" name="Rectangle 146"/>
          <p:cNvSpPr/>
          <p:nvPr/>
        </p:nvSpPr>
        <p:spPr>
          <a:xfrm>
            <a:off x="8570037" y="5451393"/>
            <a:ext cx="3432015" cy="1231106"/>
          </a:xfrm>
          <a:prstGeom prst="rect">
            <a:avLst/>
          </a:prstGeom>
        </p:spPr>
        <p:txBody>
          <a:bodyPr wrap="square">
            <a:spAutoFit/>
          </a:bodyPr>
          <a:lstStyle/>
          <a:p>
            <a:pPr algn="ctr"/>
            <a:r>
              <a:rPr lang="en-US" b="1" u="sng" dirty="0" smtClean="0">
                <a:latin typeface="Times New Roman" panose="02020603050405020304" pitchFamily="18" charset="0"/>
                <a:cs typeface="Times New Roman" panose="02020603050405020304" pitchFamily="18" charset="0"/>
              </a:rPr>
              <a:t>Acknowledgments</a:t>
            </a:r>
          </a:p>
          <a:p>
            <a:pPr algn="just"/>
            <a:r>
              <a:rPr lang="en-US" sz="1400" dirty="0" smtClean="0">
                <a:solidFill>
                  <a:srgbClr val="222222"/>
                </a:solidFill>
                <a:latin typeface="Times New Roman" panose="02020603050405020304" pitchFamily="18" charset="0"/>
                <a:cs typeface="Times New Roman" panose="02020603050405020304" pitchFamily="18" charset="0"/>
              </a:rPr>
              <a:t>This </a:t>
            </a:r>
            <a:r>
              <a:rPr lang="en-US" sz="1400" dirty="0">
                <a:solidFill>
                  <a:srgbClr val="222222"/>
                </a:solidFill>
                <a:latin typeface="Times New Roman" panose="02020603050405020304" pitchFamily="18" charset="0"/>
                <a:cs typeface="Times New Roman" panose="02020603050405020304" pitchFamily="18" charset="0"/>
              </a:rPr>
              <a:t>work </a:t>
            </a:r>
            <a:r>
              <a:rPr lang="en-US" sz="1400" dirty="0" smtClean="0">
                <a:solidFill>
                  <a:srgbClr val="222222"/>
                </a:solidFill>
                <a:latin typeface="Times New Roman" panose="02020603050405020304" pitchFamily="18" charset="0"/>
                <a:cs typeface="Times New Roman" panose="02020603050405020304" pitchFamily="18" charset="0"/>
              </a:rPr>
              <a:t>was </a:t>
            </a:r>
            <a:r>
              <a:rPr lang="en-US" sz="1400" dirty="0">
                <a:latin typeface="Times New Roman" panose="02020603050405020304" pitchFamily="18" charset="0"/>
                <a:cs typeface="Times New Roman" panose="02020603050405020304" pitchFamily="18" charset="0"/>
              </a:rPr>
              <a:t>Funded in part by NSF/ECCS award #1408007 and NIH award R15CA208798. The pulsed THz system was funded by NSF/MRI award #1228958.</a:t>
            </a:r>
          </a:p>
        </p:txBody>
      </p:sp>
      <p:sp>
        <p:nvSpPr>
          <p:cNvPr id="148" name="Rectangle 147"/>
          <p:cNvSpPr/>
          <p:nvPr/>
        </p:nvSpPr>
        <p:spPr>
          <a:xfrm>
            <a:off x="8541767" y="274163"/>
            <a:ext cx="3432015" cy="4755148"/>
          </a:xfrm>
          <a:prstGeom prst="rect">
            <a:avLst/>
          </a:prstGeom>
        </p:spPr>
        <p:txBody>
          <a:bodyPr wrap="square">
            <a:spAutoFit/>
          </a:bodyPr>
          <a:lstStyle/>
          <a:p>
            <a:pPr algn="ctr"/>
            <a:r>
              <a:rPr lang="en-US" b="1" u="sng" dirty="0" smtClean="0">
                <a:latin typeface="Times New Roman" panose="02020603050405020304" pitchFamily="18" charset="0"/>
                <a:cs typeface="Times New Roman" panose="02020603050405020304" pitchFamily="18" charset="0"/>
              </a:rPr>
              <a:t>Conclusions</a:t>
            </a:r>
          </a:p>
          <a:p>
            <a:pPr algn="just"/>
            <a:r>
              <a:rPr lang="en-US" sz="1500" dirty="0">
                <a:latin typeface="Times New Roman" panose="02020603050405020304" pitchFamily="18" charset="0"/>
                <a:cs typeface="Times New Roman" panose="02020603050405020304" pitchFamily="18" charset="0"/>
              </a:rPr>
              <a:t>The finite-difference time-domain (FDTD) method is a robust tool to solve a various kinds of electromagnetic problems. However, for the optimum operation the </a:t>
            </a:r>
            <a:r>
              <a:rPr lang="en-US" sz="1500" dirty="0" smtClean="0">
                <a:latin typeface="Times New Roman" panose="02020603050405020304" pitchFamily="18" charset="0"/>
                <a:cs typeface="Times New Roman" panose="02020603050405020304" pitchFamily="18" charset="0"/>
              </a:rPr>
              <a:t>FDTD is </a:t>
            </a:r>
            <a:r>
              <a:rPr lang="en-US" sz="1500" dirty="0">
                <a:latin typeface="Times New Roman" panose="02020603050405020304" pitchFamily="18" charset="0"/>
                <a:cs typeface="Times New Roman" panose="02020603050405020304" pitchFamily="18" charset="0"/>
              </a:rPr>
              <a:t>numerically restricted to the space discretization</a:t>
            </a:r>
            <a:r>
              <a:rPr lang="en-US" sz="1500" dirty="0" smtClean="0">
                <a:latin typeface="Times New Roman" panose="02020603050405020304" pitchFamily="18" charset="0"/>
                <a:cs typeface="Times New Roman" panose="02020603050405020304" pitchFamily="18" charset="0"/>
              </a:rPr>
              <a:t>. FDTD </a:t>
            </a:r>
            <a:r>
              <a:rPr lang="en-US" sz="1500" dirty="0">
                <a:latin typeface="Times New Roman" panose="02020603050405020304" pitchFamily="18" charset="0"/>
                <a:cs typeface="Times New Roman" panose="02020603050405020304" pitchFamily="18" charset="0"/>
              </a:rPr>
              <a:t>method in nature is suitable for parallelization on available processors</a:t>
            </a:r>
            <a:r>
              <a:rPr lang="en-US" sz="1500" dirty="0" smtClean="0">
                <a:latin typeface="Times New Roman" panose="02020603050405020304" pitchFamily="18" charset="0"/>
                <a:cs typeface="Times New Roman" panose="02020603050405020304" pitchFamily="18" charset="0"/>
              </a:rPr>
              <a:t>. Two dimensional FDTD is parallelized and implemented using pthread which shows great reduction in execution time. In addition, </a:t>
            </a:r>
            <a:r>
              <a:rPr lang="en-US" sz="1500" dirty="0" smtClean="0">
                <a:solidFill>
                  <a:srgbClr val="222222"/>
                </a:solidFill>
                <a:latin typeface="Times New Roman" panose="02020603050405020304" pitchFamily="18" charset="0"/>
                <a:ea typeface="Times New Roman" panose="02020603050405020304" pitchFamily="18" charset="0"/>
                <a:cs typeface="Arial" panose="020B0604020202020204" pitchFamily="34" charset="0"/>
              </a:rPr>
              <a:t>we plan </a:t>
            </a:r>
            <a:r>
              <a:rPr lang="en-US" sz="1500" dirty="0">
                <a:solidFill>
                  <a:srgbClr val="222222"/>
                </a:solidFill>
                <a:latin typeface="Times New Roman" panose="02020603050405020304" pitchFamily="18" charset="0"/>
                <a:ea typeface="Times New Roman" panose="02020603050405020304" pitchFamily="18" charset="0"/>
                <a:cs typeface="Arial" panose="020B0604020202020204" pitchFamily="34" charset="0"/>
              </a:rPr>
              <a:t>to implement a parallelized version of the </a:t>
            </a:r>
            <a:r>
              <a:rPr lang="en-US" sz="1500" dirty="0">
                <a:latin typeface="Times New Roman" panose="02020603050405020304" pitchFamily="18" charset="0"/>
                <a:cs typeface="Times New Roman" panose="02020603050405020304" pitchFamily="18" charset="0"/>
              </a:rPr>
              <a:t>FDTD</a:t>
            </a:r>
            <a:r>
              <a:rPr lang="en-US" sz="1500" dirty="0" smtClean="0">
                <a:solidFill>
                  <a:srgbClr val="222222"/>
                </a:solidFill>
                <a:latin typeface="Times New Roman" panose="02020603050405020304" pitchFamily="18" charset="0"/>
                <a:ea typeface="Times New Roman" panose="02020603050405020304" pitchFamily="18" charset="0"/>
                <a:cs typeface="Arial" panose="020B0604020202020204" pitchFamily="34" charset="0"/>
              </a:rPr>
              <a:t> </a:t>
            </a:r>
            <a:r>
              <a:rPr lang="en-US" sz="1500" dirty="0">
                <a:solidFill>
                  <a:srgbClr val="222222"/>
                </a:solidFill>
                <a:latin typeface="Times New Roman" panose="02020603050405020304" pitchFamily="18" charset="0"/>
                <a:ea typeface="Times New Roman" panose="02020603050405020304" pitchFamily="18" charset="0"/>
                <a:cs typeface="Arial" panose="020B0604020202020204" pitchFamily="34" charset="0"/>
              </a:rPr>
              <a:t>method using the </a:t>
            </a:r>
            <a:r>
              <a:rPr lang="en-US" sz="15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graphics processing units (GPUs) </a:t>
            </a:r>
            <a:r>
              <a:rPr lang="en-US" sz="15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clusters. </a:t>
            </a:r>
            <a:r>
              <a:rPr lang="en-US" sz="1500" dirty="0" smtClean="0">
                <a:latin typeface="Times New Roman" panose="02020603050405020304" pitchFamily="18" charset="0"/>
                <a:cs typeface="Times New Roman" panose="02020603050405020304" pitchFamily="18" charset="0"/>
              </a:rPr>
              <a:t>In this project, supercomputer needs to </a:t>
            </a:r>
            <a:r>
              <a:rPr lang="en-US" sz="1500" dirty="0">
                <a:latin typeface="Times New Roman" panose="02020603050405020304" pitchFamily="18" charset="0"/>
                <a:cs typeface="Times New Roman" panose="02020603050405020304" pitchFamily="18" charset="0"/>
              </a:rPr>
              <a:t>be used to </a:t>
            </a:r>
            <a:r>
              <a:rPr lang="en-US" sz="1500" dirty="0" smtClean="0">
                <a:latin typeface="Times New Roman" panose="02020603050405020304" pitchFamily="18" charset="0"/>
                <a:cs typeface="Times New Roman" panose="02020603050405020304" pitchFamily="18" charset="0"/>
              </a:rPr>
              <a:t>speed up the 3D-FDTD algorithm in order to investigate the interaction between THz signals and breast tumors.</a:t>
            </a:r>
            <a:endParaRPr lang="en-US" sz="1500" dirty="0">
              <a:latin typeface="Times New Roman" panose="02020603050405020304" pitchFamily="18" charset="0"/>
              <a:cs typeface="Times New Roman" panose="02020603050405020304" pitchFamily="18" charset="0"/>
            </a:endParaRPr>
          </a:p>
        </p:txBody>
      </p:sp>
      <p:cxnSp>
        <p:nvCxnSpPr>
          <p:cNvPr id="152" name="Straight Connector 151"/>
          <p:cNvCxnSpPr/>
          <p:nvPr/>
        </p:nvCxnSpPr>
        <p:spPr>
          <a:xfrm>
            <a:off x="8506431" y="5469436"/>
            <a:ext cx="3521321" cy="0"/>
          </a:xfrm>
          <a:prstGeom prst="line">
            <a:avLst/>
          </a:prstGeom>
          <a:ln w="1270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3" name="TextBox 152"/>
              <p:cNvSpPr txBox="1"/>
              <p:nvPr/>
            </p:nvSpPr>
            <p:spPr>
              <a:xfrm>
                <a:off x="363747" y="5729775"/>
                <a:ext cx="7983637" cy="668260"/>
              </a:xfrm>
              <a:prstGeom prst="rect">
                <a:avLst/>
              </a:prstGeom>
              <a:noFill/>
            </p:spPr>
            <p:txBody>
              <a:bodyPr wrap="square" rtlCol="0">
                <a:spAutoFit/>
              </a:bodyPr>
              <a:lstStyle/>
              <a:p>
                <a:pPr algn="just"/>
                <a:r>
                  <a:rPr lang="en-US" dirty="0" smtClean="0">
                    <a:latin typeface="Times New Roman" panose="02020603050405020304" pitchFamily="18" charset="0"/>
                    <a:cs typeface="Times New Roman" panose="02020603050405020304" pitchFamily="18" charset="0"/>
                  </a:rPr>
                  <a:t>In the 2D-FDTD, the field components (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𝑧</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𝐻</m:t>
                        </m:r>
                      </m:e>
                      <m:sub>
                        <m:r>
                          <a:rPr lang="en-US" b="0" i="1" smtClean="0">
                            <a:latin typeface="Cambria Math" panose="02040503050406030204" pitchFamily="18" charset="0"/>
                          </a:rPr>
                          <m:t>𝑥</m:t>
                        </m:r>
                      </m:sub>
                    </m:sSub>
                    <m:r>
                      <a:rPr lang="en-US" b="0" i="1" smtClean="0">
                        <a:latin typeface="Cambria Math" panose="02040503050406030204" pitchFamily="18" charset="0"/>
                      </a:rPr>
                      <m:t>,  </m:t>
                    </m:r>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𝑦</m:t>
                        </m:r>
                      </m:sub>
                    </m:sSub>
                  </m:oMath>
                </a14:m>
                <a:r>
                  <a:rPr lang="en-US" dirty="0" smtClean="0">
                    <a:latin typeface="Times New Roman" panose="02020603050405020304" pitchFamily="18" charset="0"/>
                    <a:cs typeface="Times New Roman" panose="02020603050405020304" pitchFamily="18" charset="0"/>
                  </a:rPr>
                  <a:t>) in each cell can be calculated in parallel and all cells inside the subdomain can also go in parallel.</a:t>
                </a:r>
                <a:endParaRPr lang="en-US" dirty="0">
                  <a:latin typeface="Times New Roman" panose="02020603050405020304" pitchFamily="18" charset="0"/>
                  <a:cs typeface="Times New Roman" panose="02020603050405020304" pitchFamily="18" charset="0"/>
                </a:endParaRPr>
              </a:p>
            </p:txBody>
          </p:sp>
        </mc:Choice>
        <mc:Fallback xmlns="">
          <p:sp>
            <p:nvSpPr>
              <p:cNvPr id="153" name="TextBox 152"/>
              <p:cNvSpPr txBox="1">
                <a:spLocks noRot="1" noChangeAspect="1" noMove="1" noResize="1" noEditPoints="1" noAdjustHandles="1" noChangeArrowheads="1" noChangeShapeType="1" noTextEdit="1"/>
              </p:cNvSpPr>
              <p:nvPr/>
            </p:nvSpPr>
            <p:spPr>
              <a:xfrm>
                <a:off x="363747" y="5729775"/>
                <a:ext cx="7983637" cy="668260"/>
              </a:xfrm>
              <a:prstGeom prst="rect">
                <a:avLst/>
              </a:prstGeom>
              <a:blipFill>
                <a:blip r:embed="rId5"/>
                <a:stretch>
                  <a:fillRect l="-688" t="-5455" r="-611" b="-13636"/>
                </a:stretch>
              </a:blipFill>
            </p:spPr>
            <p:txBody>
              <a:bodyPr/>
              <a:lstStyle/>
              <a:p>
                <a:r>
                  <a:rPr lang="en-US">
                    <a:noFill/>
                  </a:rPr>
                  <a:t> </a:t>
                </a:r>
              </a:p>
            </p:txBody>
          </p:sp>
        </mc:Fallback>
      </mc:AlternateContent>
    </p:spTree>
    <p:extLst>
      <p:ext uri="{BB962C8B-B14F-4D97-AF65-F5344CB8AC3E}">
        <p14:creationId xmlns:p14="http://schemas.microsoft.com/office/powerpoint/2010/main" val="2763040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3101</TotalTime>
  <Words>821</Words>
  <Application>Microsoft Office PowerPoint</Application>
  <PresentationFormat>Widescreen</PresentationFormat>
  <Paragraphs>180</Paragraphs>
  <Slides>5</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Calibri</vt:lpstr>
      <vt:lpstr>Calibri Light</vt:lpstr>
      <vt:lpstr>Cambria Math</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Amir Shariffar</dc:creator>
  <cp:lastModifiedBy>Amir Shariffar</cp:lastModifiedBy>
  <cp:revision>121</cp:revision>
  <dcterms:created xsi:type="dcterms:W3CDTF">2017-06-09T17:02:12Z</dcterms:created>
  <dcterms:modified xsi:type="dcterms:W3CDTF">2017-06-23T19:08:03Z</dcterms:modified>
</cp:coreProperties>
</file>