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6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73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35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01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33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73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78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43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18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9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8378-3B1F-49C4-AD07-703F28399892}" type="datetimeFigureOut">
              <a:rPr lang="fr-FR" smtClean="0"/>
              <a:t>08/07/2018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8776-C50D-464B-BED4-4172A19E4C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1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69" y="136526"/>
            <a:ext cx="11452412" cy="397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Global-scale sensitivity analysis shows where certain input values need to be constrained.</a:t>
            </a:r>
            <a:endParaRPr lang="fr-FR" sz="2400" dirty="0"/>
          </a:p>
        </p:txBody>
      </p:sp>
      <p:pic>
        <p:nvPicPr>
          <p:cNvPr id="4" name="Picture 4" descr="http://www.me.gatech.edu/files/branding/logos/Georgia-Institute-of-Technology-rv-539+12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65" y="6106018"/>
            <a:ext cx="2188002" cy="61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yt3.ggpht.com/-vGqWm2uoUYg/AAAAAAAAAAI/AAAAAAAAAAA/o8NkoXEnQV4/s900-c-k-no/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69" y="5973455"/>
            <a:ext cx="884545" cy="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821178" y="1973839"/>
            <a:ext cx="10567867" cy="3999615"/>
            <a:chOff x="246148" y="516200"/>
            <a:chExt cx="9208205" cy="36680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00941" y="635082"/>
              <a:ext cx="4273973" cy="310617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2702" y="516200"/>
              <a:ext cx="4408239" cy="3203983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6148" y="3762321"/>
              <a:ext cx="9208205" cy="42191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399504" y="656151"/>
              <a:ext cx="37221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/>
                <a:t>B</a:t>
              </a:r>
              <a:endParaRPr lang="fr-FR" sz="2600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34317" y="6111517"/>
            <a:ext cx="4625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visualization: </a:t>
            </a:r>
            <a:r>
              <a:rPr lang="en-US" sz="2200" dirty="0" smtClean="0">
                <a:solidFill>
                  <a:srgbClr val="FF0000"/>
                </a:solidFill>
              </a:rPr>
              <a:t>attribution grids to see which </a:t>
            </a:r>
            <a:r>
              <a:rPr lang="en-US" sz="2200" i="1" dirty="0" err="1" smtClean="0">
                <a:solidFill>
                  <a:srgbClr val="FF0000"/>
                </a:solidFill>
              </a:rPr>
              <a:t>x</a:t>
            </a:r>
            <a:r>
              <a:rPr lang="en-US" sz="2200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US" sz="2200" dirty="0" smtClean="0">
                <a:solidFill>
                  <a:srgbClr val="FF0000"/>
                </a:solidFill>
              </a:rPr>
              <a:t> is most influential where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7014" y="534299"/>
            <a:ext cx="3191628" cy="13145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266477" y="753396"/>
            <a:ext cx="48457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technique: </a:t>
            </a:r>
            <a:r>
              <a:rPr lang="en-US" sz="2200" dirty="0" smtClean="0">
                <a:solidFill>
                  <a:srgbClr val="FF0000"/>
                </a:solidFill>
              </a:rPr>
              <a:t>automatic differentiation to calculate derivatives more efficiently</a:t>
            </a:r>
            <a:endParaRPr lang="fr-FR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3134" y="109631"/>
            <a:ext cx="11895089" cy="401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Parallelization of parcel model simulations indicates which thermodynamic regimes support certain small-scale cloud processes. </a:t>
            </a:r>
            <a:endParaRPr lang="fr-FR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34" y="914401"/>
            <a:ext cx="7479972" cy="5943600"/>
          </a:xfrm>
          <a:prstGeom prst="rect">
            <a:avLst/>
          </a:prstGeom>
        </p:spPr>
      </p:pic>
      <p:pic>
        <p:nvPicPr>
          <p:cNvPr id="4" name="Picture 4" descr="http://www.me.gatech.edu/files/branding/logos/Georgia-Institute-of-Technology-rv-539+12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825" y="6106017"/>
            <a:ext cx="2188002" cy="61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700683" y="1022337"/>
            <a:ext cx="4598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technique: </a:t>
            </a:r>
            <a:r>
              <a:rPr lang="en-US" sz="2200" dirty="0" smtClean="0">
                <a:solidFill>
                  <a:srgbClr val="FF0000"/>
                </a:solidFill>
              </a:rPr>
              <a:t>coupled ODE-DDE solvers and parallelized loops in MATLAB</a:t>
            </a:r>
            <a:endParaRPr lang="fr-FR" sz="2200" dirty="0">
              <a:solidFill>
                <a:srgbClr val="FF0000"/>
              </a:solidFill>
            </a:endParaRPr>
          </a:p>
        </p:txBody>
      </p:sp>
      <p:pic>
        <p:nvPicPr>
          <p:cNvPr id="6" name="Picture 2" descr="http://www.forschung-mie.de/img/kit_logo_de_farbe_positi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736" y="6084390"/>
            <a:ext cx="1449487" cy="66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00683" y="3717231"/>
            <a:ext cx="46257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visualization: </a:t>
            </a:r>
            <a:r>
              <a:rPr lang="en-US" sz="2200" dirty="0" smtClean="0">
                <a:solidFill>
                  <a:srgbClr val="FF0000"/>
                </a:solidFill>
              </a:rPr>
              <a:t>“litmus paper” images to see under which conditions ice crystal number is most enhanced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70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259" y="712516"/>
            <a:ext cx="10158424" cy="4820948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259976" y="169965"/>
            <a:ext cx="11748248" cy="6971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With storm tracking databases, we can understand how surface warming affects extreme precipitation.</a:t>
            </a:r>
            <a:endParaRPr lang="fr-F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78424" y="5456144"/>
            <a:ext cx="4598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technique: </a:t>
            </a:r>
            <a:r>
              <a:rPr lang="en-US" sz="2200" dirty="0" smtClean="0">
                <a:solidFill>
                  <a:srgbClr val="FF0000"/>
                </a:solidFill>
              </a:rPr>
              <a:t>Fortran and Python scripting to handle huge data sets</a:t>
            </a:r>
            <a:endParaRPr lang="fr-FR" sz="2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7318" y="5456143"/>
            <a:ext cx="4733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visualization: </a:t>
            </a:r>
            <a:r>
              <a:rPr lang="en-US" sz="2200" dirty="0" smtClean="0">
                <a:solidFill>
                  <a:srgbClr val="FF0000"/>
                </a:solidFill>
              </a:rPr>
              <a:t>difference </a:t>
            </a:r>
            <a:r>
              <a:rPr lang="en-US" sz="2200" dirty="0" err="1" smtClean="0">
                <a:solidFill>
                  <a:srgbClr val="FF0000"/>
                </a:solidFill>
              </a:rPr>
              <a:t>climatologies</a:t>
            </a:r>
            <a:r>
              <a:rPr lang="en-US" sz="2200" dirty="0" smtClean="0">
                <a:solidFill>
                  <a:srgbClr val="FF0000"/>
                </a:solidFill>
              </a:rPr>
              <a:t> to see the impact of El </a:t>
            </a:r>
            <a:r>
              <a:rPr lang="es-ES" sz="2200" dirty="0" smtClean="0">
                <a:solidFill>
                  <a:srgbClr val="FF0000"/>
                </a:solidFill>
              </a:rPr>
              <a:t>Niño </a:t>
            </a:r>
            <a:r>
              <a:rPr lang="es-ES" sz="2200" dirty="0" err="1" smtClean="0">
                <a:solidFill>
                  <a:srgbClr val="FF0000"/>
                </a:solidFill>
              </a:rPr>
              <a:t>warming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6" name="Picture 2" descr="Image result for columbia university se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34" y="6281514"/>
            <a:ext cx="3647837" cy="44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56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234" y="96183"/>
            <a:ext cx="12047766" cy="6971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Atmospheric ice and dynamics all linked through aggregation of convection and associated anvils.</a:t>
            </a:r>
            <a:endParaRPr lang="fr-FR" sz="2400" dirty="0"/>
          </a:p>
        </p:txBody>
      </p:sp>
      <p:pic>
        <p:nvPicPr>
          <p:cNvPr id="3" name="Picture 2" descr="Image result for columbia university se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34" y="6281514"/>
            <a:ext cx="3647837" cy="44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4164" y="4662766"/>
            <a:ext cx="4598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technique: </a:t>
            </a:r>
            <a:r>
              <a:rPr lang="en-US" sz="2200" dirty="0">
                <a:solidFill>
                  <a:srgbClr val="FF0000"/>
                </a:solidFill>
              </a:rPr>
              <a:t>i</a:t>
            </a:r>
            <a:r>
              <a:rPr lang="en-US" sz="2200" dirty="0" smtClean="0">
                <a:solidFill>
                  <a:srgbClr val="FF0000"/>
                </a:solidFill>
              </a:rPr>
              <a:t>nformation entropy calculations of simulated cloud fields</a:t>
            </a:r>
            <a:endParaRPr lang="fr-FR" sz="2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105" y="486975"/>
            <a:ext cx="1650640" cy="16698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4479" y="486975"/>
            <a:ext cx="1762087" cy="1745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5204" y="2756647"/>
            <a:ext cx="4802933" cy="38000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164" y="5681353"/>
            <a:ext cx="47333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visualization: </a:t>
            </a:r>
            <a:r>
              <a:rPr lang="en-US" sz="2200" dirty="0" smtClean="0">
                <a:solidFill>
                  <a:srgbClr val="FF0000"/>
                </a:solidFill>
              </a:rPr>
              <a:t>to be determined…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164" y="712534"/>
            <a:ext cx="3383777" cy="31825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92404" y="2927860"/>
            <a:ext cx="2839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initial disorganization, h</a:t>
            </a:r>
            <a:r>
              <a:rPr lang="en-US" sz="2200" i="1" dirty="0" smtClean="0"/>
              <a:t>igh entropy</a:t>
            </a:r>
            <a:endParaRPr lang="fr-FR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9238129" y="5512073"/>
            <a:ext cx="244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organization, low</a:t>
            </a:r>
            <a:r>
              <a:rPr lang="en-US" sz="2200" i="1" dirty="0" smtClean="0"/>
              <a:t> entropy</a:t>
            </a:r>
            <a:endParaRPr lang="fr-FR" sz="2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67871" y="573654"/>
            <a:ext cx="3285767" cy="332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9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Global-scale sensitivity analysis shows where certain input values need to be constrained.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Sensitivity analysis at global scale</dc:title>
  <dc:creator>Sylvia Sullivan</dc:creator>
  <cp:lastModifiedBy>Sylvia Sullivan</cp:lastModifiedBy>
  <cp:revision>11</cp:revision>
  <dcterms:created xsi:type="dcterms:W3CDTF">2018-07-06T22:06:17Z</dcterms:created>
  <dcterms:modified xsi:type="dcterms:W3CDTF">2018-07-08T15:10:19Z</dcterms:modified>
</cp:coreProperties>
</file>