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951" r:id="rId2"/>
    <p:sldId id="950" r:id="rId3"/>
    <p:sldId id="899" r:id="rId4"/>
    <p:sldId id="907" r:id="rId5"/>
    <p:sldId id="90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54"/>
    <p:restoredTop sz="94646"/>
  </p:normalViewPr>
  <p:slideViewPr>
    <p:cSldViewPr>
      <p:cViewPr varScale="1">
        <p:scale>
          <a:sx n="108" d="100"/>
          <a:sy n="108" d="100"/>
        </p:scale>
        <p:origin x="86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D4B4E-0902-4CCD-B192-5AE16609DB90}" type="datetimeFigureOut">
              <a:rPr lang="en-US" smtClean="0"/>
              <a:t>7/3/18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5FDD9-F509-4587-ABD0-A783865B8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80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oint_defect" TargetMode="External"/><Relationship Id="rId13" Type="http://schemas.openxmlformats.org/officeDocument/2006/relationships/hyperlink" Target="https://en.wikipedia.org/wiki/Interatomic_potential#cite_note-38" TargetMode="External"/><Relationship Id="rId18" Type="http://schemas.openxmlformats.org/officeDocument/2006/relationships/hyperlink" Target="https://en.wikipedia.org/wiki/Interatomic_potential#cite_note-Bal92-13" TargetMode="External"/><Relationship Id="rId3" Type="http://schemas.openxmlformats.org/officeDocument/2006/relationships/hyperlink" Target="https://en.wikipedia.org/wiki/Cohesion_(chemistry)" TargetMode="External"/><Relationship Id="rId21" Type="http://schemas.openxmlformats.org/officeDocument/2006/relationships/hyperlink" Target="https://en.wikipedia.org/wiki/Interatomic_potential#cite_note-17" TargetMode="External"/><Relationship Id="rId7" Type="http://schemas.openxmlformats.org/officeDocument/2006/relationships/hyperlink" Target="https://en.wikipedia.org/wiki/Elasticity_(physics)" TargetMode="External"/><Relationship Id="rId12" Type="http://schemas.openxmlformats.org/officeDocument/2006/relationships/hyperlink" Target="https://en.wikipedia.org/wiki/Interatomic_potential#cite_note-Erh06-35" TargetMode="External"/><Relationship Id="rId17" Type="http://schemas.openxmlformats.org/officeDocument/2006/relationships/hyperlink" Target="https://en.wikipedia.org/wiki/Interatomic_potential#cite_note-42" TargetMode="External"/><Relationship Id="rId2" Type="http://schemas.openxmlformats.org/officeDocument/2006/relationships/slide" Target="../slides/slide3.xml"/><Relationship Id="rId16" Type="http://schemas.openxmlformats.org/officeDocument/2006/relationships/hyperlink" Target="https://en.wikipedia.org/wiki/Interatomic_potential#cite_note-41" TargetMode="External"/><Relationship Id="rId20" Type="http://schemas.openxmlformats.org/officeDocument/2006/relationships/hyperlink" Target="https://en.wikipedia.org/w/index.php?title=Interatomic_potential&amp;action=edit&amp;section=5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Lattice_constant" TargetMode="External"/><Relationship Id="rId11" Type="http://schemas.openxmlformats.org/officeDocument/2006/relationships/hyperlink" Target="https://en.wikipedia.org/wiki/Interatomic_potential#cite_note-Jus05-34" TargetMode="External"/><Relationship Id="rId5" Type="http://schemas.openxmlformats.org/officeDocument/2006/relationships/hyperlink" Target="https://en.wikipedia.org/wiki/Density-functional_theory" TargetMode="External"/><Relationship Id="rId15" Type="http://schemas.openxmlformats.org/officeDocument/2006/relationships/hyperlink" Target="https://en.wikipedia.org/wiki/Interatomic_potential#cite_note-40" TargetMode="External"/><Relationship Id="rId10" Type="http://schemas.openxmlformats.org/officeDocument/2006/relationships/hyperlink" Target="https://en.wikipedia.org/wiki/Interatomic_potential#cite_note-Alb02-32" TargetMode="External"/><Relationship Id="rId19" Type="http://schemas.openxmlformats.org/officeDocument/2006/relationships/hyperlink" Target="http://www.ctcms.nist.gov/potentials/" TargetMode="External"/><Relationship Id="rId4" Type="http://schemas.openxmlformats.org/officeDocument/2006/relationships/hyperlink" Target="https://en.wikipedia.org/wiki/Interatomic_potential#cite_note-Kittel-6" TargetMode="External"/><Relationship Id="rId9" Type="http://schemas.openxmlformats.org/officeDocument/2006/relationships/hyperlink" Target="https://en.wikipedia.org/wiki/Interatomic_potential#cite_note-Jus98-21" TargetMode="External"/><Relationship Id="rId14" Type="http://schemas.openxmlformats.org/officeDocument/2006/relationships/hyperlink" Target="https://en.wikipedia.org/wiki/Interatomic_potential#cite_note-3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https://en.wikipedia.org/wiki/Interatomic_potential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 Parameter Fitting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the 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interatomic potentials are approximations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they by necessity all involve parameters that need to be adjusted to some reference values. In simple potentials such as the Lennard-Jones and Morse ones, the parameters can be set directly to match e.g. the equilibrium bond length and bond strength of a dimer molecule or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ohesion (chemistry)"/>
              </a:rPr>
              <a:t>cohesive energy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a solid 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[6]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However, many-body potentials often contain tens or even hundreds of adjustable parameters. These can be fit into a larger set of experimental data, or materials properties derived from more fundamental simulation models such as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Density-functional theory"/>
              </a:rPr>
              <a:t>density-functional theory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solids, a well-constructed many-body potential can often describe at least the equilibrium crystal structure 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ohesion (chemistry)"/>
              </a:rPr>
              <a:t>cohesion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Lattice constant"/>
              </a:rPr>
              <a:t>lattice constant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Elasticity (physics)"/>
              </a:rPr>
              <a:t>linear elastic constants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basic 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Point defect"/>
              </a:rPr>
              <a:t>point defect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properties of all the elements and stable compounds well. </a:t>
            </a:r>
            <a:r>
              <a:rPr lang="en-US" sz="1200" b="0" i="0" u="sng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[21]</a:t>
            </a:r>
            <a:r>
              <a:rPr lang="en-US" sz="1200" b="0" i="0" u="sng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[32]</a:t>
            </a:r>
            <a:r>
              <a:rPr lang="en-US" sz="1200" b="0" i="0" u="sng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[34]</a:t>
            </a:r>
            <a:r>
              <a:rPr lang="en-US" sz="1200" b="0" i="0" u="sng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[35]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sng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[38]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sng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[39]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.</a:t>
            </a:r>
            <a:r>
              <a:rPr lang="en-US" sz="1200" b="0" i="0" u="sng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/>
              </a:rPr>
              <a:t>[40]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aim of most potential construction and fitting is to make the potential </a:t>
            </a:r>
            <a:r>
              <a:rPr 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transferable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i.e. that it can describe materials properties that are clearly different from those it was fitted to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(for examples of potentials explicitly aiming for this, see e.g.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/>
              </a:rPr>
              <a:t>[41]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/>
              </a:rPr>
              <a:t>[42]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As an example of demonstrated partial transferability, a review of interatomic potentials of Si found that for instance the Stillinger-Weber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Tersoff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III potentials for Si are indeed able to describe several (but certainly not all) materials properties they were not fitted to 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/>
              </a:rPr>
              <a:t>[13]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/>
              </a:rPr>
              <a:t>NIST interatomic potential repository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provides a collection of fitted interatomic potentials, either as fitted parameter values or numerical tables of the potential functions.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Many-body potentials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 tooltip="Edit section: Many-body potentials"/>
              </a:rPr>
              <a:t>edit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-Weber potential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/>
              </a:rPr>
              <a:t>[17]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potential that has a two-body and three-body terms of the standard form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{\</a:t>
            </a:r>
            <a:r>
              <a:rPr lang="en-US" dirty="0" err="1">
                <a:effectLst/>
              </a:rPr>
              <a:t>displaystyle</a:t>
            </a:r>
            <a:r>
              <a:rPr lang="en-US" dirty="0">
                <a:effectLst/>
              </a:rPr>
              <a:t> V_{TOT}=\sum _{</a:t>
            </a:r>
            <a:r>
              <a:rPr lang="en-US" dirty="0" err="1">
                <a:effectLst/>
              </a:rPr>
              <a:t>i,j</a:t>
            </a:r>
            <a:r>
              <a:rPr lang="en-US" dirty="0">
                <a:effectLst/>
              </a:rPr>
              <a:t>}^{N}V_{2}(r_{</a:t>
            </a:r>
            <a:r>
              <a:rPr lang="en-US" dirty="0" err="1">
                <a:effectLst/>
              </a:rPr>
              <a:t>ij</a:t>
            </a:r>
            <a:r>
              <a:rPr lang="en-US" dirty="0">
                <a:effectLst/>
              </a:rPr>
              <a:t>})+\sum _{</a:t>
            </a:r>
            <a:r>
              <a:rPr lang="en-US" dirty="0" err="1">
                <a:effectLst/>
              </a:rPr>
              <a:t>i,j,k</a:t>
            </a:r>
            <a:r>
              <a:rPr lang="en-US" dirty="0">
                <a:effectLst/>
              </a:rPr>
              <a:t>}^{N}V_{3}(r_{</a:t>
            </a:r>
            <a:r>
              <a:rPr lang="en-US" dirty="0" err="1">
                <a:effectLst/>
              </a:rPr>
              <a:t>ij</a:t>
            </a:r>
            <a:r>
              <a:rPr lang="en-US" dirty="0">
                <a:effectLst/>
              </a:rPr>
              <a:t>},r_{</a:t>
            </a:r>
            <a:r>
              <a:rPr lang="en-US" dirty="0" err="1">
                <a:effectLst/>
              </a:rPr>
              <a:t>ik</a:t>
            </a:r>
            <a:r>
              <a:rPr lang="en-US" dirty="0">
                <a:effectLst/>
              </a:rPr>
              <a:t>},\theta _{</a:t>
            </a:r>
            <a:r>
              <a:rPr lang="en-US" dirty="0" err="1">
                <a:effectLst/>
              </a:rPr>
              <a:t>ijk</a:t>
            </a:r>
            <a:r>
              <a:rPr lang="en-US" dirty="0">
                <a:effectLst/>
              </a:rPr>
              <a:t>})}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the three-body term describes how the potential energy changes with bond bending.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5FDD9-F509-4587-ABD0-A783865B80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8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16D7-6F89-4B87-A3F3-BEB4A422211D}" type="datetime1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61E3-E75F-4841-9013-9EC3FE4A3CA9}" type="datetime1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3B71-AB5B-4058-B1CB-64EAEF355AC8}" type="datetime1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40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F98E-627D-4CB1-8969-C786D8476D1A}" type="datetime1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C80B-3362-428E-BE8B-D60053AC4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57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sz="3600" dirty="0">
                <a:solidFill>
                  <a:prstClr val="black"/>
                </a:solidFill>
              </a:rPr>
              <a:t>Main finding of your slide: </a:t>
            </a:r>
            <a:br>
              <a:rPr lang="en-US" sz="3600" dirty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</a:rPr>
              <a:t>(max 2 lines with this font size)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4FDA-0068-497F-823C-1E85A836CA9F}" type="datetime1">
              <a:rPr lang="en-US" smtClean="0"/>
              <a:t>7/3/18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600200"/>
            <a:ext cx="39624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5410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02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sz="3600" dirty="0">
                <a:solidFill>
                  <a:prstClr val="black"/>
                </a:solidFill>
              </a:rPr>
              <a:t>Main finding of your slide: </a:t>
            </a:r>
            <a:br>
              <a:rPr lang="en-US" sz="3600" dirty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</a:rPr>
              <a:t>(max 2 lines with this font size)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ACA24FDA-0068-497F-823C-1E85A836CA9F}" type="datetime1">
              <a:rPr lang="en-US" smtClean="0"/>
              <a:t>7/3/18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22F6DDF-D33B-4928-BFD8-316DD6D12A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600200"/>
            <a:ext cx="39624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5410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348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C8C6-A121-4F0F-98E2-F2BCFC154697}" type="datetime1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6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55EA-B214-4730-92F0-0E27B7E545D9}" type="datetime1">
              <a:rPr lang="en-US" smtClean="0"/>
              <a:t>7/3/18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1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D0C4-923B-4C6A-BFE8-B4BDF3F5C1E1}" type="datetime1">
              <a:rPr lang="en-US" smtClean="0"/>
              <a:t>7/3/18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5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B996-A22F-4716-A35D-BEAEB6BD73EF}" type="datetime1">
              <a:rPr lang="en-US" smtClean="0"/>
              <a:t>7/3/18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28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D476-B126-49D8-8759-F4224563D0B4}" type="datetime1">
              <a:rPr lang="en-US" smtClean="0"/>
              <a:t>7/3/18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B9F6-FE32-4D6B-8E5A-3217660DF86C}" type="datetime1">
              <a:rPr lang="en-US" smtClean="0"/>
              <a:t>7/3/18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6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25437-2C27-4EEC-8191-F793EC61386D}" type="datetime1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6DDF-D33B-4928-BFD8-316DD6D12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2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AD39A6-544F-F545-96FE-6A273E17E2AE}"/>
              </a:ext>
            </a:extLst>
          </p:cNvPr>
          <p:cNvSpPr/>
          <p:nvPr/>
        </p:nvSpPr>
        <p:spPr>
          <a:xfrm>
            <a:off x="0" y="2362200"/>
            <a:ext cx="9144000" cy="32766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3B4CA-ADB0-6046-8980-FB1FEF37F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Using HPC to run Molecular Dynamics simulations for the study of materials used in solar cells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FDC1D1-4476-2F41-B231-BC71F3B7E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46575"/>
            <a:ext cx="6934200" cy="1752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Rodolfo Aguirre</a:t>
            </a:r>
            <a:r>
              <a:rPr lang="en-US" sz="2400" baseline="30000" dirty="0">
                <a:solidFill>
                  <a:schemeClr val="bg1"/>
                </a:solidFill>
              </a:rPr>
              <a:t>1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Xiaowang</a:t>
            </a:r>
            <a:r>
              <a:rPr lang="en-US" sz="2400" dirty="0">
                <a:solidFill>
                  <a:schemeClr val="bg1"/>
                </a:solidFill>
              </a:rPr>
              <a:t> Zhou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and David Zubia</a:t>
            </a:r>
            <a:r>
              <a:rPr lang="en-US" sz="2400" baseline="30000" dirty="0">
                <a:solidFill>
                  <a:schemeClr val="bg1"/>
                </a:solidFill>
              </a:rPr>
              <a:t>1</a:t>
            </a:r>
          </a:p>
          <a:p>
            <a:r>
              <a:rPr lang="en-US" sz="2400" baseline="30000" dirty="0">
                <a:solidFill>
                  <a:schemeClr val="bg1"/>
                </a:solidFill>
              </a:rPr>
              <a:t>1</a:t>
            </a:r>
            <a:r>
              <a:rPr lang="en-US" sz="2400" dirty="0">
                <a:solidFill>
                  <a:schemeClr val="bg1"/>
                </a:solidFill>
              </a:rPr>
              <a:t>University of Texas at El Paso, USA</a:t>
            </a:r>
          </a:p>
          <a:p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Sandia National Laboratories, USA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96DA6-EB0C-1442-B9B8-1FF495CF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59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</a:t>
            </a:r>
            <a:r>
              <a:rPr lang="en-US" dirty="0" err="1"/>
              <a:t>CdTe</a:t>
            </a:r>
            <a:r>
              <a:rPr lang="en-US" dirty="0"/>
              <a:t> solar cell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30610"/>
            <a:ext cx="4837151" cy="4712767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70D870B-CC32-A24D-9A0D-EA2AFBDF2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50" y="1530610"/>
            <a:ext cx="2420986" cy="22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C349E9-47FB-7E40-9343-C9D6EE535148}"/>
              </a:ext>
            </a:extLst>
          </p:cNvPr>
          <p:cNvSpPr/>
          <p:nvPr/>
        </p:nvSpPr>
        <p:spPr>
          <a:xfrm>
            <a:off x="5562600" y="3818257"/>
            <a:ext cx="37368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H.R. </a:t>
            </a:r>
            <a:r>
              <a:rPr lang="en-US" sz="1200" dirty="0" err="1"/>
              <a:t>Moutinho</a:t>
            </a:r>
            <a:r>
              <a:rPr lang="en-US" sz="1200" dirty="0"/>
              <a:t>, </a:t>
            </a:r>
            <a:r>
              <a:rPr lang="en-US" sz="1200" i="1" dirty="0"/>
              <a:t>et al</a:t>
            </a:r>
            <a:r>
              <a:rPr lang="en-US" sz="1200" dirty="0"/>
              <a:t>, 39th IEEE PVSC, June 16-21, 2013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53426D-BB33-8F44-8E04-86C4FF438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88" r="43662" b="17383"/>
          <a:stretch/>
        </p:blipFill>
        <p:spPr>
          <a:xfrm>
            <a:off x="6372079" y="4059045"/>
            <a:ext cx="2047128" cy="18834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2440A5-2E89-9B49-BAA2-091C05A13838}"/>
              </a:ext>
            </a:extLst>
          </p:cNvPr>
          <p:cNvSpPr/>
          <p:nvPr/>
        </p:nvSpPr>
        <p:spPr>
          <a:xfrm>
            <a:off x="5241683" y="5970336"/>
            <a:ext cx="4011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en-US" sz="1200" dirty="0"/>
              <a:t> C. Li, S. J. Pennycook, et al, </a:t>
            </a:r>
            <a:r>
              <a:rPr lang="en-US" sz="1200" i="1" dirty="0" err="1"/>
              <a:t>Ultramicroscopy</a:t>
            </a:r>
            <a:r>
              <a:rPr lang="en-US" sz="1200" i="1" dirty="0"/>
              <a:t>. </a:t>
            </a:r>
            <a:r>
              <a:rPr lang="en-US" sz="1200" dirty="0"/>
              <a:t>2013; 113-125.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B852BB-18B2-8840-A672-74D9F8F0D227}"/>
              </a:ext>
            </a:extLst>
          </p:cNvPr>
          <p:cNvSpPr txBox="1"/>
          <p:nvPr/>
        </p:nvSpPr>
        <p:spPr>
          <a:xfrm>
            <a:off x="797262" y="2176218"/>
            <a:ext cx="863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Staking</a:t>
            </a:r>
          </a:p>
          <a:p>
            <a:r>
              <a:rPr lang="en-US" dirty="0"/>
              <a:t>faults</a:t>
            </a:r>
          </a:p>
        </p:txBody>
      </p:sp>
    </p:spTree>
    <p:extLst>
      <p:ext uri="{BB962C8B-B14F-4D97-AF65-F5344CB8AC3E}">
        <p14:creationId xmlns:p14="http://schemas.microsoft.com/office/powerpoint/2010/main" val="2820378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Molecular 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734050"/>
            <a:ext cx="7038975" cy="88446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MD solves Newton’s equation to determine motion of atoms</a:t>
            </a:r>
          </a:p>
          <a:p>
            <a:r>
              <a:rPr lang="en-US" dirty="0"/>
              <a:t>Method depends on accuracy of interatomic potential</a:t>
            </a:r>
          </a:p>
          <a:p>
            <a:r>
              <a:rPr lang="en-US" dirty="0"/>
              <a:t>Predicts 3D atomic structure evolution including defects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A936E-3290-43A8-874F-26C8E6A47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4" y="2284870"/>
            <a:ext cx="4200011" cy="31684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ig1_MDge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7" r="62417"/>
          <a:stretch/>
        </p:blipFill>
        <p:spPr bwMode="auto">
          <a:xfrm>
            <a:off x="5352049" y="2284869"/>
            <a:ext cx="3017408" cy="31684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spect="1"/>
          </p:cNvSpPr>
          <p:nvPr/>
        </p:nvSpPr>
        <p:spPr>
          <a:xfrm>
            <a:off x="5151014" y="1797103"/>
            <a:ext cx="367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High-resolution structures predicted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657739" y="1803891"/>
            <a:ext cx="428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Interatomic potential: Force between atoms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490" y="4615921"/>
            <a:ext cx="1608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Repulsive force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85820" y="4519957"/>
            <a:ext cx="162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Attractive force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243433" y="4519957"/>
            <a:ext cx="242387" cy="18466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790494" y="4383213"/>
            <a:ext cx="324056" cy="41661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231387C-6803-A34A-A828-F3C7EE3FC755}"/>
              </a:ext>
            </a:extLst>
          </p:cNvPr>
          <p:cNvSpPr/>
          <p:nvPr/>
        </p:nvSpPr>
        <p:spPr>
          <a:xfrm>
            <a:off x="2114550" y="2590800"/>
            <a:ext cx="238125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67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 of Interatomic Potential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69326"/>
          <a:stretch/>
        </p:blipFill>
        <p:spPr>
          <a:xfrm>
            <a:off x="1624620" y="1417638"/>
            <a:ext cx="5748710" cy="19738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30072" y="6499165"/>
            <a:ext cx="50677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-Roman"/>
              </a:rPr>
              <a:t>Zhou, et al, PHYSICAL REVIEW B </a:t>
            </a:r>
            <a:r>
              <a:rPr lang="en-US" sz="1600" b="1" dirty="0">
                <a:latin typeface="Times-Bold"/>
              </a:rPr>
              <a:t>88</a:t>
            </a:r>
            <a:r>
              <a:rPr lang="en-US" sz="1600" dirty="0">
                <a:latin typeface="Times-Roman"/>
              </a:rPr>
              <a:t>, 085309 (2013)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57098"/>
          <a:stretch/>
        </p:blipFill>
        <p:spPr>
          <a:xfrm>
            <a:off x="1624619" y="3479430"/>
            <a:ext cx="5748711" cy="2760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1867" y="1103443"/>
            <a:ext cx="177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Repulsive energy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4028" y="1088229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Attractive energy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926330" y="1272895"/>
            <a:ext cx="447698" cy="4038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3"/>
          </p:cNvCxnSpPr>
          <p:nvPr/>
        </p:nvCxnSpPr>
        <p:spPr>
          <a:xfrm>
            <a:off x="3895301" y="1288109"/>
            <a:ext cx="179429" cy="3885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68664" y="1809487"/>
            <a:ext cx="2749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Positive energy penalizing non-tetrahedral bonding angles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5737860" y="1977390"/>
            <a:ext cx="530804" cy="29376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700898" y="5453257"/>
            <a:ext cx="5296971" cy="3205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25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9F90AD-BE39-3543-86B8-6C868274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6DDF-D33B-4928-BFD8-316DD6D12A2B}" type="slidenum">
              <a:rPr lang="en-US" smtClean="0"/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54CFE3-8D50-DB44-8A93-8FDFB0BE8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12332"/>
            <a:ext cx="3358677" cy="2519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64035C-44B7-2941-8CB8-D69DE664F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72" y="1512332"/>
            <a:ext cx="3358677" cy="251900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946AA61-84F2-DE49-9EB9-262022ABF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51"/>
            <a:ext cx="8229600" cy="1143000"/>
          </a:xfrm>
        </p:spPr>
        <p:txBody>
          <a:bodyPr/>
          <a:lstStyle/>
          <a:p>
            <a:r>
              <a:rPr lang="en-US" dirty="0"/>
              <a:t>Applying HPC to run MD simulations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3CDCE8-A134-0745-9B3F-269B072B775D}"/>
              </a:ext>
            </a:extLst>
          </p:cNvPr>
          <p:cNvSpPr txBox="1">
            <a:spLocks noChangeAspect="1"/>
          </p:cNvSpPr>
          <p:nvPr/>
        </p:nvSpPr>
        <p:spPr>
          <a:xfrm>
            <a:off x="927100" y="1160659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CdTe</a:t>
            </a:r>
            <a:r>
              <a:rPr lang="en-US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CdS</a:t>
            </a:r>
            <a:r>
              <a:rPr lang="en-US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interface growth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A7BECB-E327-C544-8168-71876C9DF912}"/>
              </a:ext>
            </a:extLst>
          </p:cNvPr>
          <p:cNvSpPr txBox="1">
            <a:spLocks noChangeAspect="1"/>
          </p:cNvSpPr>
          <p:nvPr/>
        </p:nvSpPr>
        <p:spPr>
          <a:xfrm>
            <a:off x="5375811" y="1143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CdTe</a:t>
            </a:r>
            <a:r>
              <a:rPr lang="en-US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grain boundary motion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F2169C-D81D-F84F-B137-C44C37A3D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191000"/>
            <a:ext cx="3358677" cy="25190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C364D6-AD64-394A-8338-E545A83BAEA9}"/>
              </a:ext>
            </a:extLst>
          </p:cNvPr>
          <p:cNvSpPr txBox="1">
            <a:spLocks noChangeAspect="1"/>
          </p:cNvSpPr>
          <p:nvPr/>
        </p:nvSpPr>
        <p:spPr>
          <a:xfrm>
            <a:off x="3431938" y="420865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Dislocation motion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634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245</Words>
  <Application>Microsoft Macintosh PowerPoint</Application>
  <PresentationFormat>On-screen Show (4:3)</PresentationFormat>
  <Paragraphs>45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SimSun</vt:lpstr>
      <vt:lpstr>Arial</vt:lpstr>
      <vt:lpstr>Calibri</vt:lpstr>
      <vt:lpstr>Times New Roman</vt:lpstr>
      <vt:lpstr>Times-Bold</vt:lpstr>
      <vt:lpstr>Times-Roman</vt:lpstr>
      <vt:lpstr>Office Theme</vt:lpstr>
      <vt:lpstr>Using HPC to run Molecular Dynamics simulations for the study of materials used in solar cells</vt:lpstr>
      <vt:lpstr>Structure of CdTe solar cell</vt:lpstr>
      <vt:lpstr>Molecular Dynamics</vt:lpstr>
      <vt:lpstr>Parameterization of Interatomic Potential</vt:lpstr>
      <vt:lpstr>Applying HPC to run MD simulations </vt:lpstr>
    </vt:vector>
  </TitlesOfParts>
  <Company>Sandia National Laboratories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Luis Cruz-Campa</dc:creator>
  <cp:lastModifiedBy>Aguirre, Rodolfo</cp:lastModifiedBy>
  <cp:revision>20</cp:revision>
  <dcterms:created xsi:type="dcterms:W3CDTF">2013-02-19T15:36:41Z</dcterms:created>
  <dcterms:modified xsi:type="dcterms:W3CDTF">2018-07-03T13:32:07Z</dcterms:modified>
</cp:coreProperties>
</file>