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media/image9.png" ContentType="image/png"/>
  <Override PartName="/ppt/media/image7.jpeg" ContentType="image/jpeg"/>
  <Override PartName="/ppt/media/image1.png" ContentType="image/png"/>
  <Override PartName="/ppt/media/image2.png" ContentType="image/png"/>
  <Override PartName="/ppt/media/image3.png" ContentType="image/png"/>
  <Override PartName="/ppt/media/image6.jpeg" ContentType="image/jpeg"/>
  <Override PartName="/ppt/media/image4.png" ContentType="image/png"/>
  <Override PartName="/ppt/media/image11.png" ContentType="image/png"/>
  <Override PartName="/ppt/media/image5.jpeg" ContentType="image/jpeg"/>
  <Override PartName="/ppt/media/image8.png" ContentType="image/png"/>
  <Override PartName="/ppt/media/image10.png" ContentType="image/png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x="9144000" cy="6858000"/>
  <p:notesSz cx="6858000" cy="9296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09C2FADB-17FF-4235-B387-6B2CE2059E6E}" type="slidenum"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body"/>
          </p:nvPr>
        </p:nvSpPr>
        <p:spPr>
          <a:xfrm>
            <a:off x="685800" y="4416480"/>
            <a:ext cx="5485680" cy="418248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CustomShape 2"/>
          <p:cNvSpPr/>
          <p:nvPr/>
        </p:nvSpPr>
        <p:spPr>
          <a:xfrm>
            <a:off x="3884760" y="8829720"/>
            <a:ext cx="2971080" cy="464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E9ECF0AD-4966-4745-8716-1EE18A9BF3BE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body"/>
          </p:nvPr>
        </p:nvSpPr>
        <p:spPr>
          <a:xfrm>
            <a:off x="685800" y="4416480"/>
            <a:ext cx="5485680" cy="418248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CustomShape 2"/>
          <p:cNvSpPr/>
          <p:nvPr/>
        </p:nvSpPr>
        <p:spPr>
          <a:xfrm>
            <a:off x="3884760" y="8829720"/>
            <a:ext cx="2971080" cy="464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F571FA42-EA36-4FA6-8D2D-0571320BD7A0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6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2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3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0"/>
            <a:ext cx="9143280" cy="1142280"/>
          </a:xfrm>
          <a:prstGeom prst="rect">
            <a:avLst/>
          </a:prstGeom>
          <a:solidFill>
            <a:schemeClr val="tx1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stomShape 1"/>
          <p:cNvSpPr/>
          <p:nvPr/>
        </p:nvSpPr>
        <p:spPr>
          <a:xfrm>
            <a:off x="0" y="0"/>
            <a:ext cx="9143280" cy="1142280"/>
          </a:xfrm>
          <a:prstGeom prst="rect">
            <a:avLst/>
          </a:prstGeom>
          <a:solidFill>
            <a:schemeClr val="tx1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1981080" y="304920"/>
            <a:ext cx="5449320" cy="489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0" name="CustomShape 2"/>
          <p:cNvSpPr/>
          <p:nvPr/>
        </p:nvSpPr>
        <p:spPr>
          <a:xfrm>
            <a:off x="806040" y="779040"/>
            <a:ext cx="7514640" cy="529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THERMAL TRANSPORT IN A CROSSFLOW JET SUBJECT TO A VERY STRONG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FAVORABLE PRESSURE GRADIENT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1981080" y="304920"/>
            <a:ext cx="5449320" cy="489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Motivation and objectives</a:t>
            </a:r>
            <a:endParaRPr b="0" lang="en-US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609480" y="1143000"/>
            <a:ext cx="8076600" cy="27727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 ability to control a flow field to enhance thermal efficiency is of great importance in many industrial and engineering applications.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An important example of flow control by three-dimensional local blowing perturbations is the </a:t>
            </a: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jet in crossflow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not only due to its </a:t>
            </a:r>
            <a:r>
              <a:rPr b="0" i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fluid-dynamic complexity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but also due to its </a:t>
            </a:r>
            <a:r>
              <a:rPr b="0" i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technological applications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; for instance, film cooling of turbine blades, chimney plumes, fuel injection, just to name a few.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3" name="Picture 5" descr=""/>
          <p:cNvPicPr/>
          <p:nvPr/>
        </p:nvPicPr>
        <p:blipFill>
          <a:blip r:embed="rId1"/>
          <a:stretch/>
        </p:blipFill>
        <p:spPr>
          <a:xfrm>
            <a:off x="369720" y="4800600"/>
            <a:ext cx="2363040" cy="1410480"/>
          </a:xfrm>
          <a:prstGeom prst="rect">
            <a:avLst/>
          </a:prstGeom>
          <a:ln w="9360">
            <a:noFill/>
          </a:ln>
        </p:spPr>
      </p:pic>
      <p:sp>
        <p:nvSpPr>
          <p:cNvPr id="84" name="CustomShape 3"/>
          <p:cNvSpPr/>
          <p:nvPr/>
        </p:nvSpPr>
        <p:spPr>
          <a:xfrm>
            <a:off x="295200" y="6334200"/>
            <a:ext cx="3580560" cy="516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Fig. : High by pass turbofan engine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(source: http://www.aircraftenginedesign.com)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5" name="Picture 7" descr=""/>
          <p:cNvPicPr/>
          <p:nvPr/>
        </p:nvPicPr>
        <p:blipFill>
          <a:blip r:embed="rId2"/>
          <a:stretch/>
        </p:blipFill>
        <p:spPr>
          <a:xfrm>
            <a:off x="3267000" y="4800600"/>
            <a:ext cx="1075680" cy="1726560"/>
          </a:xfrm>
          <a:prstGeom prst="rect">
            <a:avLst/>
          </a:prstGeom>
          <a:ln w="9360">
            <a:noFill/>
          </a:ln>
        </p:spPr>
      </p:pic>
      <p:sp>
        <p:nvSpPr>
          <p:cNvPr id="86" name="CustomShape 4"/>
          <p:cNvSpPr/>
          <p:nvPr/>
        </p:nvSpPr>
        <p:spPr>
          <a:xfrm>
            <a:off x="1514520" y="5257800"/>
            <a:ext cx="380160" cy="38016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" name="CustomShape 5"/>
          <p:cNvSpPr/>
          <p:nvPr/>
        </p:nvSpPr>
        <p:spPr>
          <a:xfrm>
            <a:off x="2200320" y="5257800"/>
            <a:ext cx="837360" cy="445320"/>
          </a:xfrm>
          <a:prstGeom prst="rightArrow">
            <a:avLst>
              <a:gd name="adj1" fmla="val 36364"/>
              <a:gd name="adj2" fmla="val 50000"/>
            </a:avLst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8" name="Picture 16" descr=""/>
          <p:cNvPicPr/>
          <p:nvPr/>
        </p:nvPicPr>
        <p:blipFill>
          <a:blip r:embed="rId3"/>
          <a:stretch/>
        </p:blipFill>
        <p:spPr>
          <a:xfrm>
            <a:off x="5661360" y="4800600"/>
            <a:ext cx="3051360" cy="1791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1828800" y="271440"/>
            <a:ext cx="5449320" cy="489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Flow structures in a transverse jet</a:t>
            </a:r>
            <a:endParaRPr b="0" lang="en-US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0" name="Picture 4" descr=""/>
          <p:cNvPicPr/>
          <p:nvPr/>
        </p:nvPicPr>
        <p:blipFill>
          <a:blip r:embed="rId1"/>
          <a:stretch/>
        </p:blipFill>
        <p:spPr>
          <a:xfrm>
            <a:off x="1600200" y="1143000"/>
            <a:ext cx="6400080" cy="4887360"/>
          </a:xfrm>
          <a:prstGeom prst="rect">
            <a:avLst/>
          </a:prstGeom>
          <a:ln w="9360">
            <a:noFill/>
          </a:ln>
        </p:spPr>
      </p:pic>
      <p:sp>
        <p:nvSpPr>
          <p:cNvPr id="91" name="CustomShape 2"/>
          <p:cNvSpPr/>
          <p:nvPr/>
        </p:nvSpPr>
        <p:spPr>
          <a:xfrm>
            <a:off x="1219320" y="6324480"/>
            <a:ext cx="7314480" cy="364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T.H. New et al., </a:t>
            </a:r>
            <a:r>
              <a:rPr b="0" i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Elliptic jets in cross-flow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JFM, 494,119-140 (2003)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1981080" y="3124080"/>
            <a:ext cx="913680" cy="608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0000"/>
            </a:solidFill>
            <a:round/>
            <a:tailEnd len="med" type="arrow" w="me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3" name="CustomShape 4"/>
          <p:cNvSpPr/>
          <p:nvPr/>
        </p:nvSpPr>
        <p:spPr>
          <a:xfrm>
            <a:off x="1828800" y="3352680"/>
            <a:ext cx="913680" cy="608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0000"/>
            </a:solidFill>
            <a:round/>
            <a:tailEnd len="med" type="arrow" w="me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4" name="CustomShape 5"/>
          <p:cNvSpPr/>
          <p:nvPr/>
        </p:nvSpPr>
        <p:spPr>
          <a:xfrm>
            <a:off x="1676520" y="3657600"/>
            <a:ext cx="913680" cy="608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0000"/>
            </a:solidFill>
            <a:round/>
            <a:tailEnd len="med" type="arrow" w="me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5" name="CustomShape 6"/>
          <p:cNvSpPr/>
          <p:nvPr/>
        </p:nvSpPr>
        <p:spPr>
          <a:xfrm>
            <a:off x="9720" y="2971800"/>
            <a:ext cx="1817640" cy="364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Top entrainment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CustomShape 7"/>
          <p:cNvSpPr/>
          <p:nvPr/>
        </p:nvSpPr>
        <p:spPr>
          <a:xfrm flipV="1" rot="16200000">
            <a:off x="6095880" y="3429000"/>
            <a:ext cx="990000" cy="837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0000"/>
            </a:solidFill>
            <a:round/>
            <a:tailEnd len="med" type="arrow" w="me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7" name="CustomShape 8"/>
          <p:cNvSpPr/>
          <p:nvPr/>
        </p:nvSpPr>
        <p:spPr>
          <a:xfrm flipV="1" rot="16200000">
            <a:off x="6324480" y="3276720"/>
            <a:ext cx="990000" cy="837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0000"/>
            </a:solidFill>
            <a:round/>
            <a:tailEnd len="med" type="arrow" w="me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8" name="CustomShape 9"/>
          <p:cNvSpPr/>
          <p:nvPr/>
        </p:nvSpPr>
        <p:spPr>
          <a:xfrm flipV="1" rot="16200000">
            <a:off x="6553080" y="3124080"/>
            <a:ext cx="990000" cy="837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0000"/>
            </a:solidFill>
            <a:round/>
            <a:tailEnd len="med" type="arrow" w="me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9" name="CustomShape 10"/>
          <p:cNvSpPr/>
          <p:nvPr/>
        </p:nvSpPr>
        <p:spPr>
          <a:xfrm>
            <a:off x="6261120" y="4267080"/>
            <a:ext cx="2172600" cy="364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Bottom entrainment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>
                <p:childTnLst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380880" y="228600"/>
            <a:ext cx="8000280" cy="718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Proposed Model and Boundary Conditions </a:t>
            </a:r>
            <a:endParaRPr b="0" lang="en-US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TextShape 2"/>
          <p:cNvSpPr txBox="1"/>
          <p:nvPr/>
        </p:nvSpPr>
        <p:spPr>
          <a:xfrm>
            <a:off x="182880" y="1246320"/>
            <a:ext cx="2468880" cy="4185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 the wall, the classical no-slip condition is imposed for velocities. Isothermal wall is prescribed for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thermal field, which is assumed a passive scalar. The lateral boundary conditions are handled via periodicity. The pressure is weakly prescribed at the outlet plane.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2" name="" descr=""/>
          <p:cNvPicPr/>
          <p:nvPr/>
        </p:nvPicPr>
        <p:blipFill>
          <a:blip r:embed="rId1"/>
          <a:stretch/>
        </p:blipFill>
        <p:spPr>
          <a:xfrm>
            <a:off x="2834640" y="1371600"/>
            <a:ext cx="5943600" cy="2208960"/>
          </a:xfrm>
          <a:prstGeom prst="rect">
            <a:avLst/>
          </a:prstGeom>
          <a:ln>
            <a:noFill/>
          </a:ln>
        </p:spPr>
      </p:pic>
      <p:pic>
        <p:nvPicPr>
          <p:cNvPr id="103" name="" descr=""/>
          <p:cNvPicPr/>
          <p:nvPr/>
        </p:nvPicPr>
        <p:blipFill>
          <a:blip r:embed="rId2"/>
          <a:stretch/>
        </p:blipFill>
        <p:spPr>
          <a:xfrm>
            <a:off x="3317040" y="4206240"/>
            <a:ext cx="4455360" cy="1348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380880" y="228600"/>
            <a:ext cx="8000280" cy="718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Flow Solver and Inflow Generation</a:t>
            </a:r>
            <a:endParaRPr b="0" lang="en-US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4846320" y="1463040"/>
            <a:ext cx="4114800" cy="2394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 successfully perform the proposed DNS, a highly accurate, very efficient, and highly scalable CFD solver is required. We use PHASTA  which is an open-source, parallel, hierarchic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(2nd to 5th order accurate), adaptive, stabilized (finite-element) transient analysis tool for the solution of compressible or incompressible flows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6" name="" descr=""/>
          <p:cNvPicPr/>
          <p:nvPr/>
        </p:nvPicPr>
        <p:blipFill>
          <a:blip r:embed="rId1"/>
          <a:stretch/>
        </p:blipFill>
        <p:spPr>
          <a:xfrm>
            <a:off x="369720" y="1463040"/>
            <a:ext cx="4484520" cy="2194560"/>
          </a:xfrm>
          <a:prstGeom prst="rect">
            <a:avLst/>
          </a:prstGeom>
          <a:ln>
            <a:noFill/>
          </a:ln>
        </p:spPr>
      </p:pic>
      <p:sp>
        <p:nvSpPr>
          <p:cNvPr id="107" name="TextShape 3"/>
          <p:cNvSpPr txBox="1"/>
          <p:nvPr/>
        </p:nvSpPr>
        <p:spPr>
          <a:xfrm>
            <a:off x="822960" y="4297680"/>
            <a:ext cx="7589520" cy="1626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 are employing the inflow generation method devised by Araya et al.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seminal idea of the rescaling-recycling method is to extract the flow solution (mean and fluctuating components of the velocity and thermal fields) from a downstream plane (called “recycle”) and after performing a transformation by means of scaling functions, the transformed profiles are re-injected at the inlet plane.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TTU</Template>
  <TotalTime>8393</TotalTime>
  <Application>LibreOffice/5.2.7.2$Windows_X86_64 LibreOffice_project/2b7f1e640c46ceb28adf43ee075a6e8b8439ed10</Application>
  <Words>166</Words>
  <Paragraphs>17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Can</dc:creator>
  <dc:description/>
  <dc:language>en-US</dc:language>
  <cp:lastModifiedBy/>
  <dcterms:modified xsi:type="dcterms:W3CDTF">2017-06-26T13:59:42Z</dcterms:modified>
  <cp:revision>998</cp:revision>
  <dc:subject/>
  <dc:title>Direct Numerical Simulations (DNS) of the thermal field in a turbulent channel flow with spanwise sinusoidal blowing/suction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3</vt:i4>
  </property>
</Properties>
</file>