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3" r:id="rId3"/>
    <p:sldId id="262" r:id="rId4"/>
    <p:sldId id="259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FF00"/>
    <a:srgbClr val="00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7"/>
  </p:normalViewPr>
  <p:slideViewPr>
    <p:cSldViewPr snapToGrid="0" snapToObjects="1">
      <p:cViewPr>
        <p:scale>
          <a:sx n="95" d="100"/>
          <a:sy n="95" d="100"/>
        </p:scale>
        <p:origin x="-12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C1A7F-CC9A-4A49-B78E-A33C8A876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1122A2-C8B2-3A4A-8846-084BFAEB9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34EEE-4A06-644E-B5C6-D0144417E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6572-A332-BF40-8923-EF0C0ED3ABD3}" type="datetimeFigureOut">
              <a:rPr lang="en-US" smtClean="0"/>
              <a:t>6/30/18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20AB3-FAFC-8445-A8DC-2CA5436FA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02815-0526-7C4D-90E0-716D3E593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776DD-80AD-C44B-B407-0633C930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6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B848-C00B-384E-8412-AC3D67FA4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00606E-D544-5A42-A3D0-2C0E649F1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54F38-43ED-F64D-9AD0-CEBD63ADE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6572-A332-BF40-8923-EF0C0ED3ABD3}" type="datetimeFigureOut">
              <a:rPr lang="en-US" smtClean="0"/>
              <a:t>6/30/18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88D89-4D9F-3D49-ADA7-81208C86A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B942E-4CF4-814C-970D-A155FACA0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776DD-80AD-C44B-B407-0633C930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21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9A0463-EEC2-5D44-9983-B9705DB9F9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829B40-9240-594F-ADB8-F23B1F3915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BFC1A-FBE8-5C40-BBD9-BE74694D1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6572-A332-BF40-8923-EF0C0ED3ABD3}" type="datetimeFigureOut">
              <a:rPr lang="en-US" smtClean="0"/>
              <a:t>6/30/18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6A067-D746-5242-A38A-0A616E16C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976CD-ABB0-3445-BBFD-F277552ED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776DD-80AD-C44B-B407-0633C930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9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0A73-DF73-2443-A099-755606703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75CD2-6B8F-7141-829A-21F73F6A6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A01FE-50BD-CD4D-9DED-27E4BFE9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6572-A332-BF40-8923-EF0C0ED3ABD3}" type="datetimeFigureOut">
              <a:rPr lang="en-US" smtClean="0"/>
              <a:t>6/30/18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4F24F-B3E0-144F-9B2D-5BF415A9B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E6EF1-0D02-9B4B-938E-64C4EC419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776DD-80AD-C44B-B407-0633C930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5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D1B2E-E374-3C41-B671-90D7E385C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D73A-5DD6-834C-8BB5-AB6F87843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6084B-AB6C-0244-AD67-4D53598C7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6572-A332-BF40-8923-EF0C0ED3ABD3}" type="datetimeFigureOut">
              <a:rPr lang="en-US" smtClean="0"/>
              <a:t>6/30/18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70D88-8705-A442-A174-19DC85436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55490-BF6B-E24D-B96A-33E93C6B4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776DD-80AD-C44B-B407-0633C930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36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4E2F3-E86D-CC4A-8BBE-DAB39800F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24A20-D625-374E-A78B-C50D3064B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0A235-191F-C14D-83CC-64EE556A8C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68761-1F80-5C49-BE7C-5A6222EAF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6572-A332-BF40-8923-EF0C0ED3ABD3}" type="datetimeFigureOut">
              <a:rPr lang="en-US" smtClean="0"/>
              <a:t>6/30/18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D5A43-0581-EE4C-88C0-7BC35E238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83D7D-01D8-1C43-AFCB-B2911713F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776DD-80AD-C44B-B407-0633C930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88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EE307-A0C7-8C4D-ABB1-FE5E4DC02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F7AA4-5C92-F74E-B456-6A74BF069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EB03C-0163-6842-8EFF-C7AEB1D2A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36EF9F-9D21-7A41-AAD6-471C67E8B8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D4F78D-2CB4-2D49-9FA7-20386CC75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F08489-A54A-3F43-B51B-0FFFDC002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6572-A332-BF40-8923-EF0C0ED3ABD3}" type="datetimeFigureOut">
              <a:rPr lang="en-US" smtClean="0"/>
              <a:t>6/30/18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B51FB2-004D-8345-BADB-5C7F381CB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5BF7E2-8D2A-5747-8E39-1B5C5BB62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776DD-80AD-C44B-B407-0633C930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08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4D72D-2C89-9842-B02D-6D943A2A7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28F778-A62E-5F43-A9AF-ABCFBE1E0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6572-A332-BF40-8923-EF0C0ED3ABD3}" type="datetimeFigureOut">
              <a:rPr lang="en-US" smtClean="0"/>
              <a:t>6/30/18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E56F7B-1D69-6646-94B6-1356A554E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0F2100-00B6-D04D-83DD-D8F9E048B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776DD-80AD-C44B-B407-0633C930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52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8A056B-7740-D240-9AA3-68F9CB8F9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6572-A332-BF40-8923-EF0C0ED3ABD3}" type="datetimeFigureOut">
              <a:rPr lang="en-US" smtClean="0"/>
              <a:t>6/30/18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D0E88D-40B4-064C-860C-9F4E65FEF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AF6A6-291E-0040-B2C3-CD673B45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776DD-80AD-C44B-B407-0633C930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59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C76B4-BE85-C944-8D44-1636C2824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022DE-8418-574C-BB4D-AE2DA6798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D4D6B-C565-4645-862C-BEF23796D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72C11-05F0-FA44-85A0-0C61F20A1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6572-A332-BF40-8923-EF0C0ED3ABD3}" type="datetimeFigureOut">
              <a:rPr lang="en-US" smtClean="0"/>
              <a:t>6/30/18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F7184-78C9-584D-AEDC-D86659987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BBBC1-4444-C549-B5E0-86A3AD0A1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776DD-80AD-C44B-B407-0633C930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4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57FDB-031F-9C47-A4A5-18988D11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AD206C-DD55-5D49-9D04-3B8313EC79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8C57C-B301-4F4E-9DD2-4ACBF40DC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A9792-DED8-5C41-86C0-F57FA40D0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6572-A332-BF40-8923-EF0C0ED3ABD3}" type="datetimeFigureOut">
              <a:rPr lang="en-US" smtClean="0"/>
              <a:t>6/30/18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302362-B508-F549-943F-A9CDA2335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F80D5-6F80-5B4F-83D9-5BADF8397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776DD-80AD-C44B-B407-0633C930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15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80AFAF-C502-C545-B172-A8BE87590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22C1B-0B19-3D44-A1C1-8DE462E80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40333-2790-D84D-9FAB-9B80F94B3B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66572-A332-BF40-8923-EF0C0ED3ABD3}" type="datetimeFigureOut">
              <a:rPr lang="en-US" smtClean="0"/>
              <a:t>6/30/18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E1F24-B668-D240-A1B4-BF325829E4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9C146-C7B1-BB4C-BC8F-478DB4FCF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776DD-80AD-C44B-B407-0633C930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4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em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tiff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486FBC2-96C8-2A49-A13E-780F917AE13A}"/>
              </a:ext>
            </a:extLst>
          </p:cNvPr>
          <p:cNvGrpSpPr/>
          <p:nvPr/>
        </p:nvGrpSpPr>
        <p:grpSpPr>
          <a:xfrm>
            <a:off x="0" y="232128"/>
            <a:ext cx="9224211" cy="6339002"/>
            <a:chOff x="0" y="232128"/>
            <a:chExt cx="9224211" cy="633900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C440417-B57D-144A-BCC4-D2A010F48322}"/>
                </a:ext>
              </a:extLst>
            </p:cNvPr>
            <p:cNvGrpSpPr/>
            <p:nvPr/>
          </p:nvGrpSpPr>
          <p:grpSpPr>
            <a:xfrm>
              <a:off x="0" y="232128"/>
              <a:ext cx="9224211" cy="6339002"/>
              <a:chOff x="0" y="232128"/>
              <a:chExt cx="9224211" cy="6339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A639726-CF34-1F41-9D06-E6EC92F1B565}"/>
                  </a:ext>
                </a:extLst>
              </p:cNvPr>
              <p:cNvGrpSpPr/>
              <p:nvPr/>
            </p:nvGrpSpPr>
            <p:grpSpPr>
              <a:xfrm>
                <a:off x="0" y="232128"/>
                <a:ext cx="9224211" cy="6339002"/>
                <a:chOff x="0" y="232128"/>
                <a:chExt cx="9224211" cy="6339002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9BE78D33-D617-1A4A-A230-D4250A63B2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84" r="16974"/>
                <a:stretch/>
              </p:blipFill>
              <p:spPr>
                <a:xfrm>
                  <a:off x="0" y="232128"/>
                  <a:ext cx="9224211" cy="6339002"/>
                </a:xfrm>
                <a:prstGeom prst="rect">
                  <a:avLst/>
                </a:prstGeom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0299A23-9016-C34F-A45F-5190688651EB}"/>
                    </a:ext>
                  </a:extLst>
                </p:cNvPr>
                <p:cNvSpPr txBox="1"/>
                <p:nvPr/>
              </p:nvSpPr>
              <p:spPr>
                <a:xfrm>
                  <a:off x="5060446" y="6065702"/>
                  <a:ext cx="398718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[Adapted from figure by William Jay]</a:t>
                  </a:r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A36008F-7B7A-E34A-A112-1824D7078B08}"/>
                    </a:ext>
                  </a:extLst>
                </p:cNvPr>
                <p:cNvSpPr/>
                <p:nvPr/>
              </p:nvSpPr>
              <p:spPr>
                <a:xfrm>
                  <a:off x="4531659" y="3388659"/>
                  <a:ext cx="94129" cy="27411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AEAAA31-3649-494F-A228-F57542DE9E5F}"/>
                    </a:ext>
                  </a:extLst>
                </p:cNvPr>
                <p:cNvSpPr/>
                <p:nvPr/>
              </p:nvSpPr>
              <p:spPr>
                <a:xfrm>
                  <a:off x="9000564" y="3393140"/>
                  <a:ext cx="94129" cy="27411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01D2E2B-C0E0-B84D-BDD3-E65EAF0DCCCC}"/>
                    </a:ext>
                  </a:extLst>
                </p:cNvPr>
                <p:cNvSpPr/>
                <p:nvPr/>
              </p:nvSpPr>
              <p:spPr>
                <a:xfrm rot="16200000">
                  <a:off x="6765875" y="1185700"/>
                  <a:ext cx="94603" cy="45630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00302D6-D3FC-474B-B246-FDCB8CBB6297}"/>
                    </a:ext>
                  </a:extLst>
                </p:cNvPr>
                <p:cNvSpPr/>
                <p:nvPr/>
              </p:nvSpPr>
              <p:spPr>
                <a:xfrm rot="16200000">
                  <a:off x="6792768" y="3763690"/>
                  <a:ext cx="94603" cy="45630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BA974042-730B-C347-B4BA-2DEF6C5879DA}"/>
                      </a:ext>
                    </a:extLst>
                  </p:cNvPr>
                  <p:cNvSpPr txBox="1"/>
                  <p:nvPr/>
                </p:nvSpPr>
                <p:spPr>
                  <a:xfrm>
                    <a:off x="2442028" y="4139779"/>
                    <a:ext cx="37645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BA974042-730B-C347-B4BA-2DEF6C5879D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2028" y="4139779"/>
                    <a:ext cx="376450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366E5272-EF5D-F848-BE9D-D488B2AD8F15}"/>
                      </a:ext>
                    </a:extLst>
                  </p:cNvPr>
                  <p:cNvSpPr txBox="1"/>
                  <p:nvPr/>
                </p:nvSpPr>
                <p:spPr>
                  <a:xfrm>
                    <a:off x="2442028" y="3570187"/>
                    <a:ext cx="37645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366E5272-EF5D-F848-BE9D-D488B2AD8F1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2028" y="3570187"/>
                    <a:ext cx="376450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943463EB-7FCE-2A43-AB13-3E48F50D8132}"/>
                      </a:ext>
                    </a:extLst>
                  </p:cNvPr>
                  <p:cNvSpPr txBox="1"/>
                  <p:nvPr/>
                </p:nvSpPr>
                <p:spPr>
                  <a:xfrm>
                    <a:off x="2585536" y="2704090"/>
                    <a:ext cx="34810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943463EB-7FCE-2A43-AB13-3E48F50D813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85536" y="2704090"/>
                    <a:ext cx="348109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ADC4DA9D-ABF8-9A45-AD5E-62E988201C59}"/>
                      </a:ext>
                    </a:extLst>
                  </p:cNvPr>
                  <p:cNvSpPr txBox="1"/>
                  <p:nvPr/>
                </p:nvSpPr>
                <p:spPr>
                  <a:xfrm>
                    <a:off x="2585535" y="2319164"/>
                    <a:ext cx="34810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ADC4DA9D-ABF8-9A45-AD5E-62E988201C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85535" y="2319164"/>
                    <a:ext cx="348109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BE5F5AE7-799F-C640-AA82-A71280AABE9D}"/>
                      </a:ext>
                    </a:extLst>
                  </p:cNvPr>
                  <p:cNvSpPr txBox="1"/>
                  <p:nvPr/>
                </p:nvSpPr>
                <p:spPr>
                  <a:xfrm>
                    <a:off x="2727346" y="2035608"/>
                    <a:ext cx="36766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BE5F5AE7-799F-C640-AA82-A71280AABE9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27346" y="2035608"/>
                    <a:ext cx="367665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F5E7EE2D-462F-C44A-8E06-6CE6DF8E964A}"/>
                      </a:ext>
                    </a:extLst>
                  </p:cNvPr>
                  <p:cNvSpPr txBox="1"/>
                  <p:nvPr/>
                </p:nvSpPr>
                <p:spPr>
                  <a:xfrm>
                    <a:off x="2727346" y="1127657"/>
                    <a:ext cx="33457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F5E7EE2D-462F-C44A-8E06-6CE6DF8E96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27346" y="1127657"/>
                    <a:ext cx="334579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8C55A94E-B1F7-C142-B22B-25D555B0EEB2}"/>
                      </a:ext>
                    </a:extLst>
                  </p:cNvPr>
                  <p:cNvSpPr txBox="1"/>
                  <p:nvPr/>
                </p:nvSpPr>
                <p:spPr>
                  <a:xfrm>
                    <a:off x="1909386" y="4490823"/>
                    <a:ext cx="3564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8C55A94E-B1F7-C142-B22B-25D555B0EE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09386" y="4490823"/>
                    <a:ext cx="356443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21F16D93-87B5-E142-BADB-044FF8737B98}"/>
                      </a:ext>
                    </a:extLst>
                  </p:cNvPr>
                  <p:cNvSpPr txBox="1"/>
                  <p:nvPr/>
                </p:nvSpPr>
                <p:spPr>
                  <a:xfrm>
                    <a:off x="2031907" y="3255119"/>
                    <a:ext cx="370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21F16D93-87B5-E142-BADB-044FF8737B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1907" y="3255119"/>
                    <a:ext cx="370422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E730552B-4927-DD47-AF48-1354A052B1DF}"/>
                      </a:ext>
                    </a:extLst>
                  </p:cNvPr>
                  <p:cNvSpPr txBox="1"/>
                  <p:nvPr/>
                </p:nvSpPr>
                <p:spPr>
                  <a:xfrm>
                    <a:off x="2169903" y="2543525"/>
                    <a:ext cx="34830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E730552B-4927-DD47-AF48-1354A052B1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69903" y="2543525"/>
                    <a:ext cx="348300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D43996AF-FC42-0E43-B1BA-98B51F792691}"/>
                      </a:ext>
                    </a:extLst>
                  </p:cNvPr>
                  <p:cNvSpPr txBox="1"/>
                  <p:nvPr/>
                </p:nvSpPr>
                <p:spPr>
                  <a:xfrm>
                    <a:off x="2982981" y="1598709"/>
                    <a:ext cx="36978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D43996AF-FC42-0E43-B1BA-98B51F7926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82981" y="1598709"/>
                    <a:ext cx="369780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29D61F5C-66C1-D74A-A7C0-C9DB8E05545B}"/>
                      </a:ext>
                    </a:extLst>
                  </p:cNvPr>
                  <p:cNvSpPr txBox="1"/>
                  <p:nvPr/>
                </p:nvSpPr>
                <p:spPr>
                  <a:xfrm>
                    <a:off x="3140731" y="1295307"/>
                    <a:ext cx="37946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29D61F5C-66C1-D74A-A7C0-C9DB8E0554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40731" y="1295307"/>
                    <a:ext cx="379463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03C10AF8-9887-5E4F-B833-A1A3FECDA8F6}"/>
                      </a:ext>
                    </a:extLst>
                  </p:cNvPr>
                  <p:cNvSpPr txBox="1"/>
                  <p:nvPr/>
                </p:nvSpPr>
                <p:spPr>
                  <a:xfrm>
                    <a:off x="3209390" y="1711850"/>
                    <a:ext cx="4662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03C10AF8-9887-5E4F-B833-A1A3FECDA8F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09390" y="1711850"/>
                    <a:ext cx="466217" cy="36933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BB7D61D-D645-AE46-95E9-7F5DABA98CF7}"/>
                    </a:ext>
                  </a:extLst>
                </p:cNvPr>
                <p:cNvSpPr txBox="1"/>
                <p:nvPr/>
              </p:nvSpPr>
              <p:spPr>
                <a:xfrm>
                  <a:off x="2987148" y="6089962"/>
                  <a:ext cx="3656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BB7D61D-D645-AE46-95E9-7F5DABA98C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7148" y="6089962"/>
                  <a:ext cx="365613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976BC31-3185-4142-A1E9-02732D76A73D}"/>
                    </a:ext>
                  </a:extLst>
                </p:cNvPr>
                <p:cNvSpPr txBox="1"/>
                <p:nvPr/>
              </p:nvSpPr>
              <p:spPr>
                <a:xfrm>
                  <a:off x="3219938" y="6091439"/>
                  <a:ext cx="3826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976BC31-3185-4142-A1E9-02732D76A7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9938" y="6091439"/>
                  <a:ext cx="382604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68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989A5A-A59C-E343-8C11-ACC389397F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879977" y="201933"/>
                <a:ext cx="4119518" cy="6286735"/>
              </a:xfrm>
            </p:spPr>
            <p:txBody>
              <a:bodyPr>
                <a:normAutofit/>
              </a:bodyPr>
              <a:lstStyle/>
              <a:p>
                <a:pPr marL="0" indent="0" algn="r">
                  <a:buNone/>
                </a:pPr>
                <a:r>
                  <a:rPr lang="en-US" sz="3600" b="1" dirty="0"/>
                  <a:t>The Standard Model of Particle Physics</a:t>
                </a:r>
              </a:p>
              <a:p>
                <a:pPr marL="0" indent="0" algn="r">
                  <a:buNone/>
                </a:pPr>
                <a:r>
                  <a:rPr lang="en-US" sz="2400" dirty="0"/>
                  <a:t>says that the Universe</a:t>
                </a: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2400" dirty="0"/>
                  <a:t>is made out of</a:t>
                </a:r>
              </a:p>
              <a:p>
                <a:pPr marL="0" indent="0" algn="r">
                  <a:buNone/>
                </a:pPr>
                <a:r>
                  <a:rPr lang="en-US" sz="2000" dirty="0"/>
                  <a:t>6 quarks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𝑢𝑑𝑐𝑠𝑡𝑏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pPr marL="0" indent="0" algn="r">
                  <a:buNone/>
                </a:pPr>
                <a:r>
                  <a:rPr lang="en-US" sz="2000" dirty="0"/>
                  <a:t>3 heavy leptons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𝜇𝜏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pPr marL="0" indent="0" algn="r">
                  <a:buNone/>
                </a:pPr>
                <a:r>
                  <a:rPr lang="en-US" sz="2000" dirty="0"/>
                  <a:t>3 neutrinos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sz="2000" dirty="0"/>
                  <a:t>)</a:t>
                </a:r>
              </a:p>
              <a:p>
                <a:pPr marL="0" indent="0" algn="r">
                  <a:buNone/>
                </a:pPr>
                <a:r>
                  <a:rPr lang="en-US" sz="2000" dirty="0"/>
                  <a:t>photon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000" dirty="0"/>
                  <a:t>)  </a:t>
                </a:r>
              </a:p>
              <a:p>
                <a:pPr marL="0" indent="0" algn="r">
                  <a:buNone/>
                </a:pPr>
                <a:r>
                  <a:rPr lang="en-US" sz="2000" dirty="0"/>
                  <a:t>gluon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pPr marL="0" indent="0" algn="r">
                  <a:buNone/>
                </a:pPr>
                <a:r>
                  <a:rPr lang="en-US" sz="2000" dirty="0"/>
                  <a:t>w</a:t>
                </a:r>
                <a:r>
                  <a:rPr lang="en-US" sz="2000" b="0" dirty="0"/>
                  <a:t>eak gauge bosons (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pPr marL="0" indent="0" algn="r">
                  <a:buNone/>
                </a:pPr>
                <a:r>
                  <a:rPr lang="en-US" sz="2000" dirty="0"/>
                  <a:t>…and the Higgs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000" dirty="0"/>
                  <a:t>)!</a:t>
                </a:r>
                <a:endParaRPr lang="en-US" sz="2400" dirty="0"/>
              </a:p>
              <a:p>
                <a:pPr marL="0" indent="0" algn="r">
                  <a:spcBef>
                    <a:spcPts val="600"/>
                  </a:spcBef>
                  <a:buNone/>
                </a:pPr>
                <a:r>
                  <a:rPr lang="en-US" sz="1600" dirty="0"/>
                  <a:t>[as a “side effect” of the</a:t>
                </a: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1600" dirty="0"/>
                  <a:t>way particles gain mass]</a:t>
                </a:r>
                <a:endParaRPr lang="en-US" sz="2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989A5A-A59C-E343-8C11-ACC389397F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79977" y="201933"/>
                <a:ext cx="4119518" cy="6286735"/>
              </a:xfrm>
              <a:blipFill>
                <a:blip r:embed="rId17"/>
                <a:stretch>
                  <a:fillRect l="-2147" t="-2419" r="-67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6936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DF1A48A0-63EB-AC47-9E0E-3E874C58081C}"/>
              </a:ext>
            </a:extLst>
          </p:cNvPr>
          <p:cNvSpPr/>
          <p:nvPr/>
        </p:nvSpPr>
        <p:spPr>
          <a:xfrm>
            <a:off x="5901418" y="-201705"/>
            <a:ext cx="6577453" cy="71538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61735D-D1C9-A246-AC53-6C6E39758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91" y="-90124"/>
            <a:ext cx="4588738" cy="823912"/>
          </a:xfrm>
        </p:spPr>
        <p:txBody>
          <a:bodyPr>
            <a:normAutofit/>
          </a:bodyPr>
          <a:lstStyle/>
          <a:p>
            <a:r>
              <a:rPr lang="en-US" sz="3200" dirty="0"/>
              <a:t>Electromagnetism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7759AC1-5EB0-3D41-8615-E203823B4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9046" y="822843"/>
            <a:ext cx="5550896" cy="5712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Theory:</a:t>
            </a:r>
            <a:r>
              <a:rPr lang="en-US" sz="2000" dirty="0"/>
              <a:t> quantum electrodynamics (QED)</a:t>
            </a:r>
          </a:p>
          <a:p>
            <a:pPr marL="0" indent="0">
              <a:buNone/>
            </a:pPr>
            <a:r>
              <a:rPr lang="en-US" sz="2000" dirty="0"/>
              <a:t>Charged particles like electrons attract and repel each other by exchanging photons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000" b="1" dirty="0"/>
              <a:t>To investigate: </a:t>
            </a:r>
            <a:r>
              <a:rPr lang="en-US" sz="2000" dirty="0"/>
              <a:t>Pen-and-paper perturbation theory</a:t>
            </a:r>
          </a:p>
          <a:p>
            <a:pPr marL="0" indent="0">
              <a:buNone/>
            </a:pPr>
            <a:r>
              <a:rPr lang="en-US" sz="2000" dirty="0"/>
              <a:t>Works for weak force too (accounting for Higgs)</a:t>
            </a:r>
          </a:p>
          <a:p>
            <a:pPr marL="0" indent="0">
              <a:buNone/>
            </a:pPr>
            <a:r>
              <a:rPr lang="en-US" sz="2000" dirty="0"/>
              <a:t>Produces extremely precise results which match experiments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[Feynman diagrams!]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ABF712-CE32-284B-A2CA-4AF181F4A2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54629" y="-106117"/>
            <a:ext cx="4625351" cy="823912"/>
          </a:xfrm>
        </p:spPr>
        <p:txBody>
          <a:bodyPr>
            <a:normAutofit/>
          </a:bodyPr>
          <a:lstStyle/>
          <a:p>
            <a:r>
              <a:rPr lang="en-US" sz="3200" dirty="0"/>
              <a:t>The Strong Force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E5DD4651-2C6D-054D-9EEC-B04A527EF4E4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162079" y="733788"/>
                <a:ext cx="5782271" cy="571295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b="1" dirty="0"/>
                  <a:t>Theory:</a:t>
                </a:r>
                <a:r>
                  <a:rPr lang="en-US" sz="2000" dirty="0"/>
                  <a:t> quantum chromodynamics (QCD)</a:t>
                </a:r>
              </a:p>
              <a:p>
                <a:pPr marL="0" indent="0">
                  <a:buNone/>
                </a:pPr>
                <a:r>
                  <a:rPr lang="en-US" sz="2000" dirty="0"/>
                  <a:t>Generalize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–</m:t>
                    </m:r>
                  </m:oMath>
                </a14:m>
                <a:r>
                  <a:rPr lang="en-US" sz="2000" dirty="0"/>
                  <a:t> charges to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𝑟𝑔𝑏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2000" dirty="0"/>
                  <a:t> “color charges” [Color is just an analogy]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sz="2000" dirty="0"/>
                  <a:t>Gluons have color charge [like if photon was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000" dirty="0"/>
                  <a:t> 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000" dirty="0"/>
                  <a:t>]</a:t>
                </a:r>
                <a:endParaRPr lang="en-US" sz="2000" b="1" dirty="0"/>
              </a:p>
              <a:p>
                <a:pPr marL="0" indent="0">
                  <a:buNone/>
                </a:pPr>
                <a:r>
                  <a:rPr lang="en-US" sz="2000" b="1" dirty="0"/>
                  <a:t>Confinement: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b="1" dirty="0"/>
              </a:p>
              <a:p>
                <a:pPr marL="0" indent="0">
                  <a:buNone/>
                </a:pPr>
                <a:r>
                  <a:rPr lang="en-US" sz="2000" b="1" dirty="0"/>
                  <a:t>To investigate:</a:t>
                </a:r>
                <a:r>
                  <a:rPr lang="en-US" sz="2000" dirty="0"/>
                  <a:t> Can’t do pen-and-paper calculations, must simulate by brute force to compute anything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b="1" dirty="0"/>
                  <a:t> </a:t>
                </a:r>
                <a:r>
                  <a:rPr lang="en-US" sz="2000" b="1" dirty="0"/>
                  <a:t>Lattice gauge theory</a:t>
                </a:r>
                <a:endParaRPr lang="en-US" sz="1800" b="1" dirty="0"/>
              </a:p>
            </p:txBody>
          </p:sp>
        </mc:Choice>
        <mc:Fallback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E5DD4651-2C6D-054D-9EEC-B04A527EF4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162079" y="733788"/>
                <a:ext cx="5782271" cy="5712950"/>
              </a:xfrm>
              <a:blipFill>
                <a:blip r:embed="rId2"/>
                <a:stretch>
                  <a:fillRect l="-875" t="-1109" b="-1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79">
            <a:extLst>
              <a:ext uri="{FF2B5EF4-FFF2-40B4-BE49-F238E27FC236}">
                <a16:creationId xmlns:a16="http://schemas.microsoft.com/office/drawing/2014/main" id="{E3A9F931-ACCB-C940-9914-095DFD293004}"/>
              </a:ext>
            </a:extLst>
          </p:cNvPr>
          <p:cNvGrpSpPr/>
          <p:nvPr/>
        </p:nvGrpSpPr>
        <p:grpSpPr>
          <a:xfrm>
            <a:off x="511656" y="2738272"/>
            <a:ext cx="1865504" cy="613911"/>
            <a:chOff x="3356261" y="2994231"/>
            <a:chExt cx="1865504" cy="61391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F13AC1F-3BDB-E745-9CB4-8BF58C06F11A}"/>
                </a:ext>
              </a:extLst>
            </p:cNvPr>
            <p:cNvSpPr/>
            <p:nvPr/>
          </p:nvSpPr>
          <p:spPr>
            <a:xfrm>
              <a:off x="3356261" y="3298784"/>
              <a:ext cx="231493" cy="2314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40" bIns="64008" rtlCol="0" anchor="ctr"/>
            <a:lstStyle/>
            <a:p>
              <a:pPr algn="ctr"/>
              <a:r>
                <a:rPr lang="en-US" b="1" dirty="0"/>
                <a:t>-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10B9F50-3BFE-0045-8D8C-2F311CB516A8}"/>
                </a:ext>
              </a:extLst>
            </p:cNvPr>
            <p:cNvSpPr/>
            <p:nvPr/>
          </p:nvSpPr>
          <p:spPr>
            <a:xfrm>
              <a:off x="4990272" y="3298783"/>
              <a:ext cx="231493" cy="2314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40" bIns="64008"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+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2E99824-AE4E-4A4C-ACE5-A6781AB564B5}"/>
                    </a:ext>
                  </a:extLst>
                </p:cNvPr>
                <p:cNvSpPr txBox="1"/>
                <p:nvPr/>
              </p:nvSpPr>
              <p:spPr>
                <a:xfrm>
                  <a:off x="4114486" y="2994231"/>
                  <a:ext cx="3656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2E99824-AE4E-4A4C-ACE5-A6781AB564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4486" y="2994231"/>
                  <a:ext cx="365613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AB54B45-3130-614B-ADDE-7B594814F52A}"/>
                </a:ext>
              </a:extLst>
            </p:cNvPr>
            <p:cNvGrpSpPr/>
            <p:nvPr/>
          </p:nvGrpSpPr>
          <p:grpSpPr>
            <a:xfrm>
              <a:off x="3865075" y="3257740"/>
              <a:ext cx="847088" cy="350402"/>
              <a:chOff x="4094736" y="3238998"/>
              <a:chExt cx="847088" cy="350402"/>
            </a:xfrm>
          </p:grpSpPr>
          <p:cxnSp>
            <p:nvCxnSpPr>
              <p:cNvPr id="20" name="Curved Connector 19">
                <a:extLst>
                  <a:ext uri="{FF2B5EF4-FFF2-40B4-BE49-F238E27FC236}">
                    <a16:creationId xmlns:a16="http://schemas.microsoft.com/office/drawing/2014/main" id="{A4E82DFD-3076-0546-9E65-161D3446E760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4094736" y="3257092"/>
                <a:ext cx="358815" cy="332308"/>
              </a:xfrm>
              <a:prstGeom prst="curvedConnector3">
                <a:avLst/>
              </a:prstGeom>
              <a:ln w="38100">
                <a:solidFill>
                  <a:schemeClr val="bg2">
                    <a:lumMod val="7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urved Connector 38">
                <a:extLst>
                  <a:ext uri="{FF2B5EF4-FFF2-40B4-BE49-F238E27FC236}">
                    <a16:creationId xmlns:a16="http://schemas.microsoft.com/office/drawing/2014/main" id="{C239260C-9D9A-CC4D-AB4E-20BE6DF8776E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4583009" y="3238998"/>
                <a:ext cx="358815" cy="332308"/>
              </a:xfrm>
              <a:prstGeom prst="curvedConnector3">
                <a:avLst/>
              </a:prstGeom>
              <a:ln w="38100">
                <a:solidFill>
                  <a:schemeClr val="bg2">
                    <a:lumMod val="7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2B506F-76F5-1B47-8D5A-D1241192D769}"/>
              </a:ext>
            </a:extLst>
          </p:cNvPr>
          <p:cNvGrpSpPr/>
          <p:nvPr/>
        </p:nvGrpSpPr>
        <p:grpSpPr>
          <a:xfrm>
            <a:off x="9521900" y="2924579"/>
            <a:ext cx="1096586" cy="243997"/>
            <a:chOff x="9782605" y="2572914"/>
            <a:chExt cx="1096586" cy="24399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119C7060-3C50-D04D-AF54-B74561DE4D17}"/>
                    </a:ext>
                  </a:extLst>
                </p:cNvPr>
                <p:cNvSpPr/>
                <p:nvPr/>
              </p:nvSpPr>
              <p:spPr>
                <a:xfrm>
                  <a:off x="9782605" y="2585418"/>
                  <a:ext cx="231493" cy="23149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lIns="137160" bIns="64008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400" b="1" i="0" dirty="0" smtClean="0">
                            <a:latin typeface="Cambria Math" panose="02040503050406030204" pitchFamily="18" charset="0"/>
                          </a:rPr>
                          <m:t>𝐫</m:t>
                        </m:r>
                      </m:oMath>
                    </m:oMathPara>
                  </a14:m>
                  <a:endParaRPr lang="en-US" sz="1400" b="1" dirty="0"/>
                </a:p>
              </p:txBody>
            </p:sp>
          </mc:Choice>
          <mc:Fallback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119C7060-3C50-D04D-AF54-B74561DE4D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2605" y="2585418"/>
                  <a:ext cx="231493" cy="23149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EE6B2228-D0D7-BC49-BB6E-C6900459427C}"/>
                    </a:ext>
                  </a:extLst>
                </p:cNvPr>
                <p:cNvSpPr/>
                <p:nvPr/>
              </p:nvSpPr>
              <p:spPr>
                <a:xfrm>
                  <a:off x="10647698" y="2572914"/>
                  <a:ext cx="231493" cy="231493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lIns="146304" tIns="54864" bIns="36576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400" b="1" smtClean="0">
                                <a:solidFill>
                                  <a:srgbClr val="0000FF"/>
                                </a:solidFill>
                              </a:rPr>
                            </m:ctrlPr>
                          </m:accPr>
                          <m:e>
                            <m:r>
                              <a:rPr lang="en-US" sz="1400" b="1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𝐛</m:t>
                            </m:r>
                          </m:e>
                        </m:acc>
                      </m:oMath>
                    </m:oMathPara>
                  </a14:m>
                  <a:endParaRPr lang="en-US" sz="1400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EE6B2228-D0D7-BC49-BB6E-C690045942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47698" y="2572914"/>
                  <a:ext cx="231493" cy="23149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86BF9BA-36CF-774B-A687-EEADE372CD2A}"/>
                </a:ext>
              </a:extLst>
            </p:cNvPr>
            <p:cNvGrpSpPr/>
            <p:nvPr/>
          </p:nvGrpSpPr>
          <p:grpSpPr>
            <a:xfrm>
              <a:off x="10113075" y="2619477"/>
              <a:ext cx="435645" cy="180545"/>
              <a:chOff x="9222286" y="3003339"/>
              <a:chExt cx="847088" cy="351060"/>
            </a:xfrm>
          </p:grpSpPr>
          <p:cxnSp>
            <p:nvCxnSpPr>
              <p:cNvPr id="71" name="Curved Connector 70">
                <a:extLst>
                  <a:ext uri="{FF2B5EF4-FFF2-40B4-BE49-F238E27FC236}">
                    <a16:creationId xmlns:a16="http://schemas.microsoft.com/office/drawing/2014/main" id="{9F16C586-A3FF-EB47-8080-C43179A0B3A3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2286" y="3021433"/>
                <a:ext cx="358815" cy="332308"/>
              </a:xfrm>
              <a:prstGeom prst="curvedConnector3">
                <a:avLst/>
              </a:prstGeom>
              <a:ln w="381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urved Connector 71">
                <a:extLst>
                  <a:ext uri="{FF2B5EF4-FFF2-40B4-BE49-F238E27FC236}">
                    <a16:creationId xmlns:a16="http://schemas.microsoft.com/office/drawing/2014/main" id="{A59A9738-B866-9D41-9353-9838F9CD290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710559" y="3003339"/>
                <a:ext cx="358815" cy="332308"/>
              </a:xfrm>
              <a:prstGeom prst="curvedConnector3">
                <a:avLst/>
              </a:prstGeom>
              <a:ln w="38100">
                <a:solidFill>
                  <a:srgbClr val="0000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urved Connector 72">
                <a:extLst>
                  <a:ext uri="{FF2B5EF4-FFF2-40B4-BE49-F238E27FC236}">
                    <a16:creationId xmlns:a16="http://schemas.microsoft.com/office/drawing/2014/main" id="{BC639F63-7057-2B47-804F-5234C9F9B96A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4058" y="3022091"/>
                <a:ext cx="358815" cy="332308"/>
              </a:xfrm>
              <a:prstGeom prst="curvedConnector3">
                <a:avLst/>
              </a:prstGeom>
              <a:ln w="1905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BA97D0AE-BA28-B24C-870C-72C38FA37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951" y="5485357"/>
            <a:ext cx="1900237" cy="1275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E04794-5E25-AC4C-9485-3B19773807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2079" y="2996422"/>
            <a:ext cx="2310602" cy="154040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8CD73AB-747B-C047-B04A-2998D9F68037}"/>
              </a:ext>
            </a:extLst>
          </p:cNvPr>
          <p:cNvSpPr txBox="1"/>
          <p:nvPr/>
        </p:nvSpPr>
        <p:spPr>
          <a:xfrm>
            <a:off x="6016731" y="2678193"/>
            <a:ext cx="2878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Attraction persists at any distance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833DEF-62D6-6F42-BECC-EA5ADEE22C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5971" y="2139724"/>
            <a:ext cx="3043129" cy="2028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4862CA-A4B8-DF48-B432-F5769F5FDDEB}"/>
              </a:ext>
            </a:extLst>
          </p:cNvPr>
          <p:cNvSpPr txBox="1"/>
          <p:nvPr/>
        </p:nvSpPr>
        <p:spPr>
          <a:xfrm>
            <a:off x="2700183" y="2020857"/>
            <a:ext cx="3229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Force falls off as charges are pulled apart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209A7A-CCB2-ED4A-A7A9-65E39E3A2500}"/>
              </a:ext>
            </a:extLst>
          </p:cNvPr>
          <p:cNvGrpSpPr/>
          <p:nvPr/>
        </p:nvGrpSpPr>
        <p:grpSpPr>
          <a:xfrm>
            <a:off x="9291818" y="3862257"/>
            <a:ext cx="1477305" cy="334334"/>
            <a:chOff x="9551112" y="3430902"/>
            <a:chExt cx="1477305" cy="33433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852AC54D-0402-5440-8D15-C764B40A2926}"/>
                    </a:ext>
                  </a:extLst>
                </p:cNvPr>
                <p:cNvSpPr/>
                <p:nvPr/>
              </p:nvSpPr>
              <p:spPr>
                <a:xfrm>
                  <a:off x="9551112" y="3465746"/>
                  <a:ext cx="231493" cy="23149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lIns="137160" bIns="64008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400" b="1" i="0" dirty="0" smtClean="0">
                            <a:latin typeface="Cambria Math" panose="02040503050406030204" pitchFamily="18" charset="0"/>
                          </a:rPr>
                          <m:t>𝐫</m:t>
                        </m:r>
                      </m:oMath>
                    </m:oMathPara>
                  </a14:m>
                  <a:endParaRPr lang="en-US" sz="1400" b="1" dirty="0"/>
                </a:p>
              </p:txBody>
            </p:sp>
          </mc:Choice>
          <mc:Fallback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852AC54D-0402-5440-8D15-C764B40A29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12" y="3465746"/>
                  <a:ext cx="231493" cy="23149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983E34E4-5988-9E4D-95A6-9570B5E6EAF0}"/>
                    </a:ext>
                  </a:extLst>
                </p:cNvPr>
                <p:cNvSpPr/>
                <p:nvPr/>
              </p:nvSpPr>
              <p:spPr>
                <a:xfrm>
                  <a:off x="10796924" y="3453242"/>
                  <a:ext cx="231493" cy="231493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lIns="146304" tIns="54864" bIns="36576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400" b="1" smtClean="0">
                                <a:solidFill>
                                  <a:srgbClr val="0000FF"/>
                                </a:solidFill>
                              </a:rPr>
                            </m:ctrlPr>
                          </m:accPr>
                          <m:e>
                            <m:r>
                              <a:rPr lang="en-US" sz="1400" b="1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𝐛</m:t>
                            </m:r>
                          </m:e>
                        </m:acc>
                      </m:oMath>
                    </m:oMathPara>
                  </a14:m>
                  <a:endParaRPr lang="en-US" sz="1400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983E34E4-5988-9E4D-95A6-9570B5E6EAF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96924" y="3453242"/>
                  <a:ext cx="231493" cy="231493"/>
                </a:xfrm>
                <a:prstGeom prst="ellipse">
                  <a:avLst/>
                </a:prstGeom>
                <a:blipFill>
                  <a:blip r:embed="rId10"/>
                  <a:stretch>
                    <a:fillRect b="-5000"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9E412D0-8908-F348-AF76-A0FE2BD5609C}"/>
                </a:ext>
              </a:extLst>
            </p:cNvPr>
            <p:cNvGrpSpPr/>
            <p:nvPr/>
          </p:nvGrpSpPr>
          <p:grpSpPr>
            <a:xfrm>
              <a:off x="9888072" y="3430902"/>
              <a:ext cx="806730" cy="334334"/>
              <a:chOff x="9222286" y="3003339"/>
              <a:chExt cx="847088" cy="351060"/>
            </a:xfrm>
          </p:grpSpPr>
          <p:cxnSp>
            <p:nvCxnSpPr>
              <p:cNvPr id="48" name="Curved Connector 47">
                <a:extLst>
                  <a:ext uri="{FF2B5EF4-FFF2-40B4-BE49-F238E27FC236}">
                    <a16:creationId xmlns:a16="http://schemas.microsoft.com/office/drawing/2014/main" id="{EB4D8236-CBE3-A044-A4CB-30F8969CE226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2286" y="3021433"/>
                <a:ext cx="358815" cy="332308"/>
              </a:xfrm>
              <a:prstGeom prst="curvedConnector3">
                <a:avLst/>
              </a:prstGeom>
              <a:ln w="381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urved Connector 48">
                <a:extLst>
                  <a:ext uri="{FF2B5EF4-FFF2-40B4-BE49-F238E27FC236}">
                    <a16:creationId xmlns:a16="http://schemas.microsoft.com/office/drawing/2014/main" id="{48E99BC2-64D2-4B4A-A456-41AF26A01ACF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710559" y="3003339"/>
                <a:ext cx="358815" cy="332308"/>
              </a:xfrm>
              <a:prstGeom prst="curvedConnector3">
                <a:avLst/>
              </a:prstGeom>
              <a:ln w="38100">
                <a:solidFill>
                  <a:srgbClr val="0000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urved Connector 49">
                <a:extLst>
                  <a:ext uri="{FF2B5EF4-FFF2-40B4-BE49-F238E27FC236}">
                    <a16:creationId xmlns:a16="http://schemas.microsoft.com/office/drawing/2014/main" id="{F017C644-F4C2-3248-8690-032F9E92DA64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4058" y="3022091"/>
                <a:ext cx="358815" cy="332308"/>
              </a:xfrm>
              <a:prstGeom prst="curvedConnector3">
                <a:avLst/>
              </a:prstGeom>
              <a:ln w="1905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7EF0E6E-538F-2749-A259-9B1DF4191F72}"/>
              </a:ext>
            </a:extLst>
          </p:cNvPr>
          <p:cNvGrpSpPr/>
          <p:nvPr/>
        </p:nvGrpSpPr>
        <p:grpSpPr>
          <a:xfrm>
            <a:off x="8829326" y="4849222"/>
            <a:ext cx="2405743" cy="266891"/>
            <a:chOff x="9102067" y="4364079"/>
            <a:chExt cx="2405743" cy="26689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282C3115-0591-1348-82E7-3E9E45A65F8E}"/>
                    </a:ext>
                  </a:extLst>
                </p:cNvPr>
                <p:cNvSpPr/>
                <p:nvPr/>
              </p:nvSpPr>
              <p:spPr>
                <a:xfrm>
                  <a:off x="9963929" y="4372506"/>
                  <a:ext cx="231493" cy="231493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lIns="137160" bIns="54864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400" b="1" smtClean="0">
                                <a:solidFill>
                                  <a:srgbClr val="00B050"/>
                                </a:solidFill>
                              </a:rPr>
                            </m:ctrlPr>
                          </m:accPr>
                          <m:e>
                            <m:r>
                              <a:rPr lang="en-US" sz="1400" b="1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𝐠</m:t>
                            </m:r>
                          </m:e>
                        </m:acc>
                      </m:oMath>
                    </m:oMathPara>
                  </a14:m>
                  <a:endParaRPr lang="en-US" sz="1400" b="1" dirty="0">
                    <a:solidFill>
                      <a:srgbClr val="00B050"/>
                    </a:solidFill>
                  </a:endParaRPr>
                </a:p>
              </p:txBody>
            </p:sp>
          </mc:Choice>
          <mc:Fallback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282C3115-0591-1348-82E7-3E9E45A65F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29" y="4372506"/>
                  <a:ext cx="231493" cy="231493"/>
                </a:xfrm>
                <a:prstGeom prst="ellipse">
                  <a:avLst/>
                </a:prstGeom>
                <a:blipFill>
                  <a:blip r:embed="rId11"/>
                  <a:stretch>
                    <a:fillRect b="-9524"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12EDA025-49A0-E94E-8153-DC4B793A0F2F}"/>
                    </a:ext>
                  </a:extLst>
                </p:cNvPr>
                <p:cNvSpPr/>
                <p:nvPr/>
              </p:nvSpPr>
              <p:spPr>
                <a:xfrm>
                  <a:off x="9102067" y="4364079"/>
                  <a:ext cx="231493" cy="23149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lIns="137160" bIns="64008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400" b="1" i="0" dirty="0" smtClean="0">
                            <a:latin typeface="Cambria Math" panose="02040503050406030204" pitchFamily="18" charset="0"/>
                          </a:rPr>
                          <m:t>𝐫</m:t>
                        </m:r>
                      </m:oMath>
                    </m:oMathPara>
                  </a14:m>
                  <a:endParaRPr lang="en-US" sz="1400" b="1" dirty="0"/>
                </a:p>
              </p:txBody>
            </p:sp>
          </mc:Choice>
          <mc:Fallback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12EDA025-49A0-E94E-8153-DC4B793A0F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2067" y="4364079"/>
                  <a:ext cx="231493" cy="23149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C23B7A66-7479-1544-8400-4D53A8CE7462}"/>
                    </a:ext>
                  </a:extLst>
                </p:cNvPr>
                <p:cNvSpPr/>
                <p:nvPr/>
              </p:nvSpPr>
              <p:spPr>
                <a:xfrm>
                  <a:off x="11276317" y="4399477"/>
                  <a:ext cx="231493" cy="231493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lIns="146304" tIns="54864" bIns="36576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400" b="1" smtClean="0">
                                <a:solidFill>
                                  <a:srgbClr val="0000FF"/>
                                </a:solidFill>
                              </a:rPr>
                            </m:ctrlPr>
                          </m:accPr>
                          <m:e>
                            <m:r>
                              <a:rPr lang="en-US" sz="1400" b="1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𝐛</m:t>
                            </m:r>
                          </m:e>
                        </m:acc>
                      </m:oMath>
                    </m:oMathPara>
                  </a14:m>
                  <a:endParaRPr lang="en-US" sz="1400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C23B7A66-7479-1544-8400-4D53A8CE74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6317" y="4399477"/>
                  <a:ext cx="231493" cy="231493"/>
                </a:xfrm>
                <a:prstGeom prst="ellipse">
                  <a:avLst/>
                </a:prstGeom>
                <a:blipFill>
                  <a:blip r:embed="rId13"/>
                  <a:stretch>
                    <a:fillRect b="-5000"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565CF30-06ED-AF4F-A94C-FC2B46DE10F3}"/>
                </a:ext>
              </a:extLst>
            </p:cNvPr>
            <p:cNvGrpSpPr/>
            <p:nvPr/>
          </p:nvGrpSpPr>
          <p:grpSpPr>
            <a:xfrm>
              <a:off x="9439470" y="4393498"/>
              <a:ext cx="435645" cy="180545"/>
              <a:chOff x="9222286" y="3003339"/>
              <a:chExt cx="847088" cy="351060"/>
            </a:xfrm>
          </p:grpSpPr>
          <p:cxnSp>
            <p:nvCxnSpPr>
              <p:cNvPr id="58" name="Curved Connector 57">
                <a:extLst>
                  <a:ext uri="{FF2B5EF4-FFF2-40B4-BE49-F238E27FC236}">
                    <a16:creationId xmlns:a16="http://schemas.microsoft.com/office/drawing/2014/main" id="{7889D187-1E1D-8448-BEA7-6186F141B5A7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2286" y="3021433"/>
                <a:ext cx="358815" cy="332308"/>
              </a:xfrm>
              <a:prstGeom prst="curvedConnector3">
                <a:avLst/>
              </a:prstGeom>
              <a:ln w="381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urved Connector 58">
                <a:extLst>
                  <a:ext uri="{FF2B5EF4-FFF2-40B4-BE49-F238E27FC236}">
                    <a16:creationId xmlns:a16="http://schemas.microsoft.com/office/drawing/2014/main" id="{D987ABC9-A6B8-EA46-9674-F4D3C2ABF8D4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710559" y="3003339"/>
                <a:ext cx="358815" cy="332308"/>
              </a:xfrm>
              <a:prstGeom prst="curvedConnector3">
                <a:avLst/>
              </a:prstGeom>
              <a:ln w="38100"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urved Connector 59">
                <a:extLst>
                  <a:ext uri="{FF2B5EF4-FFF2-40B4-BE49-F238E27FC236}">
                    <a16:creationId xmlns:a16="http://schemas.microsoft.com/office/drawing/2014/main" id="{4C53D06C-52A8-B946-81D7-DAB5F396A0E7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4058" y="3022091"/>
                <a:ext cx="358815" cy="332308"/>
              </a:xfrm>
              <a:prstGeom prst="curvedConnector3">
                <a:avLst/>
              </a:prstGeom>
              <a:ln w="1905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ABD8D90-8AD1-4345-A2C2-B2E1FEC15A78}"/>
                </a:ext>
              </a:extLst>
            </p:cNvPr>
            <p:cNvGrpSpPr/>
            <p:nvPr/>
          </p:nvGrpSpPr>
          <p:grpSpPr>
            <a:xfrm>
              <a:off x="10771544" y="4419947"/>
              <a:ext cx="435645" cy="180545"/>
              <a:chOff x="9222286" y="3003339"/>
              <a:chExt cx="847088" cy="351060"/>
            </a:xfrm>
          </p:grpSpPr>
          <p:cxnSp>
            <p:nvCxnSpPr>
              <p:cNvPr id="62" name="Curved Connector 61">
                <a:extLst>
                  <a:ext uri="{FF2B5EF4-FFF2-40B4-BE49-F238E27FC236}">
                    <a16:creationId xmlns:a16="http://schemas.microsoft.com/office/drawing/2014/main" id="{6EB8F8C8-2345-0F48-AB23-8AD8C3E87AE4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2286" y="3021433"/>
                <a:ext cx="358815" cy="332308"/>
              </a:xfrm>
              <a:prstGeom prst="curvedConnector3">
                <a:avLst/>
              </a:prstGeom>
              <a:ln w="38100"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urved Connector 62">
                <a:extLst>
                  <a:ext uri="{FF2B5EF4-FFF2-40B4-BE49-F238E27FC236}">
                    <a16:creationId xmlns:a16="http://schemas.microsoft.com/office/drawing/2014/main" id="{8661723B-9D15-4C4A-AEB9-B275A3FB9933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710559" y="3003339"/>
                <a:ext cx="358815" cy="332308"/>
              </a:xfrm>
              <a:prstGeom prst="curvedConnector3">
                <a:avLst/>
              </a:prstGeom>
              <a:ln w="38100">
                <a:solidFill>
                  <a:srgbClr val="0000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urved Connector 63">
                <a:extLst>
                  <a:ext uri="{FF2B5EF4-FFF2-40B4-BE49-F238E27FC236}">
                    <a16:creationId xmlns:a16="http://schemas.microsoft.com/office/drawing/2014/main" id="{050991D9-2697-F246-8C45-F1D99DEA497D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4058" y="3022091"/>
                <a:ext cx="358815" cy="332308"/>
              </a:xfrm>
              <a:prstGeom prst="curvedConnector3">
                <a:avLst/>
              </a:prstGeom>
              <a:ln w="1905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0C9D4DBA-5D8F-8845-980B-FF3E4E848D1A}"/>
                    </a:ext>
                  </a:extLst>
                </p:cNvPr>
                <p:cNvSpPr/>
                <p:nvPr/>
              </p:nvSpPr>
              <p:spPr>
                <a:xfrm>
                  <a:off x="10464669" y="4397778"/>
                  <a:ext cx="231493" cy="23149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lIns="137160" bIns="64008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𝐠</m:t>
                        </m:r>
                      </m:oMath>
                    </m:oMathPara>
                  </a14:m>
                  <a:endParaRPr lang="en-US" sz="1400" b="1" dirty="0"/>
                </a:p>
              </p:txBody>
            </p:sp>
          </mc:Choice>
          <mc:Fallback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0C9D4DBA-5D8F-8845-980B-FF3E4E848D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64669" y="4397778"/>
                  <a:ext cx="231493" cy="231493"/>
                </a:xfrm>
                <a:prstGeom prst="ellipse">
                  <a:avLst/>
                </a:prstGeom>
                <a:blipFill>
                  <a:blip r:embed="rId14"/>
                  <a:stretch>
                    <a:fillRect b="-1052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2A7567E1-F399-804F-8559-C15F570EADB9}"/>
              </a:ext>
            </a:extLst>
          </p:cNvPr>
          <p:cNvSpPr/>
          <p:nvPr/>
        </p:nvSpPr>
        <p:spPr>
          <a:xfrm rot="5400000">
            <a:off x="10370636" y="3528055"/>
            <a:ext cx="2914559" cy="702730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Pull quarks apart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3873EE-6572-504A-93D5-92780139AFF5}"/>
              </a:ext>
            </a:extLst>
          </p:cNvPr>
          <p:cNvSpPr txBox="1"/>
          <p:nvPr/>
        </p:nvSpPr>
        <p:spPr>
          <a:xfrm>
            <a:off x="8730690" y="2339618"/>
            <a:ext cx="2504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Quarks connected by “string” of gluons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337B64B-3F35-5041-9342-D60EDD726BDE}"/>
              </a:ext>
            </a:extLst>
          </p:cNvPr>
          <p:cNvSpPr txBox="1"/>
          <p:nvPr/>
        </p:nvSpPr>
        <p:spPr>
          <a:xfrm>
            <a:off x="8751228" y="3299508"/>
            <a:ext cx="2504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More and more energy stored in gluon string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C7EC52D-87FE-1C43-88E0-58AEAF055419}"/>
              </a:ext>
            </a:extLst>
          </p:cNvPr>
          <p:cNvSpPr txBox="1"/>
          <p:nvPr/>
        </p:nvSpPr>
        <p:spPr>
          <a:xfrm>
            <a:off x="8352429" y="4241172"/>
            <a:ext cx="333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Eventually store enough energy to make new quarks, string breaks</a:t>
            </a:r>
          </a:p>
        </p:txBody>
      </p:sp>
    </p:spTree>
    <p:extLst>
      <p:ext uri="{BB962C8B-B14F-4D97-AF65-F5344CB8AC3E}">
        <p14:creationId xmlns:p14="http://schemas.microsoft.com/office/powerpoint/2010/main" val="2140040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48B1110B-0FC7-6D46-A52E-7CF700C75DED}"/>
              </a:ext>
            </a:extLst>
          </p:cNvPr>
          <p:cNvSpPr/>
          <p:nvPr/>
        </p:nvSpPr>
        <p:spPr>
          <a:xfrm>
            <a:off x="5901418" y="-271463"/>
            <a:ext cx="6471557" cy="73152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D0B49DF0-EB45-694C-9595-F3FE71D9561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88758" y="272716"/>
                <a:ext cx="5612660" cy="628850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3200" b="1" dirty="0"/>
                  <a:t>Issues with the Standard Model</a:t>
                </a:r>
                <a:endParaRPr lang="en-US" sz="3200" dirty="0"/>
              </a:p>
              <a:p>
                <a:pPr marL="0" indent="0">
                  <a:buNone/>
                </a:pPr>
                <a:r>
                  <a:rPr lang="en-US" sz="2400" dirty="0"/>
                  <a:t>The Standard Model predicts the world around us incredibly well, </a:t>
                </a:r>
                <a:r>
                  <a:rPr lang="en-US" sz="2400" b="1" dirty="0"/>
                  <a:t>but…</a:t>
                </a:r>
              </a:p>
              <a:p>
                <a:pPr marL="0" indent="0">
                  <a:buNone/>
                </a:pPr>
                <a:r>
                  <a:rPr lang="en-US" sz="2400" b="1" dirty="0"/>
                  <a:t>there are missing pieces</a:t>
                </a:r>
                <a:endParaRPr lang="en-US" sz="2400" dirty="0"/>
              </a:p>
              <a:p>
                <a:pPr marL="457200" lvl="1" indent="0">
                  <a:buNone/>
                </a:pPr>
                <a:r>
                  <a:rPr lang="en-US" sz="2000" dirty="0"/>
                  <a:t>Dark matter [we know it’s there, what is it?]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Dark energy [why is the Universe expanding?]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Quantum gravity [how does it work?]</a:t>
                </a:r>
              </a:p>
              <a:p>
                <a:pPr marL="0" indent="0">
                  <a:buNone/>
                </a:pPr>
                <a:r>
                  <a:rPr lang="en-US" sz="2400" b="1" dirty="0"/>
                  <a:t>and aesthetic issues</a:t>
                </a:r>
                <a:endParaRPr lang="en-US" sz="2400" dirty="0"/>
              </a:p>
              <a:p>
                <a:pPr marL="457200" lvl="1" indent="0">
                  <a:buNone/>
                </a:pPr>
                <a:r>
                  <a:rPr lang="en-US" sz="2000" dirty="0"/>
                  <a:t>Higgs mass is very finely tuned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Large mass hierarchies</a:t>
                </a:r>
              </a:p>
              <a:p>
                <a:pPr marL="914400" lvl="2" indent="0">
                  <a:buNone/>
                </a:pPr>
                <a:r>
                  <a:rPr lang="en-US" sz="1600" dirty="0"/>
                  <a:t>[why is the top quark so heavy?]</a:t>
                </a:r>
              </a:p>
              <a:p>
                <a:pPr marL="914400" lvl="2" indent="0">
                  <a:buNone/>
                </a:pPr>
                <a:r>
                  <a:rPr lang="en-US" sz="1600" dirty="0"/>
                  <a:t>[why are neutrinos so light?]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b="1" dirty="0"/>
                  <a:t> Beyond the Standard Model physics</a:t>
                </a:r>
              </a:p>
              <a:p>
                <a:pPr marL="0" indent="0">
                  <a:buNone/>
                </a:pPr>
                <a:r>
                  <a:rPr lang="en-US" sz="2400" dirty="0"/>
                  <a:t>Make models that make same predictions as Standard Model, without these issues</a:t>
                </a:r>
              </a:p>
              <a:p>
                <a:pPr marL="0" indent="0">
                  <a:buNone/>
                </a:pPr>
                <a:r>
                  <a:rPr lang="en-US" sz="2400" dirty="0"/>
                  <a:t>Test against experiment</a:t>
                </a:r>
              </a:p>
            </p:txBody>
          </p:sp>
        </mc:Choice>
        <mc:Fallback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D0B49DF0-EB45-694C-9595-F3FE71D956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88758" y="272716"/>
                <a:ext cx="5612660" cy="6288505"/>
              </a:xfrm>
              <a:blipFill>
                <a:blip r:embed="rId2"/>
                <a:stretch>
                  <a:fillRect l="-2709" t="-1811" r="-677" b="-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2339D72-B89F-7148-8ADB-D98290F13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89177"/>
            <a:ext cx="5181600" cy="617621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Idea: </a:t>
            </a:r>
            <a:r>
              <a:rPr lang="en-US" dirty="0"/>
              <a:t>Composite Higgs models</a:t>
            </a:r>
          </a:p>
          <a:p>
            <a:pPr marL="0" indent="0">
              <a:buNone/>
            </a:pPr>
            <a:r>
              <a:rPr lang="en-US" sz="2000" dirty="0"/>
              <a:t>What if the Higgs isn’t a fundamental particle?</a:t>
            </a:r>
            <a:endParaRPr lang="en-US" sz="2400" dirty="0"/>
          </a:p>
          <a:p>
            <a:pPr marL="0" indent="0">
              <a:buNone/>
            </a:pPr>
            <a:r>
              <a:rPr lang="en-US" sz="2000" b="1" dirty="0"/>
              <a:t>Analogy:</a:t>
            </a:r>
            <a:r>
              <a:rPr lang="en-US" sz="2000" dirty="0"/>
              <a:t> historically,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What if, as experiments get better,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8CF424-E60C-A84F-914C-6CB5D2188984}"/>
              </a:ext>
            </a:extLst>
          </p:cNvPr>
          <p:cNvGrpSpPr/>
          <p:nvPr/>
        </p:nvGrpSpPr>
        <p:grpSpPr>
          <a:xfrm>
            <a:off x="6167146" y="1530894"/>
            <a:ext cx="1604210" cy="1604210"/>
            <a:chOff x="6833937" y="2711116"/>
            <a:chExt cx="978568" cy="97856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CBA762E-8046-B442-A379-F5D1CF412EC7}"/>
                </a:ext>
              </a:extLst>
            </p:cNvPr>
            <p:cNvSpPr/>
            <p:nvPr/>
          </p:nvSpPr>
          <p:spPr>
            <a:xfrm>
              <a:off x="6833937" y="2711116"/>
              <a:ext cx="978568" cy="97856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F1241E-F9F3-8B4F-B186-602DECCFBB1C}"/>
                </a:ext>
              </a:extLst>
            </p:cNvPr>
            <p:cNvSpPr txBox="1"/>
            <p:nvPr/>
          </p:nvSpPr>
          <p:spPr>
            <a:xfrm>
              <a:off x="6898104" y="3015552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proton</a:t>
              </a:r>
            </a:p>
          </p:txBody>
        </p:sp>
      </p:grpSp>
      <p:sp>
        <p:nvSpPr>
          <p:cNvPr id="14" name="Right Arrow 13">
            <a:extLst>
              <a:ext uri="{FF2B5EF4-FFF2-40B4-BE49-F238E27FC236}">
                <a16:creationId xmlns:a16="http://schemas.microsoft.com/office/drawing/2014/main" id="{D110DEBE-6FB8-B44C-B2CC-59E8B8E038B5}"/>
              </a:ext>
            </a:extLst>
          </p:cNvPr>
          <p:cNvSpPr/>
          <p:nvPr/>
        </p:nvSpPr>
        <p:spPr>
          <a:xfrm>
            <a:off x="8146340" y="1867297"/>
            <a:ext cx="1742574" cy="930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Looked closer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ED75BD5-A136-3E43-B792-212721A6B988}"/>
              </a:ext>
            </a:extLst>
          </p:cNvPr>
          <p:cNvGrpSpPr/>
          <p:nvPr/>
        </p:nvGrpSpPr>
        <p:grpSpPr>
          <a:xfrm>
            <a:off x="10236377" y="1530894"/>
            <a:ext cx="1604210" cy="1604210"/>
            <a:chOff x="10277526" y="2710934"/>
            <a:chExt cx="1604210" cy="160421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2B6037F-DB33-DF4B-B49C-04B5D10F1F9B}"/>
                </a:ext>
              </a:extLst>
            </p:cNvPr>
            <p:cNvSpPr/>
            <p:nvPr/>
          </p:nvSpPr>
          <p:spPr>
            <a:xfrm>
              <a:off x="10277526" y="2710934"/>
              <a:ext cx="1604210" cy="1604210"/>
            </a:xfrm>
            <a:prstGeom prst="ellipse">
              <a:avLst/>
            </a:prstGeom>
            <a:noFill/>
            <a:ln w="254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99D26793-379D-1944-8E8D-7C7D08B446E3}"/>
                    </a:ext>
                  </a:extLst>
                </p:cNvPr>
                <p:cNvSpPr/>
                <p:nvPr/>
              </p:nvSpPr>
              <p:spPr>
                <a:xfrm>
                  <a:off x="10848138" y="2831223"/>
                  <a:ext cx="231493" cy="23149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lIns="137160" bIns="64008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400" b="1" i="0" dirty="0" smtClean="0">
                            <a:latin typeface="Cambria Math" panose="02040503050406030204" pitchFamily="18" charset="0"/>
                          </a:rPr>
                          <m:t>𝐫</m:t>
                        </m:r>
                      </m:oMath>
                    </m:oMathPara>
                  </a14:m>
                  <a:endParaRPr lang="en-US" sz="1400" b="1" dirty="0"/>
                </a:p>
              </p:txBody>
            </p:sp>
          </mc:Choice>
          <mc:Fallback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99D26793-379D-1944-8E8D-7C7D08B446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8138" y="2831223"/>
                  <a:ext cx="231493" cy="23149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ECE31AB3-43C3-454B-9592-624040E6F753}"/>
                    </a:ext>
                  </a:extLst>
                </p:cNvPr>
                <p:cNvSpPr/>
                <p:nvPr/>
              </p:nvSpPr>
              <p:spPr>
                <a:xfrm>
                  <a:off x="10492788" y="3746650"/>
                  <a:ext cx="231493" cy="23149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lIns="137160" bIns="64008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oMath>
                    </m:oMathPara>
                  </a14:m>
                  <a:endParaRPr lang="en-US" sz="1400" b="1" dirty="0"/>
                </a:p>
              </p:txBody>
            </p:sp>
          </mc:Choice>
          <mc:Fallback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ECE31AB3-43C3-454B-9592-624040E6F7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2788" y="3746650"/>
                  <a:ext cx="231493" cy="231493"/>
                </a:xfrm>
                <a:prstGeom prst="ellipse">
                  <a:avLst/>
                </a:prstGeom>
                <a:blipFill>
                  <a:blip r:embed="rId4"/>
                  <a:stretch>
                    <a:fillRect r="-5263" b="-1578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A7F1CF6D-C768-CC46-A78D-D74B7CD69ADD}"/>
                    </a:ext>
                  </a:extLst>
                </p:cNvPr>
                <p:cNvSpPr/>
                <p:nvPr/>
              </p:nvSpPr>
              <p:spPr>
                <a:xfrm>
                  <a:off x="11516037" y="3592817"/>
                  <a:ext cx="231493" cy="231493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lIns="137160" bIns="64008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1400" b="1" dirty="0"/>
                </a:p>
              </p:txBody>
            </p:sp>
          </mc:Choice>
          <mc:Fallback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A7F1CF6D-C768-CC46-A78D-D74B7CD69A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16037" y="3592817"/>
                  <a:ext cx="231493" cy="23149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9CA6B50-15B7-4844-AD5D-4F4C2767143E}"/>
                </a:ext>
              </a:extLst>
            </p:cNvPr>
            <p:cNvGrpSpPr/>
            <p:nvPr/>
          </p:nvGrpSpPr>
          <p:grpSpPr>
            <a:xfrm rot="17444035">
              <a:off x="10927542" y="3295300"/>
              <a:ext cx="391952" cy="162437"/>
              <a:chOff x="9222286" y="3003339"/>
              <a:chExt cx="847088" cy="351060"/>
            </a:xfrm>
          </p:grpSpPr>
          <p:cxnSp>
            <p:nvCxnSpPr>
              <p:cNvPr id="26" name="Curved Connector 25">
                <a:extLst>
                  <a:ext uri="{FF2B5EF4-FFF2-40B4-BE49-F238E27FC236}">
                    <a16:creationId xmlns:a16="http://schemas.microsoft.com/office/drawing/2014/main" id="{6CC12347-8C16-B24E-857E-B3BDAA7D52A8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2286" y="3021433"/>
                <a:ext cx="358815" cy="332308"/>
              </a:xfrm>
              <a:prstGeom prst="curvedConnector3">
                <a:avLst/>
              </a:prstGeom>
              <a:ln w="38100"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urved Connector 26">
                <a:extLst>
                  <a:ext uri="{FF2B5EF4-FFF2-40B4-BE49-F238E27FC236}">
                    <a16:creationId xmlns:a16="http://schemas.microsoft.com/office/drawing/2014/main" id="{EDD577A8-A9F8-6F44-94B2-178575C32A13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710559" y="3003339"/>
                <a:ext cx="358815" cy="332308"/>
              </a:xfrm>
              <a:prstGeom prst="curvedConnector3">
                <a:avLst/>
              </a:prstGeom>
              <a:ln w="381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urved Connector 27">
                <a:extLst>
                  <a:ext uri="{FF2B5EF4-FFF2-40B4-BE49-F238E27FC236}">
                    <a16:creationId xmlns:a16="http://schemas.microsoft.com/office/drawing/2014/main" id="{020760BF-F6C7-F64E-8B29-4C8544780D4C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4058" y="3022091"/>
                <a:ext cx="358815" cy="332308"/>
              </a:xfrm>
              <a:prstGeom prst="curvedConnector3">
                <a:avLst/>
              </a:prstGeom>
              <a:ln w="1905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85E99B8-DDFB-DA43-955C-92A9D58B1953}"/>
                </a:ext>
              </a:extLst>
            </p:cNvPr>
            <p:cNvGrpSpPr/>
            <p:nvPr/>
          </p:nvGrpSpPr>
          <p:grpSpPr>
            <a:xfrm rot="3873343">
              <a:off x="11154843" y="3052607"/>
              <a:ext cx="505840" cy="209636"/>
              <a:chOff x="9222286" y="3003339"/>
              <a:chExt cx="847088" cy="351060"/>
            </a:xfrm>
          </p:grpSpPr>
          <p:cxnSp>
            <p:nvCxnSpPr>
              <p:cNvPr id="30" name="Curved Connector 29">
                <a:extLst>
                  <a:ext uri="{FF2B5EF4-FFF2-40B4-BE49-F238E27FC236}">
                    <a16:creationId xmlns:a16="http://schemas.microsoft.com/office/drawing/2014/main" id="{23003917-8EB0-4845-9AA4-C1C2D2F8B097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2286" y="3021433"/>
                <a:ext cx="358815" cy="332308"/>
              </a:xfrm>
              <a:prstGeom prst="curvedConnector3">
                <a:avLst/>
              </a:prstGeom>
              <a:ln w="381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urved Connector 30">
                <a:extLst>
                  <a:ext uri="{FF2B5EF4-FFF2-40B4-BE49-F238E27FC236}">
                    <a16:creationId xmlns:a16="http://schemas.microsoft.com/office/drawing/2014/main" id="{04A2AA41-39BD-664B-8C7D-EE224B140480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710559" y="3003339"/>
                <a:ext cx="358815" cy="332308"/>
              </a:xfrm>
              <a:prstGeom prst="curvedConnector3">
                <a:avLst/>
              </a:prstGeom>
              <a:ln w="38100">
                <a:solidFill>
                  <a:srgbClr val="0000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urved Connector 31">
                <a:extLst>
                  <a:ext uri="{FF2B5EF4-FFF2-40B4-BE49-F238E27FC236}">
                    <a16:creationId xmlns:a16="http://schemas.microsoft.com/office/drawing/2014/main" id="{E47FB5D7-C830-9C4A-8B1E-F90D94E39731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4058" y="3022091"/>
                <a:ext cx="358815" cy="332308"/>
              </a:xfrm>
              <a:prstGeom prst="curvedConnector3">
                <a:avLst/>
              </a:prstGeom>
              <a:ln w="1905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6C4B4B6-6C4E-C24F-AE20-57405E04A703}"/>
                </a:ext>
              </a:extLst>
            </p:cNvPr>
            <p:cNvGrpSpPr/>
            <p:nvPr/>
          </p:nvGrpSpPr>
          <p:grpSpPr>
            <a:xfrm rot="14072101">
              <a:off x="10655931" y="3679011"/>
              <a:ext cx="441754" cy="183359"/>
              <a:chOff x="9222286" y="3002414"/>
              <a:chExt cx="848013" cy="351985"/>
            </a:xfrm>
          </p:grpSpPr>
          <p:cxnSp>
            <p:nvCxnSpPr>
              <p:cNvPr id="34" name="Curved Connector 33">
                <a:extLst>
                  <a:ext uri="{FF2B5EF4-FFF2-40B4-BE49-F238E27FC236}">
                    <a16:creationId xmlns:a16="http://schemas.microsoft.com/office/drawing/2014/main" id="{DFE89544-1DC9-CE48-9E46-0E1578F0B6B2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2286" y="3021433"/>
                <a:ext cx="358815" cy="332308"/>
              </a:xfrm>
              <a:prstGeom prst="curvedConnector3">
                <a:avLst/>
              </a:prstGeom>
              <a:ln w="38100">
                <a:solidFill>
                  <a:srgbClr val="0000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urved Connector 34">
                <a:extLst>
                  <a:ext uri="{FF2B5EF4-FFF2-40B4-BE49-F238E27FC236}">
                    <a16:creationId xmlns:a16="http://schemas.microsoft.com/office/drawing/2014/main" id="{C3031782-4966-B944-BBE3-28B1976EDB9C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711484" y="3002414"/>
                <a:ext cx="358815" cy="332308"/>
              </a:xfrm>
              <a:prstGeom prst="curvedConnector3">
                <a:avLst/>
              </a:prstGeom>
              <a:ln w="38100"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urved Connector 35">
                <a:extLst>
                  <a:ext uri="{FF2B5EF4-FFF2-40B4-BE49-F238E27FC236}">
                    <a16:creationId xmlns:a16="http://schemas.microsoft.com/office/drawing/2014/main" id="{EB57162C-28F1-4B48-8399-78608E162CA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4058" y="3022091"/>
                <a:ext cx="358815" cy="332308"/>
              </a:xfrm>
              <a:prstGeom prst="curvedConnector3">
                <a:avLst/>
              </a:prstGeom>
              <a:ln w="1905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38D9694-A332-2747-BCBE-3AA6E462B3BD}"/>
                </a:ext>
              </a:extLst>
            </p:cNvPr>
            <p:cNvGrpSpPr/>
            <p:nvPr/>
          </p:nvGrpSpPr>
          <p:grpSpPr>
            <a:xfrm rot="8795478">
              <a:off x="10460982" y="3231433"/>
              <a:ext cx="505840" cy="209636"/>
              <a:chOff x="9222286" y="3003339"/>
              <a:chExt cx="847088" cy="351060"/>
            </a:xfrm>
          </p:grpSpPr>
          <p:cxnSp>
            <p:nvCxnSpPr>
              <p:cNvPr id="38" name="Curved Connector 37">
                <a:extLst>
                  <a:ext uri="{FF2B5EF4-FFF2-40B4-BE49-F238E27FC236}">
                    <a16:creationId xmlns:a16="http://schemas.microsoft.com/office/drawing/2014/main" id="{874E8EC2-4AEE-CE4E-B8A3-C7D0D70BE4F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2286" y="3021433"/>
                <a:ext cx="358815" cy="332308"/>
              </a:xfrm>
              <a:prstGeom prst="curvedConnector3">
                <a:avLst/>
              </a:prstGeom>
              <a:ln w="381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urved Connector 38">
                <a:extLst>
                  <a:ext uri="{FF2B5EF4-FFF2-40B4-BE49-F238E27FC236}">
                    <a16:creationId xmlns:a16="http://schemas.microsoft.com/office/drawing/2014/main" id="{FF1A39F4-2D8C-9345-8930-11A8F913C307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710559" y="3003339"/>
                <a:ext cx="358815" cy="332308"/>
              </a:xfrm>
              <a:prstGeom prst="curvedConnector3">
                <a:avLst/>
              </a:prstGeom>
              <a:ln w="38100"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urved Connector 39">
                <a:extLst>
                  <a:ext uri="{FF2B5EF4-FFF2-40B4-BE49-F238E27FC236}">
                    <a16:creationId xmlns:a16="http://schemas.microsoft.com/office/drawing/2014/main" id="{4AFA0EE8-54F9-E74D-8219-CC2C768335A4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4058" y="3022091"/>
                <a:ext cx="358815" cy="332308"/>
              </a:xfrm>
              <a:prstGeom prst="curvedConnector3">
                <a:avLst/>
              </a:prstGeom>
              <a:ln w="1905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8730666-4547-A740-BC3A-00251EA90CEA}"/>
                </a:ext>
              </a:extLst>
            </p:cNvPr>
            <p:cNvGrpSpPr/>
            <p:nvPr/>
          </p:nvGrpSpPr>
          <p:grpSpPr>
            <a:xfrm rot="20341575">
              <a:off x="11021773" y="3976174"/>
              <a:ext cx="441754" cy="183359"/>
              <a:chOff x="9222286" y="3002414"/>
              <a:chExt cx="848013" cy="351985"/>
            </a:xfrm>
          </p:grpSpPr>
          <p:cxnSp>
            <p:nvCxnSpPr>
              <p:cNvPr id="42" name="Curved Connector 41">
                <a:extLst>
                  <a:ext uri="{FF2B5EF4-FFF2-40B4-BE49-F238E27FC236}">
                    <a16:creationId xmlns:a16="http://schemas.microsoft.com/office/drawing/2014/main" id="{A7FB3757-09D5-2146-BA89-93E4D1A899C0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2286" y="3021433"/>
                <a:ext cx="358815" cy="332308"/>
              </a:xfrm>
              <a:prstGeom prst="curvedConnector3">
                <a:avLst/>
              </a:prstGeom>
              <a:ln w="38100">
                <a:solidFill>
                  <a:srgbClr val="0000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urved Connector 42">
                <a:extLst>
                  <a:ext uri="{FF2B5EF4-FFF2-40B4-BE49-F238E27FC236}">
                    <a16:creationId xmlns:a16="http://schemas.microsoft.com/office/drawing/2014/main" id="{374EB64D-AC48-7B44-A6A3-800B59F1289E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711484" y="3002414"/>
                <a:ext cx="358815" cy="332308"/>
              </a:xfrm>
              <a:prstGeom prst="curvedConnector3">
                <a:avLst/>
              </a:prstGeom>
              <a:ln w="381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urved Connector 43">
                <a:extLst>
                  <a:ext uri="{FF2B5EF4-FFF2-40B4-BE49-F238E27FC236}">
                    <a16:creationId xmlns:a16="http://schemas.microsoft.com/office/drawing/2014/main" id="{EEC8DFB0-690F-EF42-9B54-79C701455183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4058" y="3022091"/>
                <a:ext cx="358815" cy="332308"/>
              </a:xfrm>
              <a:prstGeom prst="curvedConnector3">
                <a:avLst/>
              </a:prstGeom>
              <a:ln w="1905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7385B0B-3C11-1140-AAF3-E849277EF759}"/>
                </a:ext>
              </a:extLst>
            </p:cNvPr>
            <p:cNvGrpSpPr/>
            <p:nvPr/>
          </p:nvGrpSpPr>
          <p:grpSpPr>
            <a:xfrm rot="17444035">
              <a:off x="11130658" y="3588666"/>
              <a:ext cx="391952" cy="162437"/>
              <a:chOff x="9222286" y="3003339"/>
              <a:chExt cx="847088" cy="351060"/>
            </a:xfrm>
          </p:grpSpPr>
          <p:cxnSp>
            <p:nvCxnSpPr>
              <p:cNvPr id="46" name="Curved Connector 45">
                <a:extLst>
                  <a:ext uri="{FF2B5EF4-FFF2-40B4-BE49-F238E27FC236}">
                    <a16:creationId xmlns:a16="http://schemas.microsoft.com/office/drawing/2014/main" id="{2ABC007F-CB32-D948-8EDD-8141A247F7E6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2286" y="3021433"/>
                <a:ext cx="358815" cy="332308"/>
              </a:xfrm>
              <a:prstGeom prst="curvedConnector3">
                <a:avLst/>
              </a:prstGeom>
              <a:ln w="38100"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urved Connector 46">
                <a:extLst>
                  <a:ext uri="{FF2B5EF4-FFF2-40B4-BE49-F238E27FC236}">
                    <a16:creationId xmlns:a16="http://schemas.microsoft.com/office/drawing/2014/main" id="{3786FF67-0174-2347-8CAC-EA5E4D3BB0A4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710559" y="3003339"/>
                <a:ext cx="358815" cy="332308"/>
              </a:xfrm>
              <a:prstGeom prst="curvedConnector3">
                <a:avLst/>
              </a:prstGeom>
              <a:ln w="38100">
                <a:solidFill>
                  <a:srgbClr val="0000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urved Connector 47">
                <a:extLst>
                  <a:ext uri="{FF2B5EF4-FFF2-40B4-BE49-F238E27FC236}">
                    <a16:creationId xmlns:a16="http://schemas.microsoft.com/office/drawing/2014/main" id="{27E479D5-38F9-E340-9547-A6C159388452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4058" y="3022091"/>
                <a:ext cx="358815" cy="332308"/>
              </a:xfrm>
              <a:prstGeom prst="curvedConnector3">
                <a:avLst/>
              </a:prstGeom>
              <a:ln w="1905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2B14DD6-2E92-7141-8F88-6979F485865C}"/>
              </a:ext>
            </a:extLst>
          </p:cNvPr>
          <p:cNvGrpSpPr/>
          <p:nvPr/>
        </p:nvGrpSpPr>
        <p:grpSpPr>
          <a:xfrm>
            <a:off x="6167146" y="4549392"/>
            <a:ext cx="1604210" cy="1604210"/>
            <a:chOff x="6833937" y="2711116"/>
            <a:chExt cx="978568" cy="97856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5CA9AA4-35A3-134D-93D0-8B547ACF600F}"/>
                </a:ext>
              </a:extLst>
            </p:cNvPr>
            <p:cNvSpPr/>
            <p:nvPr/>
          </p:nvSpPr>
          <p:spPr>
            <a:xfrm>
              <a:off x="6833937" y="2711116"/>
              <a:ext cx="978568" cy="978568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62DBC21-953C-7049-BFD9-A6ACC76D562A}"/>
                </a:ext>
              </a:extLst>
            </p:cNvPr>
            <p:cNvSpPr txBox="1"/>
            <p:nvPr/>
          </p:nvSpPr>
          <p:spPr>
            <a:xfrm>
              <a:off x="6898104" y="3015552"/>
              <a:ext cx="425748" cy="2252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Higgs</a:t>
              </a:r>
            </a:p>
          </p:txBody>
        </p:sp>
      </p:grpSp>
      <p:sp>
        <p:nvSpPr>
          <p:cNvPr id="53" name="Right Arrow 52">
            <a:extLst>
              <a:ext uri="{FF2B5EF4-FFF2-40B4-BE49-F238E27FC236}">
                <a16:creationId xmlns:a16="http://schemas.microsoft.com/office/drawing/2014/main" id="{7208D7AB-09F0-0543-A59A-B34A300F7B1C}"/>
              </a:ext>
            </a:extLst>
          </p:cNvPr>
          <p:cNvSpPr/>
          <p:nvPr/>
        </p:nvSpPr>
        <p:spPr>
          <a:xfrm>
            <a:off x="8146340" y="4885795"/>
            <a:ext cx="1742574" cy="930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Look closer?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38225C0-80B3-694F-9ED7-79B5EC93531C}"/>
              </a:ext>
            </a:extLst>
          </p:cNvPr>
          <p:cNvGrpSpPr/>
          <p:nvPr/>
        </p:nvGrpSpPr>
        <p:grpSpPr>
          <a:xfrm>
            <a:off x="10236377" y="4549392"/>
            <a:ext cx="1604210" cy="1604210"/>
            <a:chOff x="10236377" y="4588043"/>
            <a:chExt cx="1604210" cy="1604210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B081622-33EB-764D-9DE9-C65C14DEDBAA}"/>
                </a:ext>
              </a:extLst>
            </p:cNvPr>
            <p:cNvSpPr/>
            <p:nvPr/>
          </p:nvSpPr>
          <p:spPr>
            <a:xfrm>
              <a:off x="10236377" y="4588043"/>
              <a:ext cx="1604210" cy="1604210"/>
            </a:xfrm>
            <a:prstGeom prst="ellipse">
              <a:avLst/>
            </a:prstGeom>
            <a:noFill/>
            <a:ln w="254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9F731FF-58DC-934A-8CB8-01D5C9939AF0}"/>
                </a:ext>
              </a:extLst>
            </p:cNvPr>
            <p:cNvSpPr/>
            <p:nvPr/>
          </p:nvSpPr>
          <p:spPr>
            <a:xfrm>
              <a:off x="10428063" y="4904536"/>
              <a:ext cx="231493" cy="231493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137160" bIns="64008"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6464E87-65A7-C749-A175-776C0D3A5869}"/>
                </a:ext>
              </a:extLst>
            </p:cNvPr>
            <p:cNvSpPr/>
            <p:nvPr/>
          </p:nvSpPr>
          <p:spPr>
            <a:xfrm>
              <a:off x="10451639" y="5623759"/>
              <a:ext cx="231493" cy="23149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137160" bIns="64008"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0C35B80-4A56-E541-90A2-5F5B1A6CB679}"/>
                </a:ext>
              </a:extLst>
            </p:cNvPr>
            <p:cNvSpPr/>
            <p:nvPr/>
          </p:nvSpPr>
          <p:spPr>
            <a:xfrm>
              <a:off x="11474888" y="5469926"/>
              <a:ext cx="231493" cy="231493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137160" bIns="64008" rtlCol="0" anchor="ctr"/>
            <a:lstStyle/>
            <a:p>
              <a:pPr algn="ctr"/>
              <a:endParaRPr lang="en-US" sz="1400" b="1" dirty="0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9FC10DB-4B86-FF46-AD91-C8B16A0C0E87}"/>
                </a:ext>
              </a:extLst>
            </p:cNvPr>
            <p:cNvGrpSpPr/>
            <p:nvPr/>
          </p:nvGrpSpPr>
          <p:grpSpPr>
            <a:xfrm rot="17444035">
              <a:off x="10880538" y="5054811"/>
              <a:ext cx="391952" cy="162437"/>
              <a:chOff x="9222286" y="3003339"/>
              <a:chExt cx="847088" cy="351060"/>
            </a:xfrm>
          </p:grpSpPr>
          <p:cxnSp>
            <p:nvCxnSpPr>
              <p:cNvPr id="80" name="Curved Connector 79">
                <a:extLst>
                  <a:ext uri="{FF2B5EF4-FFF2-40B4-BE49-F238E27FC236}">
                    <a16:creationId xmlns:a16="http://schemas.microsoft.com/office/drawing/2014/main" id="{F6771CFB-CE43-F043-8761-B9D2BF00ECE0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2286" y="3021433"/>
                <a:ext cx="358815" cy="332308"/>
              </a:xfrm>
              <a:prstGeom prst="curvedConnector3">
                <a:avLst/>
              </a:prstGeom>
              <a:ln w="38100">
                <a:solidFill>
                  <a:srgbClr val="00FF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urved Connector 80">
                <a:extLst>
                  <a:ext uri="{FF2B5EF4-FFF2-40B4-BE49-F238E27FC236}">
                    <a16:creationId xmlns:a16="http://schemas.microsoft.com/office/drawing/2014/main" id="{F58FAF8D-A5F1-DC40-B598-73C9980F2824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710559" y="3003339"/>
                <a:ext cx="358815" cy="332308"/>
              </a:xfrm>
              <a:prstGeom prst="curvedConnector3">
                <a:avLst/>
              </a:prstGeom>
              <a:ln w="38100">
                <a:solidFill>
                  <a:srgbClr val="7030A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urved Connector 81">
                <a:extLst>
                  <a:ext uri="{FF2B5EF4-FFF2-40B4-BE49-F238E27FC236}">
                    <a16:creationId xmlns:a16="http://schemas.microsoft.com/office/drawing/2014/main" id="{82A79342-9FEF-FB4D-847E-89807F95EACF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4058" y="3022091"/>
                <a:ext cx="358815" cy="332308"/>
              </a:xfrm>
              <a:prstGeom prst="curvedConnector3">
                <a:avLst/>
              </a:prstGeom>
              <a:ln w="1905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32C071B6-6EC6-7A4D-86D3-5813AA3A09CD}"/>
                </a:ext>
              </a:extLst>
            </p:cNvPr>
            <p:cNvGrpSpPr/>
            <p:nvPr/>
          </p:nvGrpSpPr>
          <p:grpSpPr>
            <a:xfrm rot="3873343">
              <a:off x="11258089" y="4934352"/>
              <a:ext cx="505840" cy="209636"/>
              <a:chOff x="9222286" y="3003339"/>
              <a:chExt cx="847088" cy="351060"/>
            </a:xfrm>
          </p:grpSpPr>
          <p:cxnSp>
            <p:nvCxnSpPr>
              <p:cNvPr id="77" name="Curved Connector 76">
                <a:extLst>
                  <a:ext uri="{FF2B5EF4-FFF2-40B4-BE49-F238E27FC236}">
                    <a16:creationId xmlns:a16="http://schemas.microsoft.com/office/drawing/2014/main" id="{928713DC-133F-3744-BCBD-0BC50DF4191E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2286" y="3021433"/>
                <a:ext cx="358815" cy="332308"/>
              </a:xfrm>
              <a:prstGeom prst="curvedConnector3">
                <a:avLst/>
              </a:prstGeom>
              <a:ln w="38100">
                <a:solidFill>
                  <a:srgbClr val="FF00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urved Connector 77">
                <a:extLst>
                  <a:ext uri="{FF2B5EF4-FFF2-40B4-BE49-F238E27FC236}">
                    <a16:creationId xmlns:a16="http://schemas.microsoft.com/office/drawing/2014/main" id="{B12C6E52-C51F-A542-AA59-B4F0389EC63A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710559" y="3003339"/>
                <a:ext cx="358815" cy="332308"/>
              </a:xfrm>
              <a:prstGeom prst="curvedConnector3">
                <a:avLst/>
              </a:prstGeom>
              <a:ln w="38100">
                <a:solidFill>
                  <a:srgbClr val="7030A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urved Connector 78">
                <a:extLst>
                  <a:ext uri="{FF2B5EF4-FFF2-40B4-BE49-F238E27FC236}">
                    <a16:creationId xmlns:a16="http://schemas.microsoft.com/office/drawing/2014/main" id="{3F7245F1-C48B-7E41-88DB-590F7930DAB8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4058" y="3022091"/>
                <a:ext cx="358815" cy="332308"/>
              </a:xfrm>
              <a:prstGeom prst="curvedConnector3">
                <a:avLst/>
              </a:prstGeom>
              <a:ln w="1905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8B23883-FE8B-2E48-8AE8-2242F472FA71}"/>
                </a:ext>
              </a:extLst>
            </p:cNvPr>
            <p:cNvGrpSpPr/>
            <p:nvPr/>
          </p:nvGrpSpPr>
          <p:grpSpPr>
            <a:xfrm rot="14072101">
              <a:off x="10614782" y="5556120"/>
              <a:ext cx="441754" cy="183359"/>
              <a:chOff x="9222286" y="3002414"/>
              <a:chExt cx="848013" cy="351985"/>
            </a:xfrm>
          </p:grpSpPr>
          <p:cxnSp>
            <p:nvCxnSpPr>
              <p:cNvPr id="74" name="Curved Connector 73">
                <a:extLst>
                  <a:ext uri="{FF2B5EF4-FFF2-40B4-BE49-F238E27FC236}">
                    <a16:creationId xmlns:a16="http://schemas.microsoft.com/office/drawing/2014/main" id="{51279EC0-3DE1-7846-9C22-D6DF56A0144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2286" y="3021433"/>
                <a:ext cx="358815" cy="332308"/>
              </a:xfrm>
              <a:prstGeom prst="curvedConnector3">
                <a:avLst/>
              </a:prstGeom>
              <a:ln w="38100">
                <a:solidFill>
                  <a:srgbClr val="00FF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urved Connector 74">
                <a:extLst>
                  <a:ext uri="{FF2B5EF4-FFF2-40B4-BE49-F238E27FC236}">
                    <a16:creationId xmlns:a16="http://schemas.microsoft.com/office/drawing/2014/main" id="{58CCAEB3-E2E4-F442-A990-4F2D7C48EE4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711484" y="3002414"/>
                <a:ext cx="358815" cy="332308"/>
              </a:xfrm>
              <a:prstGeom prst="curvedConnector3">
                <a:avLst/>
              </a:prstGeom>
              <a:ln w="38100">
                <a:solidFill>
                  <a:srgbClr val="FF00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urved Connector 75">
                <a:extLst>
                  <a:ext uri="{FF2B5EF4-FFF2-40B4-BE49-F238E27FC236}">
                    <a16:creationId xmlns:a16="http://schemas.microsoft.com/office/drawing/2014/main" id="{5F09D89F-FF77-3643-ADD7-DFD669193BBB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4058" y="3022091"/>
                <a:ext cx="358815" cy="332308"/>
              </a:xfrm>
              <a:prstGeom prst="curvedConnector3">
                <a:avLst/>
              </a:prstGeom>
              <a:ln w="1905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73C5F50-2DD1-DA44-BFF0-C67D0C07357F}"/>
                </a:ext>
              </a:extLst>
            </p:cNvPr>
            <p:cNvGrpSpPr/>
            <p:nvPr/>
          </p:nvGrpSpPr>
          <p:grpSpPr>
            <a:xfrm rot="8795478">
              <a:off x="10419833" y="5108542"/>
              <a:ext cx="505840" cy="209636"/>
              <a:chOff x="9222286" y="3003339"/>
              <a:chExt cx="847088" cy="351060"/>
            </a:xfrm>
          </p:grpSpPr>
          <p:cxnSp>
            <p:nvCxnSpPr>
              <p:cNvPr id="71" name="Curved Connector 70">
                <a:extLst>
                  <a:ext uri="{FF2B5EF4-FFF2-40B4-BE49-F238E27FC236}">
                    <a16:creationId xmlns:a16="http://schemas.microsoft.com/office/drawing/2014/main" id="{A602BCE4-9681-9640-85DC-89A4327E4F5C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2286" y="3021433"/>
                <a:ext cx="358815" cy="332308"/>
              </a:xfrm>
              <a:prstGeom prst="curvedConnector3">
                <a:avLst/>
              </a:prstGeom>
              <a:ln w="38100">
                <a:solidFill>
                  <a:srgbClr val="7030A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urved Connector 71">
                <a:extLst>
                  <a:ext uri="{FF2B5EF4-FFF2-40B4-BE49-F238E27FC236}">
                    <a16:creationId xmlns:a16="http://schemas.microsoft.com/office/drawing/2014/main" id="{0ACF8752-A477-3642-A262-6CCF50050524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710559" y="3003339"/>
                <a:ext cx="358815" cy="332308"/>
              </a:xfrm>
              <a:prstGeom prst="curvedConnector3">
                <a:avLst/>
              </a:prstGeom>
              <a:ln w="38100">
                <a:solidFill>
                  <a:srgbClr val="00FF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urved Connector 72">
                <a:extLst>
                  <a:ext uri="{FF2B5EF4-FFF2-40B4-BE49-F238E27FC236}">
                    <a16:creationId xmlns:a16="http://schemas.microsoft.com/office/drawing/2014/main" id="{DE240A34-77A1-774C-B074-18E863863BD0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4058" y="3022091"/>
                <a:ext cx="358815" cy="332308"/>
              </a:xfrm>
              <a:prstGeom prst="curvedConnector3">
                <a:avLst/>
              </a:prstGeom>
              <a:ln w="1905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23D9F3D-C19B-0043-B336-7926597EAAAF}"/>
                </a:ext>
              </a:extLst>
            </p:cNvPr>
            <p:cNvGrpSpPr/>
            <p:nvPr/>
          </p:nvGrpSpPr>
          <p:grpSpPr>
            <a:xfrm rot="20341575">
              <a:off x="10980624" y="5853283"/>
              <a:ext cx="441754" cy="183359"/>
              <a:chOff x="9222286" y="3002414"/>
              <a:chExt cx="848013" cy="351985"/>
            </a:xfrm>
          </p:grpSpPr>
          <p:cxnSp>
            <p:nvCxnSpPr>
              <p:cNvPr id="68" name="Curved Connector 67">
                <a:extLst>
                  <a:ext uri="{FF2B5EF4-FFF2-40B4-BE49-F238E27FC236}">
                    <a16:creationId xmlns:a16="http://schemas.microsoft.com/office/drawing/2014/main" id="{D1893305-38F6-3747-A7E4-71C70484D5BF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2286" y="3021433"/>
                <a:ext cx="358815" cy="332308"/>
              </a:xfrm>
              <a:prstGeom prst="curvedConnector3">
                <a:avLst/>
              </a:prstGeom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urved Connector 68">
                <a:extLst>
                  <a:ext uri="{FF2B5EF4-FFF2-40B4-BE49-F238E27FC236}">
                    <a16:creationId xmlns:a16="http://schemas.microsoft.com/office/drawing/2014/main" id="{00254C41-844B-1D49-A693-44E938D77EE2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711484" y="3002414"/>
                <a:ext cx="358815" cy="332308"/>
              </a:xfrm>
              <a:prstGeom prst="curvedConnector3">
                <a:avLst/>
              </a:prstGeom>
              <a:ln w="38100">
                <a:solidFill>
                  <a:srgbClr val="FFFF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urved Connector 69">
                <a:extLst>
                  <a:ext uri="{FF2B5EF4-FFF2-40B4-BE49-F238E27FC236}">
                    <a16:creationId xmlns:a16="http://schemas.microsoft.com/office/drawing/2014/main" id="{10F031DE-68BD-E344-A36F-643498D64CB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4058" y="3022091"/>
                <a:ext cx="358815" cy="332308"/>
              </a:xfrm>
              <a:prstGeom prst="curvedConnector3">
                <a:avLst/>
              </a:prstGeom>
              <a:ln w="1905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0102146-ADED-224D-92A1-D7C845632527}"/>
                </a:ext>
              </a:extLst>
            </p:cNvPr>
            <p:cNvGrpSpPr/>
            <p:nvPr/>
          </p:nvGrpSpPr>
          <p:grpSpPr>
            <a:xfrm rot="17444035">
              <a:off x="11198560" y="5412410"/>
              <a:ext cx="391952" cy="162437"/>
              <a:chOff x="9222286" y="3003339"/>
              <a:chExt cx="847088" cy="351060"/>
            </a:xfrm>
          </p:grpSpPr>
          <p:cxnSp>
            <p:nvCxnSpPr>
              <p:cNvPr id="65" name="Curved Connector 64">
                <a:extLst>
                  <a:ext uri="{FF2B5EF4-FFF2-40B4-BE49-F238E27FC236}">
                    <a16:creationId xmlns:a16="http://schemas.microsoft.com/office/drawing/2014/main" id="{9F020784-976C-B347-8D18-C56DCFEC4AE3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2286" y="3021433"/>
                <a:ext cx="358815" cy="332308"/>
              </a:xfrm>
              <a:prstGeom prst="curvedConnector3">
                <a:avLst/>
              </a:prstGeom>
              <a:ln w="38100">
                <a:solidFill>
                  <a:srgbClr val="FF00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urved Connector 65">
                <a:extLst>
                  <a:ext uri="{FF2B5EF4-FFF2-40B4-BE49-F238E27FC236}">
                    <a16:creationId xmlns:a16="http://schemas.microsoft.com/office/drawing/2014/main" id="{69FDDAC8-DF21-9543-934D-C9BFB98BE087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710559" y="3003339"/>
                <a:ext cx="358815" cy="332308"/>
              </a:xfrm>
              <a:prstGeom prst="curvedConnector3">
                <a:avLst/>
              </a:prstGeom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urved Connector 66">
                <a:extLst>
                  <a:ext uri="{FF2B5EF4-FFF2-40B4-BE49-F238E27FC236}">
                    <a16:creationId xmlns:a16="http://schemas.microsoft.com/office/drawing/2014/main" id="{BE715C44-359F-CE4B-A69B-6D2AC74A890F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9224058" y="3022091"/>
                <a:ext cx="358815" cy="332308"/>
              </a:xfrm>
              <a:prstGeom prst="curvedConnector3">
                <a:avLst/>
              </a:prstGeom>
              <a:ln w="19050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F218730-5ED4-CD4B-93AD-24502D51AFA7}"/>
                </a:ext>
              </a:extLst>
            </p:cNvPr>
            <p:cNvSpPr/>
            <p:nvPr/>
          </p:nvSpPr>
          <p:spPr>
            <a:xfrm>
              <a:off x="10898353" y="4658057"/>
              <a:ext cx="231493" cy="23149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137160" bIns="64008"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87D5E81-353D-2F43-B466-4C45443F8D06}"/>
                </a:ext>
              </a:extLst>
            </p:cNvPr>
            <p:cNvSpPr/>
            <p:nvPr/>
          </p:nvSpPr>
          <p:spPr>
            <a:xfrm>
              <a:off x="11068236" y="5294887"/>
              <a:ext cx="231493" cy="231493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137160" bIns="64008" rtlCol="0" anchor="ctr"/>
            <a:lstStyle/>
            <a:p>
              <a:pPr algn="ctr"/>
              <a:endParaRPr lang="en-US" sz="1400" b="1" dirty="0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87268DE0-D5F8-7F4B-9961-5CEDA1786357}"/>
              </a:ext>
            </a:extLst>
          </p:cNvPr>
          <p:cNvSpPr txBox="1"/>
          <p:nvPr/>
        </p:nvSpPr>
        <p:spPr>
          <a:xfrm>
            <a:off x="6022506" y="3226159"/>
            <a:ext cx="2394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[thought this was a fundamental particle]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04363A1-8381-1148-8E02-3EC6A58EB438}"/>
              </a:ext>
            </a:extLst>
          </p:cNvPr>
          <p:cNvSpPr txBox="1"/>
          <p:nvPr/>
        </p:nvSpPr>
        <p:spPr>
          <a:xfrm>
            <a:off x="10102227" y="3222343"/>
            <a:ext cx="2394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[Actually, composite!]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2C1A026-B931-B145-A6F9-E49E27D4A168}"/>
              </a:ext>
            </a:extLst>
          </p:cNvPr>
          <p:cNvSpPr txBox="1"/>
          <p:nvPr/>
        </p:nvSpPr>
        <p:spPr>
          <a:xfrm>
            <a:off x="10770870" y="1002684"/>
            <a:ext cx="1239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quarks, gluons</a:t>
            </a:r>
          </a:p>
        </p:txBody>
      </p:sp>
      <p:cxnSp>
        <p:nvCxnSpPr>
          <p:cNvPr id="90" name="Curved Connector 89">
            <a:extLst>
              <a:ext uri="{FF2B5EF4-FFF2-40B4-BE49-F238E27FC236}">
                <a16:creationId xmlns:a16="http://schemas.microsoft.com/office/drawing/2014/main" id="{62773EFC-9047-4140-872E-2B81BF0F2D82}"/>
              </a:ext>
            </a:extLst>
          </p:cNvPr>
          <p:cNvCxnSpPr>
            <a:cxnSpLocks/>
            <a:stCxn id="88" idx="2"/>
          </p:cNvCxnSpPr>
          <p:nvPr/>
        </p:nvCxnSpPr>
        <p:spPr>
          <a:xfrm rot="5400000">
            <a:off x="10895999" y="1482699"/>
            <a:ext cx="666798" cy="322323"/>
          </a:xfrm>
          <a:prstGeom prst="curved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4CCE8D78-73CF-2A47-8A47-98C13920B847}"/>
              </a:ext>
            </a:extLst>
          </p:cNvPr>
          <p:cNvSpPr txBox="1"/>
          <p:nvPr/>
        </p:nvSpPr>
        <p:spPr>
          <a:xfrm>
            <a:off x="10967129" y="3970681"/>
            <a:ext cx="1174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hyperquarks</a:t>
            </a:r>
            <a:r>
              <a:rPr lang="en-US" sz="1400" dirty="0"/>
              <a:t>?</a:t>
            </a:r>
          </a:p>
          <a:p>
            <a:r>
              <a:rPr lang="en-US" sz="1400" dirty="0" err="1"/>
              <a:t>hypergluons</a:t>
            </a:r>
            <a:r>
              <a:rPr lang="en-US" sz="1400" dirty="0"/>
              <a:t>?</a:t>
            </a:r>
          </a:p>
        </p:txBody>
      </p:sp>
      <p:cxnSp>
        <p:nvCxnSpPr>
          <p:cNvPr id="93" name="Curved Connector 92">
            <a:extLst>
              <a:ext uri="{FF2B5EF4-FFF2-40B4-BE49-F238E27FC236}">
                <a16:creationId xmlns:a16="http://schemas.microsoft.com/office/drawing/2014/main" id="{5B1E1739-505B-AF41-845A-5DDD950761DB}"/>
              </a:ext>
            </a:extLst>
          </p:cNvPr>
          <p:cNvCxnSpPr>
            <a:cxnSpLocks/>
            <a:stCxn id="92" idx="2"/>
          </p:cNvCxnSpPr>
          <p:nvPr/>
        </p:nvCxnSpPr>
        <p:spPr>
          <a:xfrm rot="5400000">
            <a:off x="11183724" y="4574704"/>
            <a:ext cx="451356" cy="28975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57C7267-B02E-3D4E-AD5D-138DDBA59F56}"/>
                  </a:ext>
                </a:extLst>
              </p:cNvPr>
              <p:cNvSpPr txBox="1"/>
              <p:nvPr/>
            </p:nvSpPr>
            <p:spPr>
              <a:xfrm>
                <a:off x="5970523" y="6426790"/>
                <a:ext cx="55641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New strong force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Adapt QCD simulations to investigate</a:t>
                </a:r>
              </a:p>
            </p:txBody>
          </p:sp>
        </mc:Choice>
        <mc:Fallback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57C7267-B02E-3D4E-AD5D-138DDBA59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523" y="6426790"/>
                <a:ext cx="5564152" cy="369332"/>
              </a:xfrm>
              <a:prstGeom prst="rect">
                <a:avLst/>
              </a:prstGeom>
              <a:blipFill>
                <a:blip r:embed="rId6"/>
                <a:stretch>
                  <a:fillRect l="-683" t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283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9833AF2E-35EE-B04F-93FC-0006E119A057}"/>
              </a:ext>
            </a:extLst>
          </p:cNvPr>
          <p:cNvSpPr/>
          <p:nvPr/>
        </p:nvSpPr>
        <p:spPr>
          <a:xfrm>
            <a:off x="6165714" y="-271463"/>
            <a:ext cx="6207261" cy="73152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AE39F18-776C-4C41-8622-475A404AB54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71463" y="228600"/>
                <a:ext cx="5748337" cy="6429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b="1" dirty="0"/>
                  <a:t>Lattice Gauge Theory</a:t>
                </a:r>
                <a:endParaRPr lang="en-US" sz="3200" dirty="0"/>
              </a:p>
              <a:p>
                <a:pPr marL="0" indent="0">
                  <a:buNone/>
                </a:pPr>
                <a:r>
                  <a:rPr lang="en-US" sz="2400" dirty="0"/>
                  <a:t>Want to simulate quantum field theory (QFT) on a computer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Consider tiny universe in a box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Put fields on a 4D grid [spacetime is 4D]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QFT is about computing averages as fields undergo quantum fluctuations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Use </a:t>
                </a:r>
                <a:r>
                  <a:rPr lang="en-US" sz="2400" b="1" dirty="0"/>
                  <a:t>Markov Chain Monte Carlo </a:t>
                </a:r>
                <a:r>
                  <a:rPr lang="en-US" sz="2400" dirty="0"/>
                  <a:t>to simulate fields fluctuating appropriately</a:t>
                </a:r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AE39F18-776C-4C41-8622-475A404AB5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71463" y="228600"/>
                <a:ext cx="5748337" cy="6429375"/>
              </a:xfrm>
              <a:blipFill>
                <a:blip r:embed="rId2"/>
                <a:stretch>
                  <a:fillRect l="-2423" t="-1972" r="-2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A1E5A01-5768-9941-AD6D-20DF3B180AE6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310726" y="228599"/>
                <a:ext cx="5713594" cy="6429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b="1" dirty="0"/>
                  <a:t>In Practice</a:t>
                </a:r>
                <a:endParaRPr lang="en-US" sz="3200" dirty="0"/>
              </a:p>
              <a:p>
                <a:pPr marL="0" indent="0">
                  <a:buNone/>
                </a:pPr>
                <a:r>
                  <a:rPr lang="en-US" sz="2400" dirty="0"/>
                  <a:t>Use HMC [Hybrid/Hamiltonian Monte Carlo]</a:t>
                </a:r>
              </a:p>
              <a:p>
                <a:r>
                  <a:rPr lang="en-US" sz="2400" dirty="0"/>
                  <a:t>Evolve fields in fictitious “Monte Carlo Time” direction [molecular dynamics!]</a:t>
                </a:r>
              </a:p>
              <a:p>
                <a:r>
                  <a:rPr lang="en-US" sz="2400" dirty="0"/>
                  <a:t>Correct for integration error using Metropolis accept/reject step</a:t>
                </a:r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r>
                  <a:rPr lang="en-US" sz="2400" b="1" dirty="0"/>
                  <a:t>Problem size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Fields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degrees of freedom to evolve</a:t>
                </a:r>
              </a:p>
              <a:p>
                <a:pPr marL="0" indent="0">
                  <a:buNone/>
                </a:pPr>
                <a:r>
                  <a:rPr lang="en-US" sz="2400" dirty="0"/>
                  <a:t>Smallest simulations cost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(100−1000)</m:t>
                    </m:r>
                  </m:oMath>
                </a14:m>
                <a:r>
                  <a:rPr lang="en-US" sz="2400" dirty="0"/>
                  <a:t> core hours, run on small clusters</a:t>
                </a:r>
              </a:p>
              <a:p>
                <a:pPr marL="0" indent="0">
                  <a:buNone/>
                </a:pPr>
                <a:r>
                  <a:rPr lang="en-US" sz="2400" dirty="0"/>
                  <a:t>Larger simulations can cost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core hours, run on supercomputers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A1E5A01-5768-9941-AD6D-20DF3B180A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310726" y="228599"/>
                <a:ext cx="5713594" cy="6429375"/>
              </a:xfrm>
              <a:blipFill>
                <a:blip r:embed="rId3"/>
                <a:stretch>
                  <a:fillRect l="-2661" t="-1972" r="-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A9D1A533-0CA7-5A41-A88A-8F466BA68574}"/>
              </a:ext>
            </a:extLst>
          </p:cNvPr>
          <p:cNvGrpSpPr/>
          <p:nvPr/>
        </p:nvGrpSpPr>
        <p:grpSpPr>
          <a:xfrm>
            <a:off x="593196" y="2754037"/>
            <a:ext cx="2417227" cy="1764792"/>
            <a:chOff x="271463" y="2660904"/>
            <a:chExt cx="2417227" cy="176479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37C495D-69CB-8A42-81B9-050A2C75C2E6}"/>
                </a:ext>
              </a:extLst>
            </p:cNvPr>
            <p:cNvGrpSpPr/>
            <p:nvPr/>
          </p:nvGrpSpPr>
          <p:grpSpPr>
            <a:xfrm>
              <a:off x="276779" y="3890807"/>
              <a:ext cx="607918" cy="0"/>
              <a:chOff x="271463" y="3293296"/>
              <a:chExt cx="607918" cy="0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106FCF1A-70BE-B44F-ACFD-DA00C32C128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720885" y="3134800"/>
                <a:ext cx="0" cy="316992"/>
              </a:xfrm>
              <a:prstGeom prst="straightConnector1">
                <a:avLst/>
              </a:prstGeom>
              <a:ln w="19050"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66D1675A-76A5-934F-8023-D6E33C39549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29959" y="3134800"/>
                <a:ext cx="0" cy="316992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C6127BB-4315-1D41-AACC-7ED049A00D4E}"/>
                </a:ext>
              </a:extLst>
            </p:cNvPr>
            <p:cNvGrpSpPr/>
            <p:nvPr/>
          </p:nvGrpSpPr>
          <p:grpSpPr>
            <a:xfrm>
              <a:off x="271463" y="3293296"/>
              <a:ext cx="607918" cy="0"/>
              <a:chOff x="271463" y="3293296"/>
              <a:chExt cx="607918" cy="0"/>
            </a:xfrm>
          </p:grpSpPr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11DCD13F-4851-DB44-AC64-31FDBCE51A0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720885" y="3134800"/>
                <a:ext cx="0" cy="316992"/>
              </a:xfrm>
              <a:prstGeom prst="straightConnector1">
                <a:avLst/>
              </a:prstGeom>
              <a:ln w="19050"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82E2C800-6069-F54D-B3C2-209AE38E6DF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29959" y="3134800"/>
                <a:ext cx="0" cy="316992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F73A4FF-0B9B-574B-94ED-3514A2F74CE1}"/>
                </a:ext>
              </a:extLst>
            </p:cNvPr>
            <p:cNvGrpSpPr/>
            <p:nvPr/>
          </p:nvGrpSpPr>
          <p:grpSpPr>
            <a:xfrm>
              <a:off x="2054569" y="2660904"/>
              <a:ext cx="0" cy="1764792"/>
              <a:chOff x="877824" y="2660904"/>
              <a:chExt cx="0" cy="1764792"/>
            </a:xfrm>
          </p:grpSpPr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A8C153DF-7645-5140-BD05-362AD08743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824" y="4108704"/>
                <a:ext cx="0" cy="316992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399AEB55-49B1-FB46-97CB-3563C07954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824" y="3524694"/>
                <a:ext cx="0" cy="64008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C238C17B-9047-B944-B92D-0FD297D985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824" y="2938131"/>
                <a:ext cx="0" cy="64008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9387F2C2-0D65-8048-A7F3-DCD9BBD9DE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824" y="2660904"/>
                <a:ext cx="0" cy="316992"/>
              </a:xfrm>
              <a:prstGeom prst="straightConnector1">
                <a:avLst/>
              </a:prstGeom>
              <a:ln w="19050"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B865F23-03B4-CB4E-A8D1-EFB25BCFBFE0}"/>
                </a:ext>
              </a:extLst>
            </p:cNvPr>
            <p:cNvGrpSpPr/>
            <p:nvPr/>
          </p:nvGrpSpPr>
          <p:grpSpPr>
            <a:xfrm>
              <a:off x="1460911" y="2660904"/>
              <a:ext cx="0" cy="1764792"/>
              <a:chOff x="877824" y="2660904"/>
              <a:chExt cx="0" cy="1764792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5F6C7FD5-D83B-7245-8AFF-43B9ABA1FD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824" y="4108704"/>
                <a:ext cx="0" cy="316992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72D24DBB-883D-AE44-BE3C-C77AB2748A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824" y="3524694"/>
                <a:ext cx="0" cy="64008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F3E39F67-3429-3C4B-8F25-1B9052B654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824" y="2938131"/>
                <a:ext cx="0" cy="64008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AFF16F08-C683-FC42-A754-9880F4F224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824" y="2660904"/>
                <a:ext cx="0" cy="316992"/>
              </a:xfrm>
              <a:prstGeom prst="straightConnector1">
                <a:avLst/>
              </a:prstGeom>
              <a:ln w="19050"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50D6DB-93D4-FB4D-8930-40C6C69CF331}"/>
                </a:ext>
              </a:extLst>
            </p:cNvPr>
            <p:cNvGrpSpPr/>
            <p:nvPr/>
          </p:nvGrpSpPr>
          <p:grpSpPr>
            <a:xfrm>
              <a:off x="877824" y="2660904"/>
              <a:ext cx="0" cy="1764792"/>
              <a:chOff x="877824" y="2660904"/>
              <a:chExt cx="0" cy="1764792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0849B0F9-2AEF-8243-8F87-4BF31F15F4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824" y="4108704"/>
                <a:ext cx="0" cy="316992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14E7AB9D-F860-4446-9678-141E373BF0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824" y="3524694"/>
                <a:ext cx="0" cy="64008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046C9133-AD80-AA4D-9750-4270631F49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824" y="2938131"/>
                <a:ext cx="0" cy="64008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573C11EA-C34F-464C-B058-7C929AC0E2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824" y="2660904"/>
                <a:ext cx="0" cy="316992"/>
              </a:xfrm>
              <a:prstGeom prst="straightConnector1">
                <a:avLst/>
              </a:prstGeom>
              <a:ln w="19050"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9C46FAD-B39F-EE45-8B08-EDEC6AE552E9}"/>
                </a:ext>
              </a:extLst>
            </p:cNvPr>
            <p:cNvSpPr/>
            <p:nvPr/>
          </p:nvSpPr>
          <p:spPr>
            <a:xfrm>
              <a:off x="831750" y="3844734"/>
              <a:ext cx="92148" cy="9214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0771B6-547B-0440-82B2-174670777346}"/>
                </a:ext>
              </a:extLst>
            </p:cNvPr>
            <p:cNvSpPr/>
            <p:nvPr/>
          </p:nvSpPr>
          <p:spPr>
            <a:xfrm>
              <a:off x="831750" y="3247859"/>
              <a:ext cx="92148" cy="9214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2678EC8-082B-A94D-8CB3-0A6BB92051EF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082394" y="3134800"/>
              <a:ext cx="0" cy="31699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FFE69E1-E476-7143-B02F-42FA102CB32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504860" y="2973256"/>
              <a:ext cx="0" cy="64008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7183DA6-EB71-1143-8B28-256819968B7E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091423" y="2973256"/>
              <a:ext cx="0" cy="64008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77F679D-6879-084E-B04C-B619B0DB44A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530194" y="3134800"/>
              <a:ext cx="0" cy="316992"/>
            </a:xfrm>
            <a:prstGeom prst="straightConnector1">
              <a:avLst/>
            </a:prstGeom>
            <a:ln w="19050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4835896-0DAB-6041-90A6-AB27AD6F1170}"/>
                </a:ext>
              </a:extLst>
            </p:cNvPr>
            <p:cNvSpPr/>
            <p:nvPr/>
          </p:nvSpPr>
          <p:spPr>
            <a:xfrm rot="5400000">
              <a:off x="1412712" y="3247222"/>
              <a:ext cx="92148" cy="9214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5407B74-F95A-EE48-B654-55B752074204}"/>
                </a:ext>
              </a:extLst>
            </p:cNvPr>
            <p:cNvSpPr/>
            <p:nvPr/>
          </p:nvSpPr>
          <p:spPr>
            <a:xfrm rot="5400000">
              <a:off x="2009587" y="3247222"/>
              <a:ext cx="92148" cy="9214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9AE7231-BA32-E54D-995E-7B0BC33F5958}"/>
                </a:ext>
              </a:extLst>
            </p:cNvPr>
            <p:cNvGrpSpPr/>
            <p:nvPr/>
          </p:nvGrpSpPr>
          <p:grpSpPr>
            <a:xfrm rot="5400000">
              <a:off x="1760220" y="3008412"/>
              <a:ext cx="92148" cy="1764792"/>
              <a:chOff x="831750" y="2660904"/>
              <a:chExt cx="92148" cy="1764792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6B0CFFA4-6875-644E-A24A-63092A75B5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824" y="4108704"/>
                <a:ext cx="0" cy="316992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EF6CCF2D-97A4-E24E-B637-09A26FC24D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824" y="3524694"/>
                <a:ext cx="0" cy="64008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B8FD2F38-996B-6544-ACAA-EBCD56D963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824" y="2938131"/>
                <a:ext cx="0" cy="64008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F37CDCC4-07D7-6A4D-BC6E-AA11B71F5F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824" y="2660904"/>
                <a:ext cx="0" cy="316992"/>
              </a:xfrm>
              <a:prstGeom prst="straightConnector1">
                <a:avLst/>
              </a:prstGeom>
              <a:ln w="19050"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7D787EF6-A21C-4E4F-9528-C42BA83B0192}"/>
                  </a:ext>
                </a:extLst>
              </p:cNvPr>
              <p:cNvSpPr/>
              <p:nvPr/>
            </p:nvSpPr>
            <p:spPr>
              <a:xfrm>
                <a:off x="831750" y="3844734"/>
                <a:ext cx="92148" cy="9214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94183D2-C44C-D548-BD48-990BECA4B8BC}"/>
                  </a:ext>
                </a:extLst>
              </p:cNvPr>
              <p:cNvSpPr/>
              <p:nvPr/>
            </p:nvSpPr>
            <p:spPr>
              <a:xfrm>
                <a:off x="831750" y="3247859"/>
                <a:ext cx="92148" cy="9214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9D24D92-23CC-3F4B-8143-907A207A6D27}"/>
              </a:ext>
            </a:extLst>
          </p:cNvPr>
          <p:cNvSpPr txBox="1"/>
          <p:nvPr/>
        </p:nvSpPr>
        <p:spPr>
          <a:xfrm>
            <a:off x="3243534" y="2509890"/>
            <a:ext cx="2328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[Quark fields live on sites]</a:t>
            </a:r>
          </a:p>
        </p:txBody>
      </p:sp>
      <p:cxnSp>
        <p:nvCxnSpPr>
          <p:cNvPr id="54" name="Curved Connector 53">
            <a:extLst>
              <a:ext uri="{FF2B5EF4-FFF2-40B4-BE49-F238E27FC236}">
                <a16:creationId xmlns:a16="http://schemas.microsoft.com/office/drawing/2014/main" id="{D000375E-78F6-8048-B9A5-F0DD71816E6F}"/>
              </a:ext>
            </a:extLst>
          </p:cNvPr>
          <p:cNvCxnSpPr>
            <a:cxnSpLocks/>
            <a:stCxn id="52" idx="1"/>
          </p:cNvCxnSpPr>
          <p:nvPr/>
        </p:nvCxnSpPr>
        <p:spPr>
          <a:xfrm rot="10800000" flipV="1">
            <a:off x="2420250" y="2679166"/>
            <a:ext cx="823284" cy="65238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5AD1E4D-2B4F-9942-AAB2-50288139B036}"/>
              </a:ext>
            </a:extLst>
          </p:cNvPr>
          <p:cNvSpPr txBox="1"/>
          <p:nvPr/>
        </p:nvSpPr>
        <p:spPr>
          <a:xfrm>
            <a:off x="3326853" y="3693005"/>
            <a:ext cx="2315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[Gluon fields live on links]</a:t>
            </a:r>
          </a:p>
        </p:txBody>
      </p:sp>
      <p:cxnSp>
        <p:nvCxnSpPr>
          <p:cNvPr id="58" name="Curved Connector 57">
            <a:extLst>
              <a:ext uri="{FF2B5EF4-FFF2-40B4-BE49-F238E27FC236}">
                <a16:creationId xmlns:a16="http://schemas.microsoft.com/office/drawing/2014/main" id="{4E8B7B12-DABD-DD4F-855F-4E4B004D7C90}"/>
              </a:ext>
            </a:extLst>
          </p:cNvPr>
          <p:cNvCxnSpPr>
            <a:cxnSpLocks/>
            <a:stCxn id="57" idx="1"/>
          </p:cNvCxnSpPr>
          <p:nvPr/>
        </p:nvCxnSpPr>
        <p:spPr>
          <a:xfrm rot="10800000">
            <a:off x="2463801" y="3674534"/>
            <a:ext cx="863053" cy="18774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700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pde.mp4">
            <a:hlinkClick r:id="" action="ppaction://media"/>
            <a:extLst>
              <a:ext uri="{FF2B5EF4-FFF2-40B4-BE49-F238E27FC236}">
                <a16:creationId xmlns:a16="http://schemas.microsoft.com/office/drawing/2014/main" id="{2501CF42-C96B-6B4D-B963-E44F939186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9407" y="138905"/>
            <a:ext cx="7684118" cy="658638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A02597C-222D-6442-AA09-8E2AB17612E0}"/>
              </a:ext>
            </a:extLst>
          </p:cNvPr>
          <p:cNvSpPr/>
          <p:nvPr/>
        </p:nvSpPr>
        <p:spPr>
          <a:xfrm>
            <a:off x="-1557854" y="-243509"/>
            <a:ext cx="6207261" cy="73152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95110F9F-F028-7A4D-9BB1-5696A0BA23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4666" y="294663"/>
                <a:ext cx="4355250" cy="623885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600" b="1" dirty="0"/>
                  <a:t>Automated Phase Diagram Exploration</a:t>
                </a:r>
              </a:p>
              <a:p>
                <a:pPr marL="0" indent="0">
                  <a:buNone/>
                </a:pPr>
                <a:r>
                  <a:rPr lang="en-US" sz="2000" dirty="0"/>
                  <a:t>Closed-loop automated system:</a:t>
                </a:r>
              </a:p>
              <a:p>
                <a:pPr marL="457200" lvl="1" indent="0">
                  <a:buNone/>
                </a:pPr>
                <a:r>
                  <a:rPr lang="en-US" sz="1600" dirty="0"/>
                  <a:t>Workflow manager manages simulations</a:t>
                </a:r>
              </a:p>
              <a:p>
                <a:pPr marL="457200" lvl="1" indent="0">
                  <a:buNone/>
                </a:pPr>
                <a:r>
                  <a:rPr lang="en-US" sz="1600" dirty="0"/>
                  <a:t>	[</a:t>
                </a:r>
                <a:r>
                  <a:rPr lang="en-US" sz="1600" dirty="0" err="1"/>
                  <a:t>github.com</a:t>
                </a:r>
                <a:r>
                  <a:rPr lang="en-US" sz="1600" dirty="0"/>
                  <a:t>/</a:t>
                </a:r>
                <a:r>
                  <a:rPr lang="en-US" sz="1600" dirty="0" err="1"/>
                  <a:t>dchackett</a:t>
                </a:r>
                <a:r>
                  <a:rPr lang="en-US" sz="1600" dirty="0"/>
                  <a:t>/taxi]</a:t>
                </a:r>
              </a:p>
              <a:p>
                <a:pPr marL="457200" lvl="1" indent="0">
                  <a:buNone/>
                </a:pPr>
                <a:r>
                  <a:rPr lang="en-US" sz="1600" dirty="0"/>
                  <a:t>Data stored and analyzed in PostgreSQL DB</a:t>
                </a:r>
              </a:p>
              <a:p>
                <a:pPr marL="457200" lvl="1" indent="0">
                  <a:buNone/>
                </a:pPr>
                <a:r>
                  <a:rPr lang="en-US" sz="1600" dirty="0"/>
                  <a:t>	Process raw data to phase diagnostics</a:t>
                </a:r>
              </a:p>
              <a:p>
                <a:pPr marL="457200" lvl="1" indent="0">
                  <a:buNone/>
                </a:pPr>
                <a:r>
                  <a:rPr lang="en-US" sz="1600" dirty="0"/>
                  <a:t>Explorer reads analysis, picks interesting points, and launches new simulations</a:t>
                </a:r>
              </a:p>
              <a:p>
                <a:pPr marL="0" indent="0">
                  <a:buNone/>
                </a:pPr>
                <a:r>
                  <a:rPr lang="en-US" sz="2000" dirty="0"/>
                  <a:t>Map out phase diagram for “QCD”</a:t>
                </a:r>
              </a:p>
              <a:p>
                <a:pPr marL="457200" lvl="1" indent="0">
                  <a:buNone/>
                </a:pPr>
                <a:r>
                  <a:rPr lang="en-US" sz="1600" dirty="0"/>
                  <a:t>[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 dirty="0" smtClean="0">
                        <a:latin typeface="Cambria Math" panose="02040503050406030204" pitchFamily="18" charset="0"/>
                      </a:rPr>
                      <m:t>SU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(3)</m:t>
                    </m:r>
                  </m:oMath>
                </a14:m>
                <a:r>
                  <a:rPr lang="en-US" sz="1600" dirty="0"/>
                  <a:t> gauge theory with 2 fermion flavors]</a:t>
                </a:r>
              </a:p>
              <a:p>
                <a:pPr marL="457200" lvl="1" indent="0">
                  <a:buNone/>
                </a:pPr>
                <a:r>
                  <a:rPr lang="en-US" sz="1600" dirty="0"/>
                  <a:t>Lattice size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×6</m:t>
                    </m:r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Occasionally adjust explorer criteria to fill in regions of interest</a:t>
                </a:r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95110F9F-F028-7A4D-9BB1-5696A0BA23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4666" y="294663"/>
                <a:ext cx="4355250" cy="6238859"/>
              </a:xfrm>
              <a:blipFill>
                <a:blip r:embed="rId5"/>
                <a:stretch>
                  <a:fillRect l="-4082" t="-2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39847A12-A674-B740-9168-90AF1657C182}"/>
              </a:ext>
            </a:extLst>
          </p:cNvPr>
          <p:cNvGrpSpPr/>
          <p:nvPr/>
        </p:nvGrpSpPr>
        <p:grpSpPr>
          <a:xfrm>
            <a:off x="4857691" y="138904"/>
            <a:ext cx="7287816" cy="6343247"/>
            <a:chOff x="4057140" y="203073"/>
            <a:chExt cx="7287816" cy="634324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F14186E-F489-9942-8A2F-72832872F674}"/>
                </a:ext>
              </a:extLst>
            </p:cNvPr>
            <p:cNvGrpSpPr/>
            <p:nvPr/>
          </p:nvGrpSpPr>
          <p:grpSpPr>
            <a:xfrm>
              <a:off x="4057140" y="2210024"/>
              <a:ext cx="4894931" cy="4336296"/>
              <a:chOff x="4239127" y="2394690"/>
              <a:chExt cx="4894931" cy="4336296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F90E7BE6-9304-634A-96D9-699992A17141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390080" y="3243737"/>
                    <a:ext cx="2098203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</m:oMath>
                    </a14:m>
                    <a:r>
                      <a:rPr lang="en-US" sz="2000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1/</m:t>
                        </m:r>
                      </m:oMath>
                    </a14:m>
                    <a:r>
                      <a:rPr lang="en-US" sz="2000" dirty="0"/>
                      <a:t>quark mass</a:t>
                    </a:r>
                  </a:p>
                </p:txBody>
              </p:sp>
            </mc:Choice>
            <mc:Fallback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F90E7BE6-9304-634A-96D9-699992A1714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3390080" y="3243737"/>
                    <a:ext cx="2098203" cy="40011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6061" t="-1807" r="-2424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5644758A-9213-CB49-8561-F30AD3EAC9A9}"/>
                      </a:ext>
                    </a:extLst>
                  </p:cNvPr>
                  <p:cNvSpPr txBox="1"/>
                  <p:nvPr/>
                </p:nvSpPr>
                <p:spPr>
                  <a:xfrm>
                    <a:off x="7134472" y="6330876"/>
                    <a:ext cx="1999586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</m:oMath>
                    </a14:m>
                    <a:r>
                      <a:rPr lang="en-US" sz="2000" dirty="0"/>
                      <a:t> Temperature</a:t>
                    </a:r>
                  </a:p>
                </p:txBody>
              </p:sp>
            </mc:Choice>
            <mc:Fallback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5644758A-9213-CB49-8561-F30AD3EAC9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34472" y="6330876"/>
                    <a:ext cx="1999586" cy="40011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629" t="-6250" r="-1887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28E5C94-102D-DD4D-BDCE-32137C349577}"/>
                    </a:ext>
                  </a:extLst>
                </p:cNvPr>
                <p:cNvSpPr txBox="1"/>
                <p:nvPr/>
              </p:nvSpPr>
              <p:spPr>
                <a:xfrm>
                  <a:off x="4990269" y="203073"/>
                  <a:ext cx="27647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 second in video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dirty="0"/>
                    <a:t> 1 week</a:t>
                  </a:r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28E5C94-102D-DD4D-BDCE-32137C3495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0269" y="203073"/>
                  <a:ext cx="2764731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1835" t="-6667" r="-45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4F7FF4D-DB8B-7040-9364-D36BD0F61543}"/>
                    </a:ext>
                  </a:extLst>
                </p:cNvPr>
                <p:cNvSpPr txBox="1"/>
                <p:nvPr/>
              </p:nvSpPr>
              <p:spPr>
                <a:xfrm>
                  <a:off x="9329256" y="249238"/>
                  <a:ext cx="2015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Size of marker</a:t>
                  </a:r>
                </a:p>
                <a:p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∼</m:t>
                      </m:r>
                    </m:oMath>
                  </a14:m>
                  <a:r>
                    <a:rPr lang="en-US" dirty="0"/>
                    <a:t> # MC samples</a:t>
                  </a:r>
                </a:p>
              </p:txBody>
            </p:sp>
          </mc:Choice>
          <mc:Fallback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4F7FF4D-DB8B-7040-9364-D36BD0F615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9256" y="249238"/>
                  <a:ext cx="2015700" cy="646331"/>
                </a:xfrm>
                <a:prstGeom prst="rect">
                  <a:avLst/>
                </a:prstGeom>
                <a:blipFill>
                  <a:blip r:embed="rId9"/>
                  <a:stretch>
                    <a:fillRect l="-2516" t="-3922" b="-156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E8A9F1EB-9045-0645-9A53-76BC0E0517D5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rot="16200000" flipH="1">
              <a:off x="6556566" y="388473"/>
              <a:ext cx="258249" cy="626111"/>
            </a:xfrm>
            <a:prstGeom prst="curvedConnector2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urved Connector 18">
              <a:extLst>
                <a:ext uri="{FF2B5EF4-FFF2-40B4-BE49-F238E27FC236}">
                  <a16:creationId xmlns:a16="http://schemas.microsoft.com/office/drawing/2014/main" id="{52B94B7E-C4EF-5048-AFE5-D2A7FA091D36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rot="10800000" flipV="1">
              <a:off x="8988908" y="572403"/>
              <a:ext cx="340348" cy="527189"/>
            </a:xfrm>
            <a:prstGeom prst="curvedConnector2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455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610</Words>
  <Application>Microsoft Macintosh PowerPoint</Application>
  <PresentationFormat>Widescreen</PresentationFormat>
  <Paragraphs>147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Hackett</dc:creator>
  <cp:lastModifiedBy>Daniel Hackett</cp:lastModifiedBy>
  <cp:revision>31</cp:revision>
  <dcterms:created xsi:type="dcterms:W3CDTF">2018-06-19T15:02:57Z</dcterms:created>
  <dcterms:modified xsi:type="dcterms:W3CDTF">2018-07-01T01:48:04Z</dcterms:modified>
</cp:coreProperties>
</file>