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7"/>
  </p:notesMasterIdLst>
  <p:sldIdLst>
    <p:sldId id="270" r:id="rId2"/>
    <p:sldId id="258" r:id="rId3"/>
    <p:sldId id="259" r:id="rId4"/>
    <p:sldId id="274" r:id="rId5"/>
    <p:sldId id="261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DDD"/>
    <a:srgbClr val="D4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4" autoAdjust="0"/>
    <p:restoredTop sz="94599"/>
  </p:normalViewPr>
  <p:slideViewPr>
    <p:cSldViewPr snapToGrid="0">
      <p:cViewPr varScale="1">
        <p:scale>
          <a:sx n="106" d="100"/>
          <a:sy n="106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63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01651-6573-46A5-8714-F125A2ECB8C4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8AF73-AFF3-4B95-B3D2-A3BA73902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9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2476F5-C730-224E-A4CE-FBCF26ACB391}"/>
              </a:ext>
            </a:extLst>
          </p:cNvPr>
          <p:cNvSpPr/>
          <p:nvPr userDrawn="1"/>
        </p:nvSpPr>
        <p:spPr>
          <a:xfrm>
            <a:off x="0" y="-90311"/>
            <a:ext cx="1219200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827855-8947-4186-A557-F1CD73152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E7313-F355-4C77-A603-926EE7586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70C63-EB30-4DA5-945A-2AFF10B6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29511-03BB-4EE9-AB99-BF669146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B7C82-FF7D-4814-94B3-4C8EC59F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BF31B-49BC-4CF1-B207-D472D295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04354-9E31-4337-81A0-1ABCA79C6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6B2E-E36D-4EAC-B1C5-583BF0DA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C8572-D1C1-43AE-8A53-51FF8533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C6D41-F8FA-404F-9ECF-D1536E68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A95C5-83F9-4769-9BE0-56111D3B0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9C8B5-AE65-4569-96C4-EEFBEBC32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D4620-4984-4984-892C-D7911126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5E4BD-02BE-4A90-9A5D-1A07D43B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CFCDE-2B6F-4253-BEDC-87BFF34A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6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0DA010-7536-4172-BBC8-433B20492F5F}"/>
              </a:ext>
            </a:extLst>
          </p:cNvPr>
          <p:cNvSpPr/>
          <p:nvPr userDrawn="1"/>
        </p:nvSpPr>
        <p:spPr>
          <a:xfrm>
            <a:off x="1" y="1690688"/>
            <a:ext cx="12192000" cy="516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DEBC6-B3C9-4C6D-941B-3CAF7203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9823-5D28-443C-A14F-F573D2D34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4F604-24E7-4006-8316-23E5446B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A3892-0469-4ADC-AFA9-B8317BB7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AC3CA-981C-4595-80EC-3A3DB31C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1E802-3826-46C6-8D23-C92082775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21D3-688C-41F3-AB70-4F3FD651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A8F12-3BF5-455A-950E-2A5AE339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EAED-AA80-41A0-A0F2-E82F4C5E2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93F8C-5E1F-4952-923B-7CEA0E29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D447-7E5F-4ADD-96E1-19E60C26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515C-2B78-426A-8962-1B8A66BF3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9F854-B168-46B8-98BF-950DCA1F0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F851A-240E-4A4C-BA90-17051713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4E141-67F2-4CE0-BC08-C479FD0B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C2927-1F0B-4ACA-B296-E5F86EE4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6360-5593-41FE-A2CE-04C54800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65F92-D933-4B25-AC63-98FB4A030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D1A0B-8CC2-4B46-B3F6-A2D35EDF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5F9DA-C047-4ADF-8C82-835CCED3F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8B9E2-5C2D-4BA2-8B34-2A4EEFC25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BF3F39-B793-42FB-9271-CAF4CE68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97FFEF-AA6E-4561-A806-1DFB6393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A3308-A071-4500-A241-2D1944E7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F281-B8AE-4A23-BC69-01AB9D23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A0251A-476E-4788-BF9E-1D6557C2A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120B1-4653-4E91-9172-1A89648F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C06A2-89D1-429B-A40D-3974E3C0E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3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A6704-4294-4E62-ACBE-DC987AD0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35D98-9072-4558-9539-564AC7753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0AE6-057E-49F2-94B8-29FC037E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5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B436-9A52-4B11-A932-79C974FB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55B4E-33E9-4B07-BB29-1B3BC7766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77D1D-BF36-4060-99B9-B676E12B7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4E7B-0392-453F-9809-3E6D88C5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B8D61-107E-41C1-BF12-D62C763E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5967F-5E58-461F-9329-F0474142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8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384E-8521-40E7-BF06-9226E3F2C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DA2961-F687-4AE9-AB58-DD074BC93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03AA2-E3D0-47ED-A4F5-271DFCE9D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E972A-6BA3-4A06-9999-DC8E1DB2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5/23/2018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4FE7F-160C-4DE5-ABF3-2EEAAEDA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JINA-CEE Frontiers in Nuclear Astrophysics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843B1-1264-4258-B832-354ED08F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B88DC-7439-4052-AB92-B890264C2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3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spacetelescope.org/archives/images/screen/potw1538a.jpg">
            <a:extLst>
              <a:ext uri="{FF2B5EF4-FFF2-40B4-BE49-F238E27FC236}">
                <a16:creationId xmlns:a16="http://schemas.microsoft.com/office/drawing/2014/main" id="{005066FE-2EAF-4E68-86AD-332A49F868E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" t="-164" b="31676"/>
          <a:stretch/>
        </p:blipFill>
        <p:spPr bwMode="auto">
          <a:xfrm>
            <a:off x="0" y="-41275"/>
            <a:ext cx="12192000" cy="689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2ED3D-6BB1-4675-A078-A79350C4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91CD-7BA4-4C71-AC63-34FFE0A4D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CFB8D-D62C-4372-A07E-382E62E5D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5/23/2018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CCDCF-337C-4D7E-BA3F-248234A19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JINA-CEE Frontiers in Nuclear Astrophysics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06E66-26C2-4438-8DB6-A8086A32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02B88DC-7439-4052-AB92-B890264C2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7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1EC49E-BD83-1641-8BF5-7BE636C54A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8" t="22979" r="15092" b="53110"/>
          <a:stretch/>
        </p:blipFill>
        <p:spPr>
          <a:xfrm>
            <a:off x="0" y="0"/>
            <a:ext cx="12192000" cy="2081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18A186-DA60-422F-8B51-6883146D0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065" y="325658"/>
            <a:ext cx="8398043" cy="1576137"/>
          </a:xfrm>
        </p:spPr>
        <p:txBody>
          <a:bodyPr>
            <a:normAutofit/>
          </a:bodyPr>
          <a:lstStyle/>
          <a:p>
            <a:r>
              <a:rPr lang="en-US" sz="4400" b="1" dirty="0"/>
              <a:t>Unlocking the History of the Galaxy: </a:t>
            </a:r>
            <a:br>
              <a:rPr lang="en-US" sz="4400" b="1" dirty="0"/>
            </a:br>
            <a:r>
              <a:rPr lang="en-US" sz="4400" dirty="0"/>
              <a:t>Modeling the Milky Way Stellar Halo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1F790-4898-4354-8A7B-7E109C5EB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2993" y="2744813"/>
            <a:ext cx="2606842" cy="9264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Kaley Brauer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IHPCSS 2019</a:t>
            </a:r>
          </a:p>
        </p:txBody>
      </p:sp>
      <p:pic>
        <p:nvPicPr>
          <p:cNvPr id="2050" name="Picture 2" descr="Image result for mit logo">
            <a:extLst>
              <a:ext uri="{FF2B5EF4-FFF2-40B4-BE49-F238E27FC236}">
                <a16:creationId xmlns:a16="http://schemas.microsoft.com/office/drawing/2014/main" id="{DD93CA7D-C4A7-4EB6-98B7-170CD80EC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685" y="3029757"/>
            <a:ext cx="689565" cy="35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037F49-CC37-C24E-9900-8D21EBB5E6B0}"/>
              </a:ext>
            </a:extLst>
          </p:cNvPr>
          <p:cNvSpPr txBox="1">
            <a:spLocks/>
          </p:cNvSpPr>
          <p:nvPr/>
        </p:nvSpPr>
        <p:spPr>
          <a:xfrm>
            <a:off x="11394993" y="1793080"/>
            <a:ext cx="965465" cy="306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Gaia, ESA</a:t>
            </a:r>
          </a:p>
        </p:txBody>
      </p:sp>
      <p:pic>
        <p:nvPicPr>
          <p:cNvPr id="8" name="caterpillar_brendan.mp4">
            <a:hlinkClick r:id="" action="ppaction://media"/>
            <a:extLst>
              <a:ext uri="{FF2B5EF4-FFF2-40B4-BE49-F238E27FC236}">
                <a16:creationId xmlns:a16="http://schemas.microsoft.com/office/drawing/2014/main" id="{17E99F1B-9644-094D-B352-7EBD442726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36" y="2516210"/>
            <a:ext cx="6716295" cy="377791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1780B6F-041E-154A-9790-CBA3350EBEBC}"/>
              </a:ext>
            </a:extLst>
          </p:cNvPr>
          <p:cNvSpPr txBox="1">
            <a:spLocks/>
          </p:cNvSpPr>
          <p:nvPr/>
        </p:nvSpPr>
        <p:spPr>
          <a:xfrm>
            <a:off x="7982993" y="4392346"/>
            <a:ext cx="3667586" cy="195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  a galaxy from the “Caterpillar” simulation suite, showing a Milky Way-mass galaxy forming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4668F23-7B71-3445-8CB8-B364E75D9E13}"/>
              </a:ext>
            </a:extLst>
          </p:cNvPr>
          <p:cNvSpPr/>
          <p:nvPr/>
        </p:nvSpPr>
        <p:spPr>
          <a:xfrm rot="10800000">
            <a:off x="7703525" y="4526347"/>
            <a:ext cx="558936" cy="22969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8BB02-2556-4516-A8E9-E04FF2BB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3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stellar halo can tell us about a galaxy’s history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D33B0A-5CC3-4594-9E93-AF0396934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5" y="1926310"/>
            <a:ext cx="10285869" cy="2729151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C3735F-2E5B-4A5F-8DA2-A198950B733D}"/>
              </a:ext>
            </a:extLst>
          </p:cNvPr>
          <p:cNvSpPr txBox="1">
            <a:spLocks/>
          </p:cNvSpPr>
          <p:nvPr/>
        </p:nvSpPr>
        <p:spPr>
          <a:xfrm>
            <a:off x="838199" y="4869712"/>
            <a:ext cx="10515600" cy="14353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Galaxies form primarily through mergers with smaller galaxies</a:t>
            </a:r>
          </a:p>
          <a:p>
            <a:pPr marL="0" indent="0">
              <a:buNone/>
            </a:pPr>
            <a:r>
              <a:rPr lang="en-US" dirty="0"/>
              <a:t>Stellar halo: Built primarily from accreted dwarf galaxies</a:t>
            </a:r>
          </a:p>
          <a:p>
            <a:pPr marL="0" indent="0">
              <a:buNone/>
            </a:pPr>
            <a:r>
              <a:rPr lang="en-US" dirty="0"/>
              <a:t>		Retains a “memory” of the chemical and dynamical history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9E61E1-2BBC-453E-8BED-E10A6BE5DA4A}"/>
              </a:ext>
            </a:extLst>
          </p:cNvPr>
          <p:cNvSpPr txBox="1">
            <a:spLocks/>
          </p:cNvSpPr>
          <p:nvPr/>
        </p:nvSpPr>
        <p:spPr>
          <a:xfrm rot="5400000">
            <a:off x="10302062" y="3630253"/>
            <a:ext cx="2103474" cy="288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Frebel</a:t>
            </a:r>
            <a:r>
              <a:rPr lang="en-US" sz="1400" dirty="0"/>
              <a:t> 2018,  © K. Brauer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F5BECF-A416-4D79-8AB0-7A90E670F382}"/>
              </a:ext>
            </a:extLst>
          </p:cNvPr>
          <p:cNvSpPr/>
          <p:nvPr/>
        </p:nvSpPr>
        <p:spPr>
          <a:xfrm>
            <a:off x="3146251" y="6215217"/>
            <a:ext cx="5899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How to decode that memory?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375BA3-ED64-43D6-8DD9-5B80405BC47A}"/>
              </a:ext>
            </a:extLst>
          </p:cNvPr>
          <p:cNvCxnSpPr/>
          <p:nvPr/>
        </p:nvCxnSpPr>
        <p:spPr>
          <a:xfrm>
            <a:off x="1818167" y="6028660"/>
            <a:ext cx="7230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9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190F1-383C-49D0-A8A5-A21CB929B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657" y="2622861"/>
            <a:ext cx="5613320" cy="1325563"/>
          </a:xfrm>
        </p:spPr>
        <p:txBody>
          <a:bodyPr>
            <a:normAutofit/>
          </a:bodyPr>
          <a:lstStyle/>
          <a:p>
            <a:r>
              <a:rPr lang="en-US" dirty="0"/>
              <a:t>Decipher observations of stars in the stellar halo to learn about how the Milky Way formed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7BBCA-4957-4DB7-9FB8-F5A224EA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Using a model of stellar halo evolution to interpret observations </a:t>
            </a:r>
          </a:p>
        </p:txBody>
      </p:sp>
      <p:pic>
        <p:nvPicPr>
          <p:cNvPr id="4100" name="Picture 4" descr="https://www.esa.int/var/esa/storage/images/esa_multimedia/images/2018/04/gaia_s_sky_in_colour2/17475368-10-eng-GB/Gaia_s_sky_in_colour_large.jpg">
            <a:extLst>
              <a:ext uri="{FF2B5EF4-FFF2-40B4-BE49-F238E27FC236}">
                <a16:creationId xmlns:a16="http://schemas.microsoft.com/office/drawing/2014/main" id="{CF720212-DAD0-46CE-9863-42312FD6A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45" y="1841899"/>
            <a:ext cx="4028632" cy="25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80C43-99CF-43A5-BED5-8CD01922D26F}"/>
              </a:ext>
            </a:extLst>
          </p:cNvPr>
          <p:cNvSpPr/>
          <p:nvPr/>
        </p:nvSpPr>
        <p:spPr>
          <a:xfrm>
            <a:off x="838200" y="4819701"/>
            <a:ext cx="10515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Ability to recreate how a galaxy evolved, step by step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Requires HPC </a:t>
            </a:r>
            <a:r>
              <a:rPr lang="en-US" sz="2400" dirty="0"/>
              <a:t>to both run simulations and analyze results</a:t>
            </a:r>
          </a:p>
          <a:p>
            <a:pPr lvl="2"/>
            <a:r>
              <a:rPr lang="en-US" sz="2400" dirty="0"/>
              <a:t>	1 N-body simulation is </a:t>
            </a:r>
            <a:r>
              <a:rPr lang="en-US" sz="2400" b="1" dirty="0"/>
              <a:t>&gt;1TB </a:t>
            </a:r>
            <a:r>
              <a:rPr lang="en-US" sz="2400" dirty="0"/>
              <a:t>of particle data!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DACF0FD-01AD-4BB8-8220-3BFB884A2848}"/>
              </a:ext>
            </a:extLst>
          </p:cNvPr>
          <p:cNvSpPr txBox="1">
            <a:spLocks/>
          </p:cNvSpPr>
          <p:nvPr/>
        </p:nvSpPr>
        <p:spPr>
          <a:xfrm>
            <a:off x="10743307" y="4382414"/>
            <a:ext cx="965465" cy="306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Gaia, ESA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72820-46B4-4DE3-A3CC-67FFEF005EDB}"/>
              </a:ext>
            </a:extLst>
          </p:cNvPr>
          <p:cNvSpPr txBox="1"/>
          <p:nvPr/>
        </p:nvSpPr>
        <p:spPr>
          <a:xfrm>
            <a:off x="483228" y="4274113"/>
            <a:ext cx="130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92C52-0981-48D1-A3F0-D766A3D9823B}"/>
              </a:ext>
            </a:extLst>
          </p:cNvPr>
          <p:cNvSpPr txBox="1"/>
          <p:nvPr/>
        </p:nvSpPr>
        <p:spPr>
          <a:xfrm>
            <a:off x="398167" y="2573864"/>
            <a:ext cx="130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B3D328-1138-477C-99ED-35EDF323C8A1}"/>
              </a:ext>
            </a:extLst>
          </p:cNvPr>
          <p:cNvSpPr txBox="1">
            <a:spLocks/>
          </p:cNvSpPr>
          <p:nvPr/>
        </p:nvSpPr>
        <p:spPr>
          <a:xfrm>
            <a:off x="1563657" y="4316684"/>
            <a:ext cx="5613320" cy="544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Galaxy formation modeling</a:t>
            </a:r>
          </a:p>
        </p:txBody>
      </p:sp>
    </p:spTree>
    <p:extLst>
      <p:ext uri="{BB962C8B-B14F-4D97-AF65-F5344CB8AC3E}">
        <p14:creationId xmlns:p14="http://schemas.microsoft.com/office/powerpoint/2010/main" val="102883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6D1FED6C-9A6C-4973-802C-46365AD18164}"/>
              </a:ext>
            </a:extLst>
          </p:cNvPr>
          <p:cNvSpPr/>
          <p:nvPr/>
        </p:nvSpPr>
        <p:spPr>
          <a:xfrm>
            <a:off x="2302608" y="3762408"/>
            <a:ext cx="1932469" cy="19324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3617C-CC69-4F1B-B8D1-A7569D89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04" y="365125"/>
            <a:ext cx="10719391" cy="1325563"/>
          </a:xfrm>
        </p:spPr>
        <p:txBody>
          <a:bodyPr/>
          <a:lstStyle/>
          <a:p>
            <a:pPr algn="ctr"/>
            <a:r>
              <a:rPr lang="en-US" dirty="0"/>
              <a:t>Connecting stellar halo stars to galaxy’s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FF129-4E6B-4E07-9003-F401BDFF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49816"/>
            <a:ext cx="10515600" cy="2152711"/>
          </a:xfrm>
        </p:spPr>
        <p:txBody>
          <a:bodyPr/>
          <a:lstStyle/>
          <a:p>
            <a:r>
              <a:rPr lang="en-US" dirty="0"/>
              <a:t>My current focus: r-II halo stars</a:t>
            </a:r>
          </a:p>
          <a:p>
            <a:r>
              <a:rPr lang="en-US" dirty="0"/>
              <a:t>Did they form primarily in early, small galaxies (ultra-faint dwarfs) that merged into the Milky Way?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A8D66A-B20B-4960-BFAF-F01E67549A75}"/>
              </a:ext>
            </a:extLst>
          </p:cNvPr>
          <p:cNvSpPr/>
          <p:nvPr/>
        </p:nvSpPr>
        <p:spPr>
          <a:xfrm>
            <a:off x="2484249" y="3854936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62642A-09C8-493B-A161-708B6479B9A4}"/>
              </a:ext>
            </a:extLst>
          </p:cNvPr>
          <p:cNvSpPr/>
          <p:nvPr/>
        </p:nvSpPr>
        <p:spPr>
          <a:xfrm>
            <a:off x="1156951" y="4008622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D30465-4460-43CB-B5C5-93747E3931D4}"/>
              </a:ext>
            </a:extLst>
          </p:cNvPr>
          <p:cNvSpPr/>
          <p:nvPr/>
        </p:nvSpPr>
        <p:spPr>
          <a:xfrm>
            <a:off x="2128057" y="5012949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90E2D1C-07B6-4E3F-92CB-7B9741613223}"/>
              </a:ext>
            </a:extLst>
          </p:cNvPr>
          <p:cNvSpPr/>
          <p:nvPr/>
        </p:nvSpPr>
        <p:spPr>
          <a:xfrm>
            <a:off x="1974774" y="5694877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134F39-087A-48D8-A7FA-58D5C1925C06}"/>
              </a:ext>
            </a:extLst>
          </p:cNvPr>
          <p:cNvSpPr/>
          <p:nvPr/>
        </p:nvSpPr>
        <p:spPr>
          <a:xfrm>
            <a:off x="3691044" y="4391842"/>
            <a:ext cx="595423" cy="59542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35D2E3-4777-4DFE-A52D-B7386A631CCF}"/>
              </a:ext>
            </a:extLst>
          </p:cNvPr>
          <p:cNvSpPr/>
          <p:nvPr/>
        </p:nvSpPr>
        <p:spPr>
          <a:xfrm>
            <a:off x="3220554" y="3332555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F77ED4-455A-4B7F-B556-53927A715142}"/>
              </a:ext>
            </a:extLst>
          </p:cNvPr>
          <p:cNvSpPr/>
          <p:nvPr/>
        </p:nvSpPr>
        <p:spPr>
          <a:xfrm>
            <a:off x="3699904" y="5167605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D9D698-80B8-41B1-BC45-C82DF1237AB4}"/>
              </a:ext>
            </a:extLst>
          </p:cNvPr>
          <p:cNvSpPr/>
          <p:nvPr/>
        </p:nvSpPr>
        <p:spPr>
          <a:xfrm>
            <a:off x="4097741" y="3537291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86A24E-7147-4A82-8C8B-CDEFD85266B5}"/>
              </a:ext>
            </a:extLst>
          </p:cNvPr>
          <p:cNvSpPr/>
          <p:nvPr/>
        </p:nvSpPr>
        <p:spPr>
          <a:xfrm>
            <a:off x="2922843" y="5619420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B56385-CCCE-416C-BDED-3E33717F04E5}"/>
              </a:ext>
            </a:extLst>
          </p:cNvPr>
          <p:cNvSpPr/>
          <p:nvPr/>
        </p:nvSpPr>
        <p:spPr>
          <a:xfrm>
            <a:off x="4358237" y="4689553"/>
            <a:ext cx="595423" cy="59542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2D2E28-5EC4-45FC-B84A-111391692C88}"/>
              </a:ext>
            </a:extLst>
          </p:cNvPr>
          <p:cNvSpPr/>
          <p:nvPr/>
        </p:nvSpPr>
        <p:spPr>
          <a:xfrm>
            <a:off x="7308062" y="3412390"/>
            <a:ext cx="2711433" cy="262764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061FA-F060-41FA-81D3-06B4C39E7584}"/>
              </a:ext>
            </a:extLst>
          </p:cNvPr>
          <p:cNvSpPr/>
          <p:nvPr/>
        </p:nvSpPr>
        <p:spPr>
          <a:xfrm>
            <a:off x="9418946" y="5763209"/>
            <a:ext cx="2148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 day r-II stars </a:t>
            </a:r>
          </a:p>
          <a:p>
            <a:r>
              <a:rPr lang="en-US" dirty="0"/>
              <a:t>in the stellar halo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C606F-B14B-4020-91A6-2EBF9D75EF3E}"/>
              </a:ext>
            </a:extLst>
          </p:cNvPr>
          <p:cNvSpPr/>
          <p:nvPr/>
        </p:nvSpPr>
        <p:spPr>
          <a:xfrm>
            <a:off x="3358776" y="5870927"/>
            <a:ext cx="2401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ultra faint dwarfs</a:t>
            </a:r>
          </a:p>
          <a:p>
            <a:pPr algn="ctr"/>
            <a:r>
              <a:rPr lang="en-US" dirty="0"/>
              <a:t>merging into Milky Way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2209744-DCA3-48C7-8AE1-B6B548363C3A}"/>
              </a:ext>
            </a:extLst>
          </p:cNvPr>
          <p:cNvSpPr/>
          <p:nvPr/>
        </p:nvSpPr>
        <p:spPr>
          <a:xfrm>
            <a:off x="9616488" y="4267659"/>
            <a:ext cx="182525" cy="1825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EF8667-BF6B-4331-AAD9-8CE1B00EC698}"/>
              </a:ext>
            </a:extLst>
          </p:cNvPr>
          <p:cNvSpPr/>
          <p:nvPr/>
        </p:nvSpPr>
        <p:spPr>
          <a:xfrm>
            <a:off x="7635899" y="4450184"/>
            <a:ext cx="182525" cy="1825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BB09F6-6B14-4287-AA28-1FD5291DB5EE}"/>
              </a:ext>
            </a:extLst>
          </p:cNvPr>
          <p:cNvSpPr/>
          <p:nvPr/>
        </p:nvSpPr>
        <p:spPr>
          <a:xfrm>
            <a:off x="8204886" y="5468433"/>
            <a:ext cx="182525" cy="1825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ED5B72-686B-4D8D-9112-2846B0545AA5}"/>
              </a:ext>
            </a:extLst>
          </p:cNvPr>
          <p:cNvCxnSpPr>
            <a:cxnSpLocks/>
          </p:cNvCxnSpPr>
          <p:nvPr/>
        </p:nvCxnSpPr>
        <p:spPr>
          <a:xfrm>
            <a:off x="4336971" y="4541446"/>
            <a:ext cx="31960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E566D21-3EF4-450D-A26D-3C528F461CE3}"/>
              </a:ext>
            </a:extLst>
          </p:cNvPr>
          <p:cNvSpPr/>
          <p:nvPr/>
        </p:nvSpPr>
        <p:spPr>
          <a:xfrm>
            <a:off x="8015728" y="4491607"/>
            <a:ext cx="1296100" cy="561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8A0C81-4E8E-48DF-AC34-A9D505B6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0695" cy="1325563"/>
          </a:xfrm>
        </p:spPr>
        <p:txBody>
          <a:bodyPr/>
          <a:lstStyle/>
          <a:p>
            <a:pPr algn="ctr"/>
            <a:r>
              <a:rPr lang="en-US" dirty="0"/>
              <a:t>Answer: It appears they largely did!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35740-9C9C-E249-B5F9-272FA26AB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3" r="49754" b="6170"/>
          <a:stretch/>
        </p:blipFill>
        <p:spPr>
          <a:xfrm>
            <a:off x="5403517" y="1742628"/>
            <a:ext cx="4834569" cy="40907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10418D-503F-9E47-B053-7CCD5D55C6ED}"/>
              </a:ext>
            </a:extLst>
          </p:cNvPr>
          <p:cNvSpPr/>
          <p:nvPr/>
        </p:nvSpPr>
        <p:spPr>
          <a:xfrm>
            <a:off x="8144593" y="4054638"/>
            <a:ext cx="950495" cy="146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728B21-25C8-B448-98B8-6C17C1EC5BD8}"/>
              </a:ext>
            </a:extLst>
          </p:cNvPr>
          <p:cNvSpPr txBox="1">
            <a:spLocks/>
          </p:cNvSpPr>
          <p:nvPr/>
        </p:nvSpPr>
        <p:spPr>
          <a:xfrm>
            <a:off x="9980013" y="2604887"/>
            <a:ext cx="2284178" cy="1052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2800" dirty="0"/>
              <a:t>Observed </a:t>
            </a:r>
            <a:br>
              <a:rPr lang="en-US" sz="2800" dirty="0"/>
            </a:br>
            <a:r>
              <a:rPr lang="en-US" sz="2800" dirty="0"/>
              <a:t>r-II fraction</a:t>
            </a:r>
            <a:br>
              <a:rPr lang="en-US" sz="2800" dirty="0"/>
            </a:br>
            <a:r>
              <a:rPr lang="en-US" sz="2800" dirty="0"/>
              <a:t>range</a:t>
            </a:r>
            <a:endParaRPr lang="en-US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A8F3CC93-FA18-C040-849E-E494F9B1D72C}"/>
              </a:ext>
            </a:extLst>
          </p:cNvPr>
          <p:cNvSpPr/>
          <p:nvPr/>
        </p:nvSpPr>
        <p:spPr>
          <a:xfrm>
            <a:off x="10189958" y="2322092"/>
            <a:ext cx="241419" cy="158816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D1D1007-F6CE-C442-9CAE-919C885BF77E}"/>
              </a:ext>
            </a:extLst>
          </p:cNvPr>
          <p:cNvSpPr txBox="1">
            <a:spLocks/>
          </p:cNvSpPr>
          <p:nvPr/>
        </p:nvSpPr>
        <p:spPr>
          <a:xfrm>
            <a:off x="7844713" y="4137882"/>
            <a:ext cx="2284178" cy="10527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2800" dirty="0"/>
              <a:t>Simulated</a:t>
            </a:r>
            <a:br>
              <a:rPr lang="en-US" sz="2800" dirty="0"/>
            </a:br>
            <a:r>
              <a:rPr lang="en-US" sz="2800" dirty="0"/>
              <a:t>r-II fraction</a:t>
            </a:r>
            <a:br>
              <a:rPr lang="en-US" sz="2800" dirty="0"/>
            </a:br>
            <a:r>
              <a:rPr lang="en-US" sz="2800" dirty="0"/>
              <a:t>range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F821605-B2BC-974A-B996-D6D7A4225CAE}"/>
              </a:ext>
            </a:extLst>
          </p:cNvPr>
          <p:cNvSpPr/>
          <p:nvPr/>
        </p:nvSpPr>
        <p:spPr>
          <a:xfrm>
            <a:off x="8143685" y="3272586"/>
            <a:ext cx="213460" cy="203369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99B17D-9073-4F4A-B0E5-C23C3D20F25A}"/>
              </a:ext>
            </a:extLst>
          </p:cNvPr>
          <p:cNvGrpSpPr/>
          <p:nvPr/>
        </p:nvGrpSpPr>
        <p:grpSpPr>
          <a:xfrm>
            <a:off x="906620" y="6171580"/>
            <a:ext cx="10601924" cy="461665"/>
            <a:chOff x="1634192" y="5770241"/>
            <a:chExt cx="10601924" cy="461665"/>
          </a:xfrm>
        </p:grpSpPr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0E91E733-4E99-B543-B57F-D0721AAFA989}"/>
                </a:ext>
              </a:extLst>
            </p:cNvPr>
            <p:cNvSpPr/>
            <p:nvPr/>
          </p:nvSpPr>
          <p:spPr>
            <a:xfrm>
              <a:off x="1634192" y="5877042"/>
              <a:ext cx="558936" cy="22969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FE50AA1-23AD-C040-AB8B-4991DE1B872D}"/>
                </a:ext>
              </a:extLst>
            </p:cNvPr>
            <p:cNvSpPr/>
            <p:nvPr/>
          </p:nvSpPr>
          <p:spPr>
            <a:xfrm>
              <a:off x="2401197" y="5770241"/>
              <a:ext cx="98349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Helvetica" pitchFamily="2" charset="0"/>
                </a:rPr>
                <a:t>a step towards recreating the formation history of the Milky Way!</a:t>
              </a:r>
              <a:endParaRPr lang="en-US" sz="2400" b="1" dirty="0">
                <a:effectLst/>
                <a:latin typeface="Helvetica" pitchFamily="2" charset="0"/>
              </a:endParaRPr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CE420D88-E619-2C48-AB9E-B6194CF5AFD7}"/>
              </a:ext>
            </a:extLst>
          </p:cNvPr>
          <p:cNvSpPr txBox="1">
            <a:spLocks/>
          </p:cNvSpPr>
          <p:nvPr/>
        </p:nvSpPr>
        <p:spPr>
          <a:xfrm>
            <a:off x="10071748" y="5540688"/>
            <a:ext cx="2100707" cy="383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Brauer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(2019)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168D7B9-B079-564E-BD28-B0FC0DEF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4662"/>
            <a:ext cx="4299835" cy="3388673"/>
          </a:xfrm>
        </p:spPr>
        <p:txBody>
          <a:bodyPr>
            <a:normAutofit/>
          </a:bodyPr>
          <a:lstStyle/>
          <a:p>
            <a:r>
              <a:rPr lang="en-US" sz="2400" dirty="0"/>
              <a:t>High-res cosmological simulations (</a:t>
            </a:r>
            <a:r>
              <a:rPr lang="en-US" sz="2400" i="1" dirty="0"/>
              <a:t>Caterpillar </a:t>
            </a:r>
            <a:r>
              <a:rPr lang="en-US" sz="2400" dirty="0"/>
              <a:t>suite) + empirical treatment of </a:t>
            </a:r>
            <a:br>
              <a:rPr lang="en-US" sz="2400" dirty="0"/>
            </a:br>
            <a:r>
              <a:rPr lang="en-US" sz="2400" dirty="0"/>
              <a:t>r-process enhancement</a:t>
            </a:r>
          </a:p>
          <a:p>
            <a:endParaRPr lang="en-US" sz="1600" dirty="0"/>
          </a:p>
          <a:p>
            <a:r>
              <a:rPr lang="en-US" sz="2400" dirty="0"/>
              <a:t>Result: </a:t>
            </a:r>
            <a:br>
              <a:rPr lang="en-US" sz="2400" dirty="0"/>
            </a:br>
            <a:r>
              <a:rPr lang="en-US" sz="2400" b="1" dirty="0"/>
              <a:t>Around half</a:t>
            </a:r>
            <a:r>
              <a:rPr lang="en-US" sz="2400" dirty="0"/>
              <a:t> of metal-poor r-II halo stars may have originated in ultra-faint dwarf galaxies! 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53EF9FD-032C-4245-9BE5-54E3072F1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283" y="1950412"/>
            <a:ext cx="939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32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14607</TotalTime>
  <Words>216</Words>
  <Application>Microsoft Macintosh PowerPoint</Application>
  <PresentationFormat>Widescreen</PresentationFormat>
  <Paragraphs>35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Arial</vt:lpstr>
      <vt:lpstr>Calibri Light</vt:lpstr>
      <vt:lpstr>Helvetica</vt:lpstr>
      <vt:lpstr>Office Theme</vt:lpstr>
      <vt:lpstr>Unlocking the History of the Galaxy:  Modeling the Milky Way Stellar Halo</vt:lpstr>
      <vt:lpstr>The stellar halo can tell us about a galaxy’s history</vt:lpstr>
      <vt:lpstr>Using a model of stellar halo evolution to interpret observations </vt:lpstr>
      <vt:lpstr>Connecting stellar halo stars to galaxy’s history</vt:lpstr>
      <vt:lpstr>Answer: It appears they largely did!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Metallicity and Mass Distributions of Accreted Dwarf Satellites in Milky Way Mass Halos</dc:title>
  <dc:creator>Kaley Brauer</dc:creator>
  <cp:lastModifiedBy>Kaley Brauer</cp:lastModifiedBy>
  <cp:revision>91</cp:revision>
  <dcterms:created xsi:type="dcterms:W3CDTF">2018-05-14T17:07:38Z</dcterms:created>
  <dcterms:modified xsi:type="dcterms:W3CDTF">2019-07-05T14:22:47Z</dcterms:modified>
</cp:coreProperties>
</file>