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avi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handoutMasterIdLst>
    <p:handoutMasterId r:id="rId7"/>
  </p:handoutMasterIdLst>
  <p:sldIdLst>
    <p:sldId id="285" r:id="rId2"/>
    <p:sldId id="292" r:id="rId3"/>
    <p:sldId id="293" r:id="rId4"/>
    <p:sldId id="294" r:id="rId5"/>
  </p:sldIdLst>
  <p:sldSz cx="9144000" cy="5143500" type="screen16x9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0"/>
    <a:srgbClr val="A0F3EF"/>
    <a:srgbClr val="05367D"/>
    <a:srgbClr val="1979A9"/>
    <a:srgbClr val="FF6D6D"/>
    <a:srgbClr val="856D3D"/>
    <a:srgbClr val="B210A6"/>
    <a:srgbClr val="4F73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15" autoAdjust="0"/>
    <p:restoredTop sz="78229" autoAdjust="0"/>
  </p:normalViewPr>
  <p:slideViewPr>
    <p:cSldViewPr>
      <p:cViewPr varScale="1">
        <p:scale>
          <a:sx n="145" d="100"/>
          <a:sy n="145" d="100"/>
        </p:scale>
        <p:origin x="-112" y="-4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8D656-9FFB-4AD4-B761-DF3987948B93}" type="datetimeFigureOut">
              <a:rPr lang="en-GB" smtClean="0"/>
              <a:t>26/06/17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03419-3B82-4CC7-935E-0977EEA1D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615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37876-187A-6742-9B9B-D8216E5AB95A}" type="datetimeFigureOut">
              <a:rPr lang="en-US" smtClean="0"/>
              <a:t>26/06/17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11175"/>
            <a:ext cx="45307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60" y="3229442"/>
            <a:ext cx="7943507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594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DAB59-93F7-2B42-8F4B-F9901DA03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593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DAB59-93F7-2B42-8F4B-F9901DA036F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133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2000K and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DAB59-93F7-2B42-8F4B-F9901DA036F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038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2000K and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DAB59-93F7-2B42-8F4B-F9901DA036F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038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2000K and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DAB59-93F7-2B42-8F4B-F9901DA036F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038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Mod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157" y="2293274"/>
            <a:ext cx="8277728" cy="1355650"/>
          </a:xfrm>
        </p:spPr>
        <p:txBody>
          <a:bodyPr anchor="t"/>
          <a:lstStyle>
            <a:lvl1pPr algn="l">
              <a:lnSpc>
                <a:spcPct val="800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157" y="1502228"/>
            <a:ext cx="8277728" cy="791046"/>
          </a:xfrm>
        </p:spPr>
        <p:txBody>
          <a:bodyPr anchor="b">
            <a:normAutofit/>
          </a:bodyPr>
          <a:lstStyle>
            <a:lvl1pPr marL="0" indent="0" algn="l">
              <a:lnSpc>
                <a:spcPct val="80000"/>
              </a:lnSpc>
              <a:buNone/>
              <a:defRPr sz="1800" spc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9542801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3244235"/>
            <a:ext cx="7772400" cy="271898"/>
          </a:xfrm>
        </p:spPr>
        <p:txBody>
          <a:bodyPr anchor="t"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spc="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Inspiring Winners since 1909</a:t>
            </a:r>
          </a:p>
        </p:txBody>
      </p:sp>
      <p:sp>
        <p:nvSpPr>
          <p:cNvPr id="2" name="Rectangle 1"/>
          <p:cNvSpPr/>
          <p:nvPr/>
        </p:nvSpPr>
        <p:spPr>
          <a:xfrm>
            <a:off x="35497" y="106471"/>
            <a:ext cx="8933140" cy="538619"/>
          </a:xfrm>
          <a:prstGeom prst="rect">
            <a:avLst/>
          </a:prstGeom>
          <a:solidFill>
            <a:srgbClr val="0049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4834" y="1307685"/>
            <a:ext cx="4614333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ttmc\Desktop\lu-logo-propos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401" y="2265750"/>
            <a:ext cx="2419198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18773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_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4489118"/>
            <a:ext cx="7772400" cy="271898"/>
          </a:xfrm>
        </p:spPr>
        <p:txBody>
          <a:bodyPr anchor="t"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spc="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Inspiring Winners since 1909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22313" y="1126910"/>
            <a:ext cx="7772400" cy="1714832"/>
          </a:xfrm>
        </p:spPr>
        <p:txBody>
          <a:bodyPr anchor="t">
            <a:noAutofit/>
          </a:bodyPr>
          <a:lstStyle>
            <a:lvl1pPr marL="0" indent="0" algn="ctr">
              <a:lnSpc>
                <a:spcPct val="80000"/>
              </a:lnSpc>
              <a:buNone/>
              <a:defRPr sz="3600" b="1" spc="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Thank you!</a:t>
            </a:r>
          </a:p>
        </p:txBody>
      </p:sp>
      <p:sp>
        <p:nvSpPr>
          <p:cNvPr id="5" name="Rectangle 4"/>
          <p:cNvSpPr/>
          <p:nvPr/>
        </p:nvSpPr>
        <p:spPr>
          <a:xfrm>
            <a:off x="35497" y="106471"/>
            <a:ext cx="8933140" cy="538619"/>
          </a:xfrm>
          <a:prstGeom prst="rect">
            <a:avLst/>
          </a:prstGeom>
          <a:solidFill>
            <a:srgbClr val="0049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4834" y="3009376"/>
            <a:ext cx="4614333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ttmc\Desktop\lu-logo-propos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401" y="3831958"/>
            <a:ext cx="2419198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16417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Stand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526291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6802"/>
            <a:ext cx="8229600" cy="609600"/>
          </a:xfrm>
          <a:ln>
            <a:noFill/>
          </a:ln>
        </p:spPr>
        <p:txBody>
          <a:bodyPr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403"/>
            <a:ext cx="8229600" cy="3792956"/>
          </a:xfrm>
        </p:spPr>
        <p:txBody>
          <a:bodyPr/>
          <a:lstStyle>
            <a:lvl1pPr marL="342900" indent="-342900">
              <a:buClrTx/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742950" indent="-285750">
              <a:buClrTx/>
              <a:buFont typeface="Arial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Tx/>
              <a:buFont typeface="Arial"/>
              <a:buChar char="•"/>
              <a:defRPr sz="1800">
                <a:solidFill>
                  <a:schemeClr val="tx2"/>
                </a:solidFill>
              </a:defRPr>
            </a:lvl3pPr>
            <a:lvl4pPr marL="1600200" indent="-228600">
              <a:buClrTx/>
              <a:buFont typeface="Arial"/>
              <a:buChar char="•"/>
              <a:defRPr sz="1600">
                <a:solidFill>
                  <a:schemeClr val="tx2"/>
                </a:solidFill>
              </a:defRPr>
            </a:lvl4pPr>
            <a:lvl5pPr marL="2057400" indent="-228600">
              <a:buClrTx/>
              <a:buFont typeface="Arial"/>
              <a:buChar char="•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8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6802"/>
            <a:ext cx="8229600" cy="6096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96402"/>
            <a:ext cx="5766197" cy="3789948"/>
          </a:xfrm>
        </p:spPr>
        <p:txBody>
          <a:bodyPr/>
          <a:lstStyle>
            <a:lvl1pPr marL="342900" indent="-342900">
              <a:buClrTx/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742950" indent="-285750">
              <a:buClrTx/>
              <a:buFont typeface="Arial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Tx/>
              <a:buFont typeface="Arial"/>
              <a:buChar char="•"/>
              <a:defRPr sz="1800">
                <a:solidFill>
                  <a:schemeClr val="tx2"/>
                </a:solidFill>
              </a:defRPr>
            </a:lvl3pPr>
            <a:lvl4pPr marL="1600200" indent="-228600">
              <a:buClrTx/>
              <a:buFont typeface="Arial"/>
              <a:buChar char="•"/>
              <a:defRPr sz="1600">
                <a:solidFill>
                  <a:schemeClr val="tx2"/>
                </a:solidFill>
              </a:defRPr>
            </a:lvl4pPr>
            <a:lvl5pPr marL="2057400" indent="-228600">
              <a:buClrTx/>
              <a:buFont typeface="Arial"/>
              <a:buChar char="•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301641" y="1296403"/>
            <a:ext cx="2385159" cy="191779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(click icons to add content)</a:t>
            </a:r>
            <a:endParaRPr lang="en-US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6301641" y="3272880"/>
            <a:ext cx="2385159" cy="181347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(click icons to add content)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2140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6802"/>
            <a:ext cx="8229600" cy="6096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6402"/>
            <a:ext cx="4038600" cy="3789948"/>
          </a:xfrm>
        </p:spPr>
        <p:txBody>
          <a:bodyPr/>
          <a:lstStyle>
            <a:lvl1pPr marL="342900" indent="-342900">
              <a:buClrTx/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742950" indent="-285750">
              <a:buClrTx/>
              <a:buFont typeface="Arial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Tx/>
              <a:buFont typeface="Arial"/>
              <a:buChar char="•"/>
              <a:defRPr sz="1800">
                <a:solidFill>
                  <a:schemeClr val="tx2"/>
                </a:solidFill>
              </a:defRPr>
            </a:lvl3pPr>
            <a:lvl4pPr marL="1600200" indent="-228600">
              <a:buClrTx/>
              <a:buFont typeface="Arial"/>
              <a:buChar char="•"/>
              <a:defRPr sz="1600">
                <a:solidFill>
                  <a:schemeClr val="tx2"/>
                </a:solidFill>
              </a:defRPr>
            </a:lvl4pPr>
            <a:lvl5pPr marL="2057400" indent="-228600">
              <a:buClrTx/>
              <a:buFont typeface="Arial"/>
              <a:buChar char="•"/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402"/>
            <a:ext cx="4038600" cy="3789948"/>
          </a:xfrm>
        </p:spPr>
        <p:txBody>
          <a:bodyPr/>
          <a:lstStyle>
            <a:lvl1pPr marL="342900" indent="-342900">
              <a:buClrTx/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742950" indent="-285750">
              <a:buClrTx/>
              <a:buFont typeface="Arial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Tx/>
              <a:buFont typeface="Arial"/>
              <a:buChar char="•"/>
              <a:defRPr sz="1800">
                <a:solidFill>
                  <a:schemeClr val="tx2"/>
                </a:solidFill>
              </a:defRPr>
            </a:lvl3pPr>
            <a:lvl4pPr marL="1600200" indent="-228600">
              <a:buClrTx/>
              <a:buFont typeface="Arial"/>
              <a:buChar char="•"/>
              <a:defRPr sz="1600">
                <a:solidFill>
                  <a:schemeClr val="tx2"/>
                </a:solidFill>
              </a:defRPr>
            </a:lvl4pPr>
            <a:lvl5pPr marL="2057400" indent="-228600">
              <a:buClrTx/>
              <a:buFont typeface="Arial"/>
              <a:buChar char="•"/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8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6802"/>
            <a:ext cx="8229600" cy="6096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8000"/>
            <a:ext cx="4038600" cy="3358800"/>
          </a:xfrm>
        </p:spPr>
        <p:txBody>
          <a:bodyPr/>
          <a:lstStyle>
            <a:lvl1pPr marL="342900" indent="-342900">
              <a:buClrTx/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742950" indent="-285750">
              <a:buClrTx/>
              <a:buFont typeface="Arial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Tx/>
              <a:buFont typeface="Arial"/>
              <a:buChar char="•"/>
              <a:defRPr sz="1800">
                <a:solidFill>
                  <a:schemeClr val="tx2"/>
                </a:solidFill>
              </a:defRPr>
            </a:lvl3pPr>
            <a:lvl4pPr marL="1600200" indent="-228600">
              <a:buClrTx/>
              <a:buFont typeface="Arial"/>
              <a:buChar char="•"/>
              <a:defRPr sz="1600">
                <a:solidFill>
                  <a:schemeClr val="tx2"/>
                </a:solidFill>
              </a:defRPr>
            </a:lvl4pPr>
            <a:lvl5pPr marL="2057400" indent="-228600">
              <a:buClrTx/>
              <a:buFont typeface="Arial"/>
              <a:buChar char="•"/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8000"/>
            <a:ext cx="4038600" cy="3358800"/>
          </a:xfrm>
        </p:spPr>
        <p:txBody>
          <a:bodyPr/>
          <a:lstStyle>
            <a:lvl1pPr marL="342900" indent="-342900">
              <a:buClrTx/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742950" indent="-285750">
              <a:buClrTx/>
              <a:buFont typeface="Arial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Tx/>
              <a:buFont typeface="Arial"/>
              <a:buChar char="•"/>
              <a:defRPr sz="1800">
                <a:solidFill>
                  <a:schemeClr val="tx2"/>
                </a:solidFill>
              </a:defRPr>
            </a:lvl3pPr>
            <a:lvl4pPr marL="1600200" indent="-228600">
              <a:buClrTx/>
              <a:buFont typeface="Arial"/>
              <a:buChar char="•"/>
              <a:defRPr sz="1600">
                <a:solidFill>
                  <a:schemeClr val="tx2"/>
                </a:solidFill>
              </a:defRPr>
            </a:lvl4pPr>
            <a:lvl5pPr marL="2057400" indent="-228600">
              <a:buClrTx/>
              <a:buFont typeface="Arial"/>
              <a:buChar char="•"/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296000"/>
            <a:ext cx="4039200" cy="4318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47600" y="1296000"/>
            <a:ext cx="4039200" cy="4318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56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6802"/>
            <a:ext cx="8229600" cy="60123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99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6802"/>
            <a:ext cx="8229600" cy="60123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57200" y="1288033"/>
            <a:ext cx="5754160" cy="3798317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(click icons to add content)</a:t>
            </a:r>
            <a:endParaRPr lang="en-US" dirty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301641" y="1288032"/>
            <a:ext cx="2385159" cy="192616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(click icons to add content)</a:t>
            </a:r>
            <a:endParaRPr lang="en-US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6301641" y="3272880"/>
            <a:ext cx="2385159" cy="181347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(click icons to add content)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89593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66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79784"/>
            <a:ext cx="8229600" cy="63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4529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BFEFA66-9419-2A49-A041-7C28C5AE4F17}" type="datetimeFigureOut">
              <a:rPr lang="en-US" smtClean="0"/>
              <a:pPr/>
              <a:t>26/06/17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  <a:ea typeface="ＭＳ Ｐゴシック" charset="0"/>
              </a:rPr>
              <a:t>Rolls-Royce University Technology Centre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  <a:ea typeface="ＭＳ Ｐゴシック" charset="0"/>
              </a:rPr>
              <a:t>in Combustion System Aerothermal Processes</a:t>
            </a:r>
            <a:endParaRPr lang="en-US" dirty="0" smtClean="0"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Slide </a:t>
            </a:r>
            <a:fld id="{177BFA40-7122-4A56-8477-924ECA9992B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4598" y="154767"/>
            <a:ext cx="1472619" cy="37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64915"/>
            <a:ext cx="2453844" cy="3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0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5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9.png"/><Relationship Id="rId1" Type="http://schemas.microsoft.com/office/2007/relationships/media" Target="../media/media1.avi"/><Relationship Id="rId2" Type="http://schemas.openxmlformats.org/officeDocument/2006/relationships/video" Target="../media/media1.avi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7654"/>
            <a:ext cx="5328592" cy="297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84355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Low Frequency Rumble </a:t>
            </a:r>
            <a:r>
              <a:rPr lang="en-GB" dirty="0" smtClean="0"/>
              <a:t>is an acoustic instability which occurs in rockets and jet </a:t>
            </a:r>
            <a:r>
              <a:rPr lang="en-GB" dirty="0"/>
              <a:t>e</a:t>
            </a:r>
            <a:r>
              <a:rPr lang="en-GB" dirty="0" smtClean="0"/>
              <a:t>ngines capable of producing damage to the hardware of the engine.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07504" y="123478"/>
            <a:ext cx="3168352" cy="432048"/>
          </a:xfrm>
          <a:prstGeom prst="rect">
            <a:avLst/>
          </a:prstGeom>
          <a:solidFill>
            <a:srgbClr val="004990"/>
          </a:solidFill>
          <a:ln>
            <a:solidFill>
              <a:srgbClr val="0049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2605" y="-8344"/>
            <a:ext cx="4932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The Prediction </a:t>
            </a:r>
            <a:r>
              <a:rPr lang="en-GB" sz="2000" b="1" dirty="0">
                <a:solidFill>
                  <a:schemeClr val="bg1"/>
                </a:solidFill>
              </a:rPr>
              <a:t>of Low </a:t>
            </a:r>
            <a:r>
              <a:rPr lang="en-GB" sz="2000" b="1" dirty="0" smtClean="0">
                <a:solidFill>
                  <a:schemeClr val="bg1"/>
                </a:solidFill>
              </a:rPr>
              <a:t>Frequency Rumble in </a:t>
            </a:r>
            <a:r>
              <a:rPr lang="en-GB" sz="2000" b="1" dirty="0">
                <a:solidFill>
                  <a:schemeClr val="bg1"/>
                </a:solidFill>
              </a:rPr>
              <a:t>C</a:t>
            </a:r>
            <a:r>
              <a:rPr lang="en-GB" sz="2000" b="1" dirty="0" smtClean="0">
                <a:solidFill>
                  <a:schemeClr val="bg1"/>
                </a:solidFill>
              </a:rPr>
              <a:t>ombustion Systems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19582" y="319757"/>
            <a:ext cx="22607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</a:rPr>
              <a:t>Danielle Craig </a:t>
            </a:r>
            <a:r>
              <a:rPr lang="en-GB" sz="1400" dirty="0" smtClean="0">
                <a:solidFill>
                  <a:srgbClr val="FFFFFF"/>
                </a:solidFill>
              </a:rPr>
              <a:t>26/06/</a:t>
            </a:r>
            <a:r>
              <a:rPr lang="en-GB" sz="1400" dirty="0">
                <a:solidFill>
                  <a:srgbClr val="FFFFFF"/>
                </a:solidFill>
              </a:rPr>
              <a:t>2017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2120" y="1635646"/>
            <a:ext cx="3168352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400" dirty="0" smtClean="0"/>
              <a:t>Hot spots are emitted due to unsteady heat releases from fuel injectors within the combustion chamber.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 smtClean="0"/>
              <a:t>These are </a:t>
            </a:r>
            <a:r>
              <a:rPr lang="en-GB" sz="1400" dirty="0" err="1" smtClean="0"/>
              <a:t>convected</a:t>
            </a:r>
            <a:r>
              <a:rPr lang="en-GB" sz="1400" dirty="0" smtClean="0"/>
              <a:t> down the combustor and are accelerated creating acoustic waves.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 smtClean="0"/>
              <a:t>Part of this wave is reflected back into the system, causing further unsteady heat release.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 smtClean="0"/>
              <a:t>At certain frequencies this can cause an amplification of the acoustic waves creating an instability in the system.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46799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43558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Low Frequency Rumble </a:t>
            </a:r>
            <a:r>
              <a:rPr lang="en-GB" dirty="0" smtClean="0"/>
              <a:t>is a highly complex phenomena which occurs at extreme temperatures meaning high fidelity experiments are an almost impossible undertaking, therefore </a:t>
            </a:r>
            <a:r>
              <a:rPr lang="en-GB" b="1" dirty="0" smtClean="0"/>
              <a:t>Computational Fluid Dynamics </a:t>
            </a:r>
            <a:r>
              <a:rPr lang="en-GB" dirty="0" smtClean="0"/>
              <a:t>is required.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119582" y="319757"/>
            <a:ext cx="22607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</a:rPr>
              <a:t>Danielle Craig </a:t>
            </a:r>
            <a:r>
              <a:rPr lang="en-GB" sz="1400" dirty="0" smtClean="0">
                <a:solidFill>
                  <a:srgbClr val="FFFFFF"/>
                </a:solidFill>
              </a:rPr>
              <a:t>26/06/</a:t>
            </a:r>
            <a:r>
              <a:rPr lang="en-GB" sz="1400" dirty="0">
                <a:solidFill>
                  <a:srgbClr val="FFFFFF"/>
                </a:solidFill>
              </a:rPr>
              <a:t>2017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923678"/>
            <a:ext cx="3888432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400" dirty="0" smtClean="0"/>
              <a:t>Computational Fluid </a:t>
            </a:r>
            <a:r>
              <a:rPr lang="en-GB" sz="1400" dirty="0"/>
              <a:t>D</a:t>
            </a:r>
            <a:r>
              <a:rPr lang="en-GB" sz="1400" dirty="0" smtClean="0"/>
              <a:t>ynamics allows the prediction of flow physics by solving sets of partial differential equations.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 smtClean="0"/>
              <a:t>A mesh </a:t>
            </a:r>
            <a:r>
              <a:rPr lang="en-GB" sz="1400" dirty="0"/>
              <a:t>is created which </a:t>
            </a:r>
            <a:r>
              <a:rPr lang="en-GB" sz="1400" dirty="0" smtClean="0"/>
              <a:t>is a representation of </a:t>
            </a:r>
            <a:r>
              <a:rPr lang="en-GB" sz="1400" dirty="0"/>
              <a:t>a </a:t>
            </a:r>
            <a:r>
              <a:rPr lang="en-GB" sz="1400" dirty="0" smtClean="0"/>
              <a:t>geometry made up of a series of nodes.</a:t>
            </a:r>
            <a:endParaRPr lang="en-GB" sz="1400" dirty="0"/>
          </a:p>
          <a:p>
            <a:pPr marL="285750" indent="-285750">
              <a:buFont typeface="Arial"/>
              <a:buChar char="•"/>
            </a:pPr>
            <a:r>
              <a:rPr lang="en-GB" sz="1400" dirty="0" smtClean="0"/>
              <a:t>Calculations take place at these node points.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 smtClean="0"/>
              <a:t>Billions of calculations are performed for combustion systems and even more are required when capturing acoustics as the mesh needs to be very fine and hence the use of </a:t>
            </a:r>
            <a:r>
              <a:rPr lang="en-GB" sz="1400" b="1" dirty="0" smtClean="0"/>
              <a:t>High Performance Computing</a:t>
            </a:r>
            <a:r>
              <a:rPr lang="en-GB" sz="1400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GB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1844075"/>
            <a:ext cx="3888432" cy="25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27984" y="4731990"/>
            <a:ext cx="4752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00" dirty="0" smtClean="0"/>
              <a:t>[1] - </a:t>
            </a:r>
            <a:r>
              <a:rPr lang="en-GB" sz="700" dirty="0" err="1" smtClean="0"/>
              <a:t>Khanal</a:t>
            </a:r>
            <a:r>
              <a:rPr lang="en-GB" sz="700" dirty="0" smtClean="0"/>
              <a:t> </a:t>
            </a:r>
            <a:r>
              <a:rPr lang="en-GB" sz="700" dirty="0"/>
              <a:t>BB, He LL, </a:t>
            </a:r>
            <a:r>
              <a:rPr lang="en-GB" sz="700" dirty="0" err="1"/>
              <a:t>Northall</a:t>
            </a:r>
            <a:r>
              <a:rPr lang="en-GB" sz="700" dirty="0"/>
              <a:t> JJ, </a:t>
            </a:r>
            <a:r>
              <a:rPr lang="en-GB" sz="700" dirty="0" err="1"/>
              <a:t>Adami</a:t>
            </a:r>
            <a:r>
              <a:rPr lang="en-GB" sz="700" dirty="0"/>
              <a:t> PP. Analysis of Radial Migration of Hot-Streak in Swirling Flow Through High-Pressure Turbine Stage. ASME. </a:t>
            </a:r>
            <a:r>
              <a:rPr lang="en-GB" sz="700" i="1" dirty="0"/>
              <a:t>J. </a:t>
            </a:r>
            <a:r>
              <a:rPr lang="en-GB" sz="700" i="1" dirty="0" err="1"/>
              <a:t>Turbomach</a:t>
            </a:r>
            <a:r>
              <a:rPr lang="en-GB" sz="700" i="1" dirty="0"/>
              <a:t>. </a:t>
            </a:r>
            <a:r>
              <a:rPr lang="en-GB" sz="700" dirty="0"/>
              <a:t>2013;135(4):041005-041005-11. doi:10.1115/1.4007505.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6777" y="4299942"/>
            <a:ext cx="320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Example Computational Mesh </a:t>
            </a:r>
            <a:r>
              <a:rPr lang="en-GB" sz="1400" baseline="30000" dirty="0" smtClean="0"/>
              <a:t>[1]</a:t>
            </a:r>
            <a:endParaRPr lang="en-GB" sz="1400" baseline="30000" dirty="0"/>
          </a:p>
        </p:txBody>
      </p:sp>
      <p:sp>
        <p:nvSpPr>
          <p:cNvPr id="11" name="Rectangle 10"/>
          <p:cNvSpPr/>
          <p:nvPr/>
        </p:nvSpPr>
        <p:spPr>
          <a:xfrm>
            <a:off x="107504" y="123478"/>
            <a:ext cx="3168352" cy="432048"/>
          </a:xfrm>
          <a:prstGeom prst="rect">
            <a:avLst/>
          </a:prstGeom>
          <a:solidFill>
            <a:srgbClr val="004990"/>
          </a:solidFill>
          <a:ln>
            <a:solidFill>
              <a:srgbClr val="0049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932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The Prediction </a:t>
            </a:r>
            <a:r>
              <a:rPr lang="en-GB" sz="2000" b="1" dirty="0">
                <a:solidFill>
                  <a:schemeClr val="bg1"/>
                </a:solidFill>
              </a:rPr>
              <a:t>of Low </a:t>
            </a:r>
            <a:r>
              <a:rPr lang="en-GB" sz="2000" b="1" dirty="0" smtClean="0">
                <a:solidFill>
                  <a:schemeClr val="bg1"/>
                </a:solidFill>
              </a:rPr>
              <a:t>Frequency Rumble in </a:t>
            </a:r>
            <a:r>
              <a:rPr lang="en-GB" sz="2000" b="1" dirty="0">
                <a:solidFill>
                  <a:schemeClr val="bg1"/>
                </a:solidFill>
              </a:rPr>
              <a:t>C</a:t>
            </a:r>
            <a:r>
              <a:rPr lang="en-GB" sz="2000" b="1" dirty="0" smtClean="0">
                <a:solidFill>
                  <a:schemeClr val="bg1"/>
                </a:solidFill>
              </a:rPr>
              <a:t>ombustion Systems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66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43558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</a:t>
            </a:r>
            <a:r>
              <a:rPr lang="en-GB" b="1" dirty="0" err="1" smtClean="0"/>
              <a:t>Navier</a:t>
            </a:r>
            <a:r>
              <a:rPr lang="en-GB" b="1" dirty="0" smtClean="0"/>
              <a:t> Stokes Equations </a:t>
            </a:r>
            <a:r>
              <a:rPr lang="en-GB" dirty="0" smtClean="0"/>
              <a:t>are a set of partial differential equations which describe flow physics usually solved in </a:t>
            </a:r>
            <a:r>
              <a:rPr lang="en-GB" b="1" dirty="0" smtClean="0"/>
              <a:t>Computational Fluid Dynamics (CFD) </a:t>
            </a:r>
            <a:r>
              <a:rPr lang="en-GB" dirty="0" smtClean="0"/>
              <a:t>– For combustion extra models are required to calculate the chemistry.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119582" y="319757"/>
            <a:ext cx="22607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</a:rPr>
              <a:t>Danielle Craig </a:t>
            </a:r>
            <a:r>
              <a:rPr lang="en-GB" sz="1400" dirty="0" smtClean="0">
                <a:solidFill>
                  <a:srgbClr val="FFFFFF"/>
                </a:solidFill>
              </a:rPr>
              <a:t>26/06/</a:t>
            </a:r>
            <a:r>
              <a:rPr lang="en-GB" sz="1400" dirty="0">
                <a:solidFill>
                  <a:srgbClr val="FFFFFF"/>
                </a:solidFill>
              </a:rPr>
              <a:t>2017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36096" y="1851670"/>
            <a:ext cx="35283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400" dirty="0" smtClean="0"/>
              <a:t>There are three levels of CFD fidelity.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 smtClean="0"/>
              <a:t>The highest form is known as</a:t>
            </a:r>
            <a:r>
              <a:rPr lang="en-GB" sz="1400" b="1" dirty="0" smtClean="0"/>
              <a:t> DNS </a:t>
            </a:r>
            <a:r>
              <a:rPr lang="en-GB" sz="1400" dirty="0" smtClean="0"/>
              <a:t>where every part of the physics is resolved numerically.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 smtClean="0"/>
              <a:t>The next level down is known as </a:t>
            </a:r>
            <a:r>
              <a:rPr lang="en-GB" sz="1400" b="1" dirty="0" smtClean="0"/>
              <a:t>LES</a:t>
            </a:r>
            <a:r>
              <a:rPr lang="en-GB" sz="1400" dirty="0" smtClean="0"/>
              <a:t> this resolves large turbulent structures but uses statistical models for the rest of the turbulent information.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 smtClean="0"/>
              <a:t>The lowest fidelity simulations are known as </a:t>
            </a:r>
            <a:r>
              <a:rPr lang="en-GB" sz="1400" b="1" dirty="0" smtClean="0"/>
              <a:t>RANS</a:t>
            </a:r>
            <a:r>
              <a:rPr lang="en-GB" sz="1400" dirty="0" smtClean="0"/>
              <a:t>, here statistical models are used to model all turbulence within the flow therefore requiring the least computational power.</a:t>
            </a:r>
            <a:endParaRPr lang="en-GB" sz="1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923928" y="1995686"/>
            <a:ext cx="0" cy="1944216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67944" y="1995686"/>
            <a:ext cx="0" cy="1944216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11960" y="1995686"/>
            <a:ext cx="0" cy="1944216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55976" y="1995686"/>
            <a:ext cx="0" cy="1944216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99992" y="1995686"/>
            <a:ext cx="0" cy="1944216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44008" y="1995686"/>
            <a:ext cx="0" cy="1944216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88024" y="1995686"/>
            <a:ext cx="0" cy="1944216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32040" y="1995686"/>
            <a:ext cx="0" cy="1944216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76056" y="1995686"/>
            <a:ext cx="0" cy="1944216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0072" y="1995686"/>
            <a:ext cx="0" cy="1944216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64088" y="1995686"/>
            <a:ext cx="0" cy="1944216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923928" y="1995686"/>
            <a:ext cx="1440160" cy="0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923928" y="3939902"/>
            <a:ext cx="1440160" cy="0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923928" y="2148086"/>
            <a:ext cx="1440160" cy="0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923928" y="2300486"/>
            <a:ext cx="1440160" cy="0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923928" y="2452886"/>
            <a:ext cx="1440160" cy="0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923928" y="2605286"/>
            <a:ext cx="1440160" cy="0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923928" y="2754238"/>
            <a:ext cx="1440160" cy="0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923928" y="2906638"/>
            <a:ext cx="1440160" cy="0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923928" y="3059038"/>
            <a:ext cx="1440160" cy="0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923928" y="3211438"/>
            <a:ext cx="1440160" cy="0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923928" y="3363838"/>
            <a:ext cx="1440160" cy="0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923928" y="3491086"/>
            <a:ext cx="1440160" cy="0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923928" y="3643486"/>
            <a:ext cx="1440160" cy="0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923928" y="3795886"/>
            <a:ext cx="1440160" cy="0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195736" y="1995686"/>
            <a:ext cx="0" cy="1944216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483768" y="1995686"/>
            <a:ext cx="0" cy="1944216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771800" y="1995686"/>
            <a:ext cx="0" cy="1944216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059832" y="1995686"/>
            <a:ext cx="0" cy="1944216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347864" y="1995686"/>
            <a:ext cx="0" cy="1944216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635896" y="1995686"/>
            <a:ext cx="0" cy="1944216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195736" y="1995686"/>
            <a:ext cx="1440160" cy="0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195736" y="3939902"/>
            <a:ext cx="1440160" cy="0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195736" y="2300486"/>
            <a:ext cx="1440160" cy="0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2195736" y="2605286"/>
            <a:ext cx="1440160" cy="0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2195736" y="2906638"/>
            <a:ext cx="1440160" cy="0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2195736" y="3211438"/>
            <a:ext cx="1440160" cy="0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2195736" y="3491086"/>
            <a:ext cx="1440160" cy="0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2195736" y="3795886"/>
            <a:ext cx="1440160" cy="0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95536" y="1995686"/>
            <a:ext cx="0" cy="1944216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259632" y="1995686"/>
            <a:ext cx="0" cy="1944216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835696" y="1995686"/>
            <a:ext cx="0" cy="1944216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395536" y="1995686"/>
            <a:ext cx="1440160" cy="0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395536" y="3939902"/>
            <a:ext cx="1440160" cy="0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395536" y="2906638"/>
            <a:ext cx="1440160" cy="0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395536" y="3795886"/>
            <a:ext cx="1440160" cy="0"/>
          </a:xfrm>
          <a:prstGeom prst="line">
            <a:avLst/>
          </a:prstGeom>
          <a:ln w="12700" cmpd="sng">
            <a:solidFill>
              <a:srgbClr val="A0F3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Circular Arrow 97"/>
          <p:cNvSpPr/>
          <p:nvPr/>
        </p:nvSpPr>
        <p:spPr>
          <a:xfrm rot="4461003">
            <a:off x="2296268" y="3032322"/>
            <a:ext cx="864096" cy="864096"/>
          </a:xfrm>
          <a:prstGeom prst="circularArrow">
            <a:avLst>
              <a:gd name="adj1" fmla="val 0"/>
              <a:gd name="adj2" fmla="val 996327"/>
              <a:gd name="adj3" fmla="val 20511123"/>
              <a:gd name="adj4" fmla="val 2009477"/>
              <a:gd name="adj5" fmla="val 5223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000000"/>
                </a:solidFill>
              </a:ln>
              <a:solidFill>
                <a:srgbClr val="041163"/>
              </a:solidFill>
            </a:endParaRPr>
          </a:p>
        </p:txBody>
      </p:sp>
      <p:sp>
        <p:nvSpPr>
          <p:cNvPr id="103" name="Circular Arrow 102"/>
          <p:cNvSpPr/>
          <p:nvPr/>
        </p:nvSpPr>
        <p:spPr>
          <a:xfrm>
            <a:off x="2699792" y="1995686"/>
            <a:ext cx="864096" cy="864096"/>
          </a:xfrm>
          <a:prstGeom prst="circularArrow">
            <a:avLst>
              <a:gd name="adj1" fmla="val 0"/>
              <a:gd name="adj2" fmla="val 996327"/>
              <a:gd name="adj3" fmla="val 20511123"/>
              <a:gd name="adj4" fmla="val 2009477"/>
              <a:gd name="adj5" fmla="val 5223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000000"/>
                </a:solidFill>
              </a:ln>
              <a:solidFill>
                <a:srgbClr val="041163"/>
              </a:solidFill>
            </a:endParaRPr>
          </a:p>
        </p:txBody>
      </p:sp>
      <p:sp>
        <p:nvSpPr>
          <p:cNvPr id="105" name="Circular Arrow 104"/>
          <p:cNvSpPr/>
          <p:nvPr/>
        </p:nvSpPr>
        <p:spPr>
          <a:xfrm>
            <a:off x="2267744" y="2571750"/>
            <a:ext cx="360040" cy="360040"/>
          </a:xfrm>
          <a:prstGeom prst="circularArrow">
            <a:avLst>
              <a:gd name="adj1" fmla="val 0"/>
              <a:gd name="adj2" fmla="val 996327"/>
              <a:gd name="adj3" fmla="val 20511123"/>
              <a:gd name="adj4" fmla="val 2009477"/>
              <a:gd name="adj5" fmla="val 522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000000"/>
                </a:solidFill>
              </a:ln>
              <a:solidFill>
                <a:srgbClr val="041163"/>
              </a:solidFill>
            </a:endParaRPr>
          </a:p>
        </p:txBody>
      </p:sp>
      <p:sp>
        <p:nvSpPr>
          <p:cNvPr id="106" name="Circular Arrow 105"/>
          <p:cNvSpPr/>
          <p:nvPr/>
        </p:nvSpPr>
        <p:spPr>
          <a:xfrm>
            <a:off x="3275856" y="3507854"/>
            <a:ext cx="216024" cy="216024"/>
          </a:xfrm>
          <a:prstGeom prst="circularArrow">
            <a:avLst>
              <a:gd name="adj1" fmla="val 0"/>
              <a:gd name="adj2" fmla="val 996327"/>
              <a:gd name="adj3" fmla="val 20511123"/>
              <a:gd name="adj4" fmla="val 2009477"/>
              <a:gd name="adj5" fmla="val 522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000000"/>
                </a:solidFill>
              </a:ln>
              <a:solidFill>
                <a:srgbClr val="041163"/>
              </a:solidFill>
            </a:endParaRPr>
          </a:p>
        </p:txBody>
      </p:sp>
      <p:sp>
        <p:nvSpPr>
          <p:cNvPr id="107" name="Circular Arrow 106"/>
          <p:cNvSpPr/>
          <p:nvPr/>
        </p:nvSpPr>
        <p:spPr>
          <a:xfrm rot="4461003">
            <a:off x="4024460" y="3032323"/>
            <a:ext cx="864096" cy="864096"/>
          </a:xfrm>
          <a:prstGeom prst="circularArrow">
            <a:avLst>
              <a:gd name="adj1" fmla="val 0"/>
              <a:gd name="adj2" fmla="val 996327"/>
              <a:gd name="adj3" fmla="val 20511123"/>
              <a:gd name="adj4" fmla="val 2009477"/>
              <a:gd name="adj5" fmla="val 5223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000000"/>
                </a:solidFill>
              </a:ln>
              <a:solidFill>
                <a:srgbClr val="041163"/>
              </a:solidFill>
            </a:endParaRPr>
          </a:p>
        </p:txBody>
      </p:sp>
      <p:sp>
        <p:nvSpPr>
          <p:cNvPr id="108" name="Circular Arrow 107"/>
          <p:cNvSpPr/>
          <p:nvPr/>
        </p:nvSpPr>
        <p:spPr>
          <a:xfrm>
            <a:off x="4427984" y="1995687"/>
            <a:ext cx="864096" cy="864096"/>
          </a:xfrm>
          <a:prstGeom prst="circularArrow">
            <a:avLst>
              <a:gd name="adj1" fmla="val 0"/>
              <a:gd name="adj2" fmla="val 996327"/>
              <a:gd name="adj3" fmla="val 20511123"/>
              <a:gd name="adj4" fmla="val 2009477"/>
              <a:gd name="adj5" fmla="val 5223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000000"/>
                </a:solidFill>
              </a:ln>
              <a:solidFill>
                <a:srgbClr val="041163"/>
              </a:solidFill>
            </a:endParaRPr>
          </a:p>
        </p:txBody>
      </p:sp>
      <p:sp>
        <p:nvSpPr>
          <p:cNvPr id="109" name="Circular Arrow 108"/>
          <p:cNvSpPr/>
          <p:nvPr/>
        </p:nvSpPr>
        <p:spPr>
          <a:xfrm>
            <a:off x="3995936" y="2571751"/>
            <a:ext cx="360040" cy="360040"/>
          </a:xfrm>
          <a:prstGeom prst="circularArrow">
            <a:avLst>
              <a:gd name="adj1" fmla="val 0"/>
              <a:gd name="adj2" fmla="val 996327"/>
              <a:gd name="adj3" fmla="val 20511123"/>
              <a:gd name="adj4" fmla="val 2009477"/>
              <a:gd name="adj5" fmla="val 5223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000000"/>
                </a:solidFill>
              </a:ln>
              <a:solidFill>
                <a:srgbClr val="041163"/>
              </a:solidFill>
            </a:endParaRPr>
          </a:p>
        </p:txBody>
      </p:sp>
      <p:sp>
        <p:nvSpPr>
          <p:cNvPr id="110" name="Circular Arrow 109"/>
          <p:cNvSpPr/>
          <p:nvPr/>
        </p:nvSpPr>
        <p:spPr>
          <a:xfrm>
            <a:off x="5004048" y="3507854"/>
            <a:ext cx="216024" cy="216024"/>
          </a:xfrm>
          <a:prstGeom prst="circularArrow">
            <a:avLst>
              <a:gd name="adj1" fmla="val 0"/>
              <a:gd name="adj2" fmla="val 996327"/>
              <a:gd name="adj3" fmla="val 20511123"/>
              <a:gd name="adj4" fmla="val 2009477"/>
              <a:gd name="adj5" fmla="val 5223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000000"/>
                </a:solidFill>
              </a:ln>
              <a:solidFill>
                <a:srgbClr val="041163"/>
              </a:solidFill>
            </a:endParaRPr>
          </a:p>
        </p:txBody>
      </p:sp>
      <p:sp>
        <p:nvSpPr>
          <p:cNvPr id="111" name="Circular Arrow 110"/>
          <p:cNvSpPr/>
          <p:nvPr/>
        </p:nvSpPr>
        <p:spPr>
          <a:xfrm>
            <a:off x="3131840" y="2931790"/>
            <a:ext cx="360040" cy="360040"/>
          </a:xfrm>
          <a:prstGeom prst="circularArrow">
            <a:avLst>
              <a:gd name="adj1" fmla="val 0"/>
              <a:gd name="adj2" fmla="val 996327"/>
              <a:gd name="adj3" fmla="val 20511123"/>
              <a:gd name="adj4" fmla="val 2009477"/>
              <a:gd name="adj5" fmla="val 522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000000"/>
                </a:solidFill>
              </a:ln>
              <a:solidFill>
                <a:srgbClr val="041163"/>
              </a:solidFill>
            </a:endParaRPr>
          </a:p>
        </p:txBody>
      </p:sp>
      <p:sp>
        <p:nvSpPr>
          <p:cNvPr id="112" name="Circular Arrow 111"/>
          <p:cNvSpPr/>
          <p:nvPr/>
        </p:nvSpPr>
        <p:spPr>
          <a:xfrm>
            <a:off x="4860032" y="2931790"/>
            <a:ext cx="360040" cy="360040"/>
          </a:xfrm>
          <a:prstGeom prst="circularArrow">
            <a:avLst>
              <a:gd name="adj1" fmla="val 0"/>
              <a:gd name="adj2" fmla="val 996327"/>
              <a:gd name="adj3" fmla="val 20511123"/>
              <a:gd name="adj4" fmla="val 2009477"/>
              <a:gd name="adj5" fmla="val 5223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000000"/>
                </a:solidFill>
              </a:ln>
              <a:solidFill>
                <a:srgbClr val="041163"/>
              </a:solidFill>
            </a:endParaRPr>
          </a:p>
        </p:txBody>
      </p:sp>
      <p:sp>
        <p:nvSpPr>
          <p:cNvPr id="113" name="Circular Arrow 112"/>
          <p:cNvSpPr/>
          <p:nvPr/>
        </p:nvSpPr>
        <p:spPr>
          <a:xfrm rot="4461003">
            <a:off x="496068" y="3032322"/>
            <a:ext cx="864096" cy="864096"/>
          </a:xfrm>
          <a:prstGeom prst="circularArrow">
            <a:avLst>
              <a:gd name="adj1" fmla="val 0"/>
              <a:gd name="adj2" fmla="val 996327"/>
              <a:gd name="adj3" fmla="val 20511123"/>
              <a:gd name="adj4" fmla="val 2009477"/>
              <a:gd name="adj5" fmla="val 522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000000"/>
                </a:solidFill>
              </a:ln>
              <a:solidFill>
                <a:srgbClr val="041163"/>
              </a:solidFill>
            </a:endParaRPr>
          </a:p>
        </p:txBody>
      </p:sp>
      <p:sp>
        <p:nvSpPr>
          <p:cNvPr id="114" name="Circular Arrow 113"/>
          <p:cNvSpPr/>
          <p:nvPr/>
        </p:nvSpPr>
        <p:spPr>
          <a:xfrm>
            <a:off x="899592" y="1995686"/>
            <a:ext cx="864096" cy="864096"/>
          </a:xfrm>
          <a:prstGeom prst="circularArrow">
            <a:avLst>
              <a:gd name="adj1" fmla="val 0"/>
              <a:gd name="adj2" fmla="val 996327"/>
              <a:gd name="adj3" fmla="val 20511123"/>
              <a:gd name="adj4" fmla="val 2009477"/>
              <a:gd name="adj5" fmla="val 522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000000"/>
                </a:solidFill>
              </a:ln>
              <a:solidFill>
                <a:srgbClr val="041163"/>
              </a:solidFill>
            </a:endParaRPr>
          </a:p>
        </p:txBody>
      </p:sp>
      <p:sp>
        <p:nvSpPr>
          <p:cNvPr id="115" name="Circular Arrow 114"/>
          <p:cNvSpPr/>
          <p:nvPr/>
        </p:nvSpPr>
        <p:spPr>
          <a:xfrm>
            <a:off x="467544" y="2571750"/>
            <a:ext cx="360040" cy="360040"/>
          </a:xfrm>
          <a:prstGeom prst="circularArrow">
            <a:avLst>
              <a:gd name="adj1" fmla="val 0"/>
              <a:gd name="adj2" fmla="val 996327"/>
              <a:gd name="adj3" fmla="val 20511123"/>
              <a:gd name="adj4" fmla="val 2009477"/>
              <a:gd name="adj5" fmla="val 522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000000"/>
                </a:solidFill>
              </a:ln>
              <a:solidFill>
                <a:srgbClr val="041163"/>
              </a:solidFill>
            </a:endParaRPr>
          </a:p>
        </p:txBody>
      </p:sp>
      <p:sp>
        <p:nvSpPr>
          <p:cNvPr id="116" name="Circular Arrow 115"/>
          <p:cNvSpPr/>
          <p:nvPr/>
        </p:nvSpPr>
        <p:spPr>
          <a:xfrm>
            <a:off x="1475656" y="3507854"/>
            <a:ext cx="216024" cy="216024"/>
          </a:xfrm>
          <a:prstGeom prst="circularArrow">
            <a:avLst>
              <a:gd name="adj1" fmla="val 0"/>
              <a:gd name="adj2" fmla="val 996327"/>
              <a:gd name="adj3" fmla="val 20511123"/>
              <a:gd name="adj4" fmla="val 2009477"/>
              <a:gd name="adj5" fmla="val 522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000000"/>
                </a:solidFill>
              </a:ln>
              <a:solidFill>
                <a:srgbClr val="041163"/>
              </a:solidFill>
            </a:endParaRPr>
          </a:p>
        </p:txBody>
      </p:sp>
      <p:sp>
        <p:nvSpPr>
          <p:cNvPr id="117" name="Circular Arrow 116"/>
          <p:cNvSpPr/>
          <p:nvPr/>
        </p:nvSpPr>
        <p:spPr>
          <a:xfrm>
            <a:off x="1331640" y="2931790"/>
            <a:ext cx="360040" cy="360040"/>
          </a:xfrm>
          <a:prstGeom prst="circularArrow">
            <a:avLst>
              <a:gd name="adj1" fmla="val 0"/>
              <a:gd name="adj2" fmla="val 996327"/>
              <a:gd name="adj3" fmla="val 20511123"/>
              <a:gd name="adj4" fmla="val 2009477"/>
              <a:gd name="adj5" fmla="val 522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000000"/>
                </a:solidFill>
              </a:ln>
              <a:solidFill>
                <a:srgbClr val="041163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51520" y="4083918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Reynolds Averaging </a:t>
            </a:r>
            <a:r>
              <a:rPr lang="en-GB" sz="1100" dirty="0" err="1" smtClean="0"/>
              <a:t>Navier</a:t>
            </a:r>
            <a:r>
              <a:rPr lang="en-GB" sz="1100" dirty="0" smtClean="0"/>
              <a:t> Stokes (RANS)</a:t>
            </a:r>
            <a:endParaRPr lang="en-GB" sz="1100" dirty="0"/>
          </a:p>
        </p:txBody>
      </p:sp>
      <p:sp>
        <p:nvSpPr>
          <p:cNvPr id="119" name="TextBox 118"/>
          <p:cNvSpPr txBox="1"/>
          <p:nvPr/>
        </p:nvSpPr>
        <p:spPr>
          <a:xfrm>
            <a:off x="2195736" y="4083918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Large Eddy Simulations (LES)</a:t>
            </a:r>
            <a:endParaRPr lang="en-GB" sz="1100" dirty="0"/>
          </a:p>
        </p:txBody>
      </p:sp>
      <p:sp>
        <p:nvSpPr>
          <p:cNvPr id="120" name="TextBox 119"/>
          <p:cNvSpPr txBox="1"/>
          <p:nvPr/>
        </p:nvSpPr>
        <p:spPr>
          <a:xfrm>
            <a:off x="3995936" y="4083918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Direct Numerical Simulation (DNS)</a:t>
            </a:r>
            <a:endParaRPr lang="en-GB" sz="1100" dirty="0"/>
          </a:p>
        </p:txBody>
      </p:sp>
      <p:sp>
        <p:nvSpPr>
          <p:cNvPr id="71" name="Rectangle 70"/>
          <p:cNvSpPr/>
          <p:nvPr/>
        </p:nvSpPr>
        <p:spPr>
          <a:xfrm>
            <a:off x="107504" y="123478"/>
            <a:ext cx="3168352" cy="432048"/>
          </a:xfrm>
          <a:prstGeom prst="rect">
            <a:avLst/>
          </a:prstGeom>
          <a:solidFill>
            <a:srgbClr val="004990"/>
          </a:solidFill>
          <a:ln>
            <a:solidFill>
              <a:srgbClr val="0049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2359"/>
            <a:ext cx="4932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The Prediction </a:t>
            </a:r>
            <a:r>
              <a:rPr lang="en-GB" sz="2000" b="1" dirty="0">
                <a:solidFill>
                  <a:schemeClr val="bg1"/>
                </a:solidFill>
              </a:rPr>
              <a:t>of Low </a:t>
            </a:r>
            <a:r>
              <a:rPr lang="en-GB" sz="2000" b="1" dirty="0" smtClean="0">
                <a:solidFill>
                  <a:schemeClr val="bg1"/>
                </a:solidFill>
              </a:rPr>
              <a:t>Frequency Rumble in </a:t>
            </a:r>
            <a:r>
              <a:rPr lang="en-GB" sz="2000" b="1" dirty="0">
                <a:solidFill>
                  <a:schemeClr val="bg1"/>
                </a:solidFill>
              </a:rPr>
              <a:t>C</a:t>
            </a:r>
            <a:r>
              <a:rPr lang="en-GB" sz="2000" b="1" dirty="0" smtClean="0">
                <a:solidFill>
                  <a:schemeClr val="bg1"/>
                </a:solidFill>
              </a:rPr>
              <a:t>ombustion Systems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54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43558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</a:t>
            </a:r>
            <a:r>
              <a:rPr lang="en-GB" b="1" dirty="0" smtClean="0"/>
              <a:t>Computational Fluid Dynamics </a:t>
            </a:r>
            <a:r>
              <a:rPr lang="en-GB" dirty="0" smtClean="0"/>
              <a:t>high speed flows and low speed flows tend to need different calculation methods. To capture </a:t>
            </a:r>
            <a:r>
              <a:rPr lang="en-GB" b="1" dirty="0" smtClean="0"/>
              <a:t>Low Frequency Rumble</a:t>
            </a:r>
            <a:r>
              <a:rPr lang="en-GB" dirty="0" smtClean="0"/>
              <a:t> both high and low speed regions need to be observed.</a:t>
            </a:r>
            <a:r>
              <a:rPr lang="en-GB" b="1" dirty="0" smtClean="0"/>
              <a:t> </a:t>
            </a:r>
            <a:endParaRPr lang="en-GB" b="1" dirty="0"/>
          </a:p>
        </p:txBody>
      </p:sp>
      <p:sp>
        <p:nvSpPr>
          <p:cNvPr id="6" name="Rectangle 5"/>
          <p:cNvSpPr/>
          <p:nvPr/>
        </p:nvSpPr>
        <p:spPr>
          <a:xfrm>
            <a:off x="5119582" y="319757"/>
            <a:ext cx="22607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FFFFFF"/>
                </a:solidFill>
              </a:rPr>
              <a:t>Danielle Craig </a:t>
            </a:r>
            <a:r>
              <a:rPr lang="en-GB" sz="1400" dirty="0" smtClean="0">
                <a:solidFill>
                  <a:srgbClr val="FFFFFF"/>
                </a:solidFill>
              </a:rPr>
              <a:t>26/06/</a:t>
            </a:r>
            <a:r>
              <a:rPr lang="en-GB" sz="1400" dirty="0">
                <a:solidFill>
                  <a:srgbClr val="FFFFFF"/>
                </a:solidFill>
              </a:rPr>
              <a:t>2017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7009" y="2033057"/>
            <a:ext cx="428447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400" dirty="0" smtClean="0"/>
              <a:t>Acoustics within combustion systems require very fine meshes and need compressibility </a:t>
            </a:r>
            <a:r>
              <a:rPr lang="en-GB" sz="1400" dirty="0"/>
              <a:t>to be </a:t>
            </a:r>
            <a:r>
              <a:rPr lang="en-GB" sz="1400" dirty="0" smtClean="0"/>
              <a:t>taken into account, therefore are very computationally expensive.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 smtClean="0"/>
              <a:t>Currently at least LES is required to model flame physics with enough accuracy to also capture the acoustics.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 smtClean="0"/>
              <a:t>With current computational power, calculations can take many months to complete with terabytes of data produced.</a:t>
            </a:r>
          </a:p>
          <a:p>
            <a:endParaRPr lang="en-GB" sz="1400" dirty="0"/>
          </a:p>
        </p:txBody>
      </p:sp>
      <p:sp>
        <p:nvSpPr>
          <p:cNvPr id="8" name="Rectangle 7"/>
          <p:cNvSpPr/>
          <p:nvPr/>
        </p:nvSpPr>
        <p:spPr>
          <a:xfrm>
            <a:off x="107504" y="123478"/>
            <a:ext cx="3168352" cy="432048"/>
          </a:xfrm>
          <a:prstGeom prst="rect">
            <a:avLst/>
          </a:prstGeom>
          <a:solidFill>
            <a:srgbClr val="004990"/>
          </a:solidFill>
          <a:ln>
            <a:solidFill>
              <a:srgbClr val="0049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-7185"/>
            <a:ext cx="4932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The Prediction </a:t>
            </a:r>
            <a:r>
              <a:rPr lang="en-GB" sz="2000" b="1" dirty="0">
                <a:solidFill>
                  <a:schemeClr val="bg1"/>
                </a:solidFill>
              </a:rPr>
              <a:t>of Low </a:t>
            </a:r>
            <a:r>
              <a:rPr lang="en-GB" sz="2000" b="1" dirty="0" smtClean="0">
                <a:solidFill>
                  <a:schemeClr val="bg1"/>
                </a:solidFill>
              </a:rPr>
              <a:t>Frequency Rumble in </a:t>
            </a:r>
            <a:r>
              <a:rPr lang="en-GB" sz="2000" b="1" dirty="0">
                <a:solidFill>
                  <a:schemeClr val="bg1"/>
                </a:solidFill>
              </a:rPr>
              <a:t>C</a:t>
            </a:r>
            <a:r>
              <a:rPr lang="en-GB" sz="2000" b="1" dirty="0" smtClean="0">
                <a:solidFill>
                  <a:schemeClr val="bg1"/>
                </a:solidFill>
              </a:rPr>
              <a:t>ombustion Systems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9" name="massplenum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36042" t="30053" r="18322" b="33262"/>
          <a:stretch/>
        </p:blipFill>
        <p:spPr>
          <a:xfrm>
            <a:off x="5119582" y="2033057"/>
            <a:ext cx="2961959" cy="2160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19582" y="4371950"/>
            <a:ext cx="2836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Velocity contour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3097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2">
      <a:dk1>
        <a:srgbClr val="3D3092"/>
      </a:dk1>
      <a:lt1>
        <a:srgbClr val="FFFFFF"/>
      </a:lt1>
      <a:dk2>
        <a:srgbClr val="041163"/>
      </a:dk2>
      <a:lt2>
        <a:srgbClr val="CBCECE"/>
      </a:lt2>
      <a:accent1>
        <a:srgbClr val="3D3092"/>
      </a:accent1>
      <a:accent2>
        <a:srgbClr val="6200B7"/>
      </a:accent2>
      <a:accent3>
        <a:srgbClr val="8224ED"/>
      </a:accent3>
      <a:accent4>
        <a:srgbClr val="8C2FD0"/>
      </a:accent4>
      <a:accent5>
        <a:srgbClr val="8224ED"/>
      </a:accent5>
      <a:accent6>
        <a:srgbClr val="386AF2"/>
      </a:accent6>
      <a:hlink>
        <a:srgbClr val="8C8C8D"/>
      </a:hlink>
      <a:folHlink>
        <a:srgbClr val="525E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10513</TotalTime>
  <Words>543</Words>
  <Application>Microsoft Macintosh PowerPoint</Application>
  <PresentationFormat>On-screen Show (16:9)</PresentationFormat>
  <Paragraphs>40</Paragraphs>
  <Slides>4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Theme</vt:lpstr>
      <vt:lpstr>PowerPoint Presentation</vt:lpstr>
      <vt:lpstr>PowerPoint Presentation</vt:lpstr>
      <vt:lpstr>PowerPoint Presentation</vt:lpstr>
      <vt:lpstr>PowerPoint Presentation</vt:lpstr>
    </vt:vector>
  </TitlesOfParts>
  <Company>Loughborough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Pigtail mechanical model setup</dc:title>
  <dc:creator>Mark Cassell</dc:creator>
  <cp:lastModifiedBy>Danielle Craig</cp:lastModifiedBy>
  <cp:revision>96</cp:revision>
  <cp:lastPrinted>2017-06-14T08:12:31Z</cp:lastPrinted>
  <dcterms:created xsi:type="dcterms:W3CDTF">2016-11-22T08:59:13Z</dcterms:created>
  <dcterms:modified xsi:type="dcterms:W3CDTF">2017-06-26T17:25:42Z</dcterms:modified>
</cp:coreProperties>
</file>