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tif" ContentType="image/tif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8"/>
  </p:notesMasterIdLst>
  <p:handoutMasterIdLst>
    <p:handoutMasterId r:id="rId9"/>
  </p:handoutMasterIdLst>
  <p:sldIdLst>
    <p:sldId id="256" r:id="rId3"/>
    <p:sldId id="264" r:id="rId4"/>
    <p:sldId id="263" r:id="rId5"/>
    <p:sldId id="267" r:id="rId6"/>
    <p:sldId id="268" r:id="rId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9EF"/>
    <a:srgbClr val="CFA0FF"/>
    <a:srgbClr val="5E049D"/>
    <a:srgbClr val="9007F2"/>
    <a:srgbClr val="006FC5"/>
    <a:srgbClr val="0060C6"/>
    <a:srgbClr val="006BBD"/>
    <a:srgbClr val="00518F"/>
    <a:srgbClr val="0069BA"/>
    <a:srgbClr val="006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 showGuides="1">
      <p:cViewPr varScale="1">
        <p:scale>
          <a:sx n="102" d="100"/>
          <a:sy n="102" d="100"/>
        </p:scale>
        <p:origin x="-1448" y="2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DCC9D7-7247-C54A-8D9F-2C116D78A8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83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286F0-8BA5-F045-8899-B8B5790A5205}" type="datetimeFigureOut">
              <a:rPr lang="en-US" smtClean="0"/>
              <a:t>18-07-04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DBF77-22B7-614A-87ED-67CC117EF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1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DBF77-22B7-614A-87ED-67CC117EFF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3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0B378-0B9C-A941-B9ED-1D4B5FD6826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8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DA08-150A-D240-9B82-22B4030B219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tif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339502"/>
            <a:ext cx="8712968" cy="1875656"/>
          </a:xfrm>
        </p:spPr>
        <p:txBody>
          <a:bodyPr/>
          <a:lstStyle>
            <a:lvl1pPr algn="ctr">
              <a:defRPr>
                <a:solidFill>
                  <a:srgbClr val="5E049D"/>
                </a:solidFill>
              </a:defRPr>
            </a:lvl1pPr>
          </a:lstStyle>
          <a:p>
            <a:pPr lvl="0"/>
            <a:r>
              <a:rPr lang="en-CA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443758"/>
            <a:ext cx="8712968" cy="171216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CA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13" name="Picture 12" descr="Western_Logo_S_Full_RG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931" y="873239"/>
            <a:ext cx="4160520" cy="3310128"/>
          </a:xfrm>
          <a:prstGeom prst="rect">
            <a:avLst/>
          </a:prstGeom>
        </p:spPr>
      </p:pic>
      <p:pic>
        <p:nvPicPr>
          <p:cNvPr id="14" name="Picture 13" descr="Western_Logo_S_Full_RG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331" y="987539"/>
            <a:ext cx="4160520" cy="3310128"/>
          </a:xfrm>
          <a:prstGeom prst="rect">
            <a:avLst/>
          </a:prstGeom>
        </p:spPr>
      </p:pic>
      <p:pic>
        <p:nvPicPr>
          <p:cNvPr id="22" name="Picture 21" descr="C:\Users\ward\Desktop\Work\Logos and letterhead\Logos\BIRC\BIRC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75972"/>
            <a:ext cx="1656184" cy="57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RobartsResearch_2clr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97" y="4262432"/>
            <a:ext cx="1832248" cy="785249"/>
          </a:xfrm>
          <a:prstGeom prst="rect">
            <a:avLst/>
          </a:prstGeom>
        </p:spPr>
      </p:pic>
      <p:pic>
        <p:nvPicPr>
          <p:cNvPr id="24" name="Picture 23" descr="C:\Users\ward\Desktop\Work\Logos and letterhead\Logos\Western\SMD_Horiz_PurpleGre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55" y="4484645"/>
            <a:ext cx="1808541" cy="56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0D81-32AB-444E-A225-09EDA9A4D1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18-07-04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2A8B-45BB-4243-ABB1-F7BA0089C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029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0D81-32AB-444E-A225-09EDA9A4D1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18-07-04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2A8B-45BB-4243-ABB1-F7BA0089C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207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0D81-32AB-444E-A225-09EDA9A4D1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18-07-04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2A8B-45BB-4243-ABB1-F7BA0089C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23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0D81-32AB-444E-A225-09EDA9A4D1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18-07-04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2A8B-45BB-4243-ABB1-F7BA0089C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2893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0D81-32AB-444E-A225-09EDA9A4D1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18-07-04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2A8B-45BB-4243-ABB1-F7BA0089C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37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0D81-32AB-444E-A225-09EDA9A4D1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18-07-04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2A8B-45BB-4243-ABB1-F7BA0089C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355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0D81-32AB-444E-A225-09EDA9A4D1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18-07-04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2A8B-45BB-4243-ABB1-F7BA0089C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723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0D81-32AB-444E-A225-09EDA9A4D1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18-07-04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2A8B-45BB-4243-ABB1-F7BA0089C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4312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0D81-32AB-444E-A225-09EDA9A4D1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18-07-04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2A8B-45BB-4243-ABB1-F7BA0089C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536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0D81-32AB-444E-A225-09EDA9A4D1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18-07-04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2A8B-45BB-4243-ABB1-F7BA0089C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53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E049D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915566"/>
            <a:ext cx="8814816" cy="3744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36512" y="4731990"/>
            <a:ext cx="9217024" cy="504056"/>
          </a:xfrm>
          <a:prstGeom prst="rect">
            <a:avLst/>
          </a:prstGeom>
          <a:solidFill>
            <a:srgbClr val="5E04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296704" y="4731990"/>
            <a:ext cx="6847296" cy="495672"/>
          </a:xfrm>
        </p:spPr>
        <p:txBody>
          <a:bodyPr/>
          <a:lstStyle>
            <a:lvl1pPr marL="0" indent="0" algn="r">
              <a:buFont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507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843558"/>
            <a:ext cx="4824536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36512" y="4731990"/>
            <a:ext cx="9217024" cy="504056"/>
          </a:xfrm>
          <a:prstGeom prst="rect">
            <a:avLst/>
          </a:prstGeom>
          <a:solidFill>
            <a:srgbClr val="5E04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296704" y="4731990"/>
            <a:ext cx="6847296" cy="495672"/>
          </a:xfrm>
        </p:spPr>
        <p:txBody>
          <a:bodyPr/>
          <a:lstStyle>
            <a:lvl1pPr marL="0" indent="0" algn="r">
              <a:buFont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004047" y="843558"/>
            <a:ext cx="4139689" cy="3816424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Figures here, scale as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2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55" y="114300"/>
            <a:ext cx="8895099" cy="6858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843558"/>
            <a:ext cx="4824536" cy="4248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004047" y="843558"/>
            <a:ext cx="4079889" cy="4248450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Figures here, scale as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1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7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D9E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5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61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BC65784-33F9-C845-AB7C-2EE49D4091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0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0D81-32AB-444E-A225-09EDA9A4D1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18-07-04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2A8B-45BB-4243-ABB1-F7BA0089C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536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956" y="114300"/>
            <a:ext cx="88120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592" y="1085850"/>
            <a:ext cx="8814816" cy="386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4" r:id="rId5"/>
    <p:sldLayoutId id="2147483657" r:id="rId6"/>
    <p:sldLayoutId id="2147483655" r:id="rId7"/>
    <p:sldLayoutId id="2147483670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E049D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accent4">
              <a:lumMod val="10000"/>
            </a:schemeClr>
          </a:solidFill>
          <a:effectLst/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accent4">
              <a:lumMod val="10000"/>
            </a:schemeClr>
          </a:solidFill>
          <a:effectLst/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 b="1">
          <a:solidFill>
            <a:schemeClr val="accent4">
              <a:lumMod val="10000"/>
            </a:schemeClr>
          </a:solidFill>
          <a:effectLst/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accent4">
              <a:lumMod val="10000"/>
            </a:schemeClr>
          </a:solidFill>
          <a:effectLst/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65C0D81-32AB-444E-A225-09EDA9A4D1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18-07-04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9BD2A8B-45BB-4243-ABB1-F7BA0089CB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89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0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2.wdp"/><Relationship Id="rId5" Type="http://schemas.openxmlformats.org/officeDocument/2006/relationships/image" Target="../media/image12.jpeg"/><Relationship Id="rId6" Type="http://schemas.microsoft.com/office/2007/relationships/hdphoto" Target="../media/hdphoto3.wdp"/><Relationship Id="rId7" Type="http://schemas.openxmlformats.org/officeDocument/2006/relationships/image" Target="../media/image13.jpeg"/><Relationship Id="rId8" Type="http://schemas.microsoft.com/office/2007/relationships/hdphoto" Target="../media/hdphoto4.wdp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83518"/>
            <a:ext cx="8784976" cy="432048"/>
          </a:xfrm>
        </p:spPr>
        <p:txBody>
          <a:bodyPr/>
          <a:lstStyle/>
          <a:p>
            <a:r>
              <a:rPr lang="en-US" sz="3200" dirty="0"/>
              <a:t>Motion </a:t>
            </a:r>
            <a:r>
              <a:rPr lang="en-US" sz="3200" dirty="0" smtClean="0"/>
              <a:t>corrected magnetic resonance image reconstruction </a:t>
            </a:r>
            <a:r>
              <a:rPr lang="en-US" sz="3200" dirty="0"/>
              <a:t>using </a:t>
            </a:r>
            <a:r>
              <a:rPr lang="en-US" sz="3200" dirty="0" smtClean="0"/>
              <a:t>deep learning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131590"/>
            <a:ext cx="9036496" cy="1296144"/>
          </a:xfrm>
        </p:spPr>
        <p:txBody>
          <a:bodyPr/>
          <a:lstStyle/>
          <a:p>
            <a:r>
              <a:rPr lang="en-US" sz="2400" dirty="0"/>
              <a:t>Patricia Johnson and Maria </a:t>
            </a:r>
            <a:r>
              <a:rPr lang="en-US" sz="2400" dirty="0" err="1" smtClean="0"/>
              <a:t>Drangova</a:t>
            </a:r>
            <a:endParaRPr lang="en-US" sz="2400" dirty="0" smtClean="0"/>
          </a:p>
          <a:p>
            <a:r>
              <a:rPr lang="en-US" sz="1800" i="1" dirty="0" err="1" smtClean="0"/>
              <a:t>Robarts</a:t>
            </a:r>
            <a:r>
              <a:rPr lang="en-US" sz="1800" i="1" dirty="0" smtClean="0"/>
              <a:t> </a:t>
            </a:r>
            <a:r>
              <a:rPr lang="en-US" sz="1800" i="1" dirty="0"/>
              <a:t>Research </a:t>
            </a:r>
            <a:r>
              <a:rPr lang="en-US" sz="1800" i="1" dirty="0" smtClean="0"/>
              <a:t>Institute, </a:t>
            </a:r>
            <a:r>
              <a:rPr lang="en-US" sz="1800" i="1" dirty="0"/>
              <a:t>Western University, London </a:t>
            </a:r>
            <a:r>
              <a:rPr lang="en-US" sz="1800" i="1" dirty="0" smtClean="0"/>
              <a:t>Canada</a:t>
            </a:r>
            <a:endParaRPr lang="en-US" sz="1600" i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1851670"/>
            <a:ext cx="9144000" cy="72008"/>
          </a:xfrm>
          <a:prstGeom prst="line">
            <a:avLst/>
          </a:prstGeom>
          <a:ln w="9525" cmpd="sng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" t="-11" b="-2689"/>
          <a:stretch/>
        </p:blipFill>
        <p:spPr>
          <a:xfrm>
            <a:off x="5121521" y="2568864"/>
            <a:ext cx="4058991" cy="14831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8104" y="2274426"/>
            <a:ext cx="132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4F2683"/>
                </a:solidFill>
                <a:latin typeface="+mj-lt"/>
              </a:rPr>
              <a:t>No motion</a:t>
            </a:r>
            <a:endParaRPr lang="en-US" sz="1800" b="1" dirty="0">
              <a:solidFill>
                <a:srgbClr val="4F2683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6141" y="2274426"/>
            <a:ext cx="151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4F2683"/>
                </a:solidFill>
                <a:latin typeface="+mj-lt"/>
              </a:rPr>
              <a:t>With motion</a:t>
            </a:r>
            <a:endParaRPr lang="en-US" sz="1800" b="1" dirty="0">
              <a:solidFill>
                <a:srgbClr val="4F2683"/>
              </a:solidFill>
              <a:latin typeface="+mj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5496" y="1995686"/>
            <a:ext cx="784887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algn="l"/>
            <a:r>
              <a:rPr lang="en-US" sz="2000" dirty="0" smtClean="0"/>
              <a:t>Patient motion is a significant problem in MRI</a:t>
            </a:r>
          </a:p>
          <a:p>
            <a:pPr marL="561600" lvl="1" indent="-248400">
              <a:lnSpc>
                <a:spcPct val="120000"/>
              </a:lnSpc>
            </a:pPr>
            <a:r>
              <a:rPr lang="en-US" sz="1800" dirty="0" smtClean="0"/>
              <a:t>20 % of exams require a repeat scan*</a:t>
            </a:r>
          </a:p>
          <a:p>
            <a:pPr marL="561600" lvl="1" indent="-248400">
              <a:lnSpc>
                <a:spcPct val="120000"/>
              </a:lnSpc>
            </a:pPr>
            <a:r>
              <a:rPr lang="en-US" sz="1800" dirty="0" smtClean="0"/>
              <a:t>Reacquiring images is expensive</a:t>
            </a:r>
          </a:p>
          <a:p>
            <a:pPr marL="561600" lvl="1" indent="-248400">
              <a:lnSpc>
                <a:spcPct val="120000"/>
              </a:lnSpc>
            </a:pPr>
            <a:r>
              <a:rPr lang="en-US" sz="1800" dirty="0" smtClean="0"/>
              <a:t>Increases wait times</a:t>
            </a:r>
          </a:p>
          <a:p>
            <a:pPr marL="561600" lvl="1" indent="-248400">
              <a:lnSpc>
                <a:spcPct val="120000"/>
              </a:lnSpc>
            </a:pPr>
            <a:r>
              <a:rPr lang="en-US" sz="1800" dirty="0" smtClean="0"/>
              <a:t>Can lead to delayed diagnosis</a:t>
            </a:r>
          </a:p>
          <a:p>
            <a:r>
              <a:rPr lang="en-US" sz="2000" dirty="0" smtClean="0"/>
              <a:t>Current techniques to address motion are not always available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4977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843558"/>
            <a:ext cx="8964488" cy="792088"/>
          </a:xfrm>
        </p:spPr>
        <p:txBody>
          <a:bodyPr/>
          <a:lstStyle/>
          <a:p>
            <a:r>
              <a:rPr lang="en-US" sz="2200" dirty="0" smtClean="0"/>
              <a:t>MR image data is </a:t>
            </a:r>
            <a:r>
              <a:rPr lang="en-US" sz="2200" i="1" dirty="0" smtClean="0"/>
              <a:t>NOT</a:t>
            </a:r>
            <a:r>
              <a:rPr lang="en-US" sz="2200" dirty="0" smtClean="0"/>
              <a:t> acquired in image space</a:t>
            </a:r>
          </a:p>
          <a:p>
            <a:r>
              <a:rPr lang="en-US" sz="2200" dirty="0" smtClean="0"/>
              <a:t>Acquired in frequency space </a:t>
            </a:r>
            <a:r>
              <a:rPr lang="en-US" sz="2200" dirty="0" smtClean="0"/>
              <a:t>(</a:t>
            </a:r>
            <a:r>
              <a:rPr lang="en-US" sz="2200" dirty="0" err="1" smtClean="0"/>
              <a:t>fourier</a:t>
            </a:r>
            <a:r>
              <a:rPr lang="en-US" sz="2200" dirty="0" smtClean="0"/>
              <a:t> domain or k-space)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Traditional reconstruction:</a:t>
            </a:r>
          </a:p>
          <a:p>
            <a:endParaRPr lang="en-US" sz="2200" dirty="0"/>
          </a:p>
          <a:p>
            <a:r>
              <a:rPr lang="en-US" sz="2200" dirty="0" smtClean="0"/>
              <a:t>It has been recently demonstrated that </a:t>
            </a:r>
            <a:r>
              <a:rPr lang="en-US" sz="2200" dirty="0" smtClean="0"/>
              <a:t> deep neural networks can be trained to perform image reconstruction</a:t>
            </a:r>
            <a:r>
              <a:rPr lang="en-US" sz="2200" baseline="30000" dirty="0" smtClean="0"/>
              <a:t>*</a:t>
            </a:r>
            <a:endParaRPr lang="en-US" sz="2200" dirty="0" smtClean="0"/>
          </a:p>
          <a:p>
            <a:pPr marL="457200" lvl="1" indent="0">
              <a:buNone/>
            </a:pPr>
            <a:endParaRPr lang="en-US" sz="2000" dirty="0" smtClean="0"/>
          </a:p>
        </p:txBody>
      </p:sp>
      <p:pic>
        <p:nvPicPr>
          <p:cNvPr id="6" name="Picture 5" descr="Real_kspacefig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33" b="14581"/>
          <a:stretch/>
        </p:blipFill>
        <p:spPr>
          <a:xfrm>
            <a:off x="4499992" y="1692670"/>
            <a:ext cx="1047399" cy="1224136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NoMotion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3" t="7607" r="22834" b="17106"/>
          <a:stretch/>
        </p:blipFill>
        <p:spPr>
          <a:xfrm>
            <a:off x="6814456" y="1692670"/>
            <a:ext cx="1038369" cy="122413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868144" y="2196726"/>
            <a:ext cx="720080" cy="444242"/>
          </a:xfrm>
          <a:prstGeom prst="rightArrow">
            <a:avLst/>
          </a:prstGeom>
          <a:solidFill>
            <a:srgbClr val="99CCFF"/>
          </a:solidFill>
          <a:ln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5508104" y="163738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Fourier transform</a:t>
            </a:r>
            <a:endParaRPr lang="en-US" sz="18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1620662"/>
            <a:ext cx="108012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dirty="0" smtClean="0"/>
              <a:t>. </a:t>
            </a:r>
            <a:r>
              <a:rPr lang="en-US" sz="1600" dirty="0" smtClean="0"/>
              <a:t>. . . . . . . . . . . . . . . . . . . . . . . . . . . . . . . . . . . . . . . . . . . . . . . . . . . . . . . . . . . . . . </a:t>
            </a:r>
            <a:endParaRPr lang="en-US" sz="16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0"/>
          </p:nvPr>
        </p:nvSpPr>
        <p:spPr>
          <a:xfrm>
            <a:off x="965064" y="4659982"/>
            <a:ext cx="68472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* Zhu </a:t>
            </a:r>
            <a:r>
              <a:rPr lang="en-US" sz="1500" dirty="0">
                <a:solidFill>
                  <a:srgbClr val="FFFFFF"/>
                </a:solidFill>
                <a:latin typeface="+mn-lt"/>
              </a:rPr>
              <a:t>B, Liu JZ, </a:t>
            </a:r>
            <a:r>
              <a:rPr lang="en-US" sz="1500" dirty="0" err="1">
                <a:solidFill>
                  <a:srgbClr val="FFFFFF"/>
                </a:solidFill>
                <a:latin typeface="+mn-lt"/>
              </a:rPr>
              <a:t>Cauley</a:t>
            </a:r>
            <a:r>
              <a:rPr lang="en-US" sz="1500" dirty="0">
                <a:solidFill>
                  <a:srgbClr val="FFFFFF"/>
                </a:solidFill>
                <a:latin typeface="+mn-lt"/>
              </a:rPr>
              <a:t> SF, Rosen BR, Rosen MS. Image reconstruction by domain-transform manifold learning. Nature 2018;555:</a:t>
            </a: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487</a:t>
            </a:r>
            <a:endParaRPr lang="en-US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3644319"/>
            <a:ext cx="8280920" cy="1015663"/>
          </a:xfrm>
          <a:prstGeom prst="rect">
            <a:avLst/>
          </a:prstGeom>
          <a:solidFill>
            <a:schemeClr val="bg2"/>
          </a:solidFill>
          <a:ln>
            <a:solidFill>
              <a:srgbClr val="5E049D"/>
            </a:solidFill>
          </a:ln>
        </p:spPr>
        <p:txBody>
          <a:bodyPr wrap="square">
            <a:spAutoFit/>
          </a:bodyPr>
          <a:lstStyle/>
          <a:p>
            <a:pPr marL="57150" indent="0" algn="ctr">
              <a:buNone/>
            </a:pPr>
            <a:r>
              <a:rPr lang="en-US" sz="2000" i="1" dirty="0">
                <a:solidFill>
                  <a:srgbClr val="5E049D"/>
                </a:solidFill>
                <a:latin typeface="+mn-lt"/>
              </a:rPr>
              <a:t>O</a:t>
            </a:r>
            <a:r>
              <a:rPr lang="en-US" sz="2000" i="1" dirty="0" smtClean="0">
                <a:solidFill>
                  <a:srgbClr val="5E049D"/>
                </a:solidFill>
                <a:latin typeface="+mn-lt"/>
              </a:rPr>
              <a:t>bjective:</a:t>
            </a:r>
            <a:r>
              <a:rPr lang="en-US" sz="2000" i="1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 Develop </a:t>
            </a:r>
            <a:r>
              <a:rPr lang="en-US" sz="2000" i="1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and a train a deep neural network (DNN) to reconstruct motion corrected MR images from k-space data with simulated motion artifacts</a:t>
            </a:r>
          </a:p>
        </p:txBody>
      </p:sp>
    </p:spTree>
    <p:extLst>
      <p:ext uri="{BB962C8B-B14F-4D97-AF65-F5344CB8AC3E}">
        <p14:creationId xmlns:p14="http://schemas.microsoft.com/office/powerpoint/2010/main" val="327638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Data </a:t>
            </a:r>
            <a:r>
              <a:rPr lang="en-US" dirty="0" smtClean="0"/>
              <a:t>&amp; motion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699542"/>
            <a:ext cx="9505056" cy="1512168"/>
          </a:xfrm>
        </p:spPr>
        <p:txBody>
          <a:bodyPr/>
          <a:lstStyle/>
          <a:p>
            <a:r>
              <a:rPr lang="en-US" sz="2200" dirty="0" smtClean="0"/>
              <a:t>Open</a:t>
            </a:r>
            <a:r>
              <a:rPr lang="en-US" sz="2200" dirty="0"/>
              <a:t>-source </a:t>
            </a:r>
            <a:r>
              <a:rPr lang="en-US" sz="2200" dirty="0" smtClean="0"/>
              <a:t>brain images*</a:t>
            </a:r>
          </a:p>
          <a:p>
            <a:pPr marL="489600" lvl="1"/>
            <a:r>
              <a:rPr lang="en-US" sz="2000" dirty="0" smtClean="0"/>
              <a:t>53 image volumes, 128 slices per </a:t>
            </a:r>
            <a:r>
              <a:rPr lang="en-US" sz="2000" dirty="0" smtClean="0"/>
              <a:t>volume = 1000’s of unique 2D images</a:t>
            </a:r>
          </a:p>
          <a:p>
            <a:pPr>
              <a:buFont typeface="Arial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Motion profiles are randomly generated</a:t>
            </a:r>
          </a:p>
          <a:p>
            <a:pPr marL="511200" lvl="1" indent="-306000">
              <a:buFont typeface="Lucida Grande"/>
              <a:buChar char="-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constraints to keep motion realistic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sym typeface="Wingdings"/>
              </a:rPr>
              <a:t>A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unique 3D motion profile is applied to every image</a:t>
            </a:r>
          </a:p>
          <a:p>
            <a:pPr marL="89550"/>
            <a:endParaRPr lang="en-US" sz="2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79512" y="4659982"/>
            <a:ext cx="8964488" cy="495672"/>
          </a:xfrm>
        </p:spPr>
        <p:txBody>
          <a:bodyPr/>
          <a:lstStyle/>
          <a:p>
            <a:pPr algn="ctr"/>
            <a:r>
              <a:rPr lang="en-CA" sz="1400" kern="1200" dirty="0" smtClean="0"/>
              <a:t>* </a:t>
            </a:r>
            <a:r>
              <a:rPr lang="en-CA" sz="1400" kern="1200" dirty="0" err="1" smtClean="0"/>
              <a:t>Forstmann</a:t>
            </a:r>
            <a:r>
              <a:rPr lang="en-CA" sz="1400" kern="1200" dirty="0" smtClean="0"/>
              <a:t> </a:t>
            </a:r>
            <a:r>
              <a:rPr lang="en-CA" sz="1400" kern="1200" dirty="0"/>
              <a:t>BU, </a:t>
            </a:r>
            <a:r>
              <a:rPr lang="en-CA" sz="1400" kern="1200" dirty="0" err="1"/>
              <a:t>Keuken</a:t>
            </a:r>
            <a:r>
              <a:rPr lang="en-CA" sz="1400" kern="1200" dirty="0"/>
              <a:t> MC, Schafer AS, </a:t>
            </a:r>
            <a:r>
              <a:rPr lang="en-CA" sz="1400" kern="1200" dirty="0" err="1"/>
              <a:t>Bazin</a:t>
            </a:r>
            <a:r>
              <a:rPr lang="en-CA" sz="1400" kern="1200" dirty="0"/>
              <a:t> P, </a:t>
            </a:r>
            <a:r>
              <a:rPr lang="en-CA" sz="1400" kern="1200" dirty="0" err="1"/>
              <a:t>Alkemade</a:t>
            </a:r>
            <a:r>
              <a:rPr lang="en-CA" sz="1400" kern="1200" dirty="0"/>
              <a:t> A, Turner R (2014) Multi-modal ultra-high resolution structural 7-Tesla MRI data repository. Scientific Data 1:14005</a:t>
            </a:r>
            <a:endParaRPr lang="en-US" sz="1400" dirty="0">
              <a:solidFill>
                <a:schemeClr val="accent1"/>
              </a:solidFill>
            </a:endParaRPr>
          </a:p>
          <a:p>
            <a:pPr algn="l"/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9" name="Picture 8" descr="NoMotion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3" t="7607" r="22834" b="17106"/>
          <a:stretch/>
        </p:blipFill>
        <p:spPr>
          <a:xfrm>
            <a:off x="553840" y="2652774"/>
            <a:ext cx="1763688" cy="2079216"/>
          </a:xfrm>
          <a:prstGeom prst="rect">
            <a:avLst/>
          </a:prstGeom>
        </p:spPr>
      </p:pic>
      <p:pic>
        <p:nvPicPr>
          <p:cNvPr id="10" name="Picture 9" descr="Motion.t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t="7396" r="22868" b="18367"/>
          <a:stretch/>
        </p:blipFill>
        <p:spPr>
          <a:xfrm>
            <a:off x="7070056" y="2643758"/>
            <a:ext cx="1746587" cy="2088599"/>
          </a:xfrm>
          <a:prstGeom prst="rect">
            <a:avLst/>
          </a:prstGeom>
        </p:spPr>
      </p:pic>
      <p:pic>
        <p:nvPicPr>
          <p:cNvPr id="11" name="Picture 10" descr="Motionprofil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6" t="1067" r="52511" b="23829"/>
          <a:stretch/>
        </p:blipFill>
        <p:spPr>
          <a:xfrm>
            <a:off x="2195736" y="2540019"/>
            <a:ext cx="3888432" cy="1996043"/>
          </a:xfrm>
          <a:prstGeom prst="rect">
            <a:avLst/>
          </a:prstGeom>
        </p:spPr>
      </p:pic>
      <p:pic>
        <p:nvPicPr>
          <p:cNvPr id="12" name="Picture 11" descr="Motionprofile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8"/>
          <a:stretch/>
        </p:blipFill>
        <p:spPr>
          <a:xfrm>
            <a:off x="5940152" y="2571750"/>
            <a:ext cx="112990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5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80528" y="1347615"/>
            <a:ext cx="2016224" cy="1894878"/>
            <a:chOff x="-382572" y="402820"/>
            <a:chExt cx="1838470" cy="1887102"/>
          </a:xfrm>
        </p:grpSpPr>
        <p:pic>
          <p:nvPicPr>
            <p:cNvPr id="4" name="Picture 3" descr="Real_kspacefig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33" b="14581"/>
            <a:stretch/>
          </p:blipFill>
          <p:spPr>
            <a:xfrm>
              <a:off x="199203" y="1021049"/>
              <a:ext cx="658737" cy="791991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5" name="Picture 4" descr="Real_kspacefig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33" b="14581"/>
            <a:stretch/>
          </p:blipFill>
          <p:spPr>
            <a:xfrm>
              <a:off x="282479" y="1138889"/>
              <a:ext cx="658737" cy="791991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6" name="Picture 5" descr="Real_kspacefig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33" b="14581"/>
            <a:stretch/>
          </p:blipFill>
          <p:spPr>
            <a:xfrm>
              <a:off x="374399" y="1248089"/>
              <a:ext cx="658737" cy="791991"/>
            </a:xfrm>
            <a:prstGeom prst="rect">
              <a:avLst/>
            </a:prstGeom>
            <a:ln w="19050" cmpd="sng">
              <a:solidFill>
                <a:srgbClr val="FF0080"/>
              </a:solidFill>
            </a:ln>
          </p:spPr>
        </p:pic>
        <p:pic>
          <p:nvPicPr>
            <p:cNvPr id="7" name="Picture 6" descr="Real_kspacefig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33" b="14581"/>
            <a:stretch/>
          </p:blipFill>
          <p:spPr>
            <a:xfrm>
              <a:off x="474959" y="1374569"/>
              <a:ext cx="658737" cy="791991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8" name="Picture 7" descr="Real_kspacefig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33" b="14581"/>
            <a:stretch/>
          </p:blipFill>
          <p:spPr>
            <a:xfrm>
              <a:off x="584156" y="1497931"/>
              <a:ext cx="658737" cy="79199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32" name="TextBox 131"/>
            <p:cNvSpPr txBox="1"/>
            <p:nvPr/>
          </p:nvSpPr>
          <p:spPr>
            <a:xfrm>
              <a:off x="-382572" y="402820"/>
              <a:ext cx="1838470" cy="582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Motion corrupted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k</a:t>
              </a: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-space </a:t>
              </a:r>
              <a:endParaRPr lang="en-US" sz="16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55778" y="1688096"/>
            <a:ext cx="687239" cy="1527730"/>
            <a:chOff x="3135526" y="939112"/>
            <a:chExt cx="757707" cy="2036972"/>
          </a:xfrm>
        </p:grpSpPr>
        <p:sp>
          <p:nvSpPr>
            <p:cNvPr id="21" name="Rectangle 20"/>
            <p:cNvSpPr/>
            <p:nvPr/>
          </p:nvSpPr>
          <p:spPr>
            <a:xfrm>
              <a:off x="3484759" y="939112"/>
              <a:ext cx="138234" cy="1187998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ln w="57150" cmpd="sng">
                  <a:solidFill>
                    <a:prstClr val="black"/>
                  </a:solidFill>
                </a:ln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53876" y="1122609"/>
              <a:ext cx="138234" cy="1187998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ln w="57150" cmpd="sng">
                  <a:solidFill>
                    <a:prstClr val="black"/>
                  </a:solidFill>
                </a:ln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16765" y="1286769"/>
              <a:ext cx="138234" cy="1187998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ln w="57150" cmpd="sng">
                  <a:solidFill>
                    <a:prstClr val="black"/>
                  </a:solidFill>
                </a:ln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85882" y="1481371"/>
              <a:ext cx="138234" cy="1187998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ln w="57150" cmpd="sng">
                  <a:solidFill>
                    <a:prstClr val="black"/>
                  </a:solidFill>
                </a:ln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754999" y="1676971"/>
              <a:ext cx="138234" cy="11879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n w="57150" cmpd="sng">
                  <a:solidFill>
                    <a:prstClr val="black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791720" y="189576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791720" y="203088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791720" y="216600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791720" y="230112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791720" y="243624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797240" y="257136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794120" y="270648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5" name="Straight Connector 64"/>
            <p:cNvCxnSpPr>
              <a:endCxn id="51" idx="3"/>
            </p:cNvCxnSpPr>
            <p:nvPr/>
          </p:nvCxnSpPr>
          <p:spPr>
            <a:xfrm flipV="1">
              <a:off x="3161953" y="2767942"/>
              <a:ext cx="642711" cy="163028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43" idx="1"/>
            </p:cNvCxnSpPr>
            <p:nvPr/>
          </p:nvCxnSpPr>
          <p:spPr>
            <a:xfrm>
              <a:off x="3141553" y="1412970"/>
              <a:ext cx="660711" cy="358220"/>
            </a:xfrm>
            <a:prstGeom prst="line">
              <a:avLst/>
            </a:prstGeom>
            <a:ln w="127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43" idx="1"/>
            </p:cNvCxnSpPr>
            <p:nvPr/>
          </p:nvCxnSpPr>
          <p:spPr>
            <a:xfrm>
              <a:off x="3138433" y="1539450"/>
              <a:ext cx="663831" cy="231740"/>
            </a:xfrm>
            <a:prstGeom prst="line">
              <a:avLst/>
            </a:prstGeom>
            <a:ln w="127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3136033" y="1813040"/>
              <a:ext cx="610326" cy="3350"/>
            </a:xfrm>
            <a:prstGeom prst="line">
              <a:avLst/>
            </a:prstGeom>
            <a:ln w="127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135526" y="1683796"/>
              <a:ext cx="667714" cy="122493"/>
            </a:xfrm>
            <a:prstGeom prst="line">
              <a:avLst/>
            </a:prstGeom>
            <a:ln w="127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3184753" y="2647046"/>
              <a:ext cx="622086" cy="322553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endCxn id="49" idx="3"/>
            </p:cNvCxnSpPr>
            <p:nvPr/>
          </p:nvCxnSpPr>
          <p:spPr>
            <a:xfrm flipV="1">
              <a:off x="3157863" y="2497702"/>
              <a:ext cx="644401" cy="478382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endCxn id="48" idx="3"/>
            </p:cNvCxnSpPr>
            <p:nvPr/>
          </p:nvCxnSpPr>
          <p:spPr>
            <a:xfrm flipV="1">
              <a:off x="3147319" y="2362582"/>
              <a:ext cx="654945" cy="602139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3791720" y="176064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47863" y="1131590"/>
            <a:ext cx="1440161" cy="1868139"/>
            <a:chOff x="3848905" y="599189"/>
            <a:chExt cx="1382046" cy="1848420"/>
          </a:xfrm>
        </p:grpSpPr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4032134" y="1328250"/>
              <a:ext cx="550799" cy="647999"/>
            </a:xfrm>
            <a:prstGeom prst="rect">
              <a:avLst/>
            </a:prstGeom>
            <a:solidFill>
              <a:srgbClr val="A6EFF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4124054" y="1428810"/>
              <a:ext cx="550799" cy="647999"/>
            </a:xfrm>
            <a:prstGeom prst="rect">
              <a:avLst/>
            </a:prstGeom>
            <a:solidFill>
              <a:srgbClr val="A6EFF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4250534" y="1546650"/>
              <a:ext cx="550799" cy="647999"/>
            </a:xfrm>
            <a:prstGeom prst="rect">
              <a:avLst/>
            </a:prstGeom>
            <a:solidFill>
              <a:srgbClr val="A6EFF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385654" y="1681770"/>
              <a:ext cx="550799" cy="647999"/>
            </a:xfrm>
            <a:prstGeom prst="rect">
              <a:avLst/>
            </a:prstGeom>
            <a:solidFill>
              <a:srgbClr val="A6EFF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512134" y="1799610"/>
              <a:ext cx="550799" cy="647999"/>
            </a:xfrm>
            <a:prstGeom prst="rect">
              <a:avLst/>
            </a:prstGeom>
            <a:solidFill>
              <a:srgbClr val="A6EFF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824940" y="2027765"/>
              <a:ext cx="180000" cy="180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848905" y="599189"/>
              <a:ext cx="1382046" cy="57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Reshape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&amp; up-sample</a:t>
              </a:r>
              <a:endParaRPr lang="en-US" sz="16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19672" y="771550"/>
            <a:ext cx="1515891" cy="2524798"/>
            <a:chOff x="2192010" y="-311869"/>
            <a:chExt cx="1515891" cy="3366397"/>
          </a:xfrm>
        </p:grpSpPr>
        <p:sp>
          <p:nvSpPr>
            <p:cNvPr id="17" name="Rectangle 16"/>
            <p:cNvSpPr/>
            <p:nvPr/>
          </p:nvSpPr>
          <p:spPr>
            <a:xfrm>
              <a:off x="2753479" y="536151"/>
              <a:ext cx="138234" cy="1780518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ln w="57150" cmpd="sng">
                  <a:solidFill>
                    <a:prstClr val="black"/>
                  </a:solidFill>
                </a:ln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22596" y="719648"/>
              <a:ext cx="138234" cy="1780518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ln w="57150" cmpd="sng">
                  <a:solidFill>
                    <a:prstClr val="black"/>
                  </a:solidFill>
                </a:ln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85485" y="883808"/>
              <a:ext cx="138234" cy="1780518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ln w="57150" cmpd="sng">
                  <a:solidFill>
                    <a:prstClr val="black"/>
                  </a:solidFill>
                </a:ln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54602" y="1078410"/>
              <a:ext cx="138234" cy="1780518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ln w="57150" cmpd="sng">
                  <a:solidFill>
                    <a:prstClr val="black"/>
                  </a:solidFill>
                </a:ln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23719" y="1274010"/>
              <a:ext cx="138234" cy="1780518"/>
            </a:xfrm>
            <a:prstGeom prst="rect">
              <a:avLst/>
            </a:prstGeom>
            <a:solidFill>
              <a:srgbClr val="376092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ln w="57150" cmpd="sng">
                  <a:solidFill>
                    <a:prstClr val="black"/>
                  </a:solidFill>
                </a:ln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052760" y="147609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052760" y="161985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052760" y="177225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3052760" y="192465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052760" y="207705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052006" y="222128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052760" y="236457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052760" y="251697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056836" y="26535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052760" y="279585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058280" y="293097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192010" y="-311869"/>
              <a:ext cx="1515891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Flatten k-space: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Input layer</a:t>
              </a:r>
              <a:endParaRPr lang="en-US" sz="16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052760" y="134097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458724" y="1957016"/>
            <a:ext cx="3554670" cy="1550838"/>
            <a:chOff x="4762547" y="1331331"/>
            <a:chExt cx="2957697" cy="1686861"/>
          </a:xfrm>
        </p:grpSpPr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5254214" y="1331331"/>
              <a:ext cx="735428" cy="1137559"/>
            </a:xfrm>
            <a:prstGeom prst="rect">
              <a:avLst/>
            </a:prstGeom>
            <a:solidFill>
              <a:srgbClr val="CFA0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6106422" y="1333247"/>
              <a:ext cx="735427" cy="1135645"/>
            </a:xfrm>
            <a:prstGeom prst="rect">
              <a:avLst/>
            </a:prstGeom>
            <a:solidFill>
              <a:srgbClr val="CFA0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6971710" y="1333246"/>
              <a:ext cx="735428" cy="1135645"/>
            </a:xfrm>
            <a:prstGeom prst="rect">
              <a:avLst/>
            </a:prstGeom>
            <a:solidFill>
              <a:srgbClr val="CFA0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389744" y="1466730"/>
              <a:ext cx="180000" cy="180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369188" y="1420629"/>
              <a:ext cx="180000" cy="180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flipV="1">
              <a:off x="5599513" y="1539450"/>
              <a:ext cx="726475" cy="438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/>
            <p:cNvSpPr/>
            <p:nvPr/>
          </p:nvSpPr>
          <p:spPr>
            <a:xfrm>
              <a:off x="7273239" y="1430912"/>
              <a:ext cx="180000" cy="180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6582030" y="1498651"/>
              <a:ext cx="673929" cy="172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5246939" y="1581901"/>
              <a:ext cx="732086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64 feature maps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092925" y="1581901"/>
              <a:ext cx="732086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64 feature maps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988158" y="1581901"/>
              <a:ext cx="732086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64 feature maps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14" name="Straight Arrow Connector 113"/>
            <p:cNvCxnSpPr>
              <a:stCxn id="108" idx="0"/>
            </p:cNvCxnSpPr>
            <p:nvPr/>
          </p:nvCxnSpPr>
          <p:spPr>
            <a:xfrm flipV="1">
              <a:off x="4762547" y="1443983"/>
              <a:ext cx="609917" cy="4033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7741307" y="1953388"/>
            <a:ext cx="1368152" cy="1050410"/>
            <a:chOff x="7135907" y="1088982"/>
            <a:chExt cx="1638291" cy="1400547"/>
          </a:xfrm>
        </p:grpSpPr>
        <p:pic>
          <p:nvPicPr>
            <p:cNvPr id="38" name="Picture 37" descr="Y_truth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40" t="4260" r="5611" b="11053"/>
            <a:stretch/>
          </p:blipFill>
          <p:spPr>
            <a:xfrm>
              <a:off x="7625692" y="1088982"/>
              <a:ext cx="1148506" cy="1400547"/>
            </a:xfrm>
            <a:prstGeom prst="rect">
              <a:avLst/>
            </a:prstGeom>
            <a:ln w="19050" cmpd="sng">
              <a:solidFill>
                <a:srgbClr val="FF0080"/>
              </a:solidFill>
            </a:ln>
          </p:spPr>
        </p:pic>
        <p:cxnSp>
          <p:nvCxnSpPr>
            <p:cNvPr id="123" name="Straight Arrow Connector 122"/>
            <p:cNvCxnSpPr/>
            <p:nvPr/>
          </p:nvCxnSpPr>
          <p:spPr>
            <a:xfrm>
              <a:off x="7135907" y="1337401"/>
              <a:ext cx="1032743" cy="3093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" name="Title 1"/>
          <p:cNvSpPr>
            <a:spLocks noGrp="1"/>
          </p:cNvSpPr>
          <p:nvPr>
            <p:ph type="title"/>
          </p:nvPr>
        </p:nvSpPr>
        <p:spPr>
          <a:xfrm>
            <a:off x="165956" y="114300"/>
            <a:ext cx="8812088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5E049D"/>
                </a:solidFill>
                <a:latin typeface="Arial"/>
                <a:cs typeface="Arial"/>
              </a:rPr>
              <a:t>Network architecture</a:t>
            </a:r>
            <a:endParaRPr lang="en-US" b="1" dirty="0">
              <a:solidFill>
                <a:srgbClr val="5E049D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3363838"/>
            <a:ext cx="1800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Arial"/>
                <a:cs typeface="Arial"/>
              </a:rPr>
              <a:t>Fully-connected layer</a:t>
            </a:r>
            <a:endParaRPr lang="en-US" sz="16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5" name="Right Brace 34"/>
          <p:cNvSpPr/>
          <p:nvPr/>
        </p:nvSpPr>
        <p:spPr>
          <a:xfrm rot="16200000">
            <a:off x="6804248" y="195486"/>
            <a:ext cx="432048" cy="2880320"/>
          </a:xfrm>
          <a:prstGeom prst="rightBrace">
            <a:avLst>
              <a:gd name="adj1" fmla="val 8333"/>
              <a:gd name="adj2" fmla="val 4917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796136" y="105029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4 Layers of convolution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79904" y="300379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5E049D"/>
                </a:solidFill>
                <a:latin typeface="Arial"/>
                <a:cs typeface="Arial"/>
              </a:rPr>
              <a:t>output</a:t>
            </a:r>
            <a:endParaRPr lang="en-US" sz="1600" b="1" dirty="0">
              <a:solidFill>
                <a:srgbClr val="5E049D"/>
              </a:solidFill>
              <a:latin typeface="Arial"/>
              <a:cs typeface="Arial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4142" y="3795886"/>
            <a:ext cx="93923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/>
                <a:cs typeface="Arial"/>
              </a:rPr>
              <a:t>Training: 3000 2D </a:t>
            </a:r>
            <a:r>
              <a:rPr lang="en-US" sz="2200" dirty="0" smtClean="0">
                <a:solidFill>
                  <a:prstClr val="black"/>
                </a:solidFill>
                <a:latin typeface="Arial"/>
                <a:cs typeface="Arial"/>
              </a:rPr>
              <a:t>images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/>
                <a:cs typeface="Arial"/>
              </a:rPr>
              <a:t>Trained </a:t>
            </a: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on 4 12 Gb GPUs on SHARCNET (compute </a:t>
            </a:r>
            <a:r>
              <a:rPr lang="en-US" sz="2200" dirty="0" err="1">
                <a:solidFill>
                  <a:prstClr val="black"/>
                </a:solidFill>
                <a:latin typeface="Arial"/>
                <a:cs typeface="Arial"/>
              </a:rPr>
              <a:t>canada</a:t>
            </a: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 cluster) </a:t>
            </a:r>
            <a:endParaRPr lang="en-US" sz="22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/>
                <a:cs typeface="Arial"/>
              </a:rPr>
              <a:t>Test: 100 2D </a:t>
            </a:r>
            <a:r>
              <a:rPr lang="en-US" sz="2200" dirty="0" smtClean="0">
                <a:solidFill>
                  <a:prstClr val="black"/>
                </a:solidFill>
                <a:latin typeface="Arial"/>
                <a:cs typeface="Arial"/>
              </a:rPr>
              <a:t>images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896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147" grpId="0"/>
      <p:bldP spid="36" grpId="0"/>
      <p:bldP spid="2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FA0FF"/>
                </a:solidFill>
              </a:rPr>
              <a:t>Results</a:t>
            </a:r>
            <a:endParaRPr lang="en-US" dirty="0">
              <a:solidFill>
                <a:srgbClr val="CFA0FF"/>
              </a:solidFill>
            </a:endParaRPr>
          </a:p>
        </p:txBody>
      </p:sp>
      <p:pic>
        <p:nvPicPr>
          <p:cNvPr id="3" name="Picture 2" descr="Example1March9_corrected.tif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66" t="7781" r="22860" b="17435"/>
          <a:stretch/>
        </p:blipFill>
        <p:spPr>
          <a:xfrm rot="10800000">
            <a:off x="3446903" y="915566"/>
            <a:ext cx="2277225" cy="28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Example1March9_motion.tif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8" t="7869" r="23207" b="17358"/>
          <a:stretch/>
        </p:blipFill>
        <p:spPr>
          <a:xfrm>
            <a:off x="365731" y="915566"/>
            <a:ext cx="2262053" cy="2808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5" name="Picture 4" descr="Example1March9_Ref.tif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46" t="7718" r="22882" b="17498"/>
          <a:stretch/>
        </p:blipFill>
        <p:spPr>
          <a:xfrm rot="10800000">
            <a:off x="6619540" y="915566"/>
            <a:ext cx="2272940" cy="28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32048" y="3756977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"/>
              </a:rPr>
              <a:t>  with motion	 motion corrected		ground truth	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	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4299942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CFA0FF"/>
                </a:solidFill>
                <a:latin typeface="+mn-lt"/>
              </a:rPr>
              <a:t>The trained model successfully performs motion corrected reconstruction on images with simulated </a:t>
            </a:r>
            <a:r>
              <a:rPr lang="en-US" b="1" dirty="0" smtClean="0">
                <a:solidFill>
                  <a:srgbClr val="CFA0FF"/>
                </a:solidFill>
                <a:latin typeface="+mn-lt"/>
              </a:rPr>
              <a:t>motion</a:t>
            </a:r>
            <a:endParaRPr lang="en-US" b="1" dirty="0">
              <a:solidFill>
                <a:srgbClr val="CFA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147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oabrts_wide_white">
  <a:themeElements>
    <a:clrScheme name="">
      <a:dk1>
        <a:srgbClr val="DDDDDD"/>
      </a:dk1>
      <a:lt1>
        <a:srgbClr val="FFFFFF"/>
      </a:lt1>
      <a:dk2>
        <a:srgbClr val="3366FF"/>
      </a:dk2>
      <a:lt2>
        <a:srgbClr val="FFFFFF"/>
      </a:lt2>
      <a:accent1>
        <a:srgbClr val="FFFFFF"/>
      </a:accent1>
      <a:accent2>
        <a:srgbClr val="99CCFF"/>
      </a:accent2>
      <a:accent3>
        <a:srgbClr val="ADB8FF"/>
      </a:accent3>
      <a:accent4>
        <a:srgbClr val="DADADA"/>
      </a:accent4>
      <a:accent5>
        <a:srgbClr val="FFFFFF"/>
      </a:accent5>
      <a:accent6>
        <a:srgbClr val="8AB9E7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Roabrts_wide_white.potx</Template>
  <TotalTime>367</TotalTime>
  <Words>398</Words>
  <Application>Microsoft Macintosh PowerPoint</Application>
  <PresentationFormat>On-screen Show (16:9)</PresentationFormat>
  <Paragraphs>52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Roabrts_wide_white</vt:lpstr>
      <vt:lpstr>Office Theme</vt:lpstr>
      <vt:lpstr>Motion corrected magnetic resonance image reconstruction using deep learning</vt:lpstr>
      <vt:lpstr>Background</vt:lpstr>
      <vt:lpstr>Methods: Data &amp; motion simulation</vt:lpstr>
      <vt:lpstr>Network architecture</vt:lpstr>
      <vt:lpstr>Results</vt:lpstr>
    </vt:vector>
  </TitlesOfParts>
  <Company>_x000e_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Drangova</dc:creator>
  <cp:lastModifiedBy>Patricia Johnson</cp:lastModifiedBy>
  <cp:revision>32</cp:revision>
  <dcterms:created xsi:type="dcterms:W3CDTF">2002-06-27T17:22:46Z</dcterms:created>
  <dcterms:modified xsi:type="dcterms:W3CDTF">2018-07-04T15:25:56Z</dcterms:modified>
</cp:coreProperties>
</file>