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1134"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5" Type="http://schemas.openxmlformats.org/officeDocument/2006/relationships/image" Target="../media/image5.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EAD40-DC9D-4376-88DC-19E316D48144}" type="datetimeFigureOut">
              <a:rPr lang="en-US" smtClean="0"/>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99495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EAD40-DC9D-4376-88DC-19E316D48144}" type="datetimeFigureOut">
              <a:rPr lang="en-US" smtClean="0"/>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2184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EAD40-DC9D-4376-88DC-19E316D48144}" type="datetimeFigureOut">
              <a:rPr lang="en-US" smtClean="0"/>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2857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EAD40-DC9D-4376-88DC-19E316D48144}" type="datetimeFigureOut">
              <a:rPr lang="en-US" smtClean="0"/>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401232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EAD40-DC9D-4376-88DC-19E316D48144}" type="datetimeFigureOut">
              <a:rPr lang="en-US" smtClean="0"/>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72995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EAD40-DC9D-4376-88DC-19E316D48144}" type="datetimeFigureOut">
              <a:rPr lang="en-US" smtClean="0"/>
              <a:t>6/24/2017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79134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EAD40-DC9D-4376-88DC-19E316D48144}" type="datetimeFigureOut">
              <a:rPr lang="en-US" smtClean="0"/>
              <a:t>6/24/2017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70967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EAD40-DC9D-4376-88DC-19E316D48144}" type="datetimeFigureOut">
              <a:rPr lang="en-US" smtClean="0"/>
              <a:t>6/24/2017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04577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EAD40-DC9D-4376-88DC-19E316D48144}" type="datetimeFigureOut">
              <a:rPr lang="en-US" smtClean="0"/>
              <a:t>6/24/2017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88233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EAD40-DC9D-4376-88DC-19E316D48144}" type="datetimeFigureOut">
              <a:rPr lang="en-US" smtClean="0"/>
              <a:t>6/24/2017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7638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EAD40-DC9D-4376-88DC-19E316D48144}" type="datetimeFigureOut">
              <a:rPr lang="en-US" smtClean="0"/>
              <a:t>6/24/2017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2C26E-A2FF-4069-BA42-243EECFAF11C}" type="slidenum">
              <a:rPr lang="en-US" smtClean="0"/>
              <a:t>‹#›</a:t>
            </a:fld>
            <a:endParaRPr lang="en-US"/>
          </a:p>
        </p:txBody>
      </p:sp>
    </p:spTree>
    <p:extLst>
      <p:ext uri="{BB962C8B-B14F-4D97-AF65-F5344CB8AC3E}">
        <p14:creationId xmlns:p14="http://schemas.microsoft.com/office/powerpoint/2010/main" val="176660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EAD40-DC9D-4376-88DC-19E316D48144}" type="datetimeFigureOut">
              <a:rPr lang="en-US" smtClean="0"/>
              <a:t>6/24/2017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2C26E-A2FF-4069-BA42-243EECFAF11C}" type="slidenum">
              <a:rPr lang="en-US" smtClean="0"/>
              <a:t>‹#›</a:t>
            </a:fld>
            <a:endParaRPr lang="en-US"/>
          </a:p>
        </p:txBody>
      </p:sp>
    </p:spTree>
    <p:extLst>
      <p:ext uri="{BB962C8B-B14F-4D97-AF65-F5344CB8AC3E}">
        <p14:creationId xmlns:p14="http://schemas.microsoft.com/office/powerpoint/2010/main" val="2099532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emf"/><Relationship Id="rId4" Type="http://schemas.openxmlformats.org/officeDocument/2006/relationships/image" Target="../media/image1.emf"/><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emf"/><Relationship Id="rId11" Type="http://schemas.openxmlformats.org/officeDocument/2006/relationships/image" Target="../media/image8.e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image" Target="../media/image10.png"/><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emf"/><Relationship Id="rId4" Type="http://schemas.openxmlformats.org/officeDocument/2006/relationships/image" Target="../media/image14.png"/><Relationship Id="rId9"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4.png"/><Relationship Id="rId5" Type="http://schemas.microsoft.com/office/2007/relationships/media" Target="../media/media3.mp4"/><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910" y="2341091"/>
            <a:ext cx="11385698" cy="1196796"/>
          </a:xfrm>
        </p:spPr>
        <p:txBody>
          <a:bodyPr>
            <a:noAutofit/>
          </a:bodyPr>
          <a:lstStyle/>
          <a:p>
            <a:r>
              <a:rPr lang="en-US" sz="3600" dirty="0" smtClean="0">
                <a:latin typeface="Times New Roman" panose="02020603050405020304" pitchFamily="18" charset="0"/>
                <a:cs typeface="Times New Roman" panose="02020603050405020304" pitchFamily="18" charset="0"/>
              </a:rPr>
              <a:t>An Accurate Coarse Grained Model for Polysaccharides</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In Solution </a:t>
            </a:r>
            <a:endParaRPr lang="en-US" sz="36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92057604"/>
              </p:ext>
            </p:extLst>
          </p:nvPr>
        </p:nvGraphicFramePr>
        <p:xfrm>
          <a:off x="7669016" y="5547050"/>
          <a:ext cx="4522984" cy="1111948"/>
        </p:xfrm>
        <a:graphic>
          <a:graphicData uri="http://schemas.openxmlformats.org/presentationml/2006/ole">
            <mc:AlternateContent xmlns:mc="http://schemas.openxmlformats.org/markup-compatibility/2006">
              <mc:Choice xmlns:v="urn:schemas-microsoft-com:vml" Requires="v">
                <p:oleObj spid="_x0000_s1331" name="CorelDRAW" r:id="rId3" imgW="3151560" imgH="774979" progId="CorelDraw.Graphic.16">
                  <p:embed/>
                </p:oleObj>
              </mc:Choice>
              <mc:Fallback>
                <p:oleObj name="CorelDRAW" r:id="rId3" imgW="3151560" imgH="774979" progId="CorelDraw.Graphic.16">
                  <p:embed/>
                  <p:pic>
                    <p:nvPicPr>
                      <p:cNvPr id="0" name=""/>
                      <p:cNvPicPr/>
                      <p:nvPr/>
                    </p:nvPicPr>
                    <p:blipFill>
                      <a:blip r:embed="rId4"/>
                      <a:stretch>
                        <a:fillRect/>
                      </a:stretch>
                    </p:blipFill>
                    <p:spPr>
                      <a:xfrm>
                        <a:off x="7669016" y="5547050"/>
                        <a:ext cx="4522984" cy="111194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46292116"/>
              </p:ext>
            </p:extLst>
          </p:nvPr>
        </p:nvGraphicFramePr>
        <p:xfrm>
          <a:off x="230386" y="5281448"/>
          <a:ext cx="2298519" cy="1235661"/>
        </p:xfrm>
        <a:graphic>
          <a:graphicData uri="http://schemas.openxmlformats.org/presentationml/2006/ole">
            <mc:AlternateContent xmlns:mc="http://schemas.openxmlformats.org/markup-compatibility/2006">
              <mc:Choice xmlns:v="urn:schemas-microsoft-com:vml" Requires="v">
                <p:oleObj spid="_x0000_s1332" name="CorelDRAW" r:id="rId5" imgW="1541092" imgH="828966" progId="CorelDraw.Graphic.16">
                  <p:embed/>
                </p:oleObj>
              </mc:Choice>
              <mc:Fallback>
                <p:oleObj name="CorelDRAW" r:id="rId5" imgW="1541092" imgH="828966" progId="CorelDraw.Graphic.16">
                  <p:embed/>
                  <p:pic>
                    <p:nvPicPr>
                      <p:cNvPr id="0" name=""/>
                      <p:cNvPicPr/>
                      <p:nvPr/>
                    </p:nvPicPr>
                    <p:blipFill>
                      <a:blip r:embed="rId6"/>
                      <a:stretch>
                        <a:fillRect/>
                      </a:stretch>
                    </p:blipFill>
                    <p:spPr>
                      <a:xfrm>
                        <a:off x="230386" y="5281448"/>
                        <a:ext cx="2298519" cy="1235661"/>
                      </a:xfrm>
                      <a:prstGeom prst="rect">
                        <a:avLst/>
                      </a:prstGeom>
                    </p:spPr>
                  </p:pic>
                </p:oleObj>
              </mc:Fallback>
            </mc:AlternateContent>
          </a:graphicData>
        </a:graphic>
      </p:graphicFrame>
      <p:sp>
        <p:nvSpPr>
          <p:cNvPr id="9" name="TextBox 8"/>
          <p:cNvSpPr txBox="1"/>
          <p:nvPr/>
        </p:nvSpPr>
        <p:spPr>
          <a:xfrm>
            <a:off x="4173413" y="3596073"/>
            <a:ext cx="530234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Levan </a:t>
            </a:r>
            <a:r>
              <a:rPr lang="en-US" dirty="0" err="1" smtClean="0">
                <a:latin typeface="Times New Roman" panose="02020603050405020304" pitchFamily="18" charset="0"/>
                <a:cs typeface="Times New Roman" panose="02020603050405020304" pitchFamily="18" charset="0"/>
              </a:rPr>
              <a:t>Tsereteli</a:t>
            </a:r>
            <a:r>
              <a:rPr lang="en-US" dirty="0" smtClean="0">
                <a:latin typeface="Times New Roman" panose="02020603050405020304" pitchFamily="18" charset="0"/>
                <a:cs typeface="Times New Roman" panose="02020603050405020304" pitchFamily="18" charset="0"/>
              </a:rPr>
              <a:t>, Dr. Andrea </a:t>
            </a:r>
            <a:r>
              <a:rPr lang="en-US" dirty="0" err="1" smtClean="0">
                <a:latin typeface="Times New Roman" panose="02020603050405020304" pitchFamily="18" charset="0"/>
                <a:cs typeface="Times New Roman" panose="02020603050405020304" pitchFamily="18" charset="0"/>
              </a:rPr>
              <a:t>Grafmueller</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90802511"/>
              </p:ext>
            </p:extLst>
          </p:nvPr>
        </p:nvGraphicFramePr>
        <p:xfrm>
          <a:off x="0" y="112333"/>
          <a:ext cx="1975872" cy="1185525"/>
        </p:xfrm>
        <a:graphic>
          <a:graphicData uri="http://schemas.openxmlformats.org/presentationml/2006/ole">
            <mc:AlternateContent xmlns:mc="http://schemas.openxmlformats.org/markup-compatibility/2006">
              <mc:Choice xmlns:v="urn:schemas-microsoft-com:vml" Requires="v">
                <p:oleObj spid="_x0000_s1333" name="CorelDRAW" r:id="rId7" imgW="928327" imgH="557953" progId="CorelDraw.Graphic.16">
                  <p:embed/>
                </p:oleObj>
              </mc:Choice>
              <mc:Fallback>
                <p:oleObj name="CorelDRAW" r:id="rId7" imgW="928327" imgH="557953" progId="CorelDraw.Graphic.16">
                  <p:embed/>
                  <p:pic>
                    <p:nvPicPr>
                      <p:cNvPr id="0" name=""/>
                      <p:cNvPicPr/>
                      <p:nvPr/>
                    </p:nvPicPr>
                    <p:blipFill>
                      <a:blip r:embed="rId8"/>
                      <a:stretch>
                        <a:fillRect/>
                      </a:stretch>
                    </p:blipFill>
                    <p:spPr>
                      <a:xfrm>
                        <a:off x="0" y="112333"/>
                        <a:ext cx="1975872" cy="1185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0675808"/>
              </p:ext>
            </p:extLst>
          </p:nvPr>
        </p:nvGraphicFramePr>
        <p:xfrm>
          <a:off x="4099673" y="157820"/>
          <a:ext cx="3997601" cy="874569"/>
        </p:xfrm>
        <a:graphic>
          <a:graphicData uri="http://schemas.openxmlformats.org/presentationml/2006/ole">
            <mc:AlternateContent xmlns:mc="http://schemas.openxmlformats.org/markup-compatibility/2006">
              <mc:Choice xmlns:v="urn:schemas-microsoft-com:vml" Requires="v">
                <p:oleObj spid="_x0000_s1334" name="CorelDRAW" r:id="rId9" imgW="2096361" imgH="458347" progId="CorelDraw.Graphic.16">
                  <p:embed/>
                </p:oleObj>
              </mc:Choice>
              <mc:Fallback>
                <p:oleObj name="CorelDRAW" r:id="rId9" imgW="2096361" imgH="458347" progId="CorelDraw.Graphic.16">
                  <p:embed/>
                  <p:pic>
                    <p:nvPicPr>
                      <p:cNvPr id="0" name=""/>
                      <p:cNvPicPr/>
                      <p:nvPr/>
                    </p:nvPicPr>
                    <p:blipFill>
                      <a:blip r:embed="rId10"/>
                      <a:stretch>
                        <a:fillRect/>
                      </a:stretch>
                    </p:blipFill>
                    <p:spPr>
                      <a:xfrm>
                        <a:off x="4099673" y="157820"/>
                        <a:ext cx="3997601" cy="87456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92577150"/>
              </p:ext>
            </p:extLst>
          </p:nvPr>
        </p:nvGraphicFramePr>
        <p:xfrm>
          <a:off x="10825316" y="69331"/>
          <a:ext cx="1283733" cy="1283733"/>
        </p:xfrm>
        <a:graphic>
          <a:graphicData uri="http://schemas.openxmlformats.org/presentationml/2006/ole">
            <mc:AlternateContent xmlns:mc="http://schemas.openxmlformats.org/markup-compatibility/2006">
              <mc:Choice xmlns:v="urn:schemas-microsoft-com:vml" Requires="v">
                <p:oleObj spid="_x0000_s1335" name="CorelDRAW" r:id="rId11" imgW="577404" imgH="577388" progId="CorelDraw.Graphic.16">
                  <p:embed/>
                </p:oleObj>
              </mc:Choice>
              <mc:Fallback>
                <p:oleObj name="CorelDRAW" r:id="rId11" imgW="577404" imgH="577388" progId="CorelDraw.Graphic.16">
                  <p:embed/>
                  <p:pic>
                    <p:nvPicPr>
                      <p:cNvPr id="0" name=""/>
                      <p:cNvPicPr/>
                      <p:nvPr/>
                    </p:nvPicPr>
                    <p:blipFill>
                      <a:blip r:embed="rId12"/>
                      <a:stretch>
                        <a:fillRect/>
                      </a:stretch>
                    </p:blipFill>
                    <p:spPr>
                      <a:xfrm>
                        <a:off x="10825316" y="69331"/>
                        <a:ext cx="1283733" cy="1283733"/>
                      </a:xfrm>
                      <a:prstGeom prst="rect">
                        <a:avLst/>
                      </a:prstGeom>
                    </p:spPr>
                  </p:pic>
                </p:oleObj>
              </mc:Fallback>
            </mc:AlternateContent>
          </a:graphicData>
        </a:graphic>
      </p:graphicFrame>
    </p:spTree>
    <p:extLst>
      <p:ext uri="{BB962C8B-B14F-4D97-AF65-F5344CB8AC3E}">
        <p14:creationId xmlns:p14="http://schemas.microsoft.com/office/powerpoint/2010/main" val="430714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p Arrow 7"/>
          <p:cNvSpPr/>
          <p:nvPr/>
        </p:nvSpPr>
        <p:spPr>
          <a:xfrm>
            <a:off x="11295939" y="149902"/>
            <a:ext cx="314794" cy="67080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8262106" y="2958883"/>
            <a:ext cx="7090347" cy="707886"/>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Bottom-up Coarse Graining</a:t>
            </a:r>
            <a:endParaRPr lang="en-US" sz="4000" b="1" dirty="0">
              <a:solidFill>
                <a:srgbClr val="0070C0"/>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0" y="4946754"/>
            <a:ext cx="11453336" cy="59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978702"/>
            <a:ext cx="11453336" cy="89941"/>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497" y="2713055"/>
            <a:ext cx="2634999" cy="197193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522" y="2738712"/>
            <a:ext cx="2374658" cy="205217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3324683391"/>
              </p:ext>
            </p:extLst>
          </p:nvPr>
        </p:nvGraphicFramePr>
        <p:xfrm>
          <a:off x="5624418" y="3145978"/>
          <a:ext cx="2675792" cy="1252528"/>
        </p:xfrm>
        <a:graphic>
          <a:graphicData uri="http://schemas.openxmlformats.org/presentationml/2006/ole">
            <mc:AlternateContent xmlns:mc="http://schemas.openxmlformats.org/markup-compatibility/2006">
              <mc:Choice xmlns:v="urn:schemas-microsoft-com:vml" Requires="v">
                <p:oleObj spid="_x0000_s2178" name="CorelDRAW" r:id="rId5" imgW="3110259" imgH="1455482" progId="CorelDraw.Graphic.16">
                  <p:embed/>
                </p:oleObj>
              </mc:Choice>
              <mc:Fallback>
                <p:oleObj name="CorelDRAW" r:id="rId5" imgW="3110259" imgH="1455482" progId="CorelDraw.Graphic.16">
                  <p:embed/>
                  <p:pic>
                    <p:nvPicPr>
                      <p:cNvPr id="0" name=""/>
                      <p:cNvPicPr/>
                      <p:nvPr/>
                    </p:nvPicPr>
                    <p:blipFill>
                      <a:blip r:embed="rId6"/>
                      <a:stretch>
                        <a:fillRect/>
                      </a:stretch>
                    </p:blipFill>
                    <p:spPr>
                      <a:xfrm>
                        <a:off x="5624418" y="3145978"/>
                        <a:ext cx="2675792" cy="1252528"/>
                      </a:xfrm>
                      <a:prstGeom prst="rect">
                        <a:avLst/>
                      </a:prstGeom>
                    </p:spPr>
                  </p:pic>
                </p:oleObj>
              </mc:Fallback>
            </mc:AlternateContent>
          </a:graphicData>
        </a:graphic>
      </p:graphicFrame>
      <p:sp>
        <p:nvSpPr>
          <p:cNvPr id="19" name="TextBox 18"/>
          <p:cNvSpPr txBox="1"/>
          <p:nvPr/>
        </p:nvSpPr>
        <p:spPr>
          <a:xfrm>
            <a:off x="224853" y="5111646"/>
            <a:ext cx="7659974" cy="584775"/>
          </a:xfrm>
          <a:prstGeom prst="rect">
            <a:avLst/>
          </a:prstGeom>
          <a:noFill/>
        </p:spPr>
        <p:txBody>
          <a:bodyPr wrap="square" rtlCol="0">
            <a:spAutoFit/>
          </a:bodyPr>
          <a:lstStyle/>
          <a:p>
            <a:r>
              <a:rPr lang="en-US" sz="3200" b="1" i="1" dirty="0" smtClean="0">
                <a:solidFill>
                  <a:srgbClr val="0070C0"/>
                </a:solidFill>
                <a:latin typeface="Times New Roman" panose="02020603050405020304" pitchFamily="18" charset="0"/>
                <a:cs typeface="Times New Roman" panose="02020603050405020304" pitchFamily="18" charset="0"/>
              </a:rPr>
              <a:t>Quantum Mechanics –    </a:t>
            </a:r>
            <a:r>
              <a:rPr lang="en-US" sz="3200" b="1" i="1" dirty="0" smtClean="0">
                <a:solidFill>
                  <a:schemeClr val="accent1">
                    <a:lumMod val="50000"/>
                  </a:schemeClr>
                </a:solidFill>
                <a:latin typeface="Times New Roman" panose="02020603050405020304" pitchFamily="18" charset="0"/>
                <a:cs typeface="Times New Roman" panose="02020603050405020304" pitchFamily="18" charset="0"/>
              </a:rPr>
              <a:t>100-200 Atoms  </a:t>
            </a:r>
            <a:endParaRPr lang="en-US" sz="32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36033" y="5696421"/>
            <a:ext cx="6702676" cy="461665"/>
          </a:xfrm>
          <a:prstGeom prst="rect">
            <a:avLst/>
          </a:prstGeom>
          <a:noFill/>
        </p:spPr>
        <p:txBody>
          <a:bodyPr wrap="square" rtlCol="0">
            <a:spAutoFit/>
          </a:bodyPr>
          <a:lstStyle/>
          <a:p>
            <a:r>
              <a:rPr lang="en-US" sz="2400" b="1" i="1" dirty="0" smtClean="0">
                <a:solidFill>
                  <a:srgbClr val="00B050"/>
                </a:solidFill>
                <a:latin typeface="Times New Roman" panose="02020603050405020304" pitchFamily="18" charset="0"/>
                <a:cs typeface="Times New Roman" panose="02020603050405020304" pitchFamily="18" charset="0"/>
              </a:rPr>
              <a:t>- MD parameters with Amber GLYCAM protocol </a:t>
            </a:r>
            <a:endParaRPr lang="en-US" sz="2400" b="1" i="1" dirty="0">
              <a:solidFill>
                <a:srgbClr val="00B05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236033" y="6244669"/>
            <a:ext cx="6203430" cy="461665"/>
          </a:xfrm>
          <a:prstGeom prst="rect">
            <a:avLst/>
          </a:prstGeom>
          <a:noFill/>
        </p:spPr>
        <p:txBody>
          <a:bodyPr wrap="square" rtlCol="0">
            <a:spAutoFit/>
          </a:bodyPr>
          <a:lstStyle/>
          <a:p>
            <a:r>
              <a:rPr lang="en-US" sz="2400" b="1" i="1" dirty="0" smtClean="0">
                <a:solidFill>
                  <a:srgbClr val="00B050"/>
                </a:solidFill>
                <a:latin typeface="Times New Roman" panose="02020603050405020304" pitchFamily="18" charset="0"/>
                <a:cs typeface="Times New Roman" panose="02020603050405020304" pitchFamily="18" charset="0"/>
              </a:rPr>
              <a:t>- QM/MD</a:t>
            </a:r>
            <a:endParaRPr lang="en-US" sz="2400" b="1" i="1"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p:cNvSpPr txBox="1"/>
              <p:nvPr/>
            </p:nvSpPr>
            <p:spPr>
              <a:xfrm>
                <a:off x="0" y="2057086"/>
                <a:ext cx="12120398" cy="626967"/>
              </a:xfrm>
              <a:prstGeom prst="rect">
                <a:avLst/>
              </a:prstGeom>
              <a:noFill/>
            </p:spPr>
            <p:txBody>
              <a:bodyPr wrap="square" rtlCol="0">
                <a:spAutoFit/>
              </a:bodyPr>
              <a:lstStyle/>
              <a:p>
                <a:r>
                  <a:rPr lang="en-US" sz="3200" b="1" i="1" dirty="0" smtClean="0">
                    <a:solidFill>
                      <a:srgbClr val="0070C0"/>
                    </a:solidFill>
                    <a:latin typeface="Times New Roman" panose="02020603050405020304" pitchFamily="18" charset="0"/>
                    <a:cs typeface="Times New Roman" panose="02020603050405020304" pitchFamily="18" charset="0"/>
                  </a:rPr>
                  <a:t>MD and </a:t>
                </a:r>
                <a:r>
                  <a:rPr lang="en-US" sz="3200" b="1" i="1" dirty="0" err="1" smtClean="0">
                    <a:solidFill>
                      <a:srgbClr val="0070C0"/>
                    </a:solidFill>
                    <a:latin typeface="Times New Roman" panose="02020603050405020304" pitchFamily="18" charset="0"/>
                    <a:cs typeface="Times New Roman" panose="02020603050405020304" pitchFamily="18" charset="0"/>
                  </a:rPr>
                  <a:t>Metadynamic</a:t>
                </a:r>
                <a:r>
                  <a:rPr lang="en-US" sz="3200" b="1" i="1" dirty="0" smtClean="0">
                    <a:solidFill>
                      <a:srgbClr val="0070C0"/>
                    </a:solidFill>
                    <a:latin typeface="Times New Roman" panose="02020603050405020304" pitchFamily="18" charset="0"/>
                    <a:cs typeface="Times New Roman" panose="02020603050405020304" pitchFamily="18" charset="0"/>
                  </a:rPr>
                  <a:t> Simulations – </a:t>
                </a:r>
                <a14:m>
                  <m:oMath xmlns:m="http://schemas.openxmlformats.org/officeDocument/2006/math">
                    <m:sSup>
                      <m:sSupPr>
                        <m:ctrlPr>
                          <a:rPr lang="en-US" sz="3200" b="1" i="1" smtClean="0">
                            <a:solidFill>
                              <a:schemeClr val="accent1">
                                <a:lumMod val="50000"/>
                              </a:schemeClr>
                            </a:solidFill>
                            <a:latin typeface="Cambria Math" panose="02040503050406030204" pitchFamily="18" charset="0"/>
                            <a:cs typeface="Times New Roman" panose="02020603050405020304" pitchFamily="18" charset="0"/>
                          </a:rPr>
                        </m:ctrlPr>
                      </m:sSupPr>
                      <m:e>
                        <m:r>
                          <a:rPr lang="en-US" sz="3200" b="1" i="1" smtClean="0">
                            <a:solidFill>
                              <a:schemeClr val="accent1">
                                <a:lumMod val="50000"/>
                              </a:schemeClr>
                            </a:solidFill>
                            <a:latin typeface="Cambria Math" panose="02040503050406030204" pitchFamily="18" charset="0"/>
                            <a:cs typeface="Times New Roman" panose="02020603050405020304" pitchFamily="18" charset="0"/>
                          </a:rPr>
                          <m:t>𝟏𝟎</m:t>
                        </m:r>
                      </m:e>
                      <m:sup>
                        <m:r>
                          <a:rPr lang="en-US" sz="3200" b="1" i="1" smtClean="0">
                            <a:solidFill>
                              <a:schemeClr val="accent1">
                                <a:lumMod val="50000"/>
                              </a:schemeClr>
                            </a:solidFill>
                            <a:latin typeface="Cambria Math" panose="02040503050406030204" pitchFamily="18" charset="0"/>
                            <a:cs typeface="Times New Roman" panose="02020603050405020304" pitchFamily="18" charset="0"/>
                          </a:rPr>
                          <m:t>𝟓</m:t>
                        </m:r>
                      </m:sup>
                    </m:sSup>
                  </m:oMath>
                </a14:m>
                <a:r>
                  <a:rPr lang="en-US" sz="3200" b="1" i="1" dirty="0" smtClean="0">
                    <a:solidFill>
                      <a:schemeClr val="accent1">
                        <a:lumMod val="50000"/>
                      </a:schemeClr>
                    </a:solidFill>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3200" b="1" i="1">
                            <a:solidFill>
                              <a:schemeClr val="accent1">
                                <a:lumMod val="50000"/>
                              </a:schemeClr>
                            </a:solidFill>
                            <a:latin typeface="Cambria Math" panose="02040503050406030204" pitchFamily="18" charset="0"/>
                            <a:cs typeface="Times New Roman" panose="02020603050405020304" pitchFamily="18" charset="0"/>
                          </a:rPr>
                        </m:ctrlPr>
                      </m:sSupPr>
                      <m:e>
                        <m:r>
                          <a:rPr lang="en-US" sz="3200" b="1" i="1" smtClean="0">
                            <a:solidFill>
                              <a:schemeClr val="accent1">
                                <a:lumMod val="50000"/>
                              </a:schemeClr>
                            </a:solidFill>
                            <a:latin typeface="Cambria Math" panose="02040503050406030204" pitchFamily="18" charset="0"/>
                            <a:cs typeface="Times New Roman" panose="02020603050405020304" pitchFamily="18" charset="0"/>
                          </a:rPr>
                          <m:t>𝟏</m:t>
                        </m:r>
                        <m:r>
                          <a:rPr lang="en-US" sz="3200" b="1" i="1">
                            <a:solidFill>
                              <a:schemeClr val="accent1">
                                <a:lumMod val="50000"/>
                              </a:schemeClr>
                            </a:solidFill>
                            <a:latin typeface="Cambria Math" panose="02040503050406030204" pitchFamily="18" charset="0"/>
                            <a:cs typeface="Times New Roman" panose="02020603050405020304" pitchFamily="18" charset="0"/>
                          </a:rPr>
                          <m:t>𝟎</m:t>
                        </m:r>
                      </m:e>
                      <m:sup>
                        <m:r>
                          <a:rPr lang="en-US" sz="3200" b="1" i="1" smtClean="0">
                            <a:solidFill>
                              <a:schemeClr val="accent1">
                                <a:lumMod val="50000"/>
                              </a:schemeClr>
                            </a:solidFill>
                            <a:latin typeface="Cambria Math" panose="02040503050406030204" pitchFamily="18" charset="0"/>
                            <a:cs typeface="Times New Roman" panose="02020603050405020304" pitchFamily="18" charset="0"/>
                          </a:rPr>
                          <m:t>𝟔</m:t>
                        </m:r>
                      </m:sup>
                    </m:sSup>
                  </m:oMath>
                </a14:m>
                <a:r>
                  <a:rPr lang="en-US" sz="3200" b="1" i="1" dirty="0" smtClean="0">
                    <a:solidFill>
                      <a:schemeClr val="accent1">
                        <a:lumMod val="50000"/>
                      </a:schemeClr>
                    </a:solidFill>
                    <a:latin typeface="Times New Roman" panose="02020603050405020304" pitchFamily="18" charset="0"/>
                    <a:cs typeface="Times New Roman" panose="02020603050405020304" pitchFamily="18" charset="0"/>
                  </a:rPr>
                  <a:t>Atoms  </a:t>
                </a:r>
                <a:endParaRPr lang="en-US" sz="3200" b="1" i="1"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0" y="2057086"/>
                <a:ext cx="12120398" cy="626967"/>
              </a:xfrm>
              <a:prstGeom prst="rect">
                <a:avLst/>
              </a:prstGeom>
              <a:blipFill rotWithShape="0">
                <a:blip r:embed="rId7"/>
                <a:stretch>
                  <a:fillRect l="-1258" t="-9709" b="-27184"/>
                </a:stretch>
              </a:blipFill>
            </p:spPr>
            <p:txBody>
              <a:bodyPr/>
              <a:lstStyle/>
              <a:p>
                <a:r>
                  <a:rPr lang="en-U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4183257762"/>
              </p:ext>
            </p:extLst>
          </p:nvPr>
        </p:nvGraphicFramePr>
        <p:xfrm>
          <a:off x="3454765" y="3626805"/>
          <a:ext cx="2039256" cy="370088"/>
        </p:xfrm>
        <a:graphic>
          <a:graphicData uri="http://schemas.openxmlformats.org/presentationml/2006/ole">
            <mc:AlternateContent xmlns:mc="http://schemas.openxmlformats.org/markup-compatibility/2006">
              <mc:Choice xmlns:v="urn:schemas-microsoft-com:vml" Requires="v">
                <p:oleObj spid="_x0000_s2179" name="CorelDRAW" r:id="rId8" imgW="1286268" imgH="232683" progId="CorelDraw.Graphic.16">
                  <p:embed/>
                </p:oleObj>
              </mc:Choice>
              <mc:Fallback>
                <p:oleObj name="CorelDRAW" r:id="rId8" imgW="1286268" imgH="232683" progId="CorelDraw.Graphic.16">
                  <p:embed/>
                  <p:pic>
                    <p:nvPicPr>
                      <p:cNvPr id="0" name=""/>
                      <p:cNvPicPr/>
                      <p:nvPr/>
                    </p:nvPicPr>
                    <p:blipFill>
                      <a:blip r:embed="rId9"/>
                      <a:stretch>
                        <a:fillRect/>
                      </a:stretch>
                    </p:blipFill>
                    <p:spPr>
                      <a:xfrm>
                        <a:off x="3454765" y="3626805"/>
                        <a:ext cx="2039256" cy="3700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11965753"/>
              </p:ext>
            </p:extLst>
          </p:nvPr>
        </p:nvGraphicFramePr>
        <p:xfrm>
          <a:off x="3151501" y="4165268"/>
          <a:ext cx="1902554" cy="519722"/>
        </p:xfrm>
        <a:graphic>
          <a:graphicData uri="http://schemas.openxmlformats.org/presentationml/2006/ole">
            <mc:AlternateContent xmlns:mc="http://schemas.openxmlformats.org/markup-compatibility/2006">
              <mc:Choice xmlns:v="urn:schemas-microsoft-com:vml" Requires="v">
                <p:oleObj spid="_x0000_s2180" name="CorelDRAW" r:id="rId10" imgW="1302465" imgH="355772" progId="CorelDraw.Graphic.16">
                  <p:embed/>
                </p:oleObj>
              </mc:Choice>
              <mc:Fallback>
                <p:oleObj name="CorelDRAW" r:id="rId10" imgW="1302465" imgH="355772" progId="CorelDraw.Graphic.16">
                  <p:embed/>
                  <p:pic>
                    <p:nvPicPr>
                      <p:cNvPr id="0" name=""/>
                      <p:cNvPicPr/>
                      <p:nvPr/>
                    </p:nvPicPr>
                    <p:blipFill>
                      <a:blip r:embed="rId11"/>
                      <a:stretch>
                        <a:fillRect/>
                      </a:stretch>
                    </p:blipFill>
                    <p:spPr>
                      <a:xfrm>
                        <a:off x="3151501" y="4165268"/>
                        <a:ext cx="1902554" cy="519722"/>
                      </a:xfrm>
                      <a:prstGeom prst="rect">
                        <a:avLst/>
                      </a:prstGeom>
                    </p:spPr>
                  </p:pic>
                </p:oleObj>
              </mc:Fallback>
            </mc:AlternateContent>
          </a:graphicData>
        </a:graphic>
      </p:graphicFrame>
      <p:sp>
        <p:nvSpPr>
          <p:cNvPr id="27" name="TextBox 26"/>
          <p:cNvSpPr txBox="1"/>
          <p:nvPr/>
        </p:nvSpPr>
        <p:spPr>
          <a:xfrm>
            <a:off x="22017" y="-9605"/>
            <a:ext cx="8440435" cy="584775"/>
          </a:xfrm>
          <a:prstGeom prst="rect">
            <a:avLst/>
          </a:prstGeom>
          <a:noFill/>
        </p:spPr>
        <p:txBody>
          <a:bodyPr wrap="square" rtlCol="0">
            <a:spAutoFit/>
          </a:bodyPr>
          <a:lstStyle/>
          <a:p>
            <a:r>
              <a:rPr lang="en-US" sz="3200" b="1" i="1" dirty="0" smtClean="0">
                <a:solidFill>
                  <a:srgbClr val="0070C0"/>
                </a:solidFill>
                <a:latin typeface="Times New Roman" panose="02020603050405020304" pitchFamily="18" charset="0"/>
                <a:cs typeface="Times New Roman" panose="02020603050405020304" pitchFamily="18" charset="0"/>
              </a:rPr>
              <a:t>Monte Carlo Simulations –   </a:t>
            </a:r>
            <a:r>
              <a:rPr lang="en-US" sz="3200" b="1" i="1" dirty="0" smtClean="0">
                <a:solidFill>
                  <a:schemeClr val="accent1">
                    <a:lumMod val="50000"/>
                  </a:schemeClr>
                </a:solidFill>
                <a:latin typeface="Times New Roman" panose="02020603050405020304" pitchFamily="18" charset="0"/>
                <a:cs typeface="Times New Roman" panose="02020603050405020304" pitchFamily="18" charset="0"/>
              </a:rPr>
              <a:t>Billions of  Atoms  </a:t>
            </a:r>
            <a:endParaRPr lang="en-US" sz="32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85892" y="1031027"/>
            <a:ext cx="7924605" cy="830997"/>
          </a:xfrm>
          <a:prstGeom prst="rect">
            <a:avLst/>
          </a:prstGeom>
          <a:noFill/>
        </p:spPr>
        <p:txBody>
          <a:bodyPr wrap="square" rtlCol="0">
            <a:spAutoFit/>
          </a:bodyPr>
          <a:lstStyle/>
          <a:p>
            <a:r>
              <a:rPr lang="en-US" sz="2400" b="1" i="1" dirty="0" smtClean="0">
                <a:solidFill>
                  <a:srgbClr val="00B050"/>
                </a:solidFill>
                <a:latin typeface="Times New Roman" panose="02020603050405020304" pitchFamily="18" charset="0"/>
                <a:cs typeface="Times New Roman" panose="02020603050405020304" pitchFamily="18" charset="0"/>
              </a:rPr>
              <a:t>Code Development for polymer Sampling and interaction with various surfaces</a:t>
            </a:r>
            <a:endParaRPr lang="en-US" sz="2400" b="1" i="1" dirty="0">
              <a:solidFill>
                <a:srgbClr val="00B05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75605" y="459690"/>
            <a:ext cx="8440435" cy="584775"/>
          </a:xfrm>
          <a:prstGeom prst="rect">
            <a:avLst/>
          </a:prstGeom>
          <a:noFill/>
        </p:spPr>
        <p:txBody>
          <a:bodyPr wrap="square" rtlCol="0">
            <a:spAutoFit/>
          </a:bodyPr>
          <a:lstStyle/>
          <a:p>
            <a:r>
              <a:rPr lang="en-US" sz="3200" b="1" i="1" dirty="0" smtClean="0">
                <a:latin typeface="Times New Roman" panose="02020603050405020304" pitchFamily="18" charset="0"/>
                <a:cs typeface="Times New Roman" panose="02020603050405020304" pitchFamily="18" charset="0"/>
              </a:rPr>
              <a:t>Close to real Experimental System Size</a:t>
            </a:r>
            <a:endParaRPr lang="en-US" sz="3200" b="1"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21301" t="19832" r="19307" b="20205"/>
          <a:stretch/>
        </p:blipFill>
        <p:spPr>
          <a:xfrm>
            <a:off x="9169628" y="141729"/>
            <a:ext cx="1732475" cy="1872003"/>
          </a:xfrm>
          <a:prstGeom prst="rect">
            <a:avLst/>
          </a:prstGeom>
        </p:spPr>
      </p:pic>
    </p:spTree>
    <p:extLst>
      <p:ext uri="{BB962C8B-B14F-4D97-AF65-F5344CB8AC3E}">
        <p14:creationId xmlns:p14="http://schemas.microsoft.com/office/powerpoint/2010/main" val="2217300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170" y="1929613"/>
            <a:ext cx="4924830" cy="420360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8424" y="922300"/>
                <a:ext cx="3057995" cy="405817"/>
              </a:xfrm>
              <a:prstGeom prst="rect">
                <a:avLst/>
              </a:prstGeom>
              <a:noFill/>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𝑇𝑜𝑡𝑎𝑙</m:t>
                        </m:r>
                      </m:sub>
                    </m:sSub>
                  </m:oMath>
                </a14:m>
                <a:r>
                  <a:rPr lang="en-US" sz="2000" dirty="0" smtClean="0"/>
                  <a:t> = </a:t>
                </a:r>
                <a14:m>
                  <m:oMath xmlns:m="http://schemas.openxmlformats.org/officeDocument/2006/math">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𝑈</m:t>
                        </m:r>
                      </m:e>
                      <m:sub>
                        <m:r>
                          <a:rPr lang="en-US" sz="2000" i="1" smtClean="0">
                            <a:latin typeface="Cambria Math" panose="02040503050406030204" pitchFamily="18" charset="0"/>
                            <a:ea typeface="Cambria Math" panose="02040503050406030204" pitchFamily="18" charset="0"/>
                          </a:rPr>
                          <m:t>𝛼𝛽</m:t>
                        </m:r>
                      </m:sub>
                      <m:sup>
                        <m:r>
                          <a:rPr lang="en-US" sz="2000" b="0" i="1" smtClean="0">
                            <a:latin typeface="Cambria Math" panose="02040503050406030204" pitchFamily="18" charset="0"/>
                          </a:rPr>
                          <m:t>𝐿𝐽</m:t>
                        </m:r>
                      </m:sup>
                    </m:sSubSup>
                  </m:oMath>
                </a14:m>
                <a:r>
                  <a:rPr lang="en-US" sz="2000" dirty="0" smtClean="0"/>
                  <a:t> + </a:t>
                </a:r>
                <a14:m>
                  <m:oMath xmlns:m="http://schemas.openxmlformats.org/officeDocument/2006/math">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𝑈</m:t>
                        </m:r>
                      </m:e>
                      <m:sub>
                        <m:r>
                          <a:rPr lang="en-US" sz="2000" i="1" smtClean="0">
                            <a:latin typeface="Cambria Math" panose="02040503050406030204" pitchFamily="18" charset="0"/>
                            <a:ea typeface="Cambria Math" panose="02040503050406030204" pitchFamily="18" charset="0"/>
                          </a:rPr>
                          <m:t>𝛼𝛽</m:t>
                        </m:r>
                      </m:sub>
                      <m:sup>
                        <m:r>
                          <a:rPr lang="en-US" sz="2000" b="0" i="1" smtClean="0">
                            <a:latin typeface="Cambria Math" panose="02040503050406030204" pitchFamily="18" charset="0"/>
                          </a:rPr>
                          <m:t>𝐷𝐻</m:t>
                        </m:r>
                        <m:r>
                          <a:rPr lang="en-US" sz="2000" b="0" i="1" smtClean="0">
                            <a:latin typeface="Cambria Math" panose="02040503050406030204" pitchFamily="18" charset="0"/>
                          </a:rPr>
                          <m:t>  </m:t>
                        </m:r>
                      </m:sup>
                    </m:sSubSup>
                  </m:oMath>
                </a14:m>
                <a:r>
                  <a:rPr lang="en-US" sz="2000" dirty="0" smtClean="0"/>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𝑃𝑀𝐹</m:t>
                        </m:r>
                      </m:sub>
                    </m:sSub>
                  </m:oMath>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8424" y="922300"/>
                <a:ext cx="3057995" cy="405817"/>
              </a:xfrm>
              <a:prstGeom prst="rect">
                <a:avLst/>
              </a:prstGeom>
              <a:blipFill rotWithShape="0">
                <a:blip r:embed="rId4"/>
                <a:stretch>
                  <a:fillRect l="-2994" t="-8955" b="-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1532" y="1298403"/>
                <a:ext cx="7673522" cy="684931"/>
              </a:xfrm>
              <a:prstGeom prst="rect">
                <a:avLst/>
              </a:prstGeom>
              <a:noFill/>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𝑇𝑜𝑡𝑎𝑙</m:t>
                        </m:r>
                      </m:sub>
                    </m:sSub>
                  </m:oMath>
                </a14:m>
                <a:r>
                  <a:rPr lang="en-US" sz="2000" dirty="0" smtClean="0"/>
                  <a:t> = 4</a:t>
                </a:r>
                <a14:m>
                  <m:oMath xmlns:m="http://schemas.openxmlformats.org/officeDocument/2006/math">
                    <m:sSubSup>
                      <m:sSubSupPr>
                        <m:ctrlPr>
                          <a:rPr lang="en-US" sz="2000" i="1" smtClean="0">
                            <a:latin typeface="Cambria Math" panose="02040503050406030204" pitchFamily="18" charset="0"/>
                          </a:rPr>
                        </m:ctrlPr>
                      </m:sSubSupPr>
                      <m:e>
                        <m:r>
                          <a:rPr lang="en-US" sz="2000" i="1" smtClean="0">
                            <a:latin typeface="Cambria Math" panose="02040503050406030204" pitchFamily="18" charset="0"/>
                            <a:ea typeface="Cambria Math" panose="02040503050406030204" pitchFamily="18" charset="0"/>
                          </a:rPr>
                          <m:t>𝜀</m:t>
                        </m:r>
                      </m:e>
                      <m:sub>
                        <m:r>
                          <a:rPr lang="en-US" sz="2000" i="1" smtClean="0">
                            <a:latin typeface="Cambria Math" panose="02040503050406030204" pitchFamily="18" charset="0"/>
                            <a:ea typeface="Cambria Math" panose="02040503050406030204" pitchFamily="18" charset="0"/>
                          </a:rPr>
                          <m:t>𝛼𝛽</m:t>
                        </m:r>
                      </m:sub>
                      <m:sup>
                        <m:r>
                          <a:rPr lang="en-US" sz="2000" b="0" i="1" smtClean="0">
                            <a:latin typeface="Cambria Math" panose="02040503050406030204" pitchFamily="18" charset="0"/>
                          </a:rPr>
                          <m:t>𝐿𝐽</m:t>
                        </m:r>
                      </m:sup>
                    </m:sSubSup>
                    <m:d>
                      <m:dPr>
                        <m:begChr m:val="["/>
                        <m:endChr m:val="]"/>
                        <m:ctrlPr>
                          <a:rPr lang="en-US" sz="2000" i="1" smtClean="0">
                            <a:latin typeface="Cambria Math" panose="02040503050406030204" pitchFamily="18" charset="0"/>
                          </a:rPr>
                        </m:ctrlPr>
                      </m:dPr>
                      <m:e>
                        <m:sSup>
                          <m:sSupPr>
                            <m:ctrlPr>
                              <a:rPr lang="en-US" sz="2000" b="0" i="1" smtClean="0">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𝛼𝛽</m:t>
                                        </m:r>
                                      </m:sub>
                                      <m:sup>
                                        <m:r>
                                          <a:rPr lang="en-US" sz="2000" i="1">
                                            <a:latin typeface="Cambria Math" panose="02040503050406030204" pitchFamily="18" charset="0"/>
                                          </a:rPr>
                                          <m:t>𝐿𝐽</m:t>
                                        </m:r>
                                      </m:sup>
                                    </m:sSubSup>
                                  </m:num>
                                  <m:den>
                                    <m:r>
                                      <a:rPr lang="en-US" sz="2000" i="1">
                                        <a:latin typeface="Cambria Math" panose="02040503050406030204" pitchFamily="18" charset="0"/>
                                      </a:rPr>
                                      <m:t>𝑟</m:t>
                                    </m:r>
                                  </m:den>
                                </m:f>
                              </m:e>
                            </m:d>
                          </m:e>
                          <m:sup>
                            <m:r>
                              <a:rPr lang="en-US" sz="2000" b="0" i="1" smtClean="0">
                                <a:latin typeface="Cambria Math" panose="02040503050406030204" pitchFamily="18" charset="0"/>
                              </a:rPr>
                              <m:t>12</m:t>
                            </m:r>
                          </m:sup>
                        </m:sSup>
                        <m:r>
                          <a:rPr lang="en-US" sz="2000" b="0" i="1" smtClean="0">
                            <a:latin typeface="Cambria Math" panose="02040503050406030204" pitchFamily="18" charset="0"/>
                          </a:rPr>
                          <m:t>−  </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𝛼𝛽</m:t>
                                        </m:r>
                                      </m:sub>
                                      <m:sup>
                                        <m:r>
                                          <a:rPr lang="en-US" sz="2000" i="1">
                                            <a:latin typeface="Cambria Math" panose="02040503050406030204" pitchFamily="18" charset="0"/>
                                          </a:rPr>
                                          <m:t>𝐿𝐽</m:t>
                                        </m:r>
                                      </m:sup>
                                    </m:sSubSup>
                                  </m:num>
                                  <m:den>
                                    <m:r>
                                      <a:rPr lang="en-US" sz="2000" i="1">
                                        <a:latin typeface="Cambria Math" panose="02040503050406030204" pitchFamily="18" charset="0"/>
                                      </a:rPr>
                                      <m:t>𝑟</m:t>
                                    </m:r>
                                  </m:den>
                                </m:f>
                              </m:e>
                            </m:d>
                          </m:e>
                          <m:sup>
                            <m:r>
                              <a:rPr lang="en-US" sz="2000" b="0" i="1" smtClean="0">
                                <a:latin typeface="Cambria Math" panose="02040503050406030204" pitchFamily="18" charset="0"/>
                              </a:rPr>
                              <m:t>6</m:t>
                            </m:r>
                          </m:sup>
                        </m:sSup>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e>
                    </m:d>
                  </m:oMath>
                </a14:m>
                <a:r>
                  <a:rPr lang="en-US" sz="2000" dirty="0" smtClean="0"/>
                  <a:t>   +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i="1" smtClean="0">
                            <a:latin typeface="Cambria Math" panose="02040503050406030204" pitchFamily="18" charset="0"/>
                            <a:ea typeface="Cambria Math" panose="02040503050406030204" pitchFamily="18" charset="0"/>
                          </a:rPr>
                          <m:t>𝛼</m:t>
                        </m:r>
                      </m:sub>
                    </m:s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i="1" smtClean="0">
                            <a:latin typeface="Cambria Math" panose="02040503050406030204" pitchFamily="18" charset="0"/>
                            <a:ea typeface="Cambria Math" panose="02040503050406030204" pitchFamily="18" charset="0"/>
                          </a:rPr>
                          <m:t>𝛽</m:t>
                        </m:r>
                      </m:sub>
                    </m:s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𝐵</m:t>
                        </m:r>
                      </m:sub>
                    </m:sSub>
                  </m:oMath>
                </a14:m>
                <a:r>
                  <a:rPr lang="en-US" sz="2000" dirty="0" smtClean="0"/>
                  <a:t>T</a:t>
                </a:r>
                <a14:m>
                  <m:oMath xmlns:m="http://schemas.openxmlformats.org/officeDocument/2006/math">
                    <m:sSub>
                      <m:sSubPr>
                        <m:ctrlPr>
                          <a:rPr lang="en-US" sz="2000" i="1" dirty="0" smtClean="0">
                            <a:latin typeface="Cambria Math" panose="02040503050406030204" pitchFamily="18" charset="0"/>
                          </a:rPr>
                        </m:ctrlPr>
                      </m:sSubPr>
                      <m:e>
                        <m:r>
                          <m:rPr>
                            <m:sty m:val="p"/>
                          </m:rPr>
                          <a:rPr lang="en-US" sz="2000" i="1" dirty="0">
                            <a:latin typeface="Cambria Math" panose="02040503050406030204" pitchFamily="18" charset="0"/>
                          </a:rPr>
                          <m:t>λ</m:t>
                        </m:r>
                      </m:e>
                      <m:sub>
                        <m:r>
                          <m:rPr>
                            <m:sty m:val="p"/>
                          </m:rPr>
                          <a:rPr lang="el-GR" sz="2000" i="1" dirty="0" smtClean="0">
                            <a:latin typeface="Cambria Math" panose="02040503050406030204" pitchFamily="18" charset="0"/>
                          </a:rPr>
                          <m:t>β</m:t>
                        </m:r>
                      </m:sub>
                    </m:sSub>
                    <m:f>
                      <m:fPr>
                        <m:ctrlPr>
                          <a:rPr lang="en-US" sz="2000" i="1" dirty="0" smtClean="0">
                            <a:latin typeface="Cambria Math" panose="02040503050406030204" pitchFamily="18" charset="0"/>
                          </a:rPr>
                        </m:ctrlPr>
                      </m:fPr>
                      <m:num>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𝑒</m:t>
                            </m:r>
                          </m:e>
                          <m:sup>
                            <m:r>
                              <a:rPr lang="en-US" sz="2000" b="0" i="1" dirty="0" smtClean="0">
                                <a:latin typeface="Cambria Math" panose="02040503050406030204" pitchFamily="18" charset="0"/>
                              </a:rPr>
                              <m:t>−</m:t>
                            </m:r>
                            <m:r>
                              <a:rPr lang="en-US" sz="2000" b="0" i="1" dirty="0" smtClean="0">
                                <a:latin typeface="Cambria Math" panose="02040503050406030204" pitchFamily="18" charset="0"/>
                              </a:rPr>
                              <m:t>𝑘𝑟</m:t>
                            </m:r>
                          </m:sup>
                        </m:sSup>
                      </m:num>
                      <m:den>
                        <m:r>
                          <a:rPr lang="en-US" sz="2000" b="0" i="1" dirty="0" smtClean="0">
                            <a:latin typeface="Cambria Math" panose="02040503050406030204" pitchFamily="18" charset="0"/>
                          </a:rPr>
                          <m:t>𝑟</m:t>
                        </m:r>
                      </m:den>
                    </m:f>
                  </m:oMath>
                </a14:m>
                <a:r>
                  <a:rPr lang="en-US" sz="2000" dirty="0" smtClean="0"/>
                  <a:t> +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𝑃𝑀𝐹</m:t>
                        </m:r>
                      </m:sub>
                    </m:sSub>
                  </m:oMath>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31532" y="1298403"/>
                <a:ext cx="7673522" cy="684931"/>
              </a:xfrm>
              <a:prstGeom prst="rect">
                <a:avLst/>
              </a:prstGeom>
              <a:blipFill rotWithShape="0">
                <a:blip r:embed="rId5"/>
                <a:stretch>
                  <a:fillRect b="-9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42814" y="2658998"/>
                <a:ext cx="5115395" cy="372987"/>
              </a:xfrm>
              <a:prstGeom prst="rect">
                <a:avLst/>
              </a:prstGeom>
              <a:noFill/>
            </p:spPr>
            <p:txBody>
              <a:bodyPr wrap="square" lIns="0" tIns="0" rIns="0" bIns="0" rtlCol="0">
                <a:spAutoFit/>
              </a:bodyPr>
              <a:lstStyle/>
              <a:p>
                <a:pPr lvl="1"/>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𝑈</m:t>
                        </m:r>
                      </m:e>
                      <m:sup>
                        <m:r>
                          <a:rPr lang="en-US" sz="2000" b="0" i="1" smtClean="0">
                            <a:latin typeface="Cambria Math" panose="02040503050406030204" pitchFamily="18" charset="0"/>
                          </a:rPr>
                          <m:t>𝑝𝑟𝑜𝑡</m:t>
                        </m:r>
                      </m:sup>
                    </m:sSup>
                  </m:oMath>
                </a14:m>
                <a:r>
                  <a:rPr lang="en-US" sz="2000" dirty="0" smtClean="0"/>
                  <a:t> =</a:t>
                </a:r>
                <a14:m>
                  <m:oMath xmlns:m="http://schemas.openxmlformats.org/officeDocument/2006/math">
                    <m:nary>
                      <m:naryPr>
                        <m:chr m:val="∑"/>
                        <m:supHide m:val="on"/>
                        <m:ctrlPr>
                          <a:rPr lang="en-US" sz="2000" i="1" dirty="0" smtClean="0">
                            <a:latin typeface="Cambria Math" panose="02040503050406030204" pitchFamily="18" charset="0"/>
                          </a:rPr>
                        </m:ctrlPr>
                      </m:naryPr>
                      <m:sub>
                        <m:r>
                          <m:rPr>
                            <m:brk m:alnAt="7"/>
                          </m:rPr>
                          <a:rPr lang="en-US" sz="2000" b="0" i="1" dirty="0" smtClean="0">
                            <a:latin typeface="Cambria Math" panose="02040503050406030204" pitchFamily="18" charset="0"/>
                          </a:rPr>
                          <m:t>𝑖</m:t>
                        </m:r>
                        <m:r>
                          <m:rPr>
                            <m:sty m:val="p"/>
                          </m:rPr>
                          <a:rPr lang="el-GR" sz="2000" i="1" dirty="0" smtClean="0">
                            <a:latin typeface="Cambria Math" panose="02040503050406030204" pitchFamily="18" charset="0"/>
                          </a:rPr>
                          <m:t>ϵ</m:t>
                        </m:r>
                        <m:r>
                          <a:rPr lang="en-US" sz="2000" b="0" i="1" dirty="0" smtClean="0">
                            <a:latin typeface="Cambria Math" panose="02040503050406030204" pitchFamily="18" charset="0"/>
                          </a:rPr>
                          <m:t>𝑃</m:t>
                        </m:r>
                      </m:sub>
                      <m:sup/>
                      <m:e>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𝑖</m:t>
                            </m:r>
                          </m:sub>
                        </m:sSub>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𝑥</m:t>
                            </m:r>
                          </m:e>
                          <m:sub>
                            <m:r>
                              <a:rPr lang="en-US" sz="2000" b="0" i="1" dirty="0" smtClean="0">
                                <a:latin typeface="Cambria Math" panose="02040503050406030204" pitchFamily="18" charset="0"/>
                              </a:rPr>
                              <m:t>𝑖</m:t>
                            </m:r>
                            <m:r>
                              <a:rPr lang="en-US" sz="2000" b="0" i="1" dirty="0" smtClean="0">
                                <a:latin typeface="Cambria Math" panose="02040503050406030204" pitchFamily="18" charset="0"/>
                              </a:rPr>
                              <m:t>  </m:t>
                            </m:r>
                          </m:sub>
                        </m:sSub>
                        <m:r>
                          <a:rPr lang="en-US" sz="2000" b="0" i="1" dirty="0" smtClean="0">
                            <a:latin typeface="Cambria Math" panose="02040503050406030204" pitchFamily="18" charset="0"/>
                          </a:rPr>
                          <m:t>+  </m:t>
                        </m:r>
                        <m:nary>
                          <m:naryPr>
                            <m:chr m:val="∑"/>
                            <m:supHide m:val="on"/>
                            <m:ctrlPr>
                              <a:rPr lang="en-US" sz="2000" b="0" i="1" dirty="0" smtClean="0">
                                <a:latin typeface="Cambria Math" panose="02040503050406030204" pitchFamily="18" charset="0"/>
                              </a:rPr>
                            </m:ctrlPr>
                          </m:naryPr>
                          <m:sub>
                            <m:r>
                              <m:rPr>
                                <m:brk m:alnAt="7"/>
                              </m:rPr>
                              <a:rPr lang="en-US" sz="2000" b="0" i="1" dirty="0" smtClean="0">
                                <a:latin typeface="Cambria Math" panose="02040503050406030204" pitchFamily="18" charset="0"/>
                              </a:rPr>
                              <m:t>𝑖</m:t>
                            </m:r>
                            <m:r>
                              <a:rPr lang="en-US" sz="2000" b="0" i="1" dirty="0" smtClean="0">
                                <a:latin typeface="Cambria Math" panose="02040503050406030204" pitchFamily="18" charset="0"/>
                                <a:ea typeface="Cambria Math" panose="02040503050406030204" pitchFamily="18" charset="0"/>
                              </a:rPr>
                              <m:t>𝜖</m:t>
                            </m:r>
                            <m:r>
                              <a:rPr lang="en-US" sz="2000" b="0" i="1" dirty="0" smtClean="0">
                                <a:latin typeface="Cambria Math" panose="02040503050406030204" pitchFamily="18" charset="0"/>
                                <a:ea typeface="Cambria Math" panose="02040503050406030204" pitchFamily="18" charset="0"/>
                              </a:rPr>
                              <m:t>𝑃</m:t>
                            </m:r>
                          </m:sub>
                          <m:sup/>
                          <m:e>
                            <m:nary>
                              <m:naryPr>
                                <m:chr m:val="∑"/>
                                <m:limLoc m:val="subSup"/>
                                <m:ctrlPr>
                                  <a:rPr lang="en-US" sz="2000" b="0" i="1" dirty="0" smtClean="0">
                                    <a:latin typeface="Cambria Math" panose="02040503050406030204" pitchFamily="18" charset="0"/>
                                  </a:rPr>
                                </m:ctrlPr>
                              </m:naryPr>
                              <m:sub>
                                <m:r>
                                  <m:rPr>
                                    <m:brk m:alnAt="25"/>
                                  </m:rPr>
                                  <a:rPr lang="en-US" sz="2000" b="0" i="1" dirty="0" smtClean="0">
                                    <a:latin typeface="Cambria Math" panose="02040503050406030204" pitchFamily="18" charset="0"/>
                                  </a:rPr>
                                  <m:t>𝑗</m:t>
                                </m:r>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𝑖</m:t>
                                </m:r>
                              </m:sub>
                              <m:sup>
                                <m:r>
                                  <a:rPr lang="en-US" sz="2000" b="0" i="1" dirty="0" smtClean="0">
                                    <a:latin typeface="Cambria Math" panose="02040503050406030204" pitchFamily="18" charset="0"/>
                                  </a:rPr>
                                  <m:t>𝑁</m:t>
                                </m:r>
                              </m:sup>
                              <m:e>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𝑈</m:t>
                                    </m:r>
                                  </m:e>
                                  <m:sub>
                                    <m:r>
                                      <a:rPr lang="en-US" sz="2000" b="0" i="1" dirty="0" smtClean="0">
                                        <a:latin typeface="Cambria Math" panose="02040503050406030204" pitchFamily="18" charset="0"/>
                                        <a:ea typeface="Cambria Math" panose="02040503050406030204" pitchFamily="18" charset="0"/>
                                      </a:rPr>
                                      <m:t>𝛼</m:t>
                                    </m:r>
                                    <m:d>
                                      <m:dPr>
                                        <m:ctrlPr>
                                          <a:rPr lang="en-US" sz="2000" b="0" i="1" dirty="0" smtClean="0">
                                            <a:latin typeface="Cambria Math" panose="02040503050406030204" pitchFamily="18" charset="0"/>
                                            <a:ea typeface="Cambria Math" panose="02040503050406030204" pitchFamily="18" charset="0"/>
                                          </a:rPr>
                                        </m:ctrlPr>
                                      </m:dPr>
                                      <m:e>
                                        <m:r>
                                          <a:rPr lang="en-US" sz="2000" b="0" i="1" dirty="0" smtClean="0">
                                            <a:latin typeface="Cambria Math" panose="02040503050406030204" pitchFamily="18" charset="0"/>
                                            <a:ea typeface="Cambria Math" panose="02040503050406030204" pitchFamily="18" charset="0"/>
                                          </a:rPr>
                                          <m:t>𝑖</m:t>
                                        </m:r>
                                      </m:e>
                                    </m:d>
                                    <m:r>
                                      <a:rPr lang="en-US" sz="2000" b="0" i="1" dirty="0" smtClean="0">
                                        <a:latin typeface="Cambria Math" panose="02040503050406030204" pitchFamily="18" charset="0"/>
                                        <a:ea typeface="Cambria Math" panose="02040503050406030204" pitchFamily="18" charset="0"/>
                                      </a:rPr>
                                      <m:t>𝛽</m:t>
                                    </m:r>
                                    <m:d>
                                      <m:dPr>
                                        <m:ctrlPr>
                                          <a:rPr lang="en-US" sz="2000" b="0" i="1" dirty="0" smtClean="0">
                                            <a:latin typeface="Cambria Math" panose="02040503050406030204" pitchFamily="18" charset="0"/>
                                            <a:ea typeface="Cambria Math" panose="02040503050406030204" pitchFamily="18" charset="0"/>
                                          </a:rPr>
                                        </m:ctrlPr>
                                      </m:dPr>
                                      <m:e>
                                        <m:r>
                                          <a:rPr lang="en-US" sz="2000" b="0" i="1" dirty="0" smtClean="0">
                                            <a:latin typeface="Cambria Math" panose="02040503050406030204" pitchFamily="18" charset="0"/>
                                            <a:ea typeface="Cambria Math" panose="02040503050406030204" pitchFamily="18" charset="0"/>
                                          </a:rPr>
                                          <m:t>𝑗</m:t>
                                        </m:r>
                                      </m:e>
                                    </m:d>
                                  </m:sub>
                                  <m:sup>
                                    <m:r>
                                      <a:rPr lang="en-US" sz="2000" b="0" i="1" dirty="0" smtClean="0">
                                        <a:latin typeface="Cambria Math" panose="02040503050406030204" pitchFamily="18" charset="0"/>
                                      </a:rPr>
                                      <m:t>𝐷𝐻</m:t>
                                    </m:r>
                                  </m:sup>
                                </m:sSubSup>
                              </m:e>
                            </m:nary>
                            <m:r>
                              <a:rPr lang="en-US" sz="2000" b="0" i="1" dirty="0" smtClean="0">
                                <a:latin typeface="Cambria Math" panose="02040503050406030204" pitchFamily="18" charset="0"/>
                              </a:rPr>
                              <m:t>(</m:t>
                            </m:r>
                            <m:r>
                              <a:rPr lang="en-US" sz="2000" b="0" i="1" dirty="0" smtClean="0">
                                <a:latin typeface="Cambria Math" panose="02040503050406030204" pitchFamily="18" charset="0"/>
                              </a:rPr>
                              <m:t>𝑟</m:t>
                            </m:r>
                            <m:r>
                              <a:rPr lang="en-US" sz="2000" b="0" i="1" dirty="0" smtClean="0">
                                <a:latin typeface="Cambria Math" panose="02040503050406030204" pitchFamily="18" charset="0"/>
                              </a:rPr>
                              <m:t>)</m:t>
                            </m:r>
                          </m:e>
                        </m:nary>
                      </m:e>
                    </m:nary>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2814" y="2658998"/>
                <a:ext cx="5115395" cy="372987"/>
              </a:xfrm>
              <a:prstGeom prst="rect">
                <a:avLst/>
              </a:prstGeom>
              <a:blipFill rotWithShape="0">
                <a:blip r:embed="rId6"/>
                <a:stretch>
                  <a:fillRect t="-137705" b="-20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97378" y="3120220"/>
                <a:ext cx="3788966" cy="337015"/>
              </a:xfrm>
              <a:prstGeom prst="rect">
                <a:avLst/>
              </a:prstGeom>
              <a:noFill/>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𝑖</m:t>
                        </m:r>
                      </m:sub>
                    </m:sSub>
                  </m:oMath>
                </a14:m>
                <a:r>
                  <a:rPr lang="en-US" sz="2000" dirty="0" smtClean="0"/>
                  <a:t> =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𝐵</m:t>
                        </m:r>
                      </m:sub>
                    </m:sSub>
                  </m:oMath>
                </a14:m>
                <a:r>
                  <a:rPr lang="en-US" sz="2000" i="1" dirty="0" err="1" smtClean="0">
                    <a:latin typeface="Cambria Math" panose="02040503050406030204" pitchFamily="18" charset="0"/>
                    <a:ea typeface="Cambria Math" panose="02040503050406030204" pitchFamily="18" charset="0"/>
                  </a:rPr>
                  <a:t>Tln</a:t>
                </a:r>
                <a:r>
                  <a:rPr lang="en-US" sz="2000" i="1" dirty="0" smtClean="0">
                    <a:latin typeface="Cambria Math" panose="02040503050406030204" pitchFamily="18" charset="0"/>
                    <a:ea typeface="Cambria Math" panose="02040503050406030204" pitchFamily="18" charset="0"/>
                  </a:rPr>
                  <a:t>(10)(pH - </a:t>
                </a:r>
                <a:r>
                  <a:rPr lang="en-US" sz="2000" i="1" dirty="0" smtClean="0">
                    <a:solidFill>
                      <a:srgbClr val="FF0000"/>
                    </a:solidFill>
                    <a:latin typeface="Cambria Math" panose="02040503050406030204" pitchFamily="18" charset="0"/>
                    <a:ea typeface="Cambria Math" panose="02040503050406030204" pitchFamily="18" charset="0"/>
                  </a:rPr>
                  <a:t>p</a:t>
                </a:r>
                <a14:m>
                  <m:oMath xmlns:m="http://schemas.openxmlformats.org/officeDocument/2006/math">
                    <m:sSubSup>
                      <m:sSubSupPr>
                        <m:ctrlPr>
                          <a:rPr lang="en-US" sz="2000" i="1" smtClean="0">
                            <a:solidFill>
                              <a:srgbClr val="FF0000"/>
                            </a:solidFill>
                            <a:latin typeface="Cambria Math" panose="02040503050406030204" pitchFamily="18" charset="0"/>
                            <a:ea typeface="Cambria Math" panose="02040503050406030204" pitchFamily="18" charset="0"/>
                          </a:rPr>
                        </m:ctrlPr>
                      </m:sSubSupPr>
                      <m:e>
                        <m:r>
                          <a:rPr lang="en-US" sz="2000" b="0" i="1" smtClean="0">
                            <a:solidFill>
                              <a:srgbClr val="FF0000"/>
                            </a:solidFill>
                            <a:latin typeface="Cambria Math" panose="02040503050406030204" pitchFamily="18" charset="0"/>
                            <a:ea typeface="Cambria Math" panose="02040503050406030204" pitchFamily="18" charset="0"/>
                          </a:rPr>
                          <m:t>𝐾</m:t>
                        </m:r>
                      </m:e>
                      <m:sub>
                        <m:r>
                          <a:rPr lang="en-US" sz="2000" b="0" i="1" smtClean="0">
                            <a:solidFill>
                              <a:srgbClr val="FF0000"/>
                            </a:solidFill>
                            <a:latin typeface="Cambria Math" panose="02040503050406030204" pitchFamily="18" charset="0"/>
                            <a:ea typeface="Cambria Math" panose="02040503050406030204" pitchFamily="18" charset="0"/>
                          </a:rPr>
                          <m:t>𝑖</m:t>
                        </m:r>
                      </m:sub>
                      <m:sup>
                        <m:r>
                          <a:rPr lang="en-US" sz="2000" b="0" i="1" smtClean="0">
                            <a:solidFill>
                              <a:srgbClr val="FF0000"/>
                            </a:solidFill>
                            <a:latin typeface="Cambria Math" panose="02040503050406030204" pitchFamily="18" charset="0"/>
                            <a:ea typeface="Cambria Math" panose="02040503050406030204" pitchFamily="18" charset="0"/>
                          </a:rPr>
                          <m:t>𝑖𝑛𝑡</m:t>
                        </m:r>
                      </m:sup>
                    </m:sSubSup>
                  </m:oMath>
                </a14:m>
                <a:r>
                  <a:rPr lang="en-US" sz="2000" i="1" dirty="0" smtClean="0">
                    <a:latin typeface="Cambria Math" panose="02040503050406030204" pitchFamily="18" charset="0"/>
                    <a:ea typeface="Cambria Math" panose="02040503050406030204" pitchFamily="18" charset="0"/>
                  </a:rPr>
                  <a:t>)</a:t>
                </a:r>
                <a:endParaRPr lang="en-US" sz="2000" i="1" dirty="0">
                  <a:latin typeface="Cambria Math" panose="02040503050406030204" pitchFamily="18" charset="0"/>
                  <a:ea typeface="Cambria Math" panose="02040503050406030204"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97378" y="3120220"/>
                <a:ext cx="3788966" cy="337015"/>
              </a:xfrm>
              <a:prstGeom prst="rect">
                <a:avLst/>
              </a:prstGeom>
              <a:blipFill rotWithShape="0">
                <a:blip r:embed="rId7"/>
                <a:stretch>
                  <a:fillRect l="-2251" t="-18182" b="-45455"/>
                </a:stretch>
              </a:blipFill>
            </p:spPr>
            <p:txBody>
              <a:bodyPr/>
              <a:lstStyle/>
              <a:p>
                <a:r>
                  <a:rPr lang="en-US">
                    <a:noFill/>
                  </a:rPr>
                  <a:t> </a:t>
                </a:r>
              </a:p>
            </p:txBody>
          </p:sp>
        </mc:Fallback>
      </mc:AlternateContent>
      <p:sp>
        <p:nvSpPr>
          <p:cNvPr id="9" name="TextBox 8"/>
          <p:cNvSpPr txBox="1"/>
          <p:nvPr/>
        </p:nvSpPr>
        <p:spPr>
          <a:xfrm>
            <a:off x="146981" y="577696"/>
            <a:ext cx="3524267" cy="369332"/>
          </a:xfrm>
          <a:prstGeom prst="rect">
            <a:avLst/>
          </a:prstGeom>
          <a:noFill/>
        </p:spPr>
        <p:txBody>
          <a:bodyPr wrap="square" rtlCol="0">
            <a:spAutoFit/>
          </a:bodyPr>
          <a:lstStyle/>
          <a:p>
            <a:r>
              <a:rPr lang="en-US" dirty="0" smtClean="0">
                <a:solidFill>
                  <a:srgbClr val="0070C0"/>
                </a:solidFill>
                <a:latin typeface="Times New Roman" panose="02020603050405020304" pitchFamily="18" charset="0"/>
                <a:cs typeface="Times New Roman" panose="02020603050405020304" pitchFamily="18" charset="0"/>
              </a:rPr>
              <a:t>Force-Field For the Pivot Move MC</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504" y="2217895"/>
            <a:ext cx="3302197" cy="369332"/>
          </a:xfrm>
          <a:prstGeom prst="rect">
            <a:avLst/>
          </a:prstGeom>
          <a:noFill/>
        </p:spPr>
        <p:txBody>
          <a:bodyPr wrap="square" rtlCol="0">
            <a:spAutoFit/>
          </a:bodyPr>
          <a:lstStyle/>
          <a:p>
            <a:r>
              <a:rPr lang="en-US" dirty="0" smtClean="0">
                <a:solidFill>
                  <a:srgbClr val="0070C0"/>
                </a:solidFill>
                <a:latin typeface="Times New Roman" panose="02020603050405020304" pitchFamily="18" charset="0"/>
                <a:cs typeface="Times New Roman" panose="02020603050405020304" pitchFamily="18" charset="0"/>
              </a:rPr>
              <a:t>Force-Field For the Titration MC</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8"/>
          <a:stretch>
            <a:fillRect/>
          </a:stretch>
        </p:blipFill>
        <p:spPr>
          <a:xfrm>
            <a:off x="0" y="-72756"/>
            <a:ext cx="9487750" cy="734190"/>
          </a:xfrm>
          <a:prstGeom prst="rect">
            <a:avLst/>
          </a:prstGeom>
        </p:spPr>
      </p:pic>
      <p:sp>
        <p:nvSpPr>
          <p:cNvPr id="14" name="TextBox 13"/>
          <p:cNvSpPr txBox="1"/>
          <p:nvPr/>
        </p:nvSpPr>
        <p:spPr>
          <a:xfrm>
            <a:off x="7007537" y="381885"/>
            <a:ext cx="5254388" cy="1569660"/>
          </a:xfrm>
          <a:prstGeom prst="rect">
            <a:avLst/>
          </a:prstGeom>
          <a:noFill/>
        </p:spPr>
        <p:txBody>
          <a:bodyPr wrap="square" rtlCol="0">
            <a:spAutoFit/>
          </a:bodyPr>
          <a:lstStyle/>
          <a:p>
            <a:pPr algn="just"/>
            <a:r>
              <a:rPr lang="en-US" sz="1600" dirty="0">
                <a:solidFill>
                  <a:srgbClr val="0070C0"/>
                </a:solidFill>
              </a:rPr>
              <a:t>Our model is based on an improved version of the Pivot Move Markov Chain Monte Carlo sampling method, which leads to a more precise description of </a:t>
            </a:r>
            <a:r>
              <a:rPr lang="en-US" sz="1600" dirty="0" smtClean="0">
                <a:solidFill>
                  <a:srgbClr val="0070C0"/>
                </a:solidFill>
              </a:rPr>
              <a:t>the system. </a:t>
            </a:r>
            <a:r>
              <a:rPr lang="en-US" sz="1600" dirty="0" smtClean="0">
                <a:solidFill>
                  <a:srgbClr val="0070C0"/>
                </a:solidFill>
                <a:latin typeface="Times New Roman" panose="02020603050405020304" pitchFamily="18" charset="0"/>
                <a:cs typeface="Times New Roman" panose="02020603050405020304" pitchFamily="18" charset="0"/>
              </a:rPr>
              <a:t>Nine </a:t>
            </a:r>
            <a:r>
              <a:rPr lang="en-US" sz="1600" dirty="0">
                <a:solidFill>
                  <a:srgbClr val="0070C0"/>
                </a:solidFill>
                <a:latin typeface="Times New Roman" panose="02020603050405020304" pitchFamily="18" charset="0"/>
                <a:cs typeface="Times New Roman" panose="02020603050405020304" pitchFamily="18" charset="0"/>
              </a:rPr>
              <a:t>types of </a:t>
            </a:r>
            <a:r>
              <a:rPr lang="en-US" sz="1600" dirty="0" err="1">
                <a:solidFill>
                  <a:srgbClr val="0070C0"/>
                </a:solidFill>
                <a:latin typeface="Times New Roman" panose="02020603050405020304" pitchFamily="18" charset="0"/>
                <a:cs typeface="Times New Roman" panose="02020603050405020304" pitchFamily="18" charset="0"/>
              </a:rPr>
              <a:t>glycosidic</a:t>
            </a:r>
            <a:r>
              <a:rPr lang="en-US" sz="1600" dirty="0">
                <a:solidFill>
                  <a:srgbClr val="0070C0"/>
                </a:solidFill>
                <a:latin typeface="Times New Roman" panose="02020603050405020304" pitchFamily="18" charset="0"/>
                <a:cs typeface="Times New Roman" panose="02020603050405020304" pitchFamily="18" charset="0"/>
              </a:rPr>
              <a:t> linkages can be found for Chitosan. PMFs are visually similar however differ by total accessible angular space, width and depth of the corresponding minima. </a:t>
            </a:r>
          </a:p>
        </p:txBody>
      </p:sp>
      <p:sp>
        <p:nvSpPr>
          <p:cNvPr id="15" name="TextBox 14"/>
          <p:cNvSpPr txBox="1"/>
          <p:nvPr/>
        </p:nvSpPr>
        <p:spPr>
          <a:xfrm>
            <a:off x="7462788" y="6027003"/>
            <a:ext cx="4729212" cy="830997"/>
          </a:xfrm>
          <a:prstGeom prst="rect">
            <a:avLst/>
          </a:prstGeom>
          <a:noFill/>
        </p:spPr>
        <p:txBody>
          <a:bodyPr wrap="square" rtlCol="0">
            <a:spAutoFit/>
          </a:bodyPr>
          <a:lstStyle/>
          <a:p>
            <a:pPr algn="just"/>
            <a:r>
              <a:rPr lang="en-US" sz="1600" dirty="0">
                <a:solidFill>
                  <a:srgbClr val="0070C0"/>
                </a:solidFill>
                <a:latin typeface="Times New Roman" panose="02020603050405020304" pitchFamily="18" charset="0"/>
                <a:cs typeface="Times New Roman" panose="02020603050405020304" pitchFamily="18" charset="0"/>
              </a:rPr>
              <a:t>That small difference highly effects mechanical properties of the polymer. </a:t>
            </a:r>
            <a:r>
              <a:rPr lang="en-US" sz="1600" dirty="0" smtClean="0">
                <a:solidFill>
                  <a:srgbClr val="0070C0"/>
                </a:solidFill>
                <a:latin typeface="Times New Roman" panose="02020603050405020304" pitchFamily="18" charset="0"/>
                <a:cs typeface="Times New Roman" panose="02020603050405020304" pitchFamily="18" charset="0"/>
              </a:rPr>
              <a:t>After </a:t>
            </a:r>
            <a:r>
              <a:rPr lang="en-US" sz="1600" dirty="0">
                <a:solidFill>
                  <a:srgbClr val="0070C0"/>
                </a:solidFill>
                <a:latin typeface="Times New Roman" panose="02020603050405020304" pitchFamily="18" charset="0"/>
                <a:cs typeface="Times New Roman" panose="02020603050405020304" pitchFamily="18" charset="0"/>
              </a:rPr>
              <a:t>protonation MC PMFs along the polymer are updated. </a:t>
            </a:r>
          </a:p>
        </p:txBody>
      </p:sp>
      <p:graphicFrame>
        <p:nvGraphicFramePr>
          <p:cNvPr id="16" name="Object 15"/>
          <p:cNvGraphicFramePr>
            <a:graphicFrameLocks noChangeAspect="1"/>
          </p:cNvGraphicFramePr>
          <p:nvPr>
            <p:extLst>
              <p:ext uri="{D42A27DB-BD31-4B8C-83A1-F6EECF244321}">
                <p14:modId xmlns:p14="http://schemas.microsoft.com/office/powerpoint/2010/main" val="2944079194"/>
              </p:ext>
            </p:extLst>
          </p:nvPr>
        </p:nvGraphicFramePr>
        <p:xfrm>
          <a:off x="1439312" y="3920836"/>
          <a:ext cx="4675737" cy="2854265"/>
        </p:xfrm>
        <a:graphic>
          <a:graphicData uri="http://schemas.openxmlformats.org/presentationml/2006/ole">
            <mc:AlternateContent xmlns:mc="http://schemas.openxmlformats.org/markup-compatibility/2006">
              <mc:Choice xmlns:v="urn:schemas-microsoft-com:vml" Requires="v">
                <p:oleObj spid="_x0000_s5130" name="CorelDRAW" r:id="rId9" imgW="1580504" imgH="965552" progId="CorelDraw.Graphic.16">
                  <p:embed/>
                </p:oleObj>
              </mc:Choice>
              <mc:Fallback>
                <p:oleObj name="CorelDRAW" r:id="rId9" imgW="1580504" imgH="965552" progId="CorelDraw.Graphic.16">
                  <p:embed/>
                  <p:pic>
                    <p:nvPicPr>
                      <p:cNvPr id="0" name=""/>
                      <p:cNvPicPr/>
                      <p:nvPr/>
                    </p:nvPicPr>
                    <p:blipFill>
                      <a:blip r:embed="rId10"/>
                      <a:stretch>
                        <a:fillRect/>
                      </a:stretch>
                    </p:blipFill>
                    <p:spPr>
                      <a:xfrm>
                        <a:off x="1439312" y="3920836"/>
                        <a:ext cx="4675737" cy="2854265"/>
                      </a:xfrm>
                      <a:prstGeom prst="rect">
                        <a:avLst/>
                      </a:prstGeom>
                    </p:spPr>
                  </p:pic>
                </p:oleObj>
              </mc:Fallback>
            </mc:AlternateContent>
          </a:graphicData>
        </a:graphic>
      </p:graphicFrame>
      <p:sp>
        <p:nvSpPr>
          <p:cNvPr id="17" name="TextBox 16"/>
          <p:cNvSpPr txBox="1"/>
          <p:nvPr/>
        </p:nvSpPr>
        <p:spPr>
          <a:xfrm>
            <a:off x="2072196" y="3678914"/>
            <a:ext cx="3524267" cy="369332"/>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PMF Specific Persistence Length </a:t>
            </a:r>
          </a:p>
        </p:txBody>
      </p:sp>
    </p:spTree>
    <p:extLst>
      <p:ext uri="{BB962C8B-B14F-4D97-AF65-F5344CB8AC3E}">
        <p14:creationId xmlns:p14="http://schemas.microsoft.com/office/powerpoint/2010/main" val="471274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5424"/>
            <a:ext cx="4685650" cy="5143500"/>
          </a:xfrm>
          <a:prstGeom prst="rect">
            <a:avLst/>
          </a:prstGeom>
        </p:spPr>
      </p:pic>
      <p:pic>
        <p:nvPicPr>
          <p:cNvPr id="8" name="Picture 7"/>
          <p:cNvPicPr>
            <a:picLocks noChangeAspect="1"/>
          </p:cNvPicPr>
          <p:nvPr/>
        </p:nvPicPr>
        <p:blipFill>
          <a:blip r:embed="rId3"/>
          <a:stretch>
            <a:fillRect/>
          </a:stretch>
        </p:blipFill>
        <p:spPr>
          <a:xfrm>
            <a:off x="19050" y="-95250"/>
            <a:ext cx="6629628" cy="584236"/>
          </a:xfrm>
          <a:prstGeom prst="rect">
            <a:avLst/>
          </a:prstGeom>
        </p:spPr>
      </p:pic>
      <p:sp>
        <p:nvSpPr>
          <p:cNvPr id="10" name="TextBox 9"/>
          <p:cNvSpPr txBox="1"/>
          <p:nvPr/>
        </p:nvSpPr>
        <p:spPr>
          <a:xfrm>
            <a:off x="0" y="296404"/>
            <a:ext cx="5606716" cy="1477328"/>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Model showed to be highly accurate for the polymers in a good solvent, where electrostatic interaction is predominant. Depending on the conditions of the solvent pH and Ionic Strength (Cs) stiffness of the polymer varies covering wide range of the experimental findings. </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6922" y="456139"/>
            <a:ext cx="2978270" cy="2493791"/>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5973" y="431913"/>
            <a:ext cx="3101351" cy="2498484"/>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759133141"/>
              </p:ext>
            </p:extLst>
          </p:nvPr>
        </p:nvGraphicFramePr>
        <p:xfrm>
          <a:off x="4986683" y="4238124"/>
          <a:ext cx="7050641" cy="2590800"/>
        </p:xfrm>
        <a:graphic>
          <a:graphicData uri="http://schemas.openxmlformats.org/drawingml/2006/table">
            <a:tbl>
              <a:tblPr firstRow="1" bandRow="1">
                <a:tableStyleId>{5C22544A-7EE6-4342-B048-85BDC9FD1C3A}</a:tableStyleId>
              </a:tblPr>
              <a:tblGrid>
                <a:gridCol w="2714617"/>
                <a:gridCol w="1563329"/>
                <a:gridCol w="1356851"/>
                <a:gridCol w="1415844"/>
              </a:tblGrid>
              <a:tr h="370840">
                <a:tc>
                  <a:txBody>
                    <a:bodyPr/>
                    <a:lstStyle/>
                    <a:p>
                      <a:pPr algn="ctr"/>
                      <a:r>
                        <a:rPr lang="en-US" dirty="0" smtClean="0">
                          <a:solidFill>
                            <a:schemeClr val="tx1"/>
                          </a:solidFill>
                        </a:rPr>
                        <a:t>Experimental Conditions </a:t>
                      </a:r>
                      <a:endParaRPr lang="en-US" dirty="0">
                        <a:solidFill>
                          <a:schemeClr val="tx1"/>
                        </a:solidFill>
                      </a:endParaRPr>
                    </a:p>
                  </a:txBody>
                  <a:tcPr/>
                </a:tc>
                <a:tc>
                  <a:txBody>
                    <a:bodyPr/>
                    <a:lstStyle/>
                    <a:p>
                      <a:pPr algn="ctr"/>
                      <a:r>
                        <a:rPr lang="en-US" dirty="0" smtClean="0">
                          <a:solidFill>
                            <a:schemeClr val="tx1"/>
                          </a:solidFill>
                        </a:rPr>
                        <a:t>Simulations</a:t>
                      </a:r>
                      <a:endParaRPr lang="en-US" dirty="0">
                        <a:solidFill>
                          <a:schemeClr val="tx1"/>
                        </a:solidFill>
                      </a:endParaRPr>
                    </a:p>
                  </a:txBody>
                  <a:tcPr/>
                </a:tc>
                <a:tc>
                  <a:txBody>
                    <a:bodyPr/>
                    <a:lstStyle/>
                    <a:p>
                      <a:pPr algn="ctr"/>
                      <a:r>
                        <a:rPr lang="en-US" dirty="0" smtClean="0">
                          <a:solidFill>
                            <a:schemeClr val="tx1"/>
                          </a:solidFill>
                        </a:rPr>
                        <a:t>Experiment</a:t>
                      </a:r>
                      <a:endParaRPr lang="en-US" dirty="0">
                        <a:solidFill>
                          <a:schemeClr val="tx1"/>
                        </a:solidFill>
                      </a:endParaRPr>
                    </a:p>
                  </a:txBody>
                  <a:tcPr/>
                </a:tc>
                <a:tc>
                  <a:txBody>
                    <a:bodyPr/>
                    <a:lstStyle/>
                    <a:p>
                      <a:pPr algn="ctr"/>
                      <a:r>
                        <a:rPr lang="en-US" dirty="0" smtClean="0">
                          <a:solidFill>
                            <a:schemeClr val="tx1"/>
                          </a:solidFill>
                        </a:rPr>
                        <a:t>  Diff.</a:t>
                      </a:r>
                      <a:endParaRPr lang="en-US" dirty="0">
                        <a:solidFill>
                          <a:schemeClr val="tx1"/>
                        </a:solidFill>
                      </a:endParaRPr>
                    </a:p>
                  </a:txBody>
                  <a:tcPr/>
                </a:tc>
              </a:tr>
              <a:tr h="370840">
                <a:tc>
                  <a:txBody>
                    <a:bodyPr/>
                    <a:lstStyle/>
                    <a:p>
                      <a:r>
                        <a:rPr lang="en-US" dirty="0" smtClean="0"/>
                        <a:t>2100 Units, DD = 91 %</a:t>
                      </a:r>
                      <a:endParaRPr lang="en-US" dirty="0"/>
                    </a:p>
                  </a:txBody>
                  <a:tcPr/>
                </a:tc>
                <a:tc>
                  <a:txBody>
                    <a:bodyPr/>
                    <a:lstStyle/>
                    <a:p>
                      <a:pPr algn="ctr"/>
                      <a:r>
                        <a:rPr lang="en-US" dirty="0" smtClean="0"/>
                        <a:t>76.718 nm</a:t>
                      </a:r>
                      <a:endParaRPr lang="en-US" dirty="0"/>
                    </a:p>
                  </a:txBody>
                  <a:tcPr/>
                </a:tc>
                <a:tc>
                  <a:txBody>
                    <a:bodyPr/>
                    <a:lstStyle/>
                    <a:p>
                      <a:pPr algn="ctr"/>
                      <a:r>
                        <a:rPr lang="en-US" dirty="0" smtClean="0"/>
                        <a:t>82.5</a:t>
                      </a:r>
                      <a:r>
                        <a:rPr lang="en-US" baseline="0" dirty="0" smtClean="0"/>
                        <a:t> nm</a:t>
                      </a:r>
                      <a:endParaRPr lang="en-US" dirty="0"/>
                    </a:p>
                  </a:txBody>
                  <a:tcPr/>
                </a:tc>
                <a:tc>
                  <a:txBody>
                    <a:bodyPr/>
                    <a:lstStyle/>
                    <a:p>
                      <a:pPr algn="ctr"/>
                      <a:r>
                        <a:rPr lang="en-US" dirty="0" smtClean="0"/>
                        <a:t>   -7.0 %</a:t>
                      </a:r>
                      <a:endParaRPr lang="en-US" dirty="0"/>
                    </a:p>
                  </a:txBody>
                  <a:tcPr/>
                </a:tc>
              </a:tr>
              <a:tr h="311386">
                <a:tc>
                  <a:txBody>
                    <a:bodyPr/>
                    <a:lstStyle/>
                    <a:p>
                      <a:r>
                        <a:rPr lang="en-US" dirty="0" smtClean="0"/>
                        <a:t>1500 Units, DD = 91 %</a:t>
                      </a:r>
                      <a:endParaRPr lang="en-US" dirty="0"/>
                    </a:p>
                  </a:txBody>
                  <a:tcPr/>
                </a:tc>
                <a:tc>
                  <a:txBody>
                    <a:bodyPr/>
                    <a:lstStyle/>
                    <a:p>
                      <a:pPr algn="ctr"/>
                      <a:r>
                        <a:rPr lang="en-US" dirty="0" smtClean="0"/>
                        <a:t>62.516 nm</a:t>
                      </a:r>
                      <a:endParaRPr lang="en-US" dirty="0"/>
                    </a:p>
                  </a:txBody>
                  <a:tcPr/>
                </a:tc>
                <a:tc>
                  <a:txBody>
                    <a:bodyPr/>
                    <a:lstStyle/>
                    <a:p>
                      <a:pPr algn="ctr"/>
                      <a:r>
                        <a:rPr lang="en-US" dirty="0" smtClean="0"/>
                        <a:t>58.5 nm </a:t>
                      </a:r>
                      <a:endParaRPr lang="en-US" dirty="0"/>
                    </a:p>
                  </a:txBody>
                  <a:tcPr/>
                </a:tc>
                <a:tc>
                  <a:txBody>
                    <a:bodyPr/>
                    <a:lstStyle/>
                    <a:p>
                      <a:pPr algn="ctr"/>
                      <a:r>
                        <a:rPr lang="en-US" dirty="0" smtClean="0"/>
                        <a:t>     6.8  %</a:t>
                      </a:r>
                      <a:endParaRPr lang="en-US" dirty="0"/>
                    </a:p>
                  </a:txBody>
                  <a:tcPr/>
                </a:tc>
              </a:tr>
              <a:tr h="370840">
                <a:tc>
                  <a:txBody>
                    <a:bodyPr/>
                    <a:lstStyle/>
                    <a:p>
                      <a:r>
                        <a:rPr lang="en-US" dirty="0" smtClean="0"/>
                        <a:t>1000 Units, DD = 91 %</a:t>
                      </a:r>
                      <a:endParaRPr lang="en-US" dirty="0"/>
                    </a:p>
                  </a:txBody>
                  <a:tcPr/>
                </a:tc>
                <a:tc>
                  <a:txBody>
                    <a:bodyPr/>
                    <a:lstStyle/>
                    <a:p>
                      <a:pPr algn="ctr"/>
                      <a:r>
                        <a:rPr lang="en-US" dirty="0" smtClean="0"/>
                        <a:t>51.072 nm</a:t>
                      </a:r>
                      <a:endParaRPr lang="en-US" dirty="0"/>
                    </a:p>
                  </a:txBody>
                  <a:tcPr/>
                </a:tc>
                <a:tc>
                  <a:txBody>
                    <a:bodyPr/>
                    <a:lstStyle/>
                    <a:p>
                      <a:pPr algn="ctr"/>
                      <a:r>
                        <a:rPr lang="en-US" dirty="0" smtClean="0"/>
                        <a:t>47.4 nm</a:t>
                      </a:r>
                      <a:endParaRPr lang="en-US" dirty="0"/>
                    </a:p>
                  </a:txBody>
                  <a:tcPr/>
                </a:tc>
                <a:tc>
                  <a:txBody>
                    <a:bodyPr/>
                    <a:lstStyle/>
                    <a:p>
                      <a:pPr algn="ctr"/>
                      <a:r>
                        <a:rPr lang="en-US" dirty="0" smtClean="0"/>
                        <a:t>     7.7  %</a:t>
                      </a:r>
                      <a:endParaRPr lang="en-US" dirty="0"/>
                    </a:p>
                  </a:txBody>
                  <a:tcPr/>
                </a:tc>
              </a:tr>
              <a:tr h="370840">
                <a:tc>
                  <a:txBody>
                    <a:bodyPr/>
                    <a:lstStyle/>
                    <a:p>
                      <a:r>
                        <a:rPr lang="en-US" dirty="0" smtClean="0"/>
                        <a:t>305 Units,   DD = 91 %</a:t>
                      </a:r>
                      <a:endParaRPr lang="en-US" dirty="0"/>
                    </a:p>
                  </a:txBody>
                  <a:tcPr/>
                </a:tc>
                <a:tc>
                  <a:txBody>
                    <a:bodyPr/>
                    <a:lstStyle/>
                    <a:p>
                      <a:pPr algn="ctr"/>
                      <a:r>
                        <a:rPr lang="en-US" dirty="0" smtClean="0"/>
                        <a:t>23.534 nm</a:t>
                      </a:r>
                      <a:endParaRPr lang="en-US" dirty="0"/>
                    </a:p>
                  </a:txBody>
                  <a:tcPr/>
                </a:tc>
                <a:tc>
                  <a:txBody>
                    <a:bodyPr/>
                    <a:lstStyle/>
                    <a:p>
                      <a:pPr algn="ctr"/>
                      <a:r>
                        <a:rPr lang="en-US" dirty="0" smtClean="0"/>
                        <a:t>26 nm</a:t>
                      </a:r>
                      <a:endParaRPr lang="en-US" dirty="0"/>
                    </a:p>
                  </a:txBody>
                  <a:tcPr/>
                </a:tc>
                <a:tc>
                  <a:txBody>
                    <a:bodyPr/>
                    <a:lstStyle/>
                    <a:p>
                      <a:pPr algn="ctr"/>
                      <a:r>
                        <a:rPr lang="en-US" dirty="0" smtClean="0"/>
                        <a:t>  -9.8 %</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711 Units,   DD = 80 %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36.646 nm</a:t>
                      </a:r>
                      <a:endParaRPr lang="en-US" dirty="0"/>
                    </a:p>
                  </a:txBody>
                  <a:tcPr/>
                </a:tc>
                <a:tc>
                  <a:txBody>
                    <a:bodyPr/>
                    <a:lstStyle/>
                    <a:p>
                      <a:pPr algn="ctr"/>
                      <a:r>
                        <a:rPr lang="en-US" dirty="0" smtClean="0"/>
                        <a:t>41 nm</a:t>
                      </a:r>
                      <a:endParaRPr lang="en-US" dirty="0"/>
                    </a:p>
                  </a:txBody>
                  <a:tcPr/>
                </a:tc>
                <a:tc>
                  <a:txBody>
                    <a:bodyPr/>
                    <a:lstStyle/>
                    <a:p>
                      <a:pPr algn="ctr"/>
                      <a:r>
                        <a:rPr lang="en-US" dirty="0" smtClean="0"/>
                        <a:t>-10.6 %</a:t>
                      </a:r>
                      <a:endParaRPr lang="en-US" dirty="0"/>
                    </a:p>
                  </a:txBody>
                  <a:tcPr/>
                </a:tc>
              </a:tr>
              <a:tr h="370840">
                <a:tc>
                  <a:txBody>
                    <a:bodyPr/>
                    <a:lstStyle/>
                    <a:p>
                      <a:r>
                        <a:rPr lang="en-US" dirty="0" smtClean="0"/>
                        <a:t>694 Units,   DD = 70 %</a:t>
                      </a:r>
                      <a:endParaRPr lang="en-US" dirty="0"/>
                    </a:p>
                  </a:txBody>
                  <a:tcPr/>
                </a:tc>
                <a:tc>
                  <a:txBody>
                    <a:bodyPr/>
                    <a:lstStyle/>
                    <a:p>
                      <a:pPr algn="ctr"/>
                      <a:r>
                        <a:rPr lang="en-US" dirty="0" smtClean="0"/>
                        <a:t>33. 701 nm </a:t>
                      </a:r>
                      <a:endParaRPr lang="en-US" dirty="0"/>
                    </a:p>
                  </a:txBody>
                  <a:tcPr/>
                </a:tc>
                <a:tc>
                  <a:txBody>
                    <a:bodyPr/>
                    <a:lstStyle/>
                    <a:p>
                      <a:pPr algn="ctr"/>
                      <a:r>
                        <a:rPr lang="en-US" dirty="0" smtClean="0"/>
                        <a:t>39 nm</a:t>
                      </a:r>
                      <a:endParaRPr lang="en-US" dirty="0"/>
                    </a:p>
                  </a:txBody>
                  <a:tcPr/>
                </a:tc>
                <a:tc>
                  <a:txBody>
                    <a:bodyPr/>
                    <a:lstStyle/>
                    <a:p>
                      <a:pPr algn="ctr"/>
                      <a:r>
                        <a:rPr lang="en-US" dirty="0" smtClean="0"/>
                        <a:t>-13.58 %</a:t>
                      </a:r>
                      <a:endParaRPr lang="en-US" dirty="0"/>
                    </a:p>
                  </a:txBody>
                  <a:tcPr/>
                </a:tc>
              </a:tr>
            </a:tbl>
          </a:graphicData>
        </a:graphic>
      </p:graphicFrame>
      <p:sp>
        <p:nvSpPr>
          <p:cNvPr id="21" name="TextBox 20"/>
          <p:cNvSpPr txBox="1"/>
          <p:nvPr/>
        </p:nvSpPr>
        <p:spPr>
          <a:xfrm>
            <a:off x="5374953" y="2949930"/>
            <a:ext cx="6580477"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Considering </a:t>
            </a:r>
            <a:r>
              <a:rPr lang="en-US" dirty="0" err="1">
                <a:latin typeface="Times New Roman" panose="02020603050405020304" pitchFamily="18" charset="0"/>
                <a:cs typeface="Times New Roman" panose="02020603050405020304" pitchFamily="18" charset="0"/>
              </a:rPr>
              <a:t>polydispersity</a:t>
            </a:r>
            <a:r>
              <a:rPr lang="en-US" dirty="0">
                <a:latin typeface="Times New Roman" panose="02020603050405020304" pitchFamily="18" charset="0"/>
                <a:cs typeface="Times New Roman" panose="02020603050405020304" pitchFamily="18" charset="0"/>
              </a:rPr>
              <a:t> of the Chitosan polymers in solution, experimental values for the radius of gyration is recovered as closely as was expected. Titration curves are recovered with close to 100 % accuracy. </a:t>
            </a:r>
          </a:p>
        </p:txBody>
      </p:sp>
    </p:spTree>
    <p:extLst>
      <p:ext uri="{BB962C8B-B14F-4D97-AF65-F5344CB8AC3E}">
        <p14:creationId xmlns:p14="http://schemas.microsoft.com/office/powerpoint/2010/main" val="2417847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5022" t="5747" r="11360" b="11396"/>
          <a:stretch/>
        </p:blipFill>
        <p:spPr>
          <a:xfrm>
            <a:off x="30904" y="26444"/>
            <a:ext cx="3489536" cy="3318352"/>
          </a:xfrm>
          <a:prstGeom prst="rect">
            <a:avLst/>
          </a:prstGeom>
        </p:spPr>
      </p:pic>
      <p:pic>
        <p:nvPicPr>
          <p:cNvPr id="3" name="pH3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613055" y="22838"/>
            <a:ext cx="3458726" cy="3319260"/>
          </a:xfrm>
          <a:prstGeom prst="rect">
            <a:avLst/>
          </a:prstGeom>
        </p:spPr>
      </p:pic>
      <p:pic>
        <p:nvPicPr>
          <p:cNvPr id="4" name="pH7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7191664" y="22838"/>
            <a:ext cx="3458724" cy="3319260"/>
          </a:xfrm>
          <a:prstGeom prst="rect">
            <a:avLst/>
          </a:prstGeom>
        </p:spPr>
      </p:pic>
      <p:sp>
        <p:nvSpPr>
          <p:cNvPr id="6" name="TextBox 5"/>
          <p:cNvSpPr txBox="1"/>
          <p:nvPr/>
        </p:nvSpPr>
        <p:spPr>
          <a:xfrm>
            <a:off x="176991" y="3320754"/>
            <a:ext cx="115424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pH 1</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468099" y="3313423"/>
            <a:ext cx="893468"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pH 3</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087021" y="3268689"/>
            <a:ext cx="115424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pH 7</a:t>
            </a:r>
            <a:endParaRPr lang="en-US" sz="2400" b="1" dirty="0">
              <a:latin typeface="Times New Roman" panose="02020603050405020304" pitchFamily="18" charset="0"/>
              <a:cs typeface="Times New Roman" panose="02020603050405020304" pitchFamily="18" charset="0"/>
            </a:endParaRPr>
          </a:p>
        </p:txBody>
      </p:sp>
      <p:sp>
        <p:nvSpPr>
          <p:cNvPr id="10" name="Oval 9"/>
          <p:cNvSpPr/>
          <p:nvPr/>
        </p:nvSpPr>
        <p:spPr>
          <a:xfrm>
            <a:off x="4158274" y="4208843"/>
            <a:ext cx="314794" cy="307157"/>
          </a:xfrm>
          <a:prstGeom prst="ellipse">
            <a:avLst/>
          </a:prstGeom>
          <a:solidFill>
            <a:srgbClr val="2803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58274" y="4793460"/>
            <a:ext cx="314794" cy="3071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58274" y="5378077"/>
            <a:ext cx="314794" cy="30715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3586" y="3682442"/>
            <a:ext cx="6901214" cy="400110"/>
          </a:xfrm>
          <a:prstGeom prst="rect">
            <a:avLst/>
          </a:prstGeom>
        </p:spPr>
        <p:txBody>
          <a:bodyPr wrap="square">
            <a:spAutoFit/>
          </a:bodyPr>
          <a:lstStyle/>
          <a:p>
            <a:r>
              <a:rPr lang="nb-NO" sz="2000" dirty="0" smtClean="0">
                <a:latin typeface="Times New Roman" panose="02020603050405020304" pitchFamily="18" charset="0"/>
                <a:cs typeface="Times New Roman" panose="02020603050405020304" pitchFamily="18" charset="0"/>
              </a:rPr>
              <a:t>SUV Dimeter 10 nm</a:t>
            </a:r>
            <a:r>
              <a:rPr lang="nb-NO" sz="2000" dirty="0">
                <a:latin typeface="Times New Roman" panose="02020603050405020304" pitchFamily="18" charset="0"/>
                <a:cs typeface="Times New Roman" panose="02020603050405020304" pitchFamily="18" charset="0"/>
              </a:rPr>
              <a:t>; DD </a:t>
            </a:r>
            <a:r>
              <a:rPr lang="nb-NO" sz="2000" dirty="0" smtClean="0">
                <a:latin typeface="Times New Roman" panose="02020603050405020304" pitchFamily="18" charset="0"/>
                <a:cs typeface="Times New Roman" panose="02020603050405020304" pitchFamily="18" charset="0"/>
              </a:rPr>
              <a:t>80 %; </a:t>
            </a:r>
            <a:r>
              <a:rPr lang="en-US" sz="2000" dirty="0" smtClean="0">
                <a:latin typeface="Times New Roman" panose="02020603050405020304" pitchFamily="18" charset="0"/>
                <a:cs typeface="Times New Roman" panose="02020603050405020304" pitchFamily="18" charset="0"/>
              </a:rPr>
              <a:t>DOPC/DOPG </a:t>
            </a:r>
            <a:r>
              <a:rPr lang="en-US" sz="2000" dirty="0">
                <a:latin typeface="Times New Roman" panose="02020603050405020304" pitchFamily="18" charset="0"/>
                <a:cs typeface="Times New Roman" panose="02020603050405020304" pitchFamily="18" charset="0"/>
              </a:rPr>
              <a:t>ratio </a:t>
            </a:r>
            <a:r>
              <a:rPr lang="en-US" sz="2000" dirty="0" smtClean="0">
                <a:latin typeface="Times New Roman" panose="02020603050405020304" pitchFamily="18" charset="0"/>
                <a:cs typeface="Times New Roman" panose="02020603050405020304" pitchFamily="18" charset="0"/>
              </a:rPr>
              <a:t>3/7; </a:t>
            </a:r>
            <a:r>
              <a:rPr lang="en-US" sz="2000" dirty="0">
                <a:latin typeface="Times New Roman" panose="02020603050405020304" pitchFamily="18" charset="0"/>
                <a:cs typeface="Times New Roman" panose="02020603050405020304" pitchFamily="18" charset="0"/>
              </a:rPr>
              <a:t>Cs 0.1 </a:t>
            </a:r>
          </a:p>
        </p:txBody>
      </p:sp>
      <p:sp>
        <p:nvSpPr>
          <p:cNvPr id="14" name="Rectangle 13"/>
          <p:cNvSpPr/>
          <p:nvPr/>
        </p:nvSpPr>
        <p:spPr>
          <a:xfrm>
            <a:off x="4467841" y="5378077"/>
            <a:ext cx="189026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DOPC head group</a:t>
            </a:r>
            <a:endParaRPr lang="en-US" dirty="0"/>
          </a:p>
        </p:txBody>
      </p:sp>
      <p:sp>
        <p:nvSpPr>
          <p:cNvPr id="15" name="Rectangle 14"/>
          <p:cNvSpPr/>
          <p:nvPr/>
        </p:nvSpPr>
        <p:spPr>
          <a:xfrm>
            <a:off x="4473068" y="4789252"/>
            <a:ext cx="370710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DOPG negatively charged head group</a:t>
            </a:r>
            <a:endParaRPr lang="en-US" dirty="0"/>
          </a:p>
        </p:txBody>
      </p:sp>
      <p:sp>
        <p:nvSpPr>
          <p:cNvPr id="16" name="Rectangle 15"/>
          <p:cNvSpPr/>
          <p:nvPr/>
        </p:nvSpPr>
        <p:spPr>
          <a:xfrm>
            <a:off x="4474069" y="4208843"/>
            <a:ext cx="260199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DOPG </a:t>
            </a:r>
            <a:r>
              <a:rPr lang="en-US" dirty="0" smtClean="0">
                <a:latin typeface="Times New Roman" panose="02020603050405020304" pitchFamily="18" charset="0"/>
                <a:cs typeface="Times New Roman" panose="02020603050405020304" pitchFamily="18" charset="0"/>
              </a:rPr>
              <a:t>neutral head </a:t>
            </a:r>
            <a:r>
              <a:rPr lang="en-US" dirty="0">
                <a:latin typeface="Times New Roman" panose="02020603050405020304" pitchFamily="18" charset="0"/>
                <a:cs typeface="Times New Roman" panose="02020603050405020304" pitchFamily="18" charset="0"/>
              </a:rPr>
              <a:t>group</a:t>
            </a:r>
            <a:endParaRPr lang="en-US" dirty="0"/>
          </a:p>
        </p:txBody>
      </p:sp>
      <p:sp>
        <p:nvSpPr>
          <p:cNvPr id="17" name="Rectangle 16"/>
          <p:cNvSpPr/>
          <p:nvPr/>
        </p:nvSpPr>
        <p:spPr>
          <a:xfrm>
            <a:off x="176991" y="4973918"/>
            <a:ext cx="3943250" cy="1015663"/>
          </a:xfrm>
          <a:prstGeom prst="rect">
            <a:avLst/>
          </a:prstGeom>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Adsorption </a:t>
            </a:r>
            <a:r>
              <a:rPr lang="en-US" sz="2000" dirty="0" smtClean="0">
                <a:solidFill>
                  <a:srgbClr val="FF0000"/>
                </a:solidFill>
                <a:latin typeface="Times New Roman" panose="02020603050405020304" pitchFamily="18" charset="0"/>
                <a:cs typeface="Times New Roman" panose="02020603050405020304" pitchFamily="18" charset="0"/>
              </a:rPr>
              <a:t>of Chitosan on </a:t>
            </a:r>
          </a:p>
          <a:p>
            <a:r>
              <a:rPr lang="en-US" sz="2000" dirty="0" smtClean="0">
                <a:solidFill>
                  <a:srgbClr val="FF0000"/>
                </a:solidFill>
                <a:latin typeface="Times New Roman" panose="02020603050405020304" pitchFamily="18" charset="0"/>
                <a:cs typeface="Times New Roman" panose="02020603050405020304" pitchFamily="18" charset="0"/>
              </a:rPr>
              <a:t>Liposomes – Fully </a:t>
            </a:r>
            <a:r>
              <a:rPr lang="en-US" sz="2000" dirty="0" err="1" smtClean="0">
                <a:solidFill>
                  <a:srgbClr val="FF0000"/>
                </a:solidFill>
                <a:latin typeface="Times New Roman" panose="02020603050405020304" pitchFamily="18" charset="0"/>
                <a:cs typeface="Times New Roman" panose="02020603050405020304" pitchFamily="18" charset="0"/>
              </a:rPr>
              <a:t>titratable</a:t>
            </a:r>
            <a:r>
              <a:rPr lang="en-US" sz="2000" dirty="0" smtClean="0">
                <a:solidFill>
                  <a:srgbClr val="FF0000"/>
                </a:solidFill>
                <a:latin typeface="Times New Roman" panose="02020603050405020304" pitchFamily="18" charset="0"/>
                <a:cs typeface="Times New Roman" panose="02020603050405020304" pitchFamily="18" charset="0"/>
              </a:rPr>
              <a:t> model</a:t>
            </a:r>
          </a:p>
          <a:p>
            <a:r>
              <a:rPr lang="en-US" sz="2000" dirty="0" smtClean="0">
                <a:solidFill>
                  <a:srgbClr val="FF0000"/>
                </a:solidFill>
                <a:latin typeface="Times New Roman" panose="02020603050405020304" pitchFamily="18" charset="0"/>
                <a:cs typeface="Times New Roman" panose="02020603050405020304" pitchFamily="18" charset="0"/>
              </a:rPr>
              <a:t> </a:t>
            </a:r>
            <a:endParaRPr lang="en-US" sz="2000" dirty="0"/>
          </a:p>
        </p:txBody>
      </p:sp>
      <p:sp>
        <p:nvSpPr>
          <p:cNvPr id="18" name="Oval 17"/>
          <p:cNvSpPr/>
          <p:nvPr/>
        </p:nvSpPr>
        <p:spPr>
          <a:xfrm>
            <a:off x="4158274" y="5920477"/>
            <a:ext cx="314794" cy="3071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67841" y="5888782"/>
            <a:ext cx="2723823"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Neutral Chitosan Monomer</a:t>
            </a:r>
            <a:endParaRPr lang="en-US" dirty="0"/>
          </a:p>
        </p:txBody>
      </p:sp>
      <p:sp>
        <p:nvSpPr>
          <p:cNvPr id="20" name="Oval 19"/>
          <p:cNvSpPr/>
          <p:nvPr/>
        </p:nvSpPr>
        <p:spPr>
          <a:xfrm>
            <a:off x="4158274" y="6445450"/>
            <a:ext cx="314794" cy="3071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67840" y="6415538"/>
            <a:ext cx="3031599"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Protonated Chitosan Monomer</a:t>
            </a:r>
            <a:endParaRPr lang="en-US" dirty="0"/>
          </a:p>
        </p:txBody>
      </p:sp>
      <p:pic>
        <p:nvPicPr>
          <p:cNvPr id="22" name="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8530108" y="3506298"/>
            <a:ext cx="3490202" cy="3351702"/>
          </a:xfrm>
          <a:prstGeom prst="rect">
            <a:avLst/>
          </a:prstGeom>
        </p:spPr>
      </p:pic>
    </p:spTree>
    <p:extLst>
      <p:ext uri="{BB962C8B-B14F-4D97-AF65-F5344CB8AC3E}">
        <p14:creationId xmlns:p14="http://schemas.microsoft.com/office/powerpoint/2010/main" val="26024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4" fill="hold"/>
                                        <p:tgtEl>
                                          <p:spTgt spid="2"/>
                                        </p:tgtEl>
                                      </p:cBhvr>
                                    </p:cmd>
                                  </p:childTnLst>
                                </p:cTn>
                              </p:par>
                            </p:childTnLst>
                          </p:cTn>
                        </p:par>
                        <p:par>
                          <p:cTn id="7" fill="hold">
                            <p:stCondLst>
                              <p:cond delay="32034"/>
                            </p:stCondLst>
                            <p:childTnLst>
                              <p:par>
                                <p:cTn id="8" presetID="1" presetClass="mediacall" presetSubtype="0" fill="hold" nodeType="afterEffect">
                                  <p:stCondLst>
                                    <p:cond delay="0"/>
                                  </p:stCondLst>
                                  <p:childTnLst>
                                    <p:cmd type="call" cmd="playFrom(0.0)">
                                      <p:cBhvr>
                                        <p:cTn id="9" dur="32034" fill="hold"/>
                                        <p:tgtEl>
                                          <p:spTgt spid="3"/>
                                        </p:tgtEl>
                                      </p:cBhvr>
                                    </p:cmd>
                                  </p:childTnLst>
                                </p:cTn>
                              </p:par>
                            </p:childTnLst>
                          </p:cTn>
                        </p:par>
                        <p:par>
                          <p:cTn id="10" fill="hold">
                            <p:stCondLst>
                              <p:cond delay="64068"/>
                            </p:stCondLst>
                            <p:childTnLst>
                              <p:par>
                                <p:cTn id="11" presetID="1" presetClass="mediacall" presetSubtype="0" fill="hold" nodeType="afterEffect">
                                  <p:stCondLst>
                                    <p:cond delay="0"/>
                                  </p:stCondLst>
                                  <p:childTnLst>
                                    <p:cmd type="call" cmd="playFrom(0.0)">
                                      <p:cBhvr>
                                        <p:cTn id="12" dur="32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2"/>
                </p:tgtEl>
              </p:cMediaNode>
            </p:video>
            <p:video>
              <p:cMediaNode vol="80000">
                <p:cTn id="29" fill="hold" display="0">
                  <p:stCondLst>
                    <p:cond delay="indefinite"/>
                  </p:stCondLst>
                </p:cTn>
                <p:tgtEl>
                  <p:spTgt spid="3"/>
                </p:tgtEl>
              </p:cMediaNode>
            </p:video>
            <p:video>
              <p:cMediaNode vol="80000">
                <p:cTn id="30" fill="hold" display="0">
                  <p:stCondLst>
                    <p:cond delay="indefinite"/>
                  </p:stCondLst>
                </p:cTn>
                <p:tgtEl>
                  <p:spTgt spid="4"/>
                </p:tgtEl>
              </p:cMediaNode>
            </p:vide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2"/>
                                        </p:tgtEl>
                                      </p:cBhvr>
                                    </p:cmd>
                                  </p:childTnLst>
                                </p:cTn>
                              </p:par>
                            </p:childTnLst>
                          </p:cTn>
                        </p:par>
                      </p:childTnLst>
                    </p:cTn>
                  </p:par>
                </p:childTnLst>
              </p:cTn>
              <p:nextCondLst>
                <p:cond evt="onClick" delay="0">
                  <p:tgtEl>
                    <p:spTgt spid="22"/>
                  </p:tgtEl>
                </p:cond>
              </p:nextCondLst>
            </p:seq>
            <p:video>
              <p:cMediaNode vol="80000">
                <p:cTn id="36" fill="hold" display="0">
                  <p:stCondLst>
                    <p:cond delay="indefinite"/>
                  </p:stCondLst>
                </p:cTn>
                <p:tgtEl>
                  <p:spTgt spid="2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3647</TotalTime>
  <Words>381</Words>
  <Application>Microsoft Office PowerPoint</Application>
  <PresentationFormat>Widescreen</PresentationFormat>
  <Paragraphs>61</Paragraphs>
  <Slides>5</Slides>
  <Notes>0</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2" baseType="lpstr">
      <vt:lpstr>Arial</vt:lpstr>
      <vt:lpstr>Calibri</vt:lpstr>
      <vt:lpstr>Calibri Light</vt:lpstr>
      <vt:lpstr>Cambria Math</vt:lpstr>
      <vt:lpstr>Times New Roman</vt:lpstr>
      <vt:lpstr>Office Theme</vt:lpstr>
      <vt:lpstr>CorelDRAW</vt:lpstr>
      <vt:lpstr>An Accurate Coarse Grained Model for Polysaccharides In Solution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levan</dc:creator>
  <cp:lastModifiedBy>levan</cp:lastModifiedBy>
  <cp:revision>115</cp:revision>
  <dcterms:created xsi:type="dcterms:W3CDTF">2016-04-06T00:16:48Z</dcterms:created>
  <dcterms:modified xsi:type="dcterms:W3CDTF">2017-06-25T03:00:35Z</dcterms:modified>
</cp:coreProperties>
</file>