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56" r:id="rId3"/>
    <p:sldId id="257"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7C4F4F-C87D-400B-95A1-CC2288557B61}"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10686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C4F4F-C87D-400B-95A1-CC2288557B61}"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134165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C4F4F-C87D-400B-95A1-CC2288557B61}"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406904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C4F4F-C87D-400B-95A1-CC2288557B61}"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412055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7C4F4F-C87D-400B-95A1-CC2288557B61}"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366317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7C4F4F-C87D-400B-95A1-CC2288557B61}"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33739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7C4F4F-C87D-400B-95A1-CC2288557B61}" type="datetimeFigureOut">
              <a:rPr lang="en-US" smtClean="0"/>
              <a:t>6/24/2017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396967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7C4F4F-C87D-400B-95A1-CC2288557B61}" type="datetimeFigureOut">
              <a:rPr lang="en-US" smtClean="0"/>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326356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C4F4F-C87D-400B-95A1-CC2288557B61}" type="datetimeFigureOut">
              <a:rPr lang="en-US" smtClean="0"/>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250235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C4F4F-C87D-400B-95A1-CC2288557B61}"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58145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C4F4F-C87D-400B-95A1-CC2288557B61}"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03C85-2F72-4C90-91F2-6FB91B572D0B}" type="slidenum">
              <a:rPr lang="en-US" smtClean="0"/>
              <a:t>‹#›</a:t>
            </a:fld>
            <a:endParaRPr lang="en-US"/>
          </a:p>
        </p:txBody>
      </p:sp>
    </p:spTree>
    <p:extLst>
      <p:ext uri="{BB962C8B-B14F-4D97-AF65-F5344CB8AC3E}">
        <p14:creationId xmlns:p14="http://schemas.microsoft.com/office/powerpoint/2010/main" val="36278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C4F4F-C87D-400B-95A1-CC2288557B61}" type="datetimeFigureOut">
              <a:rPr lang="en-US" smtClean="0"/>
              <a:t>6/24/2017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03C85-2F72-4C90-91F2-6FB91B572D0B}" type="slidenum">
              <a:rPr lang="en-US" smtClean="0"/>
              <a:t>‹#›</a:t>
            </a:fld>
            <a:endParaRPr lang="en-US"/>
          </a:p>
        </p:txBody>
      </p:sp>
    </p:spTree>
    <p:extLst>
      <p:ext uri="{BB962C8B-B14F-4D97-AF65-F5344CB8AC3E}">
        <p14:creationId xmlns:p14="http://schemas.microsoft.com/office/powerpoint/2010/main" val="4003671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3.emf"/><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image" Target="../media/image7.emf"/><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png"/><Relationship Id="rId5" Type="http://schemas.openxmlformats.org/officeDocument/2006/relationships/image" Target="../media/image9.emf"/><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2650" y="1"/>
            <a:ext cx="7886700" cy="1200329"/>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Characterization of Flame Retardants in </a:t>
            </a:r>
            <a:r>
              <a:rPr lang="en-US" sz="2400" b="1" dirty="0" smtClean="0">
                <a:latin typeface="Times New Roman" panose="02020603050405020304" pitchFamily="18" charset="0"/>
                <a:cs typeface="Times New Roman" panose="02020603050405020304" pitchFamily="18" charset="0"/>
              </a:rPr>
              <a:t>Polymers: </a:t>
            </a: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X-ray Interferometry Tomography &amp; Numerical Simulation</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50762" y="1183753"/>
            <a:ext cx="11230377" cy="1077218"/>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Godfrey Mills</a:t>
            </a:r>
            <a:r>
              <a:rPr lang="en-US" sz="1600" baseline="300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Omoefe</a:t>
            </a:r>
            <a:r>
              <a:rPr lang="en-US" sz="1600" dirty="0">
                <a:latin typeface="Times New Roman" panose="02020603050405020304" pitchFamily="18" charset="0"/>
                <a:cs typeface="Times New Roman" panose="02020603050405020304" pitchFamily="18" charset="0"/>
              </a:rPr>
              <a:t> Kio</a:t>
            </a:r>
            <a:r>
              <a:rPr lang="en-US" sz="1600" baseline="300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Kyungmin</a:t>
            </a:r>
            <a:r>
              <a:rPr lang="en-US" sz="1600" dirty="0">
                <a:latin typeface="Times New Roman" panose="02020603050405020304" pitchFamily="18" charset="0"/>
                <a:cs typeface="Times New Roman" panose="02020603050405020304" pitchFamily="18" charset="0"/>
              </a:rPr>
              <a:t> Ham</a:t>
            </a:r>
            <a:r>
              <a:rPr lang="en-US"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Jonathan McCarney</a:t>
            </a:r>
            <a:r>
              <a:rPr lang="en-US" sz="1600" baseline="30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and Les Butler</a:t>
            </a:r>
            <a:r>
              <a:rPr lang="en-US" sz="1600" baseline="30000" dirty="0">
                <a:latin typeface="Times New Roman" panose="02020603050405020304" pitchFamily="18" charset="0"/>
                <a:cs typeface="Times New Roman" panose="02020603050405020304" pitchFamily="18" charset="0"/>
              </a:rPr>
              <a:t>1</a:t>
            </a:r>
            <a:endParaRPr lang="en-US" sz="1600" cap="small" dirty="0">
              <a:latin typeface="Times New Roman" panose="02020603050405020304" pitchFamily="18" charset="0"/>
              <a:cs typeface="Times New Roman" panose="02020603050405020304" pitchFamily="18" charset="0"/>
            </a:endParaRPr>
          </a:p>
          <a:p>
            <a:pPr algn="ctr"/>
            <a:r>
              <a:rPr lang="en-CA" sz="1600" baseline="30000" dirty="0">
                <a:latin typeface="Times New Roman" panose="02020603050405020304" pitchFamily="18" charset="0"/>
                <a:cs typeface="Times New Roman" panose="02020603050405020304" pitchFamily="18" charset="0"/>
              </a:rPr>
              <a:t>1</a:t>
            </a:r>
            <a:r>
              <a:rPr lang="en-CA" sz="1600" dirty="0">
                <a:latin typeface="Times New Roman" panose="02020603050405020304" pitchFamily="18" charset="0"/>
                <a:cs typeface="Times New Roman" panose="02020603050405020304" pitchFamily="18" charset="0"/>
              </a:rPr>
              <a:t>Department of Chemistry, Louisiana State University.</a:t>
            </a:r>
            <a:r>
              <a:rPr lang="en-US" sz="1600" dirty="0">
                <a:latin typeface="Times New Roman" panose="02020603050405020304" pitchFamily="18" charset="0"/>
                <a:cs typeface="Times New Roman" panose="02020603050405020304" pitchFamily="18" charset="0"/>
              </a:rPr>
              <a:t> </a:t>
            </a:r>
            <a:r>
              <a:rPr lang="en-CA" sz="1600" baseline="30000" dirty="0">
                <a:latin typeface="Times New Roman" panose="02020603050405020304" pitchFamily="18" charset="0"/>
                <a:cs typeface="Times New Roman" panose="02020603050405020304" pitchFamily="18" charset="0"/>
              </a:rPr>
              <a:t>2</a:t>
            </a:r>
            <a:r>
              <a:rPr lang="en-CA" sz="1600" dirty="0">
                <a:latin typeface="Times New Roman" panose="02020603050405020304" pitchFamily="18" charset="0"/>
                <a:cs typeface="Times New Roman" panose="02020603050405020304" pitchFamily="18" charset="0"/>
              </a:rPr>
              <a:t>Center for Advanced Microstructures &amp; Devices, Louisiana State University.</a:t>
            </a: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baseline="30000" dirty="0">
                <a:latin typeface="Times New Roman" panose="02020603050405020304" pitchFamily="18" charset="0"/>
                <a:cs typeface="Times New Roman" panose="02020603050405020304" pitchFamily="18" charset="0"/>
              </a:rPr>
              <a:t> 3</a:t>
            </a:r>
            <a:r>
              <a:rPr lang="en-US" sz="1600" dirty="0">
                <a:latin typeface="Times New Roman" panose="02020603050405020304" pitchFamily="18" charset="0"/>
                <a:cs typeface="Times New Roman" panose="02020603050405020304" pitchFamily="18" charset="0"/>
              </a:rPr>
              <a:t> Albemarle Corporation, Process Development Center, P.O. Box 341, Baton Rouge, Louisiana 70821 		Correspondence :</a:t>
            </a:r>
            <a:r>
              <a:rPr lang="en-US" sz="1600" u="sng" dirty="0">
                <a:latin typeface="Times New Roman" panose="02020603050405020304" pitchFamily="18" charset="0"/>
                <a:cs typeface="Times New Roman" panose="02020603050405020304" pitchFamily="18" charset="0"/>
              </a:rPr>
              <a:t>gmills@lsu.edu, okio1@lsu.edu, lbutler@lsu.edu, kham1@lsu.edu </a:t>
            </a:r>
            <a:endParaRPr lang="en-US" sz="1600"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0151" y="2312099"/>
            <a:ext cx="11964473" cy="4278094"/>
          </a:xfrm>
          <a:prstGeom prst="rect">
            <a:avLst/>
          </a:prstGeom>
          <a:noFill/>
          <a:ln>
            <a:noFill/>
          </a:ln>
        </p:spPr>
        <p:txBody>
          <a:bodyPr wrap="square" rtlCol="0">
            <a:spAutoFit/>
          </a:bodyPr>
          <a:lstStyle/>
          <a:p>
            <a:pPr algn="ctr"/>
            <a:endParaRPr lang="en-US" sz="1600" b="1" dirty="0" smtClean="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r>
              <a:rPr lang="en-US" sz="1600" b="1" dirty="0" smtClean="0">
                <a:latin typeface="Times New Roman" panose="02020603050405020304" pitchFamily="18" charset="0"/>
                <a:cs typeface="Times New Roman" panose="02020603050405020304" pitchFamily="18" charset="0"/>
              </a:rPr>
              <a:t>Introduction</a:t>
            </a:r>
            <a:endParaRPr lang="en-US" sz="1600" b="1" dirty="0">
              <a:latin typeface="Times New Roman" panose="02020603050405020304" pitchFamily="18" charset="0"/>
              <a:cs typeface="Times New Roman" panose="02020603050405020304" pitchFamily="18" charset="0"/>
            </a:endParaRPr>
          </a:p>
          <a:p>
            <a:pPr marL="457200" indent="-457200" algn="just">
              <a:buFont typeface="Arial"/>
              <a:buChar char="•"/>
            </a:pPr>
            <a:r>
              <a:rPr lang="en-US" sz="1600" dirty="0">
                <a:latin typeface="Times New Roman" panose="02020603050405020304" pitchFamily="18" charset="0"/>
                <a:cs typeface="Times New Roman" panose="02020603050405020304" pitchFamily="18" charset="0"/>
              </a:rPr>
              <a:t>X-ray </a:t>
            </a:r>
            <a:r>
              <a:rPr lang="en-US" sz="1600" dirty="0">
                <a:latin typeface="Times New Roman" panose="02020603050405020304" pitchFamily="18" charset="0"/>
                <a:cs typeface="Times New Roman" panose="02020603050405020304" pitchFamily="18" charset="0"/>
              </a:rPr>
              <a:t>grating </a:t>
            </a:r>
            <a:r>
              <a:rPr lang="en-US" sz="1600" dirty="0">
                <a:latin typeface="Times New Roman" panose="02020603050405020304" pitchFamily="18" charset="0"/>
                <a:cs typeface="Times New Roman" panose="02020603050405020304" pitchFamily="18" charset="0"/>
              </a:rPr>
              <a:t>interferometry was applied in </a:t>
            </a:r>
            <a:r>
              <a:rPr lang="en-US" sz="1600" dirty="0">
                <a:latin typeface="Times New Roman" panose="02020603050405020304" pitchFamily="18" charset="0"/>
                <a:cs typeface="Times New Roman" panose="02020603050405020304" pitchFamily="18" charset="0"/>
              </a:rPr>
              <a:t>the non-destructive evaluation </a:t>
            </a:r>
            <a:r>
              <a:rPr lang="en-US" sz="1600" dirty="0">
                <a:latin typeface="Times New Roman" panose="02020603050405020304" pitchFamily="18" charset="0"/>
                <a:cs typeface="Times New Roman" panose="02020603050405020304" pitchFamily="18" charset="0"/>
              </a:rPr>
              <a:t>of samples prepared using the AM technique -fused deposition modelling</a:t>
            </a:r>
            <a:r>
              <a:rPr lang="en-US" sz="1600" dirty="0" smtClean="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marL="457200" indent="-457200" algn="just">
              <a:buFont typeface="Arial"/>
              <a:buChar char="•"/>
            </a:pPr>
            <a:r>
              <a:rPr lang="en-US" sz="1600" dirty="0">
                <a:latin typeface="Times New Roman" panose="02020603050405020304" pitchFamily="18" charset="0"/>
                <a:cs typeface="Times New Roman" panose="02020603050405020304" pitchFamily="18" charset="0"/>
              </a:rPr>
              <a:t>Three image modalities: absorption (abs), </a:t>
            </a:r>
            <a:r>
              <a:rPr lang="en-US" sz="1600" dirty="0">
                <a:latin typeface="Times New Roman" panose="02020603050405020304" pitchFamily="18" charset="0"/>
                <a:cs typeface="Times New Roman" panose="02020603050405020304" pitchFamily="18" charset="0"/>
              </a:rPr>
              <a:t>differential phase </a:t>
            </a:r>
            <a:r>
              <a:rPr lang="en-US" sz="1600" dirty="0">
                <a:latin typeface="Times New Roman" panose="02020603050405020304" pitchFamily="18" charset="0"/>
                <a:cs typeface="Times New Roman" panose="02020603050405020304" pitchFamily="18" charset="0"/>
              </a:rPr>
              <a:t>contrast (</a:t>
            </a:r>
            <a:r>
              <a:rPr lang="en-US" sz="1600" dirty="0" err="1">
                <a:latin typeface="Times New Roman" panose="02020603050405020304" pitchFamily="18" charset="0"/>
                <a:cs typeface="Times New Roman" panose="02020603050405020304" pitchFamily="18" charset="0"/>
              </a:rPr>
              <a:t>dpc</a:t>
            </a:r>
            <a:r>
              <a:rPr lang="en-US" sz="1600" dirty="0">
                <a:latin typeface="Times New Roman" panose="02020603050405020304" pitchFamily="18" charset="0"/>
                <a:cs typeface="Times New Roman" panose="02020603050405020304" pitchFamily="18" charset="0"/>
              </a:rPr>
              <a:t>) and </a:t>
            </a:r>
            <a:r>
              <a:rPr lang="en-US" sz="1600" dirty="0">
                <a:latin typeface="Times New Roman" panose="02020603050405020304" pitchFamily="18" charset="0"/>
                <a:cs typeface="Times New Roman" panose="02020603050405020304" pitchFamily="18" charset="0"/>
              </a:rPr>
              <a:t>dark-field (small angle scattering) </a:t>
            </a:r>
            <a:r>
              <a:rPr lang="en-US" sz="1600" dirty="0">
                <a:latin typeface="Times New Roman" panose="02020603050405020304" pitchFamily="18" charset="0"/>
                <a:cs typeface="Times New Roman" panose="02020603050405020304" pitchFamily="18" charset="0"/>
              </a:rPr>
              <a:t>are generated.</a:t>
            </a:r>
          </a:p>
          <a:p>
            <a:pPr algn="just"/>
            <a:endParaRPr lang="en-US" sz="1600" dirty="0">
              <a:latin typeface="Times New Roman" panose="02020603050405020304" pitchFamily="18" charset="0"/>
              <a:cs typeface="Times New Roman" panose="02020603050405020304" pitchFamily="18" charset="0"/>
            </a:endParaRPr>
          </a:p>
          <a:p>
            <a:pPr marL="457200" indent="-457200" algn="just">
              <a:buFont typeface="Arial"/>
              <a:buChar char="•"/>
            </a:pPr>
            <a:r>
              <a:rPr lang="en-US" sz="1600" dirty="0">
                <a:latin typeface="Times New Roman" panose="02020603050405020304" pitchFamily="18" charset="0"/>
                <a:cs typeface="Times New Roman" panose="02020603050405020304" pitchFamily="18" charset="0"/>
              </a:rPr>
              <a:t>The dark-field image gives information on </a:t>
            </a:r>
            <a:r>
              <a:rPr lang="en-US" sz="1600" dirty="0">
                <a:latin typeface="Times New Roman" panose="02020603050405020304" pitchFamily="18" charset="0"/>
                <a:cs typeface="Times New Roman" panose="02020603050405020304" pitchFamily="18" charset="0"/>
              </a:rPr>
              <a:t>anisotropic voids or cracks, with the ability to probe different </a:t>
            </a:r>
            <a:r>
              <a:rPr lang="en-US" sz="1600" dirty="0">
                <a:latin typeface="Times New Roman" panose="02020603050405020304" pitchFamily="18" charset="0"/>
                <a:cs typeface="Times New Roman" panose="02020603050405020304" pitchFamily="18" charset="0"/>
              </a:rPr>
              <a:t>scattering </a:t>
            </a:r>
            <a:r>
              <a:rPr lang="en-US" sz="1600" dirty="0">
                <a:latin typeface="Times New Roman" panose="02020603050405020304" pitchFamily="18" charset="0"/>
                <a:cs typeface="Times New Roman" panose="02020603050405020304" pitchFamily="18" charset="0"/>
              </a:rPr>
              <a:t>based on  </a:t>
            </a:r>
            <a:r>
              <a:rPr lang="en-US" sz="1600" dirty="0">
                <a:latin typeface="Times New Roman" panose="02020603050405020304" pitchFamily="18" charset="0"/>
                <a:cs typeface="Times New Roman" panose="02020603050405020304" pitchFamily="18" charset="0"/>
              </a:rPr>
              <a:t>interferometer configuration</a:t>
            </a:r>
            <a:r>
              <a:rPr lang="en-US" sz="1600" dirty="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marL="457200" indent="-457200" algn="just">
              <a:buFont typeface="Arial"/>
              <a:buChar char="•"/>
            </a:pPr>
            <a:r>
              <a:rPr lang="en-US" sz="1600" dirty="0">
                <a:latin typeface="Times New Roman" panose="02020603050405020304" pitchFamily="18" charset="0"/>
                <a:cs typeface="Times New Roman" panose="02020603050405020304" pitchFamily="18" charset="0"/>
              </a:rPr>
              <a:t>The sample was a 3D printed </a:t>
            </a:r>
            <a:r>
              <a:rPr lang="en-US" sz="1600" dirty="0">
                <a:latin typeface="Times New Roman" panose="02020603050405020304" pitchFamily="18" charset="0"/>
                <a:cs typeface="Times New Roman" panose="02020603050405020304" pitchFamily="18" charset="0"/>
              </a:rPr>
              <a:t>Stanford </a:t>
            </a:r>
            <a:r>
              <a:rPr lang="en-US" sz="1600" dirty="0">
                <a:latin typeface="Times New Roman" panose="02020603050405020304" pitchFamily="18" charset="0"/>
                <a:cs typeface="Times New Roman" panose="02020603050405020304" pitchFamily="18" charset="0"/>
              </a:rPr>
              <a:t>bunny and </a:t>
            </a:r>
            <a:r>
              <a:rPr lang="en-US" sz="1600" dirty="0">
                <a:latin typeface="Times New Roman" panose="02020603050405020304" pitchFamily="18" charset="0"/>
                <a:cs typeface="Times New Roman" panose="02020603050405020304" pitchFamily="18" charset="0"/>
              </a:rPr>
              <a:t>resulting </a:t>
            </a:r>
            <a:r>
              <a:rPr lang="en-US" sz="1600" dirty="0">
                <a:latin typeface="Times New Roman" panose="02020603050405020304" pitchFamily="18" charset="0"/>
                <a:cs typeface="Times New Roman" panose="02020603050405020304" pitchFamily="18" charset="0"/>
              </a:rPr>
              <a:t>dark-field images </a:t>
            </a:r>
            <a:r>
              <a:rPr lang="en-US" sz="1600" dirty="0">
                <a:latin typeface="Times New Roman" panose="02020603050405020304" pitchFamily="18" charset="0"/>
                <a:cs typeface="Times New Roman" panose="02020603050405020304" pitchFamily="18" charset="0"/>
              </a:rPr>
              <a:t>highlighted gaps </a:t>
            </a:r>
            <a:r>
              <a:rPr lang="en-US" sz="1600" dirty="0">
                <a:latin typeface="Times New Roman" panose="02020603050405020304" pitchFamily="18" charset="0"/>
                <a:cs typeface="Times New Roman" panose="02020603050405020304" pitchFamily="18" charset="0"/>
              </a:rPr>
              <a:t>aligned with </a:t>
            </a:r>
            <a:r>
              <a:rPr lang="en-US" sz="1600" dirty="0">
                <a:latin typeface="Times New Roman" panose="02020603050405020304" pitchFamily="18" charset="0"/>
                <a:cs typeface="Times New Roman" panose="02020603050405020304" pitchFamily="18" charset="0"/>
              </a:rPr>
              <a:t>print layers</a:t>
            </a:r>
            <a:r>
              <a:rPr lang="en-US" sz="1600" dirty="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marL="457200" indent="-457200" algn="just">
              <a:buFont typeface="Arial"/>
              <a:buChar char="•"/>
            </a:pPr>
            <a:r>
              <a:rPr lang="en-US" sz="1600" dirty="0">
                <a:latin typeface="Times New Roman" panose="02020603050405020304" pitchFamily="18" charset="0"/>
                <a:cs typeface="Times New Roman" panose="02020603050405020304" pitchFamily="18" charset="0"/>
              </a:rPr>
              <a:t>The effect of heating on plastics incorporated with flame retardant (FR) material is also being </a:t>
            </a:r>
            <a:r>
              <a:rPr lang="en-US" sz="1600" dirty="0">
                <a:latin typeface="Times New Roman" panose="02020603050405020304" pitchFamily="18" charset="0"/>
                <a:cs typeface="Times New Roman" panose="02020603050405020304" pitchFamily="18" charset="0"/>
              </a:rPr>
              <a:t>explored</a:t>
            </a:r>
            <a:r>
              <a:rPr lang="en-US" sz="1600" dirty="0" smtClean="0">
                <a:latin typeface="Times New Roman" panose="02020603050405020304" pitchFamily="18" charset="0"/>
                <a:cs typeface="Times New Roman" panose="02020603050405020304" pitchFamily="18" charset="0"/>
              </a:rPr>
              <a:t>.</a:t>
            </a:r>
          </a:p>
          <a:p>
            <a:pPr algn="just"/>
            <a:endParaRPr lang="en-US" sz="1600" dirty="0" smtClean="0">
              <a:latin typeface="Times New Roman" panose="02020603050405020304" pitchFamily="18" charset="0"/>
              <a:cs typeface="Times New Roman" panose="02020603050405020304" pitchFamily="18" charset="0"/>
            </a:endParaRPr>
          </a:p>
          <a:p>
            <a:pPr marL="457200" indent="-457200" algn="just">
              <a:buFont typeface="Arial"/>
              <a:buChar char="•"/>
            </a:pPr>
            <a:r>
              <a:rPr lang="en-US" sz="1600" dirty="0" smtClean="0">
                <a:latin typeface="Times New Roman" panose="02020603050405020304" pitchFamily="18" charset="0"/>
                <a:cs typeface="Times New Roman" panose="02020603050405020304" pitchFamily="18" charset="0"/>
              </a:rPr>
              <a:t>X-ray tomography was applied to sand-biochar mixture to characterize the pore space, sand, and biochar after which a pore network model was used to simulate flow</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983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31196"/>
            <a:ext cx="12191999" cy="1815882"/>
          </a:xfrm>
          <a:prstGeom prst="rect">
            <a:avLst/>
          </a:prstGeom>
        </p:spPr>
        <p:txBody>
          <a:bodyPr wrap="square">
            <a:spAutoFit/>
          </a:bodyPr>
          <a:lstStyle/>
          <a:p>
            <a:pPr algn="ctr"/>
            <a:r>
              <a:rPr lang="en-US" sz="1600" b="1" dirty="0" smtClean="0">
                <a:latin typeface="Times New Roman" panose="02020603050405020304" pitchFamily="18" charset="0"/>
                <a:cs typeface="Times New Roman" panose="02020603050405020304" pitchFamily="18" charset="0"/>
              </a:rPr>
              <a:t>Methodology</a:t>
            </a: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Samples</a:t>
            </a:r>
          </a:p>
          <a:p>
            <a:pPr marL="468313" indent="-468313" algn="just">
              <a:buFont typeface="Arial" charset="0"/>
              <a:buChar char="•"/>
            </a:pPr>
            <a:r>
              <a:rPr lang="en-US" sz="1600" dirty="0">
                <a:latin typeface="Times New Roman" panose="02020603050405020304" pitchFamily="18" charset="0"/>
                <a:cs typeface="Times New Roman" panose="02020603050405020304" pitchFamily="18" charset="0"/>
              </a:rPr>
              <a:t>Stanford Bunny printed from acrylonitrile butadiene styrene polymer (ABS) using a </a:t>
            </a:r>
            <a:r>
              <a:rPr lang="en-US" sz="1600" dirty="0" err="1">
                <a:latin typeface="Times New Roman" panose="02020603050405020304" pitchFamily="18" charset="0"/>
                <a:cs typeface="Times New Roman" panose="02020603050405020304" pitchFamily="18" charset="0"/>
              </a:rPr>
              <a:t>Stratasys</a:t>
            </a:r>
            <a:r>
              <a:rPr lang="en-US" sz="1600" dirty="0">
                <a:latin typeface="Times New Roman" panose="02020603050405020304" pitchFamily="18" charset="0"/>
                <a:cs typeface="Times New Roman" panose="02020603050405020304" pitchFamily="18" charset="0"/>
              </a:rPr>
              <a:t> Dimension Elite 3D printer.</a:t>
            </a:r>
          </a:p>
          <a:p>
            <a:pPr marL="468313" indent="-468313" algn="just">
              <a:buFont typeface="Arial" charset="0"/>
              <a:buChar char="•"/>
            </a:pPr>
            <a:r>
              <a:rPr lang="en-US" sz="1600" dirty="0">
                <a:latin typeface="Times New Roman" panose="02020603050405020304" pitchFamily="18" charset="0"/>
                <a:cs typeface="Times New Roman" panose="02020603050405020304" pitchFamily="18" charset="0"/>
              </a:rPr>
              <a:t>Rectangular block printed with alternating ABS-FR and ABS layers (ratios 1:3 and 1:1) using a </a:t>
            </a:r>
            <a:r>
              <a:rPr lang="en-US" sz="1600" dirty="0" err="1">
                <a:latin typeface="Times New Roman" panose="02020603050405020304" pitchFamily="18" charset="0"/>
                <a:cs typeface="Times New Roman" panose="02020603050405020304" pitchFamily="18" charset="0"/>
              </a:rPr>
              <a:t>Flashforge</a:t>
            </a:r>
            <a:r>
              <a:rPr lang="en-US" sz="1600" dirty="0">
                <a:latin typeface="Times New Roman" panose="02020603050405020304" pitchFamily="18" charset="0"/>
                <a:cs typeface="Times New Roman" panose="02020603050405020304" pitchFamily="18" charset="0"/>
              </a:rPr>
              <a:t> Creator Pro Dual Extrusion 3D Printer.</a:t>
            </a:r>
          </a:p>
          <a:p>
            <a:pPr marL="468313" indent="-468313" algn="just">
              <a:buFont typeface="Arial" charset="0"/>
              <a:buChar char="•"/>
            </a:pPr>
            <a:r>
              <a:rPr lang="en-US" sz="1600" dirty="0">
                <a:latin typeface="Times New Roman" panose="02020603050405020304" pitchFamily="18" charset="0"/>
                <a:cs typeface="Times New Roman" panose="02020603050405020304" pitchFamily="18" charset="0"/>
              </a:rPr>
              <a:t>Rectangular block molded from high impact polystyrene (HIPS) and different weight percent of brominated flame retardant (BFR). </a:t>
            </a:r>
          </a:p>
          <a:p>
            <a:pPr marL="468313" indent="-468313" algn="just">
              <a:buFont typeface="Arial" charset="0"/>
              <a:buChar char="•"/>
            </a:pPr>
            <a:r>
              <a:rPr lang="en-US" sz="1600" dirty="0" smtClean="0">
                <a:latin typeface="Times New Roman" panose="02020603050405020304" pitchFamily="18" charset="0"/>
                <a:cs typeface="Times New Roman" panose="02020603050405020304" pitchFamily="18" charset="0"/>
              </a:rPr>
              <a:t>Sand and biochar mixture</a:t>
            </a:r>
            <a:endParaRPr lang="en-US" sz="1600" dirty="0">
              <a:latin typeface="Times New Roman" panose="02020603050405020304" pitchFamily="18" charset="0"/>
              <a:cs typeface="Times New Roman" panose="02020603050405020304" pitchFamily="18" charset="0"/>
            </a:endParaRPr>
          </a:p>
        </p:txBody>
      </p:sp>
      <p:sp>
        <p:nvSpPr>
          <p:cNvPr id="8" name="Rectangle 7"/>
          <p:cNvSpPr/>
          <p:nvPr/>
        </p:nvSpPr>
        <p:spPr>
          <a:xfrm>
            <a:off x="1" y="1739155"/>
            <a:ext cx="12093262" cy="3046988"/>
          </a:xfrm>
          <a:prstGeom prst="rect">
            <a:avLst/>
          </a:prstGeom>
        </p:spPr>
        <p:txBody>
          <a:bodyPr wrap="square">
            <a:spAutoFit/>
          </a:bodyPr>
          <a:lstStyle/>
          <a:p>
            <a:pPr algn="just"/>
            <a:endParaRPr lang="en-US" sz="1600" b="1" dirty="0" smtClean="0">
              <a:latin typeface="Times New Roman" panose="02020603050405020304" pitchFamily="18" charset="0"/>
              <a:cs typeface="Times New Roman" panose="02020603050405020304" pitchFamily="18" charset="0"/>
            </a:endParaRPr>
          </a:p>
          <a:p>
            <a:pPr algn="just"/>
            <a:r>
              <a:rPr lang="en-US" sz="1600" b="1" dirty="0" smtClean="0">
                <a:latin typeface="Times New Roman" panose="02020603050405020304" pitchFamily="18" charset="0"/>
                <a:cs typeface="Times New Roman" panose="02020603050405020304" pitchFamily="18" charset="0"/>
              </a:rPr>
              <a:t>Grating-based X-ray interferometry &amp; Tomography Imaging </a:t>
            </a:r>
          </a:p>
          <a:p>
            <a:pPr marL="457200" indent="-457200" algn="just">
              <a:buFont typeface="Arial"/>
              <a:buChar char="•"/>
            </a:pPr>
            <a:r>
              <a:rPr lang="en-US" sz="1600" dirty="0" smtClean="0">
                <a:latin typeface="Times New Roman" panose="02020603050405020304" pitchFamily="18" charset="0"/>
                <a:cs typeface="Times New Roman" panose="02020603050405020304" pitchFamily="18" charset="0"/>
              </a:rPr>
              <a:t>Grating based X-ray interferometry imaging set-up shown in Figure 1.</a:t>
            </a:r>
          </a:p>
          <a:p>
            <a:pPr algn="just"/>
            <a:r>
              <a:rPr lang="en-US" sz="1600" dirty="0" smtClean="0">
                <a:latin typeface="Times New Roman" panose="02020603050405020304" pitchFamily="18" charset="0"/>
                <a:cs typeface="Times New Roman" panose="02020603050405020304" pitchFamily="18" charset="0"/>
              </a:rPr>
              <a:t>Two interferometry systems were used.</a:t>
            </a:r>
          </a:p>
          <a:p>
            <a:pPr marL="457200" indent="-457200" algn="just">
              <a:buFont typeface="Arial"/>
              <a:buChar char="•"/>
            </a:pPr>
            <a:r>
              <a:rPr lang="en-US" sz="1600" dirty="0" smtClean="0">
                <a:latin typeface="Times New Roman" panose="02020603050405020304" pitchFamily="18" charset="0"/>
                <a:cs typeface="Times New Roman" panose="02020603050405020304" pitchFamily="18" charset="0"/>
              </a:rPr>
              <a:t>A W. M. Keck laboratory system at LSU which comprised</a:t>
            </a:r>
          </a:p>
          <a:p>
            <a:pPr marL="984250" lvl="1" algn="just"/>
            <a:r>
              <a:rPr lang="en-US" sz="1600" dirty="0" smtClean="0">
                <a:latin typeface="Times New Roman" panose="02020603050405020304" pitchFamily="18" charset="0"/>
                <a:cs typeface="Times New Roman" panose="02020603050405020304" pitchFamily="18" charset="0"/>
              </a:rPr>
              <a:t>- A </a:t>
            </a:r>
            <a:r>
              <a:rPr lang="en-US" sz="1600" dirty="0" err="1" smtClean="0">
                <a:latin typeface="Times New Roman" panose="02020603050405020304" pitchFamily="18" charset="0"/>
                <a:cs typeface="Times New Roman" panose="02020603050405020304" pitchFamily="18" charset="0"/>
              </a:rPr>
              <a:t>microfocus</a:t>
            </a:r>
            <a:r>
              <a:rPr lang="en-US" sz="1600" dirty="0" smtClean="0">
                <a:latin typeface="Times New Roman" panose="02020603050405020304" pitchFamily="18" charset="0"/>
                <a:cs typeface="Times New Roman" panose="02020603050405020304" pitchFamily="18" charset="0"/>
              </a:rPr>
              <a:t> tungsten target X-ray tube (operated at 45 kV, 290 </a:t>
            </a:r>
            <a:r>
              <a:rPr lang="el-GR" sz="1600" dirty="0" smtClean="0">
                <a:latin typeface="Times New Roman" panose="02020603050405020304" pitchFamily="18" charset="0"/>
                <a:cs typeface="Times New Roman" panose="02020603050405020304" pitchFamily="18" charset="0"/>
              </a:rPr>
              <a:t>μ</a:t>
            </a:r>
            <a:r>
              <a:rPr lang="en-US" sz="1600" dirty="0" smtClean="0">
                <a:latin typeface="Times New Roman" panose="02020603050405020304" pitchFamily="18" charset="0"/>
                <a:cs typeface="Times New Roman" panose="02020603050405020304" pitchFamily="18" charset="0"/>
              </a:rPr>
              <a:t>A with a 40 </a:t>
            </a:r>
            <a:r>
              <a:rPr lang="el-GR" sz="1600" dirty="0" smtClean="0">
                <a:latin typeface="Times New Roman" panose="02020603050405020304" pitchFamily="18" charset="0"/>
                <a:cs typeface="Times New Roman" panose="02020603050405020304" pitchFamily="18" charset="0"/>
              </a:rPr>
              <a:t>μ</a:t>
            </a:r>
            <a:r>
              <a:rPr lang="en-US" sz="1600" dirty="0" smtClean="0">
                <a:latin typeface="Times New Roman" panose="02020603050405020304" pitchFamily="18" charset="0"/>
                <a:cs typeface="Times New Roman" panose="02020603050405020304" pitchFamily="18" charset="0"/>
              </a:rPr>
              <a:t>m spot size)</a:t>
            </a:r>
          </a:p>
          <a:p>
            <a:pPr marL="984250" lvl="1" algn="just"/>
            <a:r>
              <a:rPr lang="en-US" sz="1600" dirty="0" smtClean="0">
                <a:latin typeface="Times New Roman" panose="02020603050405020304" pitchFamily="18" charset="0"/>
                <a:cs typeface="Times New Roman" panose="02020603050405020304" pitchFamily="18" charset="0"/>
              </a:rPr>
              <a:t>- Three 4.8 </a:t>
            </a:r>
            <a:r>
              <a:rPr lang="en-US" sz="1600" dirty="0" err="1" smtClean="0">
                <a:latin typeface="Times New Roman" panose="02020603050405020304" pitchFamily="18" charset="0"/>
                <a:cs typeface="Times New Roman" panose="02020603050405020304" pitchFamily="18" charset="0"/>
              </a:rPr>
              <a:t>μm</a:t>
            </a:r>
            <a:r>
              <a:rPr lang="en-US" sz="1600" dirty="0" smtClean="0">
                <a:latin typeface="Times New Roman" panose="02020603050405020304" pitchFamily="18" charset="0"/>
                <a:cs typeface="Times New Roman" panose="02020603050405020304" pitchFamily="18" charset="0"/>
              </a:rPr>
              <a:t>-period gratings - G0, G1 and G2. - Pilatus 100k detector (487 x 195 grid of 172</a:t>
            </a:r>
            <a:r>
              <a:rPr lang="en-US" sz="1600" baseline="300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 μm</a:t>
            </a:r>
            <a:r>
              <a:rPr lang="en-US" sz="1600" baseline="300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 pixels).</a:t>
            </a:r>
          </a:p>
          <a:p>
            <a:pPr marL="457200" indent="-457200" algn="just">
              <a:buFont typeface="Arial"/>
              <a:buChar char="•"/>
            </a:pPr>
            <a:r>
              <a:rPr lang="en-US" sz="1600" dirty="0" smtClean="0">
                <a:latin typeface="Times New Roman" panose="02020603050405020304" pitchFamily="18" charset="0"/>
                <a:cs typeface="Times New Roman" panose="02020603050405020304" pitchFamily="18" charset="0"/>
              </a:rPr>
              <a:t>A synchrotron system at CAMD LSU optimized for 38 </a:t>
            </a:r>
            <a:r>
              <a:rPr lang="en-US" sz="1600" dirty="0" err="1" smtClean="0">
                <a:latin typeface="Times New Roman" panose="02020603050405020304" pitchFamily="18" charset="0"/>
                <a:cs typeface="Times New Roman" panose="02020603050405020304" pitchFamily="18" charset="0"/>
              </a:rPr>
              <a:t>keV</a:t>
            </a:r>
            <a:r>
              <a:rPr lang="en-US" sz="1600" dirty="0" smtClean="0">
                <a:latin typeface="Times New Roman" panose="02020603050405020304" pitchFamily="18" charset="0"/>
                <a:cs typeface="Times New Roman" panose="02020603050405020304" pitchFamily="18" charset="0"/>
              </a:rPr>
              <a:t> and comprised</a:t>
            </a:r>
          </a:p>
          <a:p>
            <a:pPr marL="984250" lvl="1" algn="just"/>
            <a:r>
              <a:rPr lang="en-US" sz="1600" dirty="0" smtClean="0">
                <a:latin typeface="Times New Roman" panose="02020603050405020304" pitchFamily="18" charset="0"/>
                <a:cs typeface="Times New Roman" panose="02020603050405020304" pitchFamily="18" charset="0"/>
              </a:rPr>
              <a:t>- Three 4.8 </a:t>
            </a:r>
            <a:r>
              <a:rPr lang="en-US" sz="1600" dirty="0" err="1" smtClean="0">
                <a:latin typeface="Times New Roman" panose="02020603050405020304" pitchFamily="18" charset="0"/>
                <a:cs typeface="Times New Roman" panose="02020603050405020304" pitchFamily="18" charset="0"/>
              </a:rPr>
              <a:t>μm</a:t>
            </a:r>
            <a:r>
              <a:rPr lang="en-US" sz="1600" dirty="0" smtClean="0">
                <a:latin typeface="Times New Roman" panose="02020603050405020304" pitchFamily="18" charset="0"/>
                <a:cs typeface="Times New Roman" panose="02020603050405020304" pitchFamily="18" charset="0"/>
              </a:rPr>
              <a:t>-period gratings - G0, G1 and G2. - The detector comprised a PCO edge 5.5 camera and a YAG(Ce)    scintillator. </a:t>
            </a:r>
          </a:p>
          <a:p>
            <a:r>
              <a:rPr lang="en-US" sz="1600" dirty="0" smtClean="0">
                <a:latin typeface="Times New Roman" panose="02020603050405020304" pitchFamily="18" charset="0"/>
                <a:cs typeface="Times New Roman" panose="02020603050405020304" pitchFamily="18" charset="0"/>
              </a:rPr>
              <a:t>Using a stepped-grating procedure , 2D and tomographic images were acquired. </a:t>
            </a:r>
          </a:p>
          <a:p>
            <a:pPr marL="457200" indent="-457200" algn="just">
              <a:buFont typeface="Arial"/>
              <a:buChar char="•"/>
            </a:pPr>
            <a:r>
              <a:rPr lang="en-US" sz="1600" dirty="0" smtClean="0">
                <a:latin typeface="Times New Roman" panose="02020603050405020304" pitchFamily="18" charset="0"/>
                <a:cs typeface="Times New Roman" panose="02020603050405020304" pitchFamily="18" charset="0"/>
              </a:rPr>
              <a:t>Different scattering lengths were explored by changing sample-to-G2 distances</a:t>
            </a:r>
          </a:p>
          <a:p>
            <a:pPr algn="just"/>
            <a:endParaRPr lang="en-US" sz="1600" dirty="0" smtClean="0">
              <a:latin typeface="Times New Roman" panose="02020603050405020304" pitchFamily="18" charset="0"/>
              <a:cs typeface="Times New Roman" panose="02020603050405020304" pitchFamily="18" charset="0"/>
            </a:endParaRPr>
          </a:p>
        </p:txBody>
      </p:sp>
      <p:grpSp>
        <p:nvGrpSpPr>
          <p:cNvPr id="9" name="Group 8"/>
          <p:cNvGrpSpPr/>
          <p:nvPr/>
        </p:nvGrpSpPr>
        <p:grpSpPr>
          <a:xfrm>
            <a:off x="114409" y="4936168"/>
            <a:ext cx="6630954" cy="1399935"/>
            <a:chOff x="823913" y="16938502"/>
            <a:chExt cx="12001500" cy="4202696"/>
          </a:xfrm>
        </p:grpSpPr>
        <p:sp>
          <p:nvSpPr>
            <p:cNvPr id="10" name="TextBox 9"/>
            <p:cNvSpPr txBox="1"/>
            <p:nvPr/>
          </p:nvSpPr>
          <p:spPr>
            <a:xfrm>
              <a:off x="823913" y="20179958"/>
              <a:ext cx="12001500" cy="961240"/>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Figure 1. </a:t>
              </a:r>
              <a:r>
                <a:rPr lang="en-US" sz="1600" dirty="0" smtClean="0">
                  <a:latin typeface="Times New Roman" panose="02020603050405020304" pitchFamily="18" charset="0"/>
                  <a:cs typeface="Times New Roman" panose="02020603050405020304" pitchFamily="18" charset="0"/>
                </a:rPr>
                <a:t>Schematic showing the interferometer set-up. (a) The horizontal grating orientation. </a:t>
              </a:r>
              <a:r>
                <a:rPr lang="en-US" sz="1600" dirty="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Vertical grating orientation achieved by rotating gratings by 90</a:t>
              </a:r>
              <a:r>
                <a:rPr lang="en-US" sz="1600" baseline="30000" dirty="0" smtClean="0">
                  <a:latin typeface="Times New Roman" panose="02020603050405020304" pitchFamily="18" charset="0"/>
                  <a:cs typeface="Times New Roman" panose="02020603050405020304" pitchFamily="18" charset="0"/>
                </a:rPr>
                <a:t>o</a:t>
              </a:r>
              <a:r>
                <a:rPr lang="en-US" sz="1600" dirty="0" smtClean="0">
                  <a:latin typeface="Times New Roman" panose="02020603050405020304" pitchFamily="18" charset="0"/>
                  <a:cs typeface="Times New Roman" panose="02020603050405020304" pitchFamily="18" charset="0"/>
                </a:rPr>
                <a:t>)</a:t>
              </a:r>
              <a:endParaRPr lang="en-US" sz="1600" baseline="300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628443" y="16938502"/>
              <a:ext cx="9503661" cy="3258470"/>
              <a:chOff x="1351889" y="17018702"/>
              <a:chExt cx="9503661" cy="3258470"/>
            </a:xfrm>
          </p:grpSpPr>
          <p:pic>
            <p:nvPicPr>
              <p:cNvPr id="12" name="Picture 11" descr="Untitled.jp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2932" t="3649" b="31046"/>
              <a:stretch/>
            </p:blipFill>
            <p:spPr bwMode="auto">
              <a:xfrm>
                <a:off x="1351889" y="17018702"/>
                <a:ext cx="9031925" cy="3214649"/>
              </a:xfrm>
              <a:prstGeom prst="rect">
                <a:avLst/>
              </a:prstGeom>
              <a:ln>
                <a:noFill/>
              </a:ln>
              <a:extLst>
                <a:ext uri="{53640926-AAD7-44d8-BBD7-CCE9431645EC}">
                  <a14:shadowObscured xmlns:a14="http://schemas.microsoft.com/office/drawing/2010/main" xmlns=""/>
                </a:ext>
              </a:extLst>
            </p:spPr>
          </p:pic>
          <p:pic>
            <p:nvPicPr>
              <p:cNvPr id="13" name="Picture 12" descr="Untitled.jpg"/>
              <p:cNvPicPr>
                <a:picLocks noChangeAspect="1"/>
              </p:cNvPicPr>
              <p:nvPr/>
            </p:nvPicPr>
            <p:blipFill rotWithShape="1">
              <a:blip r:embed="rId4">
                <a:extLst>
                  <a:ext uri="{28A0092B-C50C-407E-A947-70E740481C1C}">
                    <a14:useLocalDpi xmlns:a14="http://schemas.microsoft.com/office/drawing/2010/main" val="0"/>
                  </a:ext>
                </a:extLst>
              </a:blip>
              <a:srcRect l="86339" t="65467" r="1" b="12066"/>
              <a:stretch/>
            </p:blipFill>
            <p:spPr bwMode="auto">
              <a:xfrm>
                <a:off x="9193015" y="18830669"/>
                <a:ext cx="1662535" cy="1446503"/>
              </a:xfrm>
              <a:prstGeom prst="rect">
                <a:avLst/>
              </a:prstGeom>
              <a:ln>
                <a:noFill/>
              </a:ln>
              <a:extLst>
                <a:ext uri="{53640926-AAD7-44d8-BBD7-CCE9431645EC}">
                  <a14:shadowObscured xmlns:a14="http://schemas.microsoft.com/office/drawing/2010/main" xmlns=""/>
                </a:ext>
              </a:extLst>
            </p:spPr>
          </p:pic>
          <p:pic>
            <p:nvPicPr>
              <p:cNvPr id="14" name="Picture 13"/>
              <p:cNvPicPr>
                <a:picLocks noChangeAspect="1"/>
              </p:cNvPicPr>
              <p:nvPr/>
            </p:nvPicPr>
            <p:blipFill>
              <a:blip r:embed="rId5">
                <a:lum bright="-20000" contrast="-20000"/>
              </a:blip>
              <a:stretch>
                <a:fillRect/>
              </a:stretch>
            </p:blipFill>
            <p:spPr>
              <a:xfrm rot="5400000">
                <a:off x="10358416" y="18268867"/>
                <a:ext cx="482600" cy="482600"/>
              </a:xfrm>
              <a:prstGeom prst="rect">
                <a:avLst/>
              </a:prstGeom>
            </p:spPr>
          </p:pic>
        </p:grpSp>
      </p:grpSp>
      <p:sp>
        <p:nvSpPr>
          <p:cNvPr id="22" name="Rectangle 21"/>
          <p:cNvSpPr/>
          <p:nvPr/>
        </p:nvSpPr>
        <p:spPr>
          <a:xfrm>
            <a:off x="8101865" y="3881049"/>
            <a:ext cx="2909569" cy="830997"/>
          </a:xfrm>
          <a:prstGeom prst="rect">
            <a:avLst/>
          </a:prstGeom>
        </p:spPr>
        <p:txBody>
          <a:bodyPr wrap="square">
            <a:spAutoFit/>
          </a:bodyPr>
          <a:lstStyle/>
          <a:p>
            <a:pPr algn="ctr"/>
            <a:endParaRPr lang="en-US" sz="1600" b="1" dirty="0" smtClean="0">
              <a:latin typeface="Times New Roman" panose="02020603050405020304" pitchFamily="18" charset="0"/>
              <a:cs typeface="Times New Roman" panose="02020603050405020304" pitchFamily="18" charset="0"/>
            </a:endParaRPr>
          </a:p>
          <a:p>
            <a:pPr algn="just"/>
            <a:r>
              <a:rPr lang="en-US" sz="1600" b="1" dirty="0" smtClean="0">
                <a:latin typeface="Times New Roman" panose="02020603050405020304" pitchFamily="18" charset="0"/>
                <a:cs typeface="Times New Roman" panose="02020603050405020304" pitchFamily="18" charset="0"/>
              </a:rPr>
              <a:t>Flammability test and imaging</a:t>
            </a:r>
          </a:p>
          <a:p>
            <a:pPr algn="just"/>
            <a:endParaRPr lang="en-US" sz="1600" dirty="0" smtClean="0">
              <a:latin typeface="Times New Roman" panose="02020603050405020304" pitchFamily="18" charset="0"/>
              <a:cs typeface="Times New Roman" panose="02020603050405020304" pitchFamily="18" charset="0"/>
            </a:endParaRPr>
          </a:p>
        </p:txBody>
      </p:sp>
      <p:pic>
        <p:nvPicPr>
          <p:cNvPr id="23" name="Picture 22" descr="Screen Shot 2017-06-03 at 9.49.22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2692" y="4625280"/>
            <a:ext cx="2468483" cy="1371600"/>
          </a:xfrm>
          <a:prstGeom prst="rect">
            <a:avLst/>
          </a:prstGeom>
        </p:spPr>
      </p:pic>
      <p:pic>
        <p:nvPicPr>
          <p:cNvPr id="24" name="Picture 23" descr="Screen Shot 2017-06-03 at 10.39.06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68504" y="4625280"/>
            <a:ext cx="848216" cy="1463040"/>
          </a:xfrm>
          <a:prstGeom prst="rect">
            <a:avLst/>
          </a:prstGeom>
        </p:spPr>
      </p:pic>
      <p:pic>
        <p:nvPicPr>
          <p:cNvPr id="25" name="Picture 24" descr="Screen Shot 2017-06-03 at 10.40.45 A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1233244" y="5101045"/>
            <a:ext cx="1180776" cy="274320"/>
          </a:xfrm>
          <a:prstGeom prst="rect">
            <a:avLst/>
          </a:prstGeom>
        </p:spPr>
      </p:pic>
      <p:sp>
        <p:nvSpPr>
          <p:cNvPr id="26" name="Right Arrow 25"/>
          <p:cNvSpPr/>
          <p:nvPr/>
        </p:nvSpPr>
        <p:spPr>
          <a:xfrm>
            <a:off x="9766199" y="4873579"/>
            <a:ext cx="482600" cy="667268"/>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a:off x="11136425" y="4893232"/>
            <a:ext cx="482600" cy="667268"/>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6877318" y="6061652"/>
            <a:ext cx="5433885" cy="584775"/>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Figure 2. </a:t>
            </a:r>
            <a:r>
              <a:rPr lang="en-US" sz="1600" dirty="0" smtClean="0">
                <a:latin typeface="Times New Roman" panose="02020603050405020304" pitchFamily="18" charset="0"/>
                <a:cs typeface="Times New Roman" panose="02020603050405020304" pitchFamily="18" charset="0"/>
              </a:rPr>
              <a:t>Schematic showing the heater setup,  heated polymer imaging, and polymer sample reference size </a:t>
            </a:r>
            <a:endParaRPr lang="en-US" sz="16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47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4067" y="14595"/>
            <a:ext cx="11625727" cy="1323439"/>
          </a:xfrm>
          <a:prstGeom prst="rect">
            <a:avLst/>
          </a:prstGeom>
        </p:spPr>
        <p:txBody>
          <a:bodyPr wrap="square">
            <a:spAutoFit/>
          </a:bodyPr>
          <a:lstStyle/>
          <a:p>
            <a:pPr algn="ctr"/>
            <a:r>
              <a:rPr lang="en-US" sz="1600" b="1" dirty="0" smtClean="0">
                <a:latin typeface="Times New Roman" panose="02020603050405020304" pitchFamily="18" charset="0"/>
                <a:cs typeface="Times New Roman" panose="02020603050405020304" pitchFamily="18" charset="0"/>
              </a:rPr>
              <a:t>Results</a:t>
            </a:r>
          </a:p>
          <a:p>
            <a:pPr algn="just"/>
            <a:r>
              <a:rPr lang="en-US" sz="1600" b="1" dirty="0" smtClean="0">
                <a:latin typeface="Times New Roman" panose="02020603050405020304" pitchFamily="18" charset="0"/>
                <a:cs typeface="Times New Roman" panose="02020603050405020304" pitchFamily="18" charset="0"/>
              </a:rPr>
              <a:t>Stanford Bunny</a:t>
            </a:r>
          </a:p>
          <a:p>
            <a:pPr marL="457200" indent="-457200" algn="just">
              <a:buFont typeface="Arial" charset="0"/>
              <a:buChar char="•"/>
            </a:pPr>
            <a:r>
              <a:rPr lang="en-US" sz="1600" dirty="0" smtClean="0">
                <a:latin typeface="Times New Roman" panose="02020603050405020304" pitchFamily="18" charset="0"/>
                <a:cs typeface="Times New Roman" panose="02020603050405020304" pitchFamily="18" charset="0"/>
              </a:rPr>
              <a:t>Similar absorption images for either grating orientation. Figures 3a and 3c</a:t>
            </a:r>
          </a:p>
          <a:p>
            <a:pPr marL="457200" indent="-457200" algn="just">
              <a:buFont typeface="Arial" charset="0"/>
              <a:buChar char="•"/>
            </a:pPr>
            <a:r>
              <a:rPr lang="en-US" sz="1600" dirty="0" smtClean="0">
                <a:latin typeface="Times New Roman" panose="02020603050405020304" pitchFamily="18" charset="0"/>
                <a:cs typeface="Times New Roman" panose="02020603050405020304" pitchFamily="18" charset="0"/>
              </a:rPr>
              <a:t>Comparison of dark-field images, Figures 3b and 3d, reveal higher intensities with horizontal gratings ,Figure 3b, indicating more </a:t>
            </a:r>
            <a:r>
              <a:rPr lang="en-US" sz="1600" dirty="0" err="1" smtClean="0">
                <a:latin typeface="Times New Roman" panose="02020603050405020304" pitchFamily="18" charset="0"/>
                <a:cs typeface="Times New Roman" panose="02020603050405020304" pitchFamily="18" charset="0"/>
              </a:rPr>
              <a:t>scatterers</a:t>
            </a:r>
            <a:r>
              <a:rPr lang="en-US" sz="1600" dirty="0" smtClean="0">
                <a:latin typeface="Times New Roman" panose="02020603050405020304" pitchFamily="18" charset="0"/>
                <a:cs typeface="Times New Roman" panose="02020603050405020304" pitchFamily="18" charset="0"/>
              </a:rPr>
              <a:t> with the longer axes aligned with the grating.</a:t>
            </a:r>
            <a:endParaRPr lang="en-US" sz="1600" dirty="0" smtClean="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1559671" y="1354698"/>
            <a:ext cx="8686800" cy="1554480"/>
            <a:chOff x="13309059" y="16909218"/>
            <a:chExt cx="15975553" cy="4557907"/>
          </a:xfrm>
        </p:grpSpPr>
        <p:sp>
          <p:nvSpPr>
            <p:cNvPr id="13" name="TextBox 12"/>
            <p:cNvSpPr txBox="1"/>
            <p:nvPr/>
          </p:nvSpPr>
          <p:spPr>
            <a:xfrm>
              <a:off x="13309059" y="20079054"/>
              <a:ext cx="15975553" cy="1388071"/>
            </a:xfrm>
            <a:prstGeom prst="rect">
              <a:avLst/>
            </a:prstGeom>
            <a:noFill/>
          </p:spPr>
          <p:txBody>
            <a:bodyPr wrap="square" rtlCol="0">
              <a:spAutoFit/>
            </a:bodyPr>
            <a:lstStyle/>
            <a:p>
              <a:pPr algn="just"/>
              <a:r>
                <a:rPr lang="en-US" sz="1600" b="1" dirty="0" smtClean="0">
                  <a:latin typeface="Times New Roman" panose="02020603050405020304" pitchFamily="18" charset="0"/>
                  <a:cs typeface="Times New Roman" panose="02020603050405020304" pitchFamily="18" charset="0"/>
                </a:rPr>
                <a:t>Figure 3.</a:t>
              </a:r>
              <a:r>
                <a:rPr lang="en-US" sz="1600" dirty="0" smtClean="0">
                  <a:latin typeface="Times New Roman" panose="02020603050405020304" pitchFamily="18" charset="0"/>
                  <a:cs typeface="Times New Roman" panose="02020603050405020304" pitchFamily="18" charset="0"/>
                </a:rPr>
                <a:t> Reconstructed </a:t>
              </a:r>
              <a:r>
                <a:rPr lang="en-US" sz="1600" dirty="0">
                  <a:latin typeface="Times New Roman" panose="02020603050405020304" pitchFamily="18" charset="0"/>
                  <a:cs typeface="Times New Roman" panose="02020603050405020304" pitchFamily="18" charset="0"/>
                </a:rPr>
                <a:t>tomography </a:t>
              </a:r>
              <a:r>
                <a:rPr lang="en-US" sz="1600" dirty="0" smtClean="0">
                  <a:latin typeface="Times New Roman" panose="02020603050405020304" pitchFamily="18" charset="0"/>
                  <a:cs typeface="Times New Roman" panose="02020603050405020304" pitchFamily="18" charset="0"/>
                </a:rPr>
                <a:t>volumes. a</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Absorption image and </a:t>
              </a:r>
              <a:r>
                <a:rPr lang="en-US" sz="1600" dirty="0">
                  <a:latin typeface="Times New Roman" panose="02020603050405020304" pitchFamily="18" charset="0"/>
                  <a:cs typeface="Times New Roman" panose="02020603050405020304" pitchFamily="18" charset="0"/>
                </a:rPr>
                <a:t>b) </a:t>
              </a:r>
              <a:r>
                <a:rPr lang="en-US" sz="1600" dirty="0" smtClean="0">
                  <a:latin typeface="Times New Roman" panose="02020603050405020304" pitchFamily="18" charset="0"/>
                  <a:cs typeface="Times New Roman" panose="02020603050405020304" pitchFamily="18" charset="0"/>
                </a:rPr>
                <a:t>dark-field </a:t>
              </a:r>
              <a:r>
                <a:rPr lang="en-US" sz="1600" dirty="0">
                  <a:latin typeface="Times New Roman" panose="02020603050405020304" pitchFamily="18" charset="0"/>
                  <a:cs typeface="Times New Roman" panose="02020603050405020304" pitchFamily="18" charset="0"/>
                </a:rPr>
                <a:t>image with gratings oriented </a:t>
              </a:r>
              <a:r>
                <a:rPr lang="en-US" sz="1600" dirty="0" smtClean="0">
                  <a:latin typeface="Times New Roman" panose="02020603050405020304" pitchFamily="18" charset="0"/>
                  <a:cs typeface="Times New Roman" panose="02020603050405020304" pitchFamily="18" charset="0"/>
                </a:rPr>
                <a:t>horizontally. c) Absorption </a:t>
              </a:r>
              <a:r>
                <a:rPr lang="en-US" sz="1600" dirty="0">
                  <a:latin typeface="Times New Roman" panose="02020603050405020304" pitchFamily="18" charset="0"/>
                  <a:cs typeface="Times New Roman" panose="02020603050405020304" pitchFamily="18" charset="0"/>
                </a:rPr>
                <a:t>image and d) </a:t>
              </a:r>
              <a:r>
                <a:rPr lang="en-US" sz="1600" dirty="0" smtClean="0">
                  <a:latin typeface="Times New Roman" panose="02020603050405020304" pitchFamily="18" charset="0"/>
                  <a:cs typeface="Times New Roman" panose="02020603050405020304" pitchFamily="18" charset="0"/>
                </a:rPr>
                <a:t>dark-field </a:t>
              </a:r>
              <a:r>
                <a:rPr lang="en-US" sz="1600" dirty="0">
                  <a:latin typeface="Times New Roman" panose="02020603050405020304" pitchFamily="18" charset="0"/>
                  <a:cs typeface="Times New Roman" panose="02020603050405020304" pitchFamily="18" charset="0"/>
                </a:rPr>
                <a:t>image with gratings oriented vertically. </a:t>
              </a:r>
            </a:p>
          </p:txBody>
        </p:sp>
        <p:grpSp>
          <p:nvGrpSpPr>
            <p:cNvPr id="14" name="Group 13"/>
            <p:cNvGrpSpPr/>
            <p:nvPr/>
          </p:nvGrpSpPr>
          <p:grpSpPr>
            <a:xfrm>
              <a:off x="13988068" y="16909218"/>
              <a:ext cx="14503794" cy="3126594"/>
              <a:chOff x="13761868" y="17006544"/>
              <a:chExt cx="14503794" cy="3126594"/>
            </a:xfrm>
          </p:grpSpPr>
          <p:grpSp>
            <p:nvGrpSpPr>
              <p:cNvPr id="15" name="Group 14"/>
              <p:cNvGrpSpPr/>
              <p:nvPr/>
            </p:nvGrpSpPr>
            <p:grpSpPr>
              <a:xfrm>
                <a:off x="13761868" y="17023859"/>
                <a:ext cx="3543401" cy="3108960"/>
                <a:chOff x="13701106" y="17042994"/>
                <a:chExt cx="3543401" cy="310896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1106" y="17042994"/>
                  <a:ext cx="3543401" cy="3108960"/>
                </a:xfrm>
                <a:prstGeom prst="rect">
                  <a:avLst/>
                </a:prstGeom>
              </p:spPr>
            </p:pic>
            <p:pic>
              <p:nvPicPr>
                <p:cNvPr id="26" name="Picture 25"/>
                <p:cNvPicPr>
                  <a:picLocks noChangeAspect="1"/>
                </p:cNvPicPr>
                <p:nvPr/>
              </p:nvPicPr>
              <p:blipFill>
                <a:blip r:embed="rId3">
                  <a:lum bright="-20000" contrast="-20000"/>
                </a:blip>
                <a:stretch>
                  <a:fillRect/>
                </a:stretch>
              </p:blipFill>
              <p:spPr>
                <a:xfrm rot="5400000">
                  <a:off x="13800188" y="19363078"/>
                  <a:ext cx="482600" cy="482600"/>
                </a:xfrm>
                <a:prstGeom prst="rect">
                  <a:avLst/>
                </a:prstGeom>
              </p:spPr>
            </p:pic>
          </p:grpSp>
          <p:grpSp>
            <p:nvGrpSpPr>
              <p:cNvPr id="16" name="Group 15"/>
              <p:cNvGrpSpPr/>
              <p:nvPr/>
            </p:nvGrpSpPr>
            <p:grpSpPr>
              <a:xfrm>
                <a:off x="17447769" y="17024178"/>
                <a:ext cx="3558942" cy="3108960"/>
                <a:chOff x="17409335" y="17042994"/>
                <a:chExt cx="3558942" cy="3108960"/>
              </a:xfrm>
            </p:grpSpPr>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9335" y="17042994"/>
                  <a:ext cx="3558942" cy="3108960"/>
                </a:xfrm>
                <a:prstGeom prst="rect">
                  <a:avLst/>
                </a:prstGeom>
              </p:spPr>
            </p:pic>
            <p:pic>
              <p:nvPicPr>
                <p:cNvPr id="24" name="Picture 23"/>
                <p:cNvPicPr>
                  <a:picLocks noChangeAspect="1"/>
                </p:cNvPicPr>
                <p:nvPr/>
              </p:nvPicPr>
              <p:blipFill>
                <a:blip r:embed="rId3">
                  <a:lum bright="-20000" contrast="-20000"/>
                </a:blip>
                <a:stretch>
                  <a:fillRect/>
                </a:stretch>
              </p:blipFill>
              <p:spPr>
                <a:xfrm rot="5400000">
                  <a:off x="17507254" y="19362047"/>
                  <a:ext cx="482600" cy="482600"/>
                </a:xfrm>
                <a:prstGeom prst="rect">
                  <a:avLst/>
                </a:prstGeom>
              </p:spPr>
            </p:pic>
          </p:grpSp>
          <p:grpSp>
            <p:nvGrpSpPr>
              <p:cNvPr id="17" name="Group 16"/>
              <p:cNvGrpSpPr/>
              <p:nvPr/>
            </p:nvGrpSpPr>
            <p:grpSpPr>
              <a:xfrm>
                <a:off x="24706720" y="17006544"/>
                <a:ext cx="3558942" cy="3108960"/>
                <a:chOff x="24725381" y="17042994"/>
                <a:chExt cx="3558942" cy="3108960"/>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25381" y="17042994"/>
                  <a:ext cx="3558942" cy="3108960"/>
                </a:xfrm>
                <a:prstGeom prst="rect">
                  <a:avLst/>
                </a:prstGeom>
              </p:spPr>
            </p:pic>
            <p:pic>
              <p:nvPicPr>
                <p:cNvPr id="22" name="Picture 21"/>
                <p:cNvPicPr>
                  <a:picLocks noChangeAspect="1"/>
                </p:cNvPicPr>
                <p:nvPr/>
              </p:nvPicPr>
              <p:blipFill>
                <a:blip r:embed="rId3">
                  <a:lum bright="-20000" contrast="-20000"/>
                </a:blip>
                <a:stretch>
                  <a:fillRect/>
                </a:stretch>
              </p:blipFill>
              <p:spPr>
                <a:xfrm rot="10800000">
                  <a:off x="24846677" y="19365413"/>
                  <a:ext cx="482600" cy="482600"/>
                </a:xfrm>
                <a:prstGeom prst="rect">
                  <a:avLst/>
                </a:prstGeom>
              </p:spPr>
            </p:pic>
          </p:grpSp>
          <p:grpSp>
            <p:nvGrpSpPr>
              <p:cNvPr id="18" name="Group 17"/>
              <p:cNvGrpSpPr/>
              <p:nvPr/>
            </p:nvGrpSpPr>
            <p:grpSpPr>
              <a:xfrm>
                <a:off x="21067358" y="17024178"/>
                <a:ext cx="3558942" cy="3108960"/>
                <a:chOff x="21067358" y="17024178"/>
                <a:chExt cx="3558942" cy="310896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67358" y="17024178"/>
                  <a:ext cx="3558942" cy="3108960"/>
                </a:xfrm>
                <a:prstGeom prst="rect">
                  <a:avLst/>
                </a:prstGeom>
              </p:spPr>
            </p:pic>
            <p:pic>
              <p:nvPicPr>
                <p:cNvPr id="20" name="Picture 19"/>
                <p:cNvPicPr>
                  <a:picLocks noChangeAspect="1"/>
                </p:cNvPicPr>
                <p:nvPr/>
              </p:nvPicPr>
              <p:blipFill>
                <a:blip r:embed="rId3">
                  <a:lum bright="-20000" contrast="-20000"/>
                </a:blip>
                <a:stretch>
                  <a:fillRect/>
                </a:stretch>
              </p:blipFill>
              <p:spPr>
                <a:xfrm rot="10800000">
                  <a:off x="21164347" y="19358320"/>
                  <a:ext cx="482600" cy="482600"/>
                </a:xfrm>
                <a:prstGeom prst="rect">
                  <a:avLst/>
                </a:prstGeom>
              </p:spPr>
            </p:pic>
          </p:grpSp>
        </p:grpSp>
      </p:grpSp>
      <p:grpSp>
        <p:nvGrpSpPr>
          <p:cNvPr id="27" name="Group 26"/>
          <p:cNvGrpSpPr/>
          <p:nvPr/>
        </p:nvGrpSpPr>
        <p:grpSpPr>
          <a:xfrm>
            <a:off x="24972" y="3191856"/>
            <a:ext cx="6057779" cy="3671331"/>
            <a:chOff x="13029614" y="21556713"/>
            <a:chExt cx="10981982" cy="7653510"/>
          </a:xfrm>
        </p:grpSpPr>
        <p:sp>
          <p:nvSpPr>
            <p:cNvPr id="28" name="TextBox 27"/>
            <p:cNvSpPr txBox="1"/>
            <p:nvPr/>
          </p:nvSpPr>
          <p:spPr>
            <a:xfrm>
              <a:off x="13029614" y="28504450"/>
              <a:ext cx="10981982" cy="705773"/>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Figure 4. </a:t>
              </a:r>
              <a:r>
                <a:rPr lang="en-US" sz="1600" dirty="0" smtClean="0">
                  <a:latin typeface="Times New Roman" panose="02020603050405020304" pitchFamily="18" charset="0"/>
                  <a:cs typeface="Times New Roman" panose="02020603050405020304" pitchFamily="18" charset="0"/>
                </a:rPr>
                <a:t>Polymer samples containing flame retardants heated at 350</a:t>
              </a:r>
              <a:r>
                <a:rPr lang="en-US" sz="1600" baseline="30000" dirty="0">
                  <a:latin typeface="Times New Roman" panose="02020603050405020304" pitchFamily="18" charset="0"/>
                  <a:cs typeface="Times New Roman" panose="02020603050405020304" pitchFamily="18" charset="0"/>
                </a:rPr>
                <a:t>o</a:t>
              </a:r>
              <a:r>
                <a:rPr lang="en-US" sz="1600" dirty="0" smtClean="0">
                  <a:latin typeface="Times New Roman" panose="02020603050405020304" pitchFamily="18" charset="0"/>
                  <a:cs typeface="Times New Roman" panose="02020603050405020304" pitchFamily="18" charset="0"/>
                </a:rPr>
                <a:t>C  </a:t>
              </a:r>
              <a:endParaRPr lang="en-US" sz="1600" baseline="30000" dirty="0">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13075563" y="21556713"/>
              <a:ext cx="9972272" cy="6999284"/>
              <a:chOff x="12884698" y="21750108"/>
              <a:chExt cx="10089426" cy="6999284"/>
            </a:xfrm>
          </p:grpSpPr>
          <p:grpSp>
            <p:nvGrpSpPr>
              <p:cNvPr id="30" name="Group 29"/>
              <p:cNvGrpSpPr/>
              <p:nvPr/>
            </p:nvGrpSpPr>
            <p:grpSpPr>
              <a:xfrm>
                <a:off x="14093867" y="22063083"/>
                <a:ext cx="8880257" cy="6686309"/>
                <a:chOff x="14093867" y="22063083"/>
                <a:chExt cx="8880257" cy="6686309"/>
              </a:xfrm>
            </p:grpSpPr>
            <p:pic>
              <p:nvPicPr>
                <p:cNvPr id="32" name="Picture 31"/>
                <p:cNvPicPr>
                  <a:picLocks noChangeAspect="1"/>
                </p:cNvPicPr>
                <p:nvPr/>
              </p:nvPicPr>
              <p:blipFill>
                <a:blip r:embed="rId7"/>
                <a:stretch>
                  <a:fillRect/>
                </a:stretch>
              </p:blipFill>
              <p:spPr>
                <a:xfrm>
                  <a:off x="14108243" y="22623938"/>
                  <a:ext cx="4389126" cy="1645919"/>
                </a:xfrm>
                <a:prstGeom prst="rect">
                  <a:avLst/>
                </a:prstGeom>
              </p:spPr>
            </p:pic>
            <p:pic>
              <p:nvPicPr>
                <p:cNvPr id="33" name="Picture 32"/>
                <p:cNvPicPr>
                  <a:picLocks noChangeAspect="1"/>
                </p:cNvPicPr>
                <p:nvPr/>
              </p:nvPicPr>
              <p:blipFill>
                <a:blip r:embed="rId8"/>
                <a:stretch>
                  <a:fillRect/>
                </a:stretch>
              </p:blipFill>
              <p:spPr>
                <a:xfrm>
                  <a:off x="18578985" y="22623938"/>
                  <a:ext cx="4389121" cy="1645919"/>
                </a:xfrm>
                <a:prstGeom prst="rect">
                  <a:avLst/>
                </a:prstGeom>
              </p:spPr>
            </p:pic>
            <p:cxnSp>
              <p:nvCxnSpPr>
                <p:cNvPr id="34" name="Straight Arrow Connector 33"/>
                <p:cNvCxnSpPr/>
                <p:nvPr/>
              </p:nvCxnSpPr>
              <p:spPr>
                <a:xfrm>
                  <a:off x="15838191" y="23431243"/>
                  <a:ext cx="4233433" cy="0"/>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pic>
              <p:nvPicPr>
                <p:cNvPr id="35" name="Picture 34"/>
                <p:cNvPicPr>
                  <a:picLocks noChangeAspect="1"/>
                </p:cNvPicPr>
                <p:nvPr/>
              </p:nvPicPr>
              <p:blipFill>
                <a:blip r:embed="rId9"/>
                <a:stretch>
                  <a:fillRect/>
                </a:stretch>
              </p:blipFill>
              <p:spPr>
                <a:xfrm>
                  <a:off x="14108243" y="24902730"/>
                  <a:ext cx="4389121" cy="1645919"/>
                </a:xfrm>
                <a:prstGeom prst="rect">
                  <a:avLst/>
                </a:prstGeom>
              </p:spPr>
            </p:pic>
            <p:pic>
              <p:nvPicPr>
                <p:cNvPr id="36" name="Picture 35"/>
                <p:cNvPicPr>
                  <a:picLocks noChangeAspect="1"/>
                </p:cNvPicPr>
                <p:nvPr/>
              </p:nvPicPr>
              <p:blipFill>
                <a:blip r:embed="rId10"/>
                <a:stretch>
                  <a:fillRect/>
                </a:stretch>
              </p:blipFill>
              <p:spPr>
                <a:xfrm>
                  <a:off x="18585003" y="24902236"/>
                  <a:ext cx="4389121" cy="1645919"/>
                </a:xfrm>
                <a:prstGeom prst="rect">
                  <a:avLst/>
                </a:prstGeom>
              </p:spPr>
            </p:pic>
            <p:cxnSp>
              <p:nvCxnSpPr>
                <p:cNvPr id="37" name="Straight Arrow Connector 36"/>
                <p:cNvCxnSpPr/>
                <p:nvPr/>
              </p:nvCxnSpPr>
              <p:spPr>
                <a:xfrm>
                  <a:off x="16619154" y="25272825"/>
                  <a:ext cx="4233433" cy="0"/>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pic>
              <p:nvPicPr>
                <p:cNvPr id="38" name="Picture 37"/>
                <p:cNvPicPr>
                  <a:picLocks noChangeAspect="1"/>
                </p:cNvPicPr>
                <p:nvPr/>
              </p:nvPicPr>
              <p:blipFill>
                <a:blip r:embed="rId11"/>
                <a:stretch>
                  <a:fillRect/>
                </a:stretch>
              </p:blipFill>
              <p:spPr>
                <a:xfrm>
                  <a:off x="14093867" y="27097050"/>
                  <a:ext cx="4389121" cy="1645919"/>
                </a:xfrm>
                <a:prstGeom prst="rect">
                  <a:avLst/>
                </a:prstGeom>
              </p:spPr>
            </p:pic>
            <p:pic>
              <p:nvPicPr>
                <p:cNvPr id="39" name="Picture 38"/>
                <p:cNvPicPr>
                  <a:picLocks noChangeAspect="1"/>
                </p:cNvPicPr>
                <p:nvPr/>
              </p:nvPicPr>
              <p:blipFill>
                <a:blip r:embed="rId12"/>
                <a:stretch>
                  <a:fillRect/>
                </a:stretch>
              </p:blipFill>
              <p:spPr>
                <a:xfrm>
                  <a:off x="18578975" y="27103473"/>
                  <a:ext cx="4389124" cy="1645919"/>
                </a:xfrm>
                <a:prstGeom prst="rect">
                  <a:avLst/>
                </a:prstGeom>
              </p:spPr>
            </p:pic>
            <p:cxnSp>
              <p:nvCxnSpPr>
                <p:cNvPr id="40" name="Straight Arrow Connector 39"/>
                <p:cNvCxnSpPr/>
                <p:nvPr/>
              </p:nvCxnSpPr>
              <p:spPr>
                <a:xfrm>
                  <a:off x="17566778" y="27391793"/>
                  <a:ext cx="4233438" cy="0"/>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16589656" y="22063083"/>
                  <a:ext cx="4927664" cy="469955"/>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C (12% by weight BFR )</a:t>
                  </a:r>
                  <a:endParaRPr lang="en-US" sz="1600"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16949342" y="24288672"/>
                  <a:ext cx="4639161" cy="469955"/>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 (6% by weight BFR)</a:t>
                  </a:r>
                  <a:endParaRPr lang="en-US" sz="16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17025529" y="26533426"/>
                  <a:ext cx="4555277" cy="469955"/>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E (3% by weight BFR )</a:t>
                  </a:r>
                  <a:endParaRPr lang="en-US" sz="1600" b="1" dirty="0">
                    <a:latin typeface="Times New Roman" panose="02020603050405020304" pitchFamily="18" charset="0"/>
                    <a:cs typeface="Times New Roman" panose="02020603050405020304" pitchFamily="18" charset="0"/>
                  </a:endParaRPr>
                </a:p>
              </p:txBody>
            </p:sp>
          </p:grpSp>
          <p:sp>
            <p:nvSpPr>
              <p:cNvPr id="31" name="TextBox 30"/>
              <p:cNvSpPr txBox="1"/>
              <p:nvPr/>
            </p:nvSpPr>
            <p:spPr>
              <a:xfrm>
                <a:off x="12884698" y="21750108"/>
                <a:ext cx="5694277" cy="705773"/>
              </a:xfrm>
              <a:prstGeom prst="rect">
                <a:avLst/>
              </a:prstGeom>
              <a:noFill/>
            </p:spPr>
            <p:txBody>
              <a:bodyPr wrap="square" rtlCol="0">
                <a:spAutoFit/>
              </a:bodyPr>
              <a:lstStyle/>
              <a:p>
                <a:pPr algn="just"/>
                <a:r>
                  <a:rPr lang="en-US" sz="1600" b="1" dirty="0">
                    <a:latin typeface="Times New Roman" panose="02020603050405020304" pitchFamily="18" charset="0"/>
                    <a:cs typeface="Times New Roman" panose="02020603050405020304" pitchFamily="18" charset="0"/>
                  </a:rPr>
                  <a:t>Conventional FR/polymer bars</a:t>
                </a:r>
              </a:p>
            </p:txBody>
          </p:sp>
        </p:grpSp>
      </p:grpSp>
      <p:sp>
        <p:nvSpPr>
          <p:cNvPr id="44" name="Rectangle 43"/>
          <p:cNvSpPr/>
          <p:nvPr/>
        </p:nvSpPr>
        <p:spPr>
          <a:xfrm>
            <a:off x="6546588" y="2985961"/>
            <a:ext cx="5552647" cy="1077218"/>
          </a:xfrm>
          <a:prstGeom prst="rect">
            <a:avLst/>
          </a:prstGeom>
        </p:spPr>
        <p:txBody>
          <a:bodyPr wrap="square">
            <a:spAutoFit/>
          </a:bodyPr>
          <a:lstStyle/>
          <a:p>
            <a:pPr algn="just"/>
            <a:r>
              <a:rPr lang="en-US" sz="1600" b="1" dirty="0" smtClean="0">
                <a:latin typeface="Times New Roman" panose="02020603050405020304" pitchFamily="18" charset="0"/>
                <a:cs typeface="Times New Roman" panose="02020603050405020304" pitchFamily="18" charset="0"/>
              </a:rPr>
              <a:t>3D printed FR/polymer bars</a:t>
            </a:r>
          </a:p>
          <a:p>
            <a:pPr marL="571500" indent="-571500" algn="just">
              <a:buFont typeface="Arial" charset="0"/>
              <a:buChar char="•"/>
            </a:pPr>
            <a:r>
              <a:rPr lang="en-US" sz="1600" dirty="0" smtClean="0">
                <a:latin typeface="Times New Roman" panose="02020603050405020304" pitchFamily="18" charset="0"/>
                <a:cs typeface="Times New Roman" panose="02020603050405020304" pitchFamily="18" charset="0"/>
              </a:rPr>
              <a:t>As sample-to-G2 distance scanned from 80mm to 110mm, larger scattering structures detected (Figure 5)</a:t>
            </a:r>
          </a:p>
          <a:p>
            <a:pPr marL="571500" indent="-571500" algn="just">
              <a:buFont typeface="Arial" charset="0"/>
              <a:buChar char="•"/>
            </a:pPr>
            <a:r>
              <a:rPr lang="en-US" sz="1600" dirty="0" smtClean="0">
                <a:latin typeface="Times New Roman" panose="02020603050405020304" pitchFamily="18" charset="0"/>
                <a:cs typeface="Times New Roman" panose="02020603050405020304" pitchFamily="18" charset="0"/>
              </a:rPr>
              <a:t>Scattering length went from 0.783 nm to 1077nm</a:t>
            </a:r>
            <a:endParaRPr lang="en-US" sz="1600" dirty="0" smtClean="0">
              <a:latin typeface="Times New Roman" panose="02020603050405020304" pitchFamily="18" charset="0"/>
              <a:cs typeface="Times New Roman" panose="02020603050405020304" pitchFamily="18" charset="0"/>
            </a:endParaRPr>
          </a:p>
        </p:txBody>
      </p:sp>
      <p:grpSp>
        <p:nvGrpSpPr>
          <p:cNvPr id="45" name="Group 44"/>
          <p:cNvGrpSpPr/>
          <p:nvPr/>
        </p:nvGrpSpPr>
        <p:grpSpPr>
          <a:xfrm>
            <a:off x="6804560" y="4023183"/>
            <a:ext cx="4663440" cy="2194560"/>
            <a:chOff x="29891024" y="7316974"/>
            <a:chExt cx="11722480" cy="6550232"/>
          </a:xfrm>
        </p:grpSpPr>
        <p:grpSp>
          <p:nvGrpSpPr>
            <p:cNvPr id="46" name="Group 45"/>
            <p:cNvGrpSpPr>
              <a:grpSpLocks noChangeAspect="1"/>
            </p:cNvGrpSpPr>
            <p:nvPr/>
          </p:nvGrpSpPr>
          <p:grpSpPr>
            <a:xfrm>
              <a:off x="29891024" y="7349200"/>
              <a:ext cx="3825265" cy="3291840"/>
              <a:chOff x="1301015" y="396642"/>
              <a:chExt cx="3427692" cy="2949712"/>
            </a:xfrm>
          </p:grpSpPr>
          <p:pic>
            <p:nvPicPr>
              <p:cNvPr id="62" name="Picture 61"/>
              <p:cNvPicPr>
                <a:picLocks noChangeAspect="1"/>
              </p:cNvPicPr>
              <p:nvPr/>
            </p:nvPicPr>
            <p:blipFill rotWithShape="1">
              <a:blip r:embed="rId13" cstate="print">
                <a:extLst>
                  <a:ext uri="{28A0092B-C50C-407E-A947-70E740481C1C}">
                    <a14:useLocalDpi xmlns:a14="http://schemas.microsoft.com/office/drawing/2010/main" val="0"/>
                  </a:ext>
                </a:extLst>
              </a:blip>
              <a:srcRect l="3527"/>
              <a:stretch/>
            </p:blipFill>
            <p:spPr>
              <a:xfrm>
                <a:off x="1301015" y="396642"/>
                <a:ext cx="3427692" cy="2949712"/>
              </a:xfrm>
              <a:prstGeom prst="rect">
                <a:avLst/>
              </a:prstGeom>
            </p:spPr>
          </p:pic>
          <p:sp>
            <p:nvSpPr>
              <p:cNvPr id="63" name="TextBox 62"/>
              <p:cNvSpPr txBox="1"/>
              <p:nvPr/>
            </p:nvSpPr>
            <p:spPr>
              <a:xfrm>
                <a:off x="2326429" y="2810370"/>
                <a:ext cx="457200" cy="52304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a:t>
                </a:r>
              </a:p>
            </p:txBody>
          </p:sp>
        </p:grpSp>
        <p:grpSp>
          <p:nvGrpSpPr>
            <p:cNvPr id="47" name="Group 46"/>
            <p:cNvGrpSpPr>
              <a:grpSpLocks noChangeAspect="1"/>
            </p:cNvGrpSpPr>
            <p:nvPr/>
          </p:nvGrpSpPr>
          <p:grpSpPr>
            <a:xfrm>
              <a:off x="33805181" y="10575366"/>
              <a:ext cx="3834950" cy="3291840"/>
              <a:chOff x="6520399" y="3854370"/>
              <a:chExt cx="3380439" cy="2901699"/>
            </a:xfrm>
          </p:grpSpPr>
          <p:pic>
            <p:nvPicPr>
              <p:cNvPr id="60" name="Picture 59"/>
              <p:cNvPicPr>
                <a:picLocks noChangeAspect="1"/>
              </p:cNvPicPr>
              <p:nvPr/>
            </p:nvPicPr>
            <p:blipFill rotWithShape="1">
              <a:blip r:embed="rId14" cstate="print">
                <a:extLst>
                  <a:ext uri="{28A0092B-C50C-407E-A947-70E740481C1C}">
                    <a14:useLocalDpi xmlns:a14="http://schemas.microsoft.com/office/drawing/2010/main" val="0"/>
                  </a:ext>
                </a:extLst>
              </a:blip>
              <a:srcRect l="3283"/>
              <a:stretch/>
            </p:blipFill>
            <p:spPr>
              <a:xfrm>
                <a:off x="6520399" y="3854370"/>
                <a:ext cx="3380439" cy="2901699"/>
              </a:xfrm>
              <a:prstGeom prst="rect">
                <a:avLst/>
              </a:prstGeom>
            </p:spPr>
          </p:pic>
          <p:sp>
            <p:nvSpPr>
              <p:cNvPr id="61" name="TextBox 60"/>
              <p:cNvSpPr txBox="1"/>
              <p:nvPr/>
            </p:nvSpPr>
            <p:spPr>
              <a:xfrm>
                <a:off x="7571571" y="6009035"/>
                <a:ext cx="457199" cy="5230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a:t>
                </a:r>
              </a:p>
            </p:txBody>
          </p:sp>
        </p:grpSp>
        <p:grpSp>
          <p:nvGrpSpPr>
            <p:cNvPr id="48" name="Group 47"/>
            <p:cNvGrpSpPr>
              <a:grpSpLocks noChangeAspect="1"/>
            </p:cNvGrpSpPr>
            <p:nvPr/>
          </p:nvGrpSpPr>
          <p:grpSpPr>
            <a:xfrm>
              <a:off x="33812462" y="7345101"/>
              <a:ext cx="3825265" cy="3291839"/>
              <a:chOff x="1107327" y="3854369"/>
              <a:chExt cx="3237268" cy="2785837"/>
            </a:xfrm>
          </p:grpSpPr>
          <p:pic>
            <p:nvPicPr>
              <p:cNvPr id="58" name="Picture 57"/>
              <p:cNvPicPr>
                <a:picLocks noChangeAspect="1"/>
              </p:cNvPicPr>
              <p:nvPr/>
            </p:nvPicPr>
            <p:blipFill rotWithShape="1">
              <a:blip r:embed="rId15" cstate="print">
                <a:extLst>
                  <a:ext uri="{28A0092B-C50C-407E-A947-70E740481C1C}">
                    <a14:useLocalDpi xmlns:a14="http://schemas.microsoft.com/office/drawing/2010/main" val="0"/>
                  </a:ext>
                </a:extLst>
              </a:blip>
              <a:srcRect l="3527"/>
              <a:stretch/>
            </p:blipFill>
            <p:spPr>
              <a:xfrm>
                <a:off x="1107327" y="3854369"/>
                <a:ext cx="3237268" cy="2785837"/>
              </a:xfrm>
              <a:prstGeom prst="rect">
                <a:avLst/>
              </a:prstGeom>
            </p:spPr>
          </p:pic>
          <p:sp>
            <p:nvSpPr>
              <p:cNvPr id="59" name="TextBox 58"/>
              <p:cNvSpPr txBox="1"/>
              <p:nvPr/>
            </p:nvSpPr>
            <p:spPr>
              <a:xfrm>
                <a:off x="2145629" y="5849371"/>
                <a:ext cx="457201" cy="5230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a:t>
                </a:r>
              </a:p>
            </p:txBody>
          </p:sp>
        </p:grpSp>
        <p:grpSp>
          <p:nvGrpSpPr>
            <p:cNvPr id="49" name="Group 48"/>
            <p:cNvGrpSpPr>
              <a:grpSpLocks noChangeAspect="1"/>
            </p:cNvGrpSpPr>
            <p:nvPr/>
          </p:nvGrpSpPr>
          <p:grpSpPr>
            <a:xfrm>
              <a:off x="29891194" y="10575366"/>
              <a:ext cx="3827253" cy="3291840"/>
              <a:chOff x="6376339" y="497712"/>
              <a:chExt cx="3373653" cy="2901699"/>
            </a:xfrm>
          </p:grpSpPr>
          <p:pic>
            <p:nvPicPr>
              <p:cNvPr id="56" name="Picture 55"/>
              <p:cNvPicPr>
                <a:picLocks noChangeAspect="1"/>
              </p:cNvPicPr>
              <p:nvPr/>
            </p:nvPicPr>
            <p:blipFill rotWithShape="1">
              <a:blip r:embed="rId16" cstate="print">
                <a:extLst>
                  <a:ext uri="{28A0092B-C50C-407E-A947-70E740481C1C}">
                    <a14:useLocalDpi xmlns:a14="http://schemas.microsoft.com/office/drawing/2010/main" val="0"/>
                  </a:ext>
                </a:extLst>
              </a:blip>
              <a:srcRect l="3477"/>
              <a:stretch/>
            </p:blipFill>
            <p:spPr>
              <a:xfrm>
                <a:off x="6376339" y="497712"/>
                <a:ext cx="3373653" cy="2901699"/>
              </a:xfrm>
              <a:prstGeom prst="rect">
                <a:avLst/>
              </a:prstGeom>
            </p:spPr>
          </p:pic>
          <p:sp>
            <p:nvSpPr>
              <p:cNvPr id="57" name="TextBox 56"/>
              <p:cNvSpPr txBox="1"/>
              <p:nvPr/>
            </p:nvSpPr>
            <p:spPr>
              <a:xfrm>
                <a:off x="7443300" y="2674451"/>
                <a:ext cx="457199" cy="5230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a:t>
                </a:r>
              </a:p>
            </p:txBody>
          </p:sp>
        </p:grpSp>
        <p:grpSp>
          <p:nvGrpSpPr>
            <p:cNvPr id="50" name="Group 49"/>
            <p:cNvGrpSpPr/>
            <p:nvPr/>
          </p:nvGrpSpPr>
          <p:grpSpPr>
            <a:xfrm>
              <a:off x="37637727" y="7316974"/>
              <a:ext cx="3968496" cy="3294664"/>
              <a:chOff x="902504" y="3639081"/>
              <a:chExt cx="3968496" cy="3294664"/>
            </a:xfrm>
          </p:grpSpPr>
          <p:pic>
            <p:nvPicPr>
              <p:cNvPr id="54" name="Picture 5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02504" y="3639081"/>
                <a:ext cx="3968496" cy="3294664"/>
              </a:xfrm>
              <a:prstGeom prst="rect">
                <a:avLst/>
              </a:prstGeom>
            </p:spPr>
          </p:pic>
          <p:sp>
            <p:nvSpPr>
              <p:cNvPr id="55" name="TextBox 54"/>
              <p:cNvSpPr txBox="1"/>
              <p:nvPr/>
            </p:nvSpPr>
            <p:spPr>
              <a:xfrm>
                <a:off x="2217866" y="6334958"/>
                <a:ext cx="457200" cy="52304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a:t>
                </a:r>
              </a:p>
            </p:txBody>
          </p:sp>
        </p:grpSp>
        <p:grpSp>
          <p:nvGrpSpPr>
            <p:cNvPr id="51" name="Group 50"/>
            <p:cNvGrpSpPr/>
            <p:nvPr/>
          </p:nvGrpSpPr>
          <p:grpSpPr>
            <a:xfrm>
              <a:off x="37645008" y="10535893"/>
              <a:ext cx="3968496" cy="3294664"/>
              <a:chOff x="5006503" y="3639081"/>
              <a:chExt cx="3968496" cy="3294664"/>
            </a:xfrm>
          </p:grpSpPr>
          <p:pic>
            <p:nvPicPr>
              <p:cNvPr id="52" name="Picture 5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006503" y="3639081"/>
                <a:ext cx="3968496" cy="3294664"/>
              </a:xfrm>
              <a:prstGeom prst="rect">
                <a:avLst/>
              </a:prstGeom>
            </p:spPr>
          </p:pic>
          <p:sp>
            <p:nvSpPr>
              <p:cNvPr id="53" name="TextBox 52"/>
              <p:cNvSpPr txBox="1"/>
              <p:nvPr/>
            </p:nvSpPr>
            <p:spPr>
              <a:xfrm>
                <a:off x="6182959" y="6058079"/>
                <a:ext cx="457199" cy="5230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a:t>
                </a:r>
              </a:p>
            </p:txBody>
          </p:sp>
        </p:grpSp>
      </p:grpSp>
      <p:sp>
        <p:nvSpPr>
          <p:cNvPr id="64" name="TextBox 63"/>
          <p:cNvSpPr txBox="1"/>
          <p:nvPr/>
        </p:nvSpPr>
        <p:spPr>
          <a:xfrm>
            <a:off x="6320615" y="6333936"/>
            <a:ext cx="5871386" cy="584775"/>
          </a:xfrm>
          <a:prstGeom prst="rect">
            <a:avLst/>
          </a:prstGeom>
          <a:noFill/>
        </p:spPr>
        <p:txBody>
          <a:bodyPr wrap="square" rtlCol="0">
            <a:spAutoFit/>
          </a:bodyPr>
          <a:lstStyle/>
          <a:p>
            <a:pPr algn="just"/>
            <a:r>
              <a:rPr lang="en-US" sz="1600" b="1" dirty="0" smtClean="0">
                <a:latin typeface="Times New Roman" panose="02020603050405020304" pitchFamily="18" charset="0"/>
                <a:cs typeface="Times New Roman" panose="02020603050405020304" pitchFamily="18" charset="0"/>
              </a:rPr>
              <a:t>Figure 5.</a:t>
            </a:r>
            <a:r>
              <a:rPr lang="en-US" sz="1600" dirty="0" smtClean="0">
                <a:latin typeface="Times New Roman" panose="02020603050405020304" pitchFamily="18" charset="0"/>
                <a:cs typeface="Times New Roman" panose="02020603050405020304" pitchFamily="18" charset="0"/>
              </a:rPr>
              <a:t> Reconstructed dark-field tomography volumes for a 3D printed block of </a:t>
            </a:r>
            <a:r>
              <a:rPr lang="en-US" sz="1600" dirty="0">
                <a:latin typeface="Times New Roman" panose="02020603050405020304" pitchFamily="18" charset="0"/>
                <a:cs typeface="Times New Roman" panose="02020603050405020304" pitchFamily="18" charset="0"/>
              </a:rPr>
              <a:t>ratios </a:t>
            </a:r>
            <a:r>
              <a:rPr lang="en-US" sz="1600" dirty="0" smtClean="0">
                <a:latin typeface="Times New Roman" panose="02020603050405020304" pitchFamily="18" charset="0"/>
                <a:cs typeface="Times New Roman" panose="02020603050405020304" pitchFamily="18" charset="0"/>
              </a:rPr>
              <a:t>1:1 alternating </a:t>
            </a:r>
            <a:r>
              <a:rPr lang="en-US" sz="1600" dirty="0">
                <a:latin typeface="Times New Roman" panose="02020603050405020304" pitchFamily="18" charset="0"/>
                <a:cs typeface="Times New Roman" panose="02020603050405020304" pitchFamily="18" charset="0"/>
              </a:rPr>
              <a:t>ABS-FR and ABS </a:t>
            </a:r>
            <a:r>
              <a:rPr lang="en-US" sz="1600" dirty="0" smtClean="0">
                <a:latin typeface="Times New Roman" panose="02020603050405020304" pitchFamily="18" charset="0"/>
                <a:cs typeface="Times New Roman" panose="02020603050405020304" pitchFamily="18" charset="0"/>
              </a:rPr>
              <a:t>layers</a:t>
            </a:r>
            <a:endParaRPr lang="en-US" sz="1600" dirty="0">
              <a:latin typeface="Times New Roman" panose="02020603050405020304" pitchFamily="18" charset="0"/>
              <a:cs typeface="Times New Roman" panose="02020603050405020304" pitchFamily="18" charset="0"/>
            </a:endParaRPr>
          </a:p>
        </p:txBody>
      </p:sp>
      <p:sp>
        <p:nvSpPr>
          <p:cNvPr id="65" name="TextBox 64"/>
          <p:cNvSpPr txBox="1"/>
          <p:nvPr/>
        </p:nvSpPr>
        <p:spPr>
          <a:xfrm>
            <a:off x="7262884" y="4779026"/>
            <a:ext cx="18188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a:t>
            </a:r>
            <a:endParaRPr lang="en-US" sz="2800" dirty="0">
              <a:latin typeface="Arial" panose="020B0604020202020204" pitchFamily="34" charset="0"/>
              <a:cs typeface="Arial" panose="020B0604020202020204" pitchFamily="34" charset="0"/>
            </a:endParaRPr>
          </a:p>
        </p:txBody>
      </p:sp>
      <p:sp>
        <p:nvSpPr>
          <p:cNvPr id="66" name="TextBox 65"/>
          <p:cNvSpPr txBox="1"/>
          <p:nvPr/>
        </p:nvSpPr>
        <p:spPr>
          <a:xfrm>
            <a:off x="10377148" y="4818783"/>
            <a:ext cx="18188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96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424" t="14400" r="18556" b="1760"/>
          <a:stretch/>
        </p:blipFill>
        <p:spPr>
          <a:xfrm>
            <a:off x="126538" y="377431"/>
            <a:ext cx="3791967" cy="374904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291" t="32028" r="22881"/>
          <a:stretch/>
        </p:blipFill>
        <p:spPr>
          <a:xfrm>
            <a:off x="5978300" y="3320524"/>
            <a:ext cx="2272963" cy="219456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176" t="32090" r="22706"/>
          <a:stretch/>
        </p:blipFill>
        <p:spPr>
          <a:xfrm>
            <a:off x="3664293" y="601051"/>
            <a:ext cx="2288260" cy="219456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7294" t="32256" r="22706"/>
          <a:stretch/>
        </p:blipFill>
        <p:spPr>
          <a:xfrm>
            <a:off x="6214897" y="763410"/>
            <a:ext cx="2288485" cy="219456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7294" t="31924" r="22706"/>
          <a:stretch/>
        </p:blipFill>
        <p:spPr>
          <a:xfrm>
            <a:off x="3542732" y="3299860"/>
            <a:ext cx="2277313" cy="2194560"/>
          </a:xfrm>
          <a:prstGeom prst="rect">
            <a:avLst/>
          </a:prstGeom>
        </p:spPr>
      </p:pic>
      <p:sp>
        <p:nvSpPr>
          <p:cNvPr id="9" name="Right Arrow 8"/>
          <p:cNvSpPr/>
          <p:nvPr/>
        </p:nvSpPr>
        <p:spPr>
          <a:xfrm>
            <a:off x="3434411" y="1637345"/>
            <a:ext cx="484094" cy="26356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3017160">
            <a:off x="5388831" y="2293475"/>
            <a:ext cx="1078669" cy="2635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708826" y="1504904"/>
            <a:ext cx="681443" cy="2635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64314" y="299519"/>
            <a:ext cx="685003" cy="369332"/>
          </a:xfrm>
          <a:prstGeom prst="rect">
            <a:avLst/>
          </a:prstGeom>
          <a:solidFill>
            <a:schemeClr val="bg1"/>
          </a:solidFill>
        </p:spPr>
        <p:txBody>
          <a:bodyPr wrap="square" rtlCol="0">
            <a:spAutoFit/>
          </a:bodyPr>
          <a:lstStyle/>
          <a:p>
            <a:r>
              <a:rPr lang="en-US" dirty="0" smtClean="0"/>
              <a:t>Sand </a:t>
            </a:r>
            <a:endParaRPr lang="en-US" dirty="0"/>
          </a:p>
        </p:txBody>
      </p:sp>
      <p:sp>
        <p:nvSpPr>
          <p:cNvPr id="13" name="TextBox 12"/>
          <p:cNvSpPr txBox="1"/>
          <p:nvPr/>
        </p:nvSpPr>
        <p:spPr>
          <a:xfrm>
            <a:off x="6634976" y="2949721"/>
            <a:ext cx="897962" cy="369332"/>
          </a:xfrm>
          <a:prstGeom prst="rect">
            <a:avLst/>
          </a:prstGeom>
          <a:solidFill>
            <a:schemeClr val="bg1"/>
          </a:solidFill>
        </p:spPr>
        <p:txBody>
          <a:bodyPr wrap="square" rtlCol="0">
            <a:spAutoFit/>
          </a:bodyPr>
          <a:lstStyle/>
          <a:p>
            <a:r>
              <a:rPr lang="en-US" dirty="0" err="1" smtClean="0"/>
              <a:t>Biochar</a:t>
            </a:r>
            <a:r>
              <a:rPr lang="en-US" dirty="0" smtClean="0"/>
              <a:t> </a:t>
            </a:r>
            <a:endParaRPr lang="en-US" dirty="0"/>
          </a:p>
        </p:txBody>
      </p:sp>
      <p:sp>
        <p:nvSpPr>
          <p:cNvPr id="14" name="TextBox 13"/>
          <p:cNvSpPr txBox="1"/>
          <p:nvPr/>
        </p:nvSpPr>
        <p:spPr>
          <a:xfrm>
            <a:off x="3509987" y="2947023"/>
            <a:ext cx="2456164" cy="369332"/>
          </a:xfrm>
          <a:prstGeom prst="rect">
            <a:avLst/>
          </a:prstGeom>
          <a:solidFill>
            <a:schemeClr val="bg1"/>
          </a:solidFill>
        </p:spPr>
        <p:txBody>
          <a:bodyPr wrap="square" rtlCol="0">
            <a:spAutoFit/>
          </a:bodyPr>
          <a:lstStyle/>
          <a:p>
            <a:r>
              <a:rPr lang="en-US" dirty="0" smtClean="0"/>
              <a:t>Extracted pore network  </a:t>
            </a:r>
            <a:endParaRPr lang="en-US" dirty="0"/>
          </a:p>
        </p:txBody>
      </p:sp>
      <p:sp>
        <p:nvSpPr>
          <p:cNvPr id="15" name="TextBox 14"/>
          <p:cNvSpPr txBox="1"/>
          <p:nvPr/>
        </p:nvSpPr>
        <p:spPr>
          <a:xfrm>
            <a:off x="3607690" y="258163"/>
            <a:ext cx="2307243" cy="369332"/>
          </a:xfrm>
          <a:prstGeom prst="rect">
            <a:avLst/>
          </a:prstGeom>
          <a:solidFill>
            <a:schemeClr val="bg1"/>
          </a:solidFill>
        </p:spPr>
        <p:txBody>
          <a:bodyPr wrap="square" rtlCol="0">
            <a:spAutoFit/>
          </a:bodyPr>
          <a:lstStyle/>
          <a:p>
            <a:r>
              <a:rPr lang="en-US" dirty="0" smtClean="0"/>
              <a:t>segmented </a:t>
            </a:r>
            <a:r>
              <a:rPr lang="en-US" dirty="0" err="1" smtClean="0"/>
              <a:t>subvolume</a:t>
            </a:r>
            <a:r>
              <a:rPr lang="en-US" dirty="0" smtClean="0"/>
              <a:t>  </a:t>
            </a:r>
            <a:endParaRPr lang="en-US" dirty="0"/>
          </a:p>
        </p:txBody>
      </p:sp>
      <p:sp>
        <p:nvSpPr>
          <p:cNvPr id="16" name="Right Arrow 15"/>
          <p:cNvSpPr/>
          <p:nvPr/>
        </p:nvSpPr>
        <p:spPr>
          <a:xfrm rot="5560486">
            <a:off x="4640626" y="2671196"/>
            <a:ext cx="424268" cy="2411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37440" y="1513"/>
            <a:ext cx="1588897" cy="369332"/>
          </a:xfrm>
          <a:prstGeom prst="rect">
            <a:avLst/>
          </a:prstGeom>
        </p:spPr>
        <p:txBody>
          <a:bodyPr wrap="none">
            <a:spAutoFit/>
          </a:bodyPr>
          <a:lstStyle/>
          <a:p>
            <a:pPr algn="ctr"/>
            <a:r>
              <a:rPr lang="en-US" b="1" dirty="0" smtClean="0">
                <a:latin typeface="Times New Roman" panose="02020603050405020304" pitchFamily="18" charset="0"/>
                <a:cs typeface="Times New Roman" panose="02020603050405020304" pitchFamily="18" charset="0"/>
              </a:rPr>
              <a:t>Results cont’d</a:t>
            </a:r>
            <a:endParaRPr lang="en-US" b="1" dirty="0" smtClean="0">
              <a:latin typeface="Times New Roman" panose="02020603050405020304" pitchFamily="18" charset="0"/>
              <a:cs typeface="Times New Roman" panose="02020603050405020304" pitchFamily="18" charset="0"/>
            </a:endParaRPr>
          </a:p>
        </p:txBody>
      </p:sp>
      <p:sp>
        <p:nvSpPr>
          <p:cNvPr id="18" name="TextBox 17"/>
          <p:cNvSpPr txBox="1"/>
          <p:nvPr/>
        </p:nvSpPr>
        <p:spPr>
          <a:xfrm>
            <a:off x="254152" y="22951"/>
            <a:ext cx="1224146" cy="369332"/>
          </a:xfrm>
          <a:prstGeom prst="rect">
            <a:avLst/>
          </a:prstGeom>
          <a:solidFill>
            <a:schemeClr val="bg1"/>
          </a:solidFill>
        </p:spPr>
        <p:txBody>
          <a:bodyPr wrap="square" rtlCol="0">
            <a:spAutoFit/>
          </a:bodyPr>
          <a:lstStyle/>
          <a:p>
            <a:r>
              <a:rPr lang="en-US" dirty="0" smtClean="0"/>
              <a:t>Grey scale</a:t>
            </a:r>
            <a:r>
              <a:rPr lang="en-US" dirty="0" smtClean="0"/>
              <a:t> </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4072896094"/>
              </p:ext>
            </p:extLst>
          </p:nvPr>
        </p:nvGraphicFramePr>
        <p:xfrm>
          <a:off x="1985547" y="5613960"/>
          <a:ext cx="8563182" cy="1112520"/>
        </p:xfrm>
        <a:graphic>
          <a:graphicData uri="http://schemas.openxmlformats.org/drawingml/2006/table">
            <a:tbl>
              <a:tblPr firstRow="1" bandRow="1">
                <a:tableStyleId>{5C22544A-7EE6-4342-B048-85BDC9FD1C3A}</a:tableStyleId>
              </a:tblPr>
              <a:tblGrid>
                <a:gridCol w="2854394"/>
                <a:gridCol w="3310146"/>
                <a:gridCol w="2398642"/>
              </a:tblGrid>
              <a:tr h="370840">
                <a:tc>
                  <a:txBody>
                    <a:bodyPr/>
                    <a:lstStyle/>
                    <a:p>
                      <a:r>
                        <a:rPr lang="en-US" dirty="0" smtClean="0"/>
                        <a:t>Sample</a:t>
                      </a:r>
                      <a:r>
                        <a:rPr lang="en-US" baseline="0" dirty="0" smtClean="0"/>
                        <a:t> ID</a:t>
                      </a:r>
                      <a:endParaRPr lang="en-US" dirty="0"/>
                    </a:p>
                  </a:txBody>
                  <a:tcPr/>
                </a:tc>
                <a:tc>
                  <a:txBody>
                    <a:bodyPr/>
                    <a:lstStyle/>
                    <a:p>
                      <a:r>
                        <a:rPr lang="en-US" dirty="0" smtClean="0"/>
                        <a:t>Hydraulic conductance (cm/s)</a:t>
                      </a:r>
                      <a:endParaRPr lang="en-US" dirty="0"/>
                    </a:p>
                  </a:txBody>
                  <a:tcPr/>
                </a:tc>
                <a:tc>
                  <a:txBody>
                    <a:bodyPr/>
                    <a:lstStyle/>
                    <a:p>
                      <a:r>
                        <a:rPr lang="en-US" dirty="0" smtClean="0"/>
                        <a:t>Porosity (%)</a:t>
                      </a:r>
                      <a:endParaRPr lang="en-US" dirty="0"/>
                    </a:p>
                  </a:txBody>
                  <a:tcPr/>
                </a:tc>
              </a:tr>
              <a:tr h="370840">
                <a:tc>
                  <a:txBody>
                    <a:bodyPr/>
                    <a:lstStyle/>
                    <a:p>
                      <a:r>
                        <a:rPr lang="en-US" dirty="0" err="1" smtClean="0"/>
                        <a:t>Sand+Biochar</a:t>
                      </a:r>
                      <a:r>
                        <a:rPr lang="en-US" dirty="0" smtClean="0"/>
                        <a:t> (Sim)</a:t>
                      </a:r>
                      <a:endParaRPr lang="en-US" dirty="0"/>
                    </a:p>
                  </a:txBody>
                  <a:tcPr/>
                </a:tc>
                <a:tc>
                  <a:txBody>
                    <a:bodyPr/>
                    <a:lstStyle/>
                    <a:p>
                      <a:r>
                        <a:rPr lang="en-US" dirty="0" smtClean="0"/>
                        <a:t>0.1</a:t>
                      </a:r>
                      <a:endParaRPr lang="en-US" dirty="0"/>
                    </a:p>
                  </a:txBody>
                  <a:tcPr/>
                </a:tc>
                <a:tc>
                  <a:txBody>
                    <a:bodyPr/>
                    <a:lstStyle/>
                    <a:p>
                      <a:r>
                        <a:rPr lang="en-US" dirty="0" smtClean="0"/>
                        <a:t>49.5</a:t>
                      </a:r>
                      <a:endParaRPr lang="en-US" dirty="0"/>
                    </a:p>
                  </a:txBody>
                  <a:tcPr/>
                </a:tc>
              </a:tr>
              <a:tr h="370840">
                <a:tc>
                  <a:txBody>
                    <a:bodyPr/>
                    <a:lstStyle/>
                    <a:p>
                      <a:r>
                        <a:rPr lang="en-US" dirty="0" smtClean="0"/>
                        <a:t>Sand+ Biochar (</a:t>
                      </a:r>
                      <a:r>
                        <a:rPr lang="en-US" dirty="0" err="1" smtClean="0"/>
                        <a:t>Exp</a:t>
                      </a:r>
                      <a:r>
                        <a:rPr lang="en-US" dirty="0" smtClean="0"/>
                        <a:t>)</a:t>
                      </a:r>
                      <a:endParaRPr lang="en-US" dirty="0"/>
                    </a:p>
                  </a:txBody>
                  <a:tcPr/>
                </a:tc>
                <a:tc>
                  <a:txBody>
                    <a:bodyPr/>
                    <a:lstStyle/>
                    <a:p>
                      <a:r>
                        <a:rPr lang="en-US" dirty="0" smtClean="0"/>
                        <a:t>0.3</a:t>
                      </a:r>
                      <a:endParaRPr lang="en-US" dirty="0"/>
                    </a:p>
                  </a:txBody>
                  <a:tcPr/>
                </a:tc>
                <a:tc>
                  <a:txBody>
                    <a:bodyPr/>
                    <a:lstStyle/>
                    <a:p>
                      <a:r>
                        <a:rPr lang="en-US" dirty="0" smtClean="0"/>
                        <a:t>54</a:t>
                      </a:r>
                      <a:endParaRPr lang="en-US" dirty="0"/>
                    </a:p>
                  </a:txBody>
                  <a:tcPr/>
                </a:tc>
              </a:tr>
            </a:tbl>
          </a:graphicData>
        </a:graphic>
      </p:graphicFrame>
    </p:spTree>
    <p:extLst>
      <p:ext uri="{BB962C8B-B14F-4D97-AF65-F5344CB8AC3E}">
        <p14:creationId xmlns:p14="http://schemas.microsoft.com/office/powerpoint/2010/main" val="2825020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3240" y="1513"/>
            <a:ext cx="1377300" cy="369332"/>
          </a:xfrm>
          <a:prstGeom prst="rect">
            <a:avLst/>
          </a:prstGeom>
        </p:spPr>
        <p:txBody>
          <a:bodyPr wrap="none">
            <a:spAutoFit/>
          </a:bodyPr>
          <a:lstStyle/>
          <a:p>
            <a:pPr algn="ctr"/>
            <a:r>
              <a:rPr lang="en-US" b="1" dirty="0" smtClean="0">
                <a:latin typeface="Times New Roman" panose="02020603050405020304" pitchFamily="18" charset="0"/>
                <a:cs typeface="Times New Roman" panose="02020603050405020304" pitchFamily="18" charset="0"/>
              </a:rPr>
              <a:t>Conclusions</a:t>
            </a:r>
            <a:endParaRPr lang="en-US" b="1"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159026" y="629481"/>
            <a:ext cx="11304104" cy="4524315"/>
          </a:xfrm>
          <a:prstGeom prst="rect">
            <a:avLst/>
          </a:prstGeom>
        </p:spPr>
        <p:txBody>
          <a:bodyPr wrap="square">
            <a:spAutoFit/>
          </a:bodyPr>
          <a:lstStyle/>
          <a:p>
            <a:pPr marL="457200" indent="-45720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dark-field images obtained using X-ray grating interferometry are important for detecting sub-pixel voids in samples resulting from the absence of material as seen in the bunny sample or loss/vaporization of material due to heating as seen with the FR-polymer bars.</a:t>
            </a:r>
          </a:p>
          <a:p>
            <a:pPr algn="just"/>
            <a:endParaRPr lang="en-US" sz="1600" dirty="0" smtClean="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FR-polymer bars characterization with x-ray grating interferometry could potential improve our understanding of flame retardants, and how manufactured FR-polymers could be improved for optimum performance.</a:t>
            </a:r>
          </a:p>
          <a:p>
            <a:pPr algn="just"/>
            <a:r>
              <a:rPr lang="en-US" sz="1600" dirty="0" smtClean="0">
                <a:latin typeface="Times New Roman" panose="02020603050405020304" pitchFamily="18" charset="0"/>
                <a:cs typeface="Times New Roman" panose="02020603050405020304" pitchFamily="18" charset="0"/>
              </a:rPr>
              <a:t>    </a:t>
            </a:r>
          </a:p>
          <a:p>
            <a:pPr algn="just"/>
            <a:endParaRPr lang="en-US" sz="16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We are currently exploring a number of scattering lengths in order to obtain quality information that will help us understand the size distribution of  voids or cracks. In addition we are conducting numerical simulations with COMSOL Multiphysics to help understand the evolution of bubbles and temperature gradient across heated polymer</a:t>
            </a:r>
          </a:p>
          <a:p>
            <a:pPr marL="457200" indent="-457200" algn="just">
              <a:buFont typeface="Arial" panose="020B0604020202020204" pitchFamily="34" charset="0"/>
              <a:buChar char="•"/>
            </a:pPr>
            <a:endParaRPr lang="en-US" sz="16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K saturation (cm/s) and porosity values obtained from image-based flow simulation are similar to the experimental values  </a:t>
            </a:r>
          </a:p>
          <a:p>
            <a:pPr marL="457200" indent="-457200"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772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1117</TotalTime>
  <Words>801</Words>
  <Application>Microsoft Office PowerPoint</Application>
  <PresentationFormat>Widescreen</PresentationFormat>
  <Paragraphs>89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Paakow</dc:creator>
  <cp:lastModifiedBy>Paakow</cp:lastModifiedBy>
  <cp:revision>19</cp:revision>
  <dcterms:created xsi:type="dcterms:W3CDTF">2017-06-24T16:54:12Z</dcterms:created>
  <dcterms:modified xsi:type="dcterms:W3CDTF">2017-06-25T11:31:44Z</dcterms:modified>
</cp:coreProperties>
</file>