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6/27/2017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Parallel Algebraic Multigrid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Majid Rasouli</a:t>
            </a:r>
          </a:p>
          <a:p>
            <a:r>
              <a:rPr lang="en-US" dirty="0"/>
              <a:t>University of Utah</a:t>
            </a:r>
          </a:p>
        </p:txBody>
      </p:sp>
    </p:spTree>
    <p:extLst>
      <p:ext uri="{BB962C8B-B14F-4D97-AF65-F5344CB8AC3E}">
        <p14:creationId xmlns:p14="http://schemas.microsoft.com/office/powerpoint/2010/main" val="251677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Multigrid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50CBB-9574-4CE7-982B-F2B9DD71F1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Multigrid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Approximate solution to</a:t>
            </a:r>
          </a:p>
          <a:p>
            <a:pPr marL="0" indent="0">
              <a:buNone/>
            </a:pPr>
            <a:r>
              <a:rPr lang="en-US" dirty="0"/>
              <a:t>     a linear system: Au = f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Two phases:</a:t>
            </a:r>
          </a:p>
          <a:p>
            <a:pPr marL="0" indent="0">
              <a:buNone/>
            </a:pPr>
            <a:r>
              <a:rPr lang="en-US" dirty="0"/>
              <a:t>	1- Iterative methods</a:t>
            </a:r>
          </a:p>
          <a:p>
            <a:pPr marL="0" indent="0">
              <a:buNone/>
            </a:pPr>
            <a:r>
              <a:rPr lang="en-US" dirty="0"/>
              <a:t>	2- Coarse-grid correction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570E8-C664-49B9-8435-DFC71F363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/>
          <a:lstStyle/>
          <a:p>
            <a:r>
              <a:rPr lang="en-US" dirty="0"/>
              <a:t>Algebraic Multigrid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967B900-9145-45EC-BA72-A388144255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08711" y="3179762"/>
            <a:ext cx="3171081" cy="3405676"/>
          </a:xfrm>
        </p:spPr>
      </p:pic>
      <p:sp>
        <p:nvSpPr>
          <p:cNvPr id="10" name="Arrow: Curved Right 9">
            <a:extLst>
              <a:ext uri="{FF2B5EF4-FFF2-40B4-BE49-F238E27FC236}">
                <a16:creationId xmlns:a16="http://schemas.microsoft.com/office/drawing/2014/main" id="{3A0F2B9B-1B96-410A-9481-55F9B6A988BC}"/>
              </a:ext>
            </a:extLst>
          </p:cNvPr>
          <p:cNvSpPr/>
          <p:nvPr/>
        </p:nvSpPr>
        <p:spPr>
          <a:xfrm rot="20840615">
            <a:off x="5566171" y="3991835"/>
            <a:ext cx="527538" cy="131843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rrow: Curved Right 10">
            <a:extLst>
              <a:ext uri="{FF2B5EF4-FFF2-40B4-BE49-F238E27FC236}">
                <a16:creationId xmlns:a16="http://schemas.microsoft.com/office/drawing/2014/main" id="{715F5C48-8694-49FF-9608-1336972B8563}"/>
              </a:ext>
            </a:extLst>
          </p:cNvPr>
          <p:cNvSpPr/>
          <p:nvPr/>
        </p:nvSpPr>
        <p:spPr>
          <a:xfrm rot="20083004">
            <a:off x="5870878" y="5480770"/>
            <a:ext cx="447066" cy="9759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Curved Up 13">
            <a:extLst>
              <a:ext uri="{FF2B5EF4-FFF2-40B4-BE49-F238E27FC236}">
                <a16:creationId xmlns:a16="http://schemas.microsoft.com/office/drawing/2014/main" id="{E62F1F8A-7C70-4D8C-8F54-8F65E8F751BC}"/>
              </a:ext>
            </a:extLst>
          </p:cNvPr>
          <p:cNvSpPr/>
          <p:nvPr/>
        </p:nvSpPr>
        <p:spPr>
          <a:xfrm rot="17694820">
            <a:off x="9080052" y="5688874"/>
            <a:ext cx="1056677" cy="4747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rrow: Curved Up 14">
            <a:extLst>
              <a:ext uri="{FF2B5EF4-FFF2-40B4-BE49-F238E27FC236}">
                <a16:creationId xmlns:a16="http://schemas.microsoft.com/office/drawing/2014/main" id="{C71E793F-8540-4550-A824-404919A2B208}"/>
              </a:ext>
            </a:extLst>
          </p:cNvPr>
          <p:cNvSpPr/>
          <p:nvPr/>
        </p:nvSpPr>
        <p:spPr>
          <a:xfrm rot="16742954">
            <a:off x="9193501" y="4325504"/>
            <a:ext cx="1285535" cy="5302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33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Matrix-Vector Multiplication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FB7F8A-0698-494A-A633-55D82778B1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258" y="2743200"/>
            <a:ext cx="6394844" cy="3325318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0850A2D-6FBC-4CB2-B7CD-CB0FFF6068B0}"/>
              </a:ext>
            </a:extLst>
          </p:cNvPr>
          <p:cNvSpPr txBox="1"/>
          <p:nvPr/>
        </p:nvSpPr>
        <p:spPr>
          <a:xfrm>
            <a:off x="2494623" y="6036241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7AA589-8F2D-44B3-A886-D78FE27509A9}"/>
              </a:ext>
            </a:extLst>
          </p:cNvPr>
          <p:cNvSpPr txBox="1"/>
          <p:nvPr/>
        </p:nvSpPr>
        <p:spPr>
          <a:xfrm>
            <a:off x="4964257" y="603624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9004E5-3CD6-4F54-A7CB-ED7E1E26F2CB}"/>
              </a:ext>
            </a:extLst>
          </p:cNvPr>
          <p:cNvSpPr txBox="1"/>
          <p:nvPr/>
        </p:nvSpPr>
        <p:spPr>
          <a:xfrm>
            <a:off x="6869090" y="6036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D3E905-4B31-47D9-BFD1-422AE30D6AA5}"/>
              </a:ext>
            </a:extLst>
          </p:cNvPr>
          <p:cNvSpPr txBox="1"/>
          <p:nvPr/>
        </p:nvSpPr>
        <p:spPr>
          <a:xfrm>
            <a:off x="9445752" y="2807208"/>
            <a:ext cx="13869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parallel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3AAFE7-31C3-4840-B474-AE6B435A70F9}"/>
              </a:ext>
            </a:extLst>
          </p:cNvPr>
          <p:cNvSpPr txBox="1"/>
          <p:nvPr/>
        </p:nvSpPr>
        <p:spPr>
          <a:xfrm>
            <a:off x="9445752" y="3299651"/>
            <a:ext cx="152157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partition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FA30C-0192-4D35-BE9C-A247A46AB309}"/>
              </a:ext>
            </a:extLst>
          </p:cNvPr>
          <p:cNvSpPr txBox="1"/>
          <p:nvPr/>
        </p:nvSpPr>
        <p:spPr>
          <a:xfrm>
            <a:off x="9445752" y="3792094"/>
            <a:ext cx="11945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pass 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E882F8-51D1-4157-B224-D7F11E556D31}"/>
              </a:ext>
            </a:extLst>
          </p:cNvPr>
          <p:cNvSpPr txBox="1"/>
          <p:nvPr/>
        </p:nvSpPr>
        <p:spPr>
          <a:xfrm>
            <a:off x="9445752" y="4284537"/>
            <a:ext cx="18469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A is sparse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90D7E0E-F31F-4F1B-86BA-89F4D4240B3E}"/>
              </a:ext>
            </a:extLst>
          </p:cNvPr>
          <p:cNvCxnSpPr>
            <a:cxnSpLocks/>
          </p:cNvCxnSpPr>
          <p:nvPr/>
        </p:nvCxnSpPr>
        <p:spPr>
          <a:xfrm>
            <a:off x="8550402" y="3102483"/>
            <a:ext cx="8001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5C6E52C-45B7-4E52-931F-7EA347F032C9}"/>
              </a:ext>
            </a:extLst>
          </p:cNvPr>
          <p:cNvCxnSpPr>
            <a:cxnSpLocks/>
          </p:cNvCxnSpPr>
          <p:nvPr/>
        </p:nvCxnSpPr>
        <p:spPr>
          <a:xfrm>
            <a:off x="8550402" y="3578733"/>
            <a:ext cx="8001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2101D03-E0B4-444B-A084-D1B309C31E35}"/>
              </a:ext>
            </a:extLst>
          </p:cNvPr>
          <p:cNvCxnSpPr>
            <a:cxnSpLocks/>
          </p:cNvCxnSpPr>
          <p:nvPr/>
        </p:nvCxnSpPr>
        <p:spPr>
          <a:xfrm>
            <a:off x="8550402" y="4083558"/>
            <a:ext cx="8001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E95A40-DECE-431E-8F5C-7445D3AB0711}"/>
              </a:ext>
            </a:extLst>
          </p:cNvPr>
          <p:cNvCxnSpPr>
            <a:cxnSpLocks/>
          </p:cNvCxnSpPr>
          <p:nvPr/>
        </p:nvCxnSpPr>
        <p:spPr>
          <a:xfrm>
            <a:off x="8550402" y="4559808"/>
            <a:ext cx="8001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5" name="Content Placeholder 4">
            <a:extLst>
              <a:ext uri="{FF2B5EF4-FFF2-40B4-BE49-F238E27FC236}">
                <a16:creationId xmlns:a16="http://schemas.microsoft.com/office/drawing/2014/main" id="{5D1EE0BA-07E3-4100-9365-C88A4B6A0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744381"/>
            <a:ext cx="6394844" cy="3322956"/>
          </a:xfrm>
          <a:prstGeom prst="rect">
            <a:avLst/>
          </a:prstGeom>
        </p:spPr>
      </p:pic>
      <p:pic>
        <p:nvPicPr>
          <p:cNvPr id="36" name="Content Placeholder 4">
            <a:extLst>
              <a:ext uri="{FF2B5EF4-FFF2-40B4-BE49-F238E27FC236}">
                <a16:creationId xmlns:a16="http://schemas.microsoft.com/office/drawing/2014/main" id="{46E38E11-DE0D-44F7-833C-122C4AE5CE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1" y="2743200"/>
            <a:ext cx="6394842" cy="3322956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7B588E15-A5DE-4E2D-8045-B9E2EBB7A867}"/>
              </a:ext>
            </a:extLst>
          </p:cNvPr>
          <p:cNvGrpSpPr/>
          <p:nvPr/>
        </p:nvGrpSpPr>
        <p:grpSpPr>
          <a:xfrm>
            <a:off x="645140" y="3299651"/>
            <a:ext cx="449162" cy="2210054"/>
            <a:chOff x="645140" y="3299651"/>
            <a:chExt cx="449162" cy="221005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12710E9-38F7-4E8E-A0AA-7649064FE0F8}"/>
                </a:ext>
              </a:extLst>
            </p:cNvPr>
            <p:cNvSpPr txBox="1"/>
            <p:nvPr/>
          </p:nvSpPr>
          <p:spPr>
            <a:xfrm>
              <a:off x="645140" y="3299651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01A0E5E-BD95-47DA-BCFF-9A41F8CF59EF}"/>
                </a:ext>
              </a:extLst>
            </p:cNvPr>
            <p:cNvSpPr txBox="1"/>
            <p:nvPr/>
          </p:nvSpPr>
          <p:spPr>
            <a:xfrm>
              <a:off x="645140" y="4220012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DE6526A-531E-4E4C-AB52-ED21C2653B68}"/>
                </a:ext>
              </a:extLst>
            </p:cNvPr>
            <p:cNvSpPr txBox="1"/>
            <p:nvPr/>
          </p:nvSpPr>
          <p:spPr>
            <a:xfrm>
              <a:off x="645140" y="5140373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P3</a:t>
              </a:r>
            </a:p>
          </p:txBody>
        </p:sp>
      </p:grpSp>
      <p:pic>
        <p:nvPicPr>
          <p:cNvPr id="80" name="Content Placeholder 4">
            <a:extLst>
              <a:ext uri="{FF2B5EF4-FFF2-40B4-BE49-F238E27FC236}">
                <a16:creationId xmlns:a16="http://schemas.microsoft.com/office/drawing/2014/main" id="{EEEC3F1E-D661-4563-A75A-AA81F69C06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280" y="2745126"/>
            <a:ext cx="6394842" cy="3319103"/>
          </a:xfrm>
          <a:prstGeom prst="rect">
            <a:avLst/>
          </a:prstGeom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0B19A43A-1823-4E9A-B70D-DBF2D630FB6B}"/>
              </a:ext>
            </a:extLst>
          </p:cNvPr>
          <p:cNvGrpSpPr/>
          <p:nvPr/>
        </p:nvGrpSpPr>
        <p:grpSpPr>
          <a:xfrm>
            <a:off x="5535660" y="3563100"/>
            <a:ext cx="377294" cy="1809464"/>
            <a:chOff x="5535660" y="3545872"/>
            <a:chExt cx="377294" cy="1809464"/>
          </a:xfrm>
        </p:grpSpPr>
        <p:sp>
          <p:nvSpPr>
            <p:cNvPr id="75" name="Arrow: Curved Left 74">
              <a:extLst>
                <a:ext uri="{FF2B5EF4-FFF2-40B4-BE49-F238E27FC236}">
                  <a16:creationId xmlns:a16="http://schemas.microsoft.com/office/drawing/2014/main" id="{600125E4-FD01-4E37-8255-2DB258101C74}"/>
                </a:ext>
              </a:extLst>
            </p:cNvPr>
            <p:cNvSpPr/>
            <p:nvPr/>
          </p:nvSpPr>
          <p:spPr>
            <a:xfrm>
              <a:off x="5535660" y="3545872"/>
              <a:ext cx="377294" cy="794281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Arrow: Curved Right 75">
              <a:extLst>
                <a:ext uri="{FF2B5EF4-FFF2-40B4-BE49-F238E27FC236}">
                  <a16:creationId xmlns:a16="http://schemas.microsoft.com/office/drawing/2014/main" id="{95898847-8B10-420A-97CB-BE5294B659AF}"/>
                </a:ext>
              </a:extLst>
            </p:cNvPr>
            <p:cNvSpPr/>
            <p:nvPr/>
          </p:nvSpPr>
          <p:spPr>
            <a:xfrm rot="10800000">
              <a:off x="5535660" y="4559808"/>
              <a:ext cx="374904" cy="795528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89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Matrix-Matrix Multiplication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FB7F8A-0698-494A-A633-55D82778B1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640" y="3063240"/>
            <a:ext cx="8485893" cy="2532888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0850A2D-6FBC-4CB2-B7CD-CB0FFF6068B0}"/>
              </a:ext>
            </a:extLst>
          </p:cNvPr>
          <p:cNvSpPr txBox="1"/>
          <p:nvPr/>
        </p:nvSpPr>
        <p:spPr>
          <a:xfrm>
            <a:off x="1561839" y="5592993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7AA589-8F2D-44B3-A886-D78FE27509A9}"/>
              </a:ext>
            </a:extLst>
          </p:cNvPr>
          <p:cNvSpPr txBox="1"/>
          <p:nvPr/>
        </p:nvSpPr>
        <p:spPr>
          <a:xfrm>
            <a:off x="4162591" y="559299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9004E5-3CD6-4F54-A7CB-ED7E1E26F2CB}"/>
              </a:ext>
            </a:extLst>
          </p:cNvPr>
          <p:cNvSpPr txBox="1"/>
          <p:nvPr/>
        </p:nvSpPr>
        <p:spPr>
          <a:xfrm>
            <a:off x="7658300" y="559299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D3E905-4B31-47D9-BFD1-422AE30D6AA5}"/>
              </a:ext>
            </a:extLst>
          </p:cNvPr>
          <p:cNvSpPr txBox="1"/>
          <p:nvPr/>
        </p:nvSpPr>
        <p:spPr>
          <a:xfrm>
            <a:off x="10252045" y="3347690"/>
            <a:ext cx="13869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parallel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3AAFE7-31C3-4840-B474-AE6B435A70F9}"/>
              </a:ext>
            </a:extLst>
          </p:cNvPr>
          <p:cNvSpPr txBox="1"/>
          <p:nvPr/>
        </p:nvSpPr>
        <p:spPr>
          <a:xfrm>
            <a:off x="10252045" y="3840133"/>
            <a:ext cx="152157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partition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FA30C-0192-4D35-BE9C-A247A46AB309}"/>
              </a:ext>
            </a:extLst>
          </p:cNvPr>
          <p:cNvSpPr txBox="1"/>
          <p:nvPr/>
        </p:nvSpPr>
        <p:spPr>
          <a:xfrm>
            <a:off x="10252045" y="4332576"/>
            <a:ext cx="118333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pass 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E882F8-51D1-4157-B224-D7F11E556D31}"/>
              </a:ext>
            </a:extLst>
          </p:cNvPr>
          <p:cNvSpPr txBox="1"/>
          <p:nvPr/>
        </p:nvSpPr>
        <p:spPr>
          <a:xfrm>
            <a:off x="10252045" y="4825019"/>
            <a:ext cx="185499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A and B</a:t>
            </a:r>
          </a:p>
          <a:p>
            <a:r>
              <a:rPr lang="en-US" sz="2600" dirty="0"/>
              <a:t>are sparse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90D7E0E-F31F-4F1B-86BA-89F4D4240B3E}"/>
              </a:ext>
            </a:extLst>
          </p:cNvPr>
          <p:cNvCxnSpPr>
            <a:cxnSpLocks/>
          </p:cNvCxnSpPr>
          <p:nvPr/>
        </p:nvCxnSpPr>
        <p:spPr>
          <a:xfrm>
            <a:off x="9356695" y="3642965"/>
            <a:ext cx="8001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5C6E52C-45B7-4E52-931F-7EA347F032C9}"/>
              </a:ext>
            </a:extLst>
          </p:cNvPr>
          <p:cNvCxnSpPr>
            <a:cxnSpLocks/>
          </p:cNvCxnSpPr>
          <p:nvPr/>
        </p:nvCxnSpPr>
        <p:spPr>
          <a:xfrm>
            <a:off x="9356695" y="4119215"/>
            <a:ext cx="8001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2101D03-E0B4-444B-A084-D1B309C31E35}"/>
              </a:ext>
            </a:extLst>
          </p:cNvPr>
          <p:cNvCxnSpPr>
            <a:cxnSpLocks/>
          </p:cNvCxnSpPr>
          <p:nvPr/>
        </p:nvCxnSpPr>
        <p:spPr>
          <a:xfrm>
            <a:off x="9356695" y="4624040"/>
            <a:ext cx="8001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E95A40-DECE-431E-8F5C-7445D3AB0711}"/>
              </a:ext>
            </a:extLst>
          </p:cNvPr>
          <p:cNvCxnSpPr>
            <a:cxnSpLocks/>
          </p:cNvCxnSpPr>
          <p:nvPr/>
        </p:nvCxnSpPr>
        <p:spPr>
          <a:xfrm>
            <a:off x="9356695" y="5100290"/>
            <a:ext cx="8001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76A1536F-42C2-436A-8C42-65920A7674B0}"/>
              </a:ext>
            </a:extLst>
          </p:cNvPr>
          <p:cNvGrpSpPr/>
          <p:nvPr/>
        </p:nvGrpSpPr>
        <p:grpSpPr>
          <a:xfrm>
            <a:off x="108717" y="3405408"/>
            <a:ext cx="449162" cy="1788943"/>
            <a:chOff x="108717" y="3405408"/>
            <a:chExt cx="449162" cy="1788943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12710E9-38F7-4E8E-A0AA-7649064FE0F8}"/>
                </a:ext>
              </a:extLst>
            </p:cNvPr>
            <p:cNvSpPr txBox="1"/>
            <p:nvPr/>
          </p:nvSpPr>
          <p:spPr>
            <a:xfrm>
              <a:off x="108717" y="3405408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01A0E5E-BD95-47DA-BCFF-9A41F8CF59EF}"/>
                </a:ext>
              </a:extLst>
            </p:cNvPr>
            <p:cNvSpPr txBox="1"/>
            <p:nvPr/>
          </p:nvSpPr>
          <p:spPr>
            <a:xfrm>
              <a:off x="108717" y="4115213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DE6526A-531E-4E4C-AB52-ED21C2653B68}"/>
                </a:ext>
              </a:extLst>
            </p:cNvPr>
            <p:cNvSpPr txBox="1"/>
            <p:nvPr/>
          </p:nvSpPr>
          <p:spPr>
            <a:xfrm>
              <a:off x="108717" y="4825019"/>
              <a:ext cx="449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37967FA-A954-4CBD-9887-89EB89F77A65}"/>
              </a:ext>
            </a:extLst>
          </p:cNvPr>
          <p:cNvGrpSpPr/>
          <p:nvPr/>
        </p:nvGrpSpPr>
        <p:grpSpPr>
          <a:xfrm>
            <a:off x="3455254" y="2780088"/>
            <a:ext cx="1768526" cy="372248"/>
            <a:chOff x="3455254" y="2780088"/>
            <a:chExt cx="1768526" cy="37224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729CEAB-2946-45D1-B08F-A5A2C10C7CFD}"/>
                </a:ext>
              </a:extLst>
            </p:cNvPr>
            <p:cNvSpPr txBox="1"/>
            <p:nvPr/>
          </p:nvSpPr>
          <p:spPr>
            <a:xfrm>
              <a:off x="3455254" y="2783004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P1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4F87B02-4156-47A8-8A7A-44CF0C8110E9}"/>
                </a:ext>
              </a:extLst>
            </p:cNvPr>
            <p:cNvSpPr txBox="1"/>
            <p:nvPr/>
          </p:nvSpPr>
          <p:spPr>
            <a:xfrm>
              <a:off x="4100875" y="2780088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P2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12188EA-A4C2-456B-BB1A-6A5633287B4F}"/>
                </a:ext>
              </a:extLst>
            </p:cNvPr>
            <p:cNvSpPr txBox="1"/>
            <p:nvPr/>
          </p:nvSpPr>
          <p:spPr>
            <a:xfrm>
              <a:off x="4774618" y="2780088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P3</a:t>
              </a:r>
            </a:p>
          </p:txBody>
        </p:sp>
      </p:grpSp>
      <p:pic>
        <p:nvPicPr>
          <p:cNvPr id="30" name="Content Placeholder 4">
            <a:extLst>
              <a:ext uri="{FF2B5EF4-FFF2-40B4-BE49-F238E27FC236}">
                <a16:creationId xmlns:a16="http://schemas.microsoft.com/office/drawing/2014/main" id="{26D39350-F8FA-4331-8333-0AAA0EF44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" y="3063240"/>
            <a:ext cx="8485890" cy="2532888"/>
          </a:xfrm>
          <a:prstGeom prst="rect">
            <a:avLst/>
          </a:prstGeom>
        </p:spPr>
      </p:pic>
      <p:pic>
        <p:nvPicPr>
          <p:cNvPr id="34" name="Content Placeholder 4">
            <a:extLst>
              <a:ext uri="{FF2B5EF4-FFF2-40B4-BE49-F238E27FC236}">
                <a16:creationId xmlns:a16="http://schemas.microsoft.com/office/drawing/2014/main" id="{499EAD5B-66E0-4DC4-9F6C-73DF89E83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" y="3065273"/>
            <a:ext cx="8485890" cy="2528821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E90B08B-1A48-4F72-A723-EDBDDC4AB0C0}"/>
              </a:ext>
            </a:extLst>
          </p:cNvPr>
          <p:cNvGrpSpPr/>
          <p:nvPr/>
        </p:nvGrpSpPr>
        <p:grpSpPr>
          <a:xfrm>
            <a:off x="3671333" y="5530777"/>
            <a:ext cx="1369387" cy="248449"/>
            <a:chOff x="3671333" y="5530777"/>
            <a:chExt cx="1369387" cy="248449"/>
          </a:xfrm>
        </p:grpSpPr>
        <p:sp>
          <p:nvSpPr>
            <p:cNvPr id="7" name="Arrow: Curved Up 6">
              <a:extLst>
                <a:ext uri="{FF2B5EF4-FFF2-40B4-BE49-F238E27FC236}">
                  <a16:creationId xmlns:a16="http://schemas.microsoft.com/office/drawing/2014/main" id="{7E57CF57-7237-4489-8203-8AF3718D86FC}"/>
                </a:ext>
              </a:extLst>
            </p:cNvPr>
            <p:cNvSpPr/>
            <p:nvPr/>
          </p:nvSpPr>
          <p:spPr>
            <a:xfrm>
              <a:off x="3671333" y="5533394"/>
              <a:ext cx="600075" cy="245832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Arrow: Curved Up 40">
              <a:extLst>
                <a:ext uri="{FF2B5EF4-FFF2-40B4-BE49-F238E27FC236}">
                  <a16:creationId xmlns:a16="http://schemas.microsoft.com/office/drawing/2014/main" id="{0776BD01-C475-42E7-8A0E-40EEAE54CB83}"/>
                </a:ext>
              </a:extLst>
            </p:cNvPr>
            <p:cNvSpPr/>
            <p:nvPr/>
          </p:nvSpPr>
          <p:spPr>
            <a:xfrm>
              <a:off x="4440645" y="5530777"/>
              <a:ext cx="600075" cy="245832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232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3250</TotalTime>
  <Words>64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Parallel Algebraic Multigrid</vt:lpstr>
      <vt:lpstr>Algebraic Multigrid</vt:lpstr>
      <vt:lpstr>Parallel Matrix-Vector Multiplication</vt:lpstr>
      <vt:lpstr>Parallel Matrix-Matrix Multiplication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Algebraic Multigrid</dc:title>
  <dc:creator>Majid Rasouli</dc:creator>
  <cp:lastModifiedBy>Majid Rasouli</cp:lastModifiedBy>
  <cp:revision>26</cp:revision>
  <dcterms:created xsi:type="dcterms:W3CDTF">2017-06-23T20:14:24Z</dcterms:created>
  <dcterms:modified xsi:type="dcterms:W3CDTF">2017-06-27T17:38:52Z</dcterms:modified>
</cp:coreProperties>
</file>