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3" r:id="rId6"/>
    <p:sldId id="264"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5" Type="http://schemas.openxmlformats.org/officeDocument/2006/relationships/image" Target="../media/image12.wmf"/><Relationship Id="rId4"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255E7-824F-4FCB-8EAC-B058590529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8D3C3FEA-ED5F-467F-8332-119887BBD8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CB39E874-ADDE-42AC-9107-2DAEE9CF115E}"/>
              </a:ext>
            </a:extLst>
          </p:cNvPr>
          <p:cNvSpPr>
            <a:spLocks noGrp="1"/>
          </p:cNvSpPr>
          <p:nvPr>
            <p:ph type="dt" sz="half" idx="10"/>
          </p:nvPr>
        </p:nvSpPr>
        <p:spPr/>
        <p:txBody>
          <a:bodyPr/>
          <a:lstStyle/>
          <a:p>
            <a:fld id="{327576C4-F7A4-49D9-A789-221F82CC3018}" type="datetimeFigureOut">
              <a:rPr lang="en-CA" smtClean="0"/>
              <a:t>2019-07-09</a:t>
            </a:fld>
            <a:endParaRPr lang="en-CA"/>
          </a:p>
        </p:txBody>
      </p:sp>
      <p:sp>
        <p:nvSpPr>
          <p:cNvPr id="5" name="Footer Placeholder 4">
            <a:extLst>
              <a:ext uri="{FF2B5EF4-FFF2-40B4-BE49-F238E27FC236}">
                <a16:creationId xmlns:a16="http://schemas.microsoft.com/office/drawing/2014/main" id="{80F4C3BF-4D87-4FC0-A4E5-4CE7E47AD1E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DDA9F6F-CDC2-4684-A3BA-F46256CD4F3D}"/>
              </a:ext>
            </a:extLst>
          </p:cNvPr>
          <p:cNvSpPr>
            <a:spLocks noGrp="1"/>
          </p:cNvSpPr>
          <p:nvPr>
            <p:ph type="sldNum" sz="quarter" idx="12"/>
          </p:nvPr>
        </p:nvSpPr>
        <p:spPr/>
        <p:txBody>
          <a:bodyPr/>
          <a:lstStyle/>
          <a:p>
            <a:fld id="{55243929-AD93-4D84-B045-3E3AFC357DB1}" type="slidenum">
              <a:rPr lang="en-CA" smtClean="0"/>
              <a:t>‹#›</a:t>
            </a:fld>
            <a:endParaRPr lang="en-CA"/>
          </a:p>
        </p:txBody>
      </p:sp>
    </p:spTree>
    <p:extLst>
      <p:ext uri="{BB962C8B-B14F-4D97-AF65-F5344CB8AC3E}">
        <p14:creationId xmlns:p14="http://schemas.microsoft.com/office/powerpoint/2010/main" val="3414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E0589-E8F0-4CC5-B137-D5797EC238DC}"/>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2C05401-49F6-452F-96C3-1504449A274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D8FDB2F-F12B-4391-9133-A21A07041AE4}"/>
              </a:ext>
            </a:extLst>
          </p:cNvPr>
          <p:cNvSpPr>
            <a:spLocks noGrp="1"/>
          </p:cNvSpPr>
          <p:nvPr>
            <p:ph type="dt" sz="half" idx="10"/>
          </p:nvPr>
        </p:nvSpPr>
        <p:spPr/>
        <p:txBody>
          <a:bodyPr/>
          <a:lstStyle/>
          <a:p>
            <a:fld id="{327576C4-F7A4-49D9-A789-221F82CC3018}" type="datetimeFigureOut">
              <a:rPr lang="en-CA" smtClean="0"/>
              <a:t>2019-07-09</a:t>
            </a:fld>
            <a:endParaRPr lang="en-CA"/>
          </a:p>
        </p:txBody>
      </p:sp>
      <p:sp>
        <p:nvSpPr>
          <p:cNvPr id="5" name="Footer Placeholder 4">
            <a:extLst>
              <a:ext uri="{FF2B5EF4-FFF2-40B4-BE49-F238E27FC236}">
                <a16:creationId xmlns:a16="http://schemas.microsoft.com/office/drawing/2014/main" id="{CA2811ED-5222-4239-839D-8E6FBDA54BB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89B8205-695F-41CC-814E-5E38F1AD93D4}"/>
              </a:ext>
            </a:extLst>
          </p:cNvPr>
          <p:cNvSpPr>
            <a:spLocks noGrp="1"/>
          </p:cNvSpPr>
          <p:nvPr>
            <p:ph type="sldNum" sz="quarter" idx="12"/>
          </p:nvPr>
        </p:nvSpPr>
        <p:spPr/>
        <p:txBody>
          <a:bodyPr/>
          <a:lstStyle/>
          <a:p>
            <a:fld id="{55243929-AD93-4D84-B045-3E3AFC357DB1}" type="slidenum">
              <a:rPr lang="en-CA" smtClean="0"/>
              <a:t>‹#›</a:t>
            </a:fld>
            <a:endParaRPr lang="en-CA"/>
          </a:p>
        </p:txBody>
      </p:sp>
    </p:spTree>
    <p:extLst>
      <p:ext uri="{BB962C8B-B14F-4D97-AF65-F5344CB8AC3E}">
        <p14:creationId xmlns:p14="http://schemas.microsoft.com/office/powerpoint/2010/main" val="2525072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637E1E-2E2B-4912-89BB-E0F62BB8F3A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7FED4C1-8C38-4158-B3DA-58BB7A5B9DC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7B471CB-9D0F-4F02-980A-4EE8873A2D02}"/>
              </a:ext>
            </a:extLst>
          </p:cNvPr>
          <p:cNvSpPr>
            <a:spLocks noGrp="1"/>
          </p:cNvSpPr>
          <p:nvPr>
            <p:ph type="dt" sz="half" idx="10"/>
          </p:nvPr>
        </p:nvSpPr>
        <p:spPr/>
        <p:txBody>
          <a:bodyPr/>
          <a:lstStyle/>
          <a:p>
            <a:fld id="{327576C4-F7A4-49D9-A789-221F82CC3018}" type="datetimeFigureOut">
              <a:rPr lang="en-CA" smtClean="0"/>
              <a:t>2019-07-09</a:t>
            </a:fld>
            <a:endParaRPr lang="en-CA"/>
          </a:p>
        </p:txBody>
      </p:sp>
      <p:sp>
        <p:nvSpPr>
          <p:cNvPr id="5" name="Footer Placeholder 4">
            <a:extLst>
              <a:ext uri="{FF2B5EF4-FFF2-40B4-BE49-F238E27FC236}">
                <a16:creationId xmlns:a16="http://schemas.microsoft.com/office/drawing/2014/main" id="{014B69E7-4D5C-4FF2-BD52-BD0EA02B526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E5FC3F7-5003-41F5-8E9A-FB0901F05FDA}"/>
              </a:ext>
            </a:extLst>
          </p:cNvPr>
          <p:cNvSpPr>
            <a:spLocks noGrp="1"/>
          </p:cNvSpPr>
          <p:nvPr>
            <p:ph type="sldNum" sz="quarter" idx="12"/>
          </p:nvPr>
        </p:nvSpPr>
        <p:spPr/>
        <p:txBody>
          <a:bodyPr/>
          <a:lstStyle/>
          <a:p>
            <a:fld id="{55243929-AD93-4D84-B045-3E3AFC357DB1}" type="slidenum">
              <a:rPr lang="en-CA" smtClean="0"/>
              <a:t>‹#›</a:t>
            </a:fld>
            <a:endParaRPr lang="en-CA"/>
          </a:p>
        </p:txBody>
      </p:sp>
    </p:spTree>
    <p:extLst>
      <p:ext uri="{BB962C8B-B14F-4D97-AF65-F5344CB8AC3E}">
        <p14:creationId xmlns:p14="http://schemas.microsoft.com/office/powerpoint/2010/main" val="418147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ECBB3-6644-4ECE-ABE7-E0F68E3CE5A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8B0DB9E-9057-4D00-84E5-A829DEDD274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3823937-6531-4CDF-BFE2-05B7F3480043}"/>
              </a:ext>
            </a:extLst>
          </p:cNvPr>
          <p:cNvSpPr>
            <a:spLocks noGrp="1"/>
          </p:cNvSpPr>
          <p:nvPr>
            <p:ph type="dt" sz="half" idx="10"/>
          </p:nvPr>
        </p:nvSpPr>
        <p:spPr/>
        <p:txBody>
          <a:bodyPr/>
          <a:lstStyle/>
          <a:p>
            <a:fld id="{327576C4-F7A4-49D9-A789-221F82CC3018}" type="datetimeFigureOut">
              <a:rPr lang="en-CA" smtClean="0"/>
              <a:t>2019-07-09</a:t>
            </a:fld>
            <a:endParaRPr lang="en-CA"/>
          </a:p>
        </p:txBody>
      </p:sp>
      <p:sp>
        <p:nvSpPr>
          <p:cNvPr id="5" name="Footer Placeholder 4">
            <a:extLst>
              <a:ext uri="{FF2B5EF4-FFF2-40B4-BE49-F238E27FC236}">
                <a16:creationId xmlns:a16="http://schemas.microsoft.com/office/drawing/2014/main" id="{394CF752-8235-493C-8929-A8776C9C1B8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F1DBCED-47F8-422A-9388-0155FFDEED22}"/>
              </a:ext>
            </a:extLst>
          </p:cNvPr>
          <p:cNvSpPr>
            <a:spLocks noGrp="1"/>
          </p:cNvSpPr>
          <p:nvPr>
            <p:ph type="sldNum" sz="quarter" idx="12"/>
          </p:nvPr>
        </p:nvSpPr>
        <p:spPr/>
        <p:txBody>
          <a:bodyPr/>
          <a:lstStyle/>
          <a:p>
            <a:fld id="{55243929-AD93-4D84-B045-3E3AFC357DB1}" type="slidenum">
              <a:rPr lang="en-CA" smtClean="0"/>
              <a:t>‹#›</a:t>
            </a:fld>
            <a:endParaRPr lang="en-CA"/>
          </a:p>
        </p:txBody>
      </p:sp>
    </p:spTree>
    <p:extLst>
      <p:ext uri="{BB962C8B-B14F-4D97-AF65-F5344CB8AC3E}">
        <p14:creationId xmlns:p14="http://schemas.microsoft.com/office/powerpoint/2010/main" val="2947431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E0ED4-7325-4B1C-8EDB-B9ABAD4304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002D9390-FBC3-462A-B686-1C8226BCA5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F6F2E4D-C4E5-47FF-BDFD-C957CE5CDF1A}"/>
              </a:ext>
            </a:extLst>
          </p:cNvPr>
          <p:cNvSpPr>
            <a:spLocks noGrp="1"/>
          </p:cNvSpPr>
          <p:nvPr>
            <p:ph type="dt" sz="half" idx="10"/>
          </p:nvPr>
        </p:nvSpPr>
        <p:spPr/>
        <p:txBody>
          <a:bodyPr/>
          <a:lstStyle/>
          <a:p>
            <a:fld id="{327576C4-F7A4-49D9-A789-221F82CC3018}" type="datetimeFigureOut">
              <a:rPr lang="en-CA" smtClean="0"/>
              <a:t>2019-07-09</a:t>
            </a:fld>
            <a:endParaRPr lang="en-CA"/>
          </a:p>
        </p:txBody>
      </p:sp>
      <p:sp>
        <p:nvSpPr>
          <p:cNvPr id="5" name="Footer Placeholder 4">
            <a:extLst>
              <a:ext uri="{FF2B5EF4-FFF2-40B4-BE49-F238E27FC236}">
                <a16:creationId xmlns:a16="http://schemas.microsoft.com/office/drawing/2014/main" id="{9D2F8922-2305-4D7D-9010-54A520ADBBE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1A092DB-4412-481B-BE37-940C7C546889}"/>
              </a:ext>
            </a:extLst>
          </p:cNvPr>
          <p:cNvSpPr>
            <a:spLocks noGrp="1"/>
          </p:cNvSpPr>
          <p:nvPr>
            <p:ph type="sldNum" sz="quarter" idx="12"/>
          </p:nvPr>
        </p:nvSpPr>
        <p:spPr/>
        <p:txBody>
          <a:bodyPr/>
          <a:lstStyle/>
          <a:p>
            <a:fld id="{55243929-AD93-4D84-B045-3E3AFC357DB1}" type="slidenum">
              <a:rPr lang="en-CA" smtClean="0"/>
              <a:t>‹#›</a:t>
            </a:fld>
            <a:endParaRPr lang="en-CA"/>
          </a:p>
        </p:txBody>
      </p:sp>
    </p:spTree>
    <p:extLst>
      <p:ext uri="{BB962C8B-B14F-4D97-AF65-F5344CB8AC3E}">
        <p14:creationId xmlns:p14="http://schemas.microsoft.com/office/powerpoint/2010/main" val="555209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A35C2-2475-4AF6-A796-1C604B99671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CB0D8F4-7A7A-44DC-A9BD-E82CB6140A6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745E9A4E-3D8C-4145-A20D-600F4919679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BE41FC1E-C682-458D-B4F7-78AE20989A15}"/>
              </a:ext>
            </a:extLst>
          </p:cNvPr>
          <p:cNvSpPr>
            <a:spLocks noGrp="1"/>
          </p:cNvSpPr>
          <p:nvPr>
            <p:ph type="dt" sz="half" idx="10"/>
          </p:nvPr>
        </p:nvSpPr>
        <p:spPr/>
        <p:txBody>
          <a:bodyPr/>
          <a:lstStyle/>
          <a:p>
            <a:fld id="{327576C4-F7A4-49D9-A789-221F82CC3018}" type="datetimeFigureOut">
              <a:rPr lang="en-CA" smtClean="0"/>
              <a:t>2019-07-09</a:t>
            </a:fld>
            <a:endParaRPr lang="en-CA"/>
          </a:p>
        </p:txBody>
      </p:sp>
      <p:sp>
        <p:nvSpPr>
          <p:cNvPr id="6" name="Footer Placeholder 5">
            <a:extLst>
              <a:ext uri="{FF2B5EF4-FFF2-40B4-BE49-F238E27FC236}">
                <a16:creationId xmlns:a16="http://schemas.microsoft.com/office/drawing/2014/main" id="{DAD5686A-A467-4B8C-BF2C-9E5CA4A872E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6FC1D8B-1F8F-4900-B26F-AB5253E0EA78}"/>
              </a:ext>
            </a:extLst>
          </p:cNvPr>
          <p:cNvSpPr>
            <a:spLocks noGrp="1"/>
          </p:cNvSpPr>
          <p:nvPr>
            <p:ph type="sldNum" sz="quarter" idx="12"/>
          </p:nvPr>
        </p:nvSpPr>
        <p:spPr/>
        <p:txBody>
          <a:bodyPr/>
          <a:lstStyle/>
          <a:p>
            <a:fld id="{55243929-AD93-4D84-B045-3E3AFC357DB1}" type="slidenum">
              <a:rPr lang="en-CA" smtClean="0"/>
              <a:t>‹#›</a:t>
            </a:fld>
            <a:endParaRPr lang="en-CA"/>
          </a:p>
        </p:txBody>
      </p:sp>
    </p:spTree>
    <p:extLst>
      <p:ext uri="{BB962C8B-B14F-4D97-AF65-F5344CB8AC3E}">
        <p14:creationId xmlns:p14="http://schemas.microsoft.com/office/powerpoint/2010/main" val="2422220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0CD30-74A4-4E44-BDAF-A35ECAD40AAF}"/>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0156B51C-B4A4-47A7-BC79-65792A5665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7B7E060-9B19-4EEF-BDA3-96748FFDDC2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1F7C39C8-90F7-4BE3-B2DB-734918EA0B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889C081-2E9C-42B7-A4AF-45B296104BE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F4BB55F5-BCF7-4856-9F50-1663F8F86B4E}"/>
              </a:ext>
            </a:extLst>
          </p:cNvPr>
          <p:cNvSpPr>
            <a:spLocks noGrp="1"/>
          </p:cNvSpPr>
          <p:nvPr>
            <p:ph type="dt" sz="half" idx="10"/>
          </p:nvPr>
        </p:nvSpPr>
        <p:spPr/>
        <p:txBody>
          <a:bodyPr/>
          <a:lstStyle/>
          <a:p>
            <a:fld id="{327576C4-F7A4-49D9-A789-221F82CC3018}" type="datetimeFigureOut">
              <a:rPr lang="en-CA" smtClean="0"/>
              <a:t>2019-07-09</a:t>
            </a:fld>
            <a:endParaRPr lang="en-CA"/>
          </a:p>
        </p:txBody>
      </p:sp>
      <p:sp>
        <p:nvSpPr>
          <p:cNvPr id="8" name="Footer Placeholder 7">
            <a:extLst>
              <a:ext uri="{FF2B5EF4-FFF2-40B4-BE49-F238E27FC236}">
                <a16:creationId xmlns:a16="http://schemas.microsoft.com/office/drawing/2014/main" id="{71ED892C-4F01-4B9F-9F20-70CEAF81434C}"/>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6E40D1A8-B6A8-4AFB-81ED-FECF31073BA1}"/>
              </a:ext>
            </a:extLst>
          </p:cNvPr>
          <p:cNvSpPr>
            <a:spLocks noGrp="1"/>
          </p:cNvSpPr>
          <p:nvPr>
            <p:ph type="sldNum" sz="quarter" idx="12"/>
          </p:nvPr>
        </p:nvSpPr>
        <p:spPr/>
        <p:txBody>
          <a:bodyPr/>
          <a:lstStyle/>
          <a:p>
            <a:fld id="{55243929-AD93-4D84-B045-3E3AFC357DB1}" type="slidenum">
              <a:rPr lang="en-CA" smtClean="0"/>
              <a:t>‹#›</a:t>
            </a:fld>
            <a:endParaRPr lang="en-CA"/>
          </a:p>
        </p:txBody>
      </p:sp>
    </p:spTree>
    <p:extLst>
      <p:ext uri="{BB962C8B-B14F-4D97-AF65-F5344CB8AC3E}">
        <p14:creationId xmlns:p14="http://schemas.microsoft.com/office/powerpoint/2010/main" val="3795953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7861E-ED0D-4991-99CC-F40FFBAE6DAB}"/>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B4B626A2-E1C8-4E66-9555-EBB4FB3B8142}"/>
              </a:ext>
            </a:extLst>
          </p:cNvPr>
          <p:cNvSpPr>
            <a:spLocks noGrp="1"/>
          </p:cNvSpPr>
          <p:nvPr>
            <p:ph type="dt" sz="half" idx="10"/>
          </p:nvPr>
        </p:nvSpPr>
        <p:spPr/>
        <p:txBody>
          <a:bodyPr/>
          <a:lstStyle/>
          <a:p>
            <a:fld id="{327576C4-F7A4-49D9-A789-221F82CC3018}" type="datetimeFigureOut">
              <a:rPr lang="en-CA" smtClean="0"/>
              <a:t>2019-07-09</a:t>
            </a:fld>
            <a:endParaRPr lang="en-CA"/>
          </a:p>
        </p:txBody>
      </p:sp>
      <p:sp>
        <p:nvSpPr>
          <p:cNvPr id="4" name="Footer Placeholder 3">
            <a:extLst>
              <a:ext uri="{FF2B5EF4-FFF2-40B4-BE49-F238E27FC236}">
                <a16:creationId xmlns:a16="http://schemas.microsoft.com/office/drawing/2014/main" id="{7EC54407-5BAA-4AA1-BEC6-3A0060EAE703}"/>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114CEA0F-28FE-4051-80FD-D5CD09EEA160}"/>
              </a:ext>
            </a:extLst>
          </p:cNvPr>
          <p:cNvSpPr>
            <a:spLocks noGrp="1"/>
          </p:cNvSpPr>
          <p:nvPr>
            <p:ph type="sldNum" sz="quarter" idx="12"/>
          </p:nvPr>
        </p:nvSpPr>
        <p:spPr/>
        <p:txBody>
          <a:bodyPr/>
          <a:lstStyle/>
          <a:p>
            <a:fld id="{55243929-AD93-4D84-B045-3E3AFC357DB1}" type="slidenum">
              <a:rPr lang="en-CA" smtClean="0"/>
              <a:t>‹#›</a:t>
            </a:fld>
            <a:endParaRPr lang="en-CA"/>
          </a:p>
        </p:txBody>
      </p:sp>
    </p:spTree>
    <p:extLst>
      <p:ext uri="{BB962C8B-B14F-4D97-AF65-F5344CB8AC3E}">
        <p14:creationId xmlns:p14="http://schemas.microsoft.com/office/powerpoint/2010/main" val="2050076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8D38E3-7D95-434C-9621-14A146CA8D64}"/>
              </a:ext>
            </a:extLst>
          </p:cNvPr>
          <p:cNvSpPr>
            <a:spLocks noGrp="1"/>
          </p:cNvSpPr>
          <p:nvPr>
            <p:ph type="dt" sz="half" idx="10"/>
          </p:nvPr>
        </p:nvSpPr>
        <p:spPr/>
        <p:txBody>
          <a:bodyPr/>
          <a:lstStyle/>
          <a:p>
            <a:fld id="{327576C4-F7A4-49D9-A789-221F82CC3018}" type="datetimeFigureOut">
              <a:rPr lang="en-CA" smtClean="0"/>
              <a:t>2019-07-09</a:t>
            </a:fld>
            <a:endParaRPr lang="en-CA"/>
          </a:p>
        </p:txBody>
      </p:sp>
      <p:sp>
        <p:nvSpPr>
          <p:cNvPr id="3" name="Footer Placeholder 2">
            <a:extLst>
              <a:ext uri="{FF2B5EF4-FFF2-40B4-BE49-F238E27FC236}">
                <a16:creationId xmlns:a16="http://schemas.microsoft.com/office/drawing/2014/main" id="{411BE785-5C7F-4F6D-9F4B-4F36EE5F0E73}"/>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213D0FAC-2912-4996-B016-DA4BFB62CEDE}"/>
              </a:ext>
            </a:extLst>
          </p:cNvPr>
          <p:cNvSpPr>
            <a:spLocks noGrp="1"/>
          </p:cNvSpPr>
          <p:nvPr>
            <p:ph type="sldNum" sz="quarter" idx="12"/>
          </p:nvPr>
        </p:nvSpPr>
        <p:spPr/>
        <p:txBody>
          <a:bodyPr/>
          <a:lstStyle/>
          <a:p>
            <a:fld id="{55243929-AD93-4D84-B045-3E3AFC357DB1}" type="slidenum">
              <a:rPr lang="en-CA" smtClean="0"/>
              <a:t>‹#›</a:t>
            </a:fld>
            <a:endParaRPr lang="en-CA"/>
          </a:p>
        </p:txBody>
      </p:sp>
    </p:spTree>
    <p:extLst>
      <p:ext uri="{BB962C8B-B14F-4D97-AF65-F5344CB8AC3E}">
        <p14:creationId xmlns:p14="http://schemas.microsoft.com/office/powerpoint/2010/main" val="3369125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36541-7CE4-4651-ACDC-46B89D0894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2821B5B5-F4B9-4A2D-B30E-EA34DCAA37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22EB9EAE-1AAA-4F6E-8B53-4B169FBA9E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57A35F4-31BC-4C35-BE1A-3AC0C882DD81}"/>
              </a:ext>
            </a:extLst>
          </p:cNvPr>
          <p:cNvSpPr>
            <a:spLocks noGrp="1"/>
          </p:cNvSpPr>
          <p:nvPr>
            <p:ph type="dt" sz="half" idx="10"/>
          </p:nvPr>
        </p:nvSpPr>
        <p:spPr/>
        <p:txBody>
          <a:bodyPr/>
          <a:lstStyle/>
          <a:p>
            <a:fld id="{327576C4-F7A4-49D9-A789-221F82CC3018}" type="datetimeFigureOut">
              <a:rPr lang="en-CA" smtClean="0"/>
              <a:t>2019-07-09</a:t>
            </a:fld>
            <a:endParaRPr lang="en-CA"/>
          </a:p>
        </p:txBody>
      </p:sp>
      <p:sp>
        <p:nvSpPr>
          <p:cNvPr id="6" name="Footer Placeholder 5">
            <a:extLst>
              <a:ext uri="{FF2B5EF4-FFF2-40B4-BE49-F238E27FC236}">
                <a16:creationId xmlns:a16="http://schemas.microsoft.com/office/drawing/2014/main" id="{32E91293-909D-4A6F-8533-3894EEE8078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6716111-1609-416F-8DB2-3FC3B76CE897}"/>
              </a:ext>
            </a:extLst>
          </p:cNvPr>
          <p:cNvSpPr>
            <a:spLocks noGrp="1"/>
          </p:cNvSpPr>
          <p:nvPr>
            <p:ph type="sldNum" sz="quarter" idx="12"/>
          </p:nvPr>
        </p:nvSpPr>
        <p:spPr/>
        <p:txBody>
          <a:bodyPr/>
          <a:lstStyle/>
          <a:p>
            <a:fld id="{55243929-AD93-4D84-B045-3E3AFC357DB1}" type="slidenum">
              <a:rPr lang="en-CA" smtClean="0"/>
              <a:t>‹#›</a:t>
            </a:fld>
            <a:endParaRPr lang="en-CA"/>
          </a:p>
        </p:txBody>
      </p:sp>
    </p:spTree>
    <p:extLst>
      <p:ext uri="{BB962C8B-B14F-4D97-AF65-F5344CB8AC3E}">
        <p14:creationId xmlns:p14="http://schemas.microsoft.com/office/powerpoint/2010/main" val="2824107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0DDFE-0D19-4B4C-9A66-71854146D6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1E0C0236-FFCB-4B81-9AE6-CF6BF615F7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9AA9BCC5-D17C-44A9-8FE9-2C1EAB163F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A6F31FA-C776-41F6-8FF3-C73A25B5EC70}"/>
              </a:ext>
            </a:extLst>
          </p:cNvPr>
          <p:cNvSpPr>
            <a:spLocks noGrp="1"/>
          </p:cNvSpPr>
          <p:nvPr>
            <p:ph type="dt" sz="half" idx="10"/>
          </p:nvPr>
        </p:nvSpPr>
        <p:spPr/>
        <p:txBody>
          <a:bodyPr/>
          <a:lstStyle/>
          <a:p>
            <a:fld id="{327576C4-F7A4-49D9-A789-221F82CC3018}" type="datetimeFigureOut">
              <a:rPr lang="en-CA" smtClean="0"/>
              <a:t>2019-07-09</a:t>
            </a:fld>
            <a:endParaRPr lang="en-CA"/>
          </a:p>
        </p:txBody>
      </p:sp>
      <p:sp>
        <p:nvSpPr>
          <p:cNvPr id="6" name="Footer Placeholder 5">
            <a:extLst>
              <a:ext uri="{FF2B5EF4-FFF2-40B4-BE49-F238E27FC236}">
                <a16:creationId xmlns:a16="http://schemas.microsoft.com/office/drawing/2014/main" id="{266C25DD-65A4-4F84-BC8F-19D3844FDBE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DAB6473-DB38-4E98-A83F-C9EEB4A4FBA4}"/>
              </a:ext>
            </a:extLst>
          </p:cNvPr>
          <p:cNvSpPr>
            <a:spLocks noGrp="1"/>
          </p:cNvSpPr>
          <p:nvPr>
            <p:ph type="sldNum" sz="quarter" idx="12"/>
          </p:nvPr>
        </p:nvSpPr>
        <p:spPr/>
        <p:txBody>
          <a:bodyPr/>
          <a:lstStyle/>
          <a:p>
            <a:fld id="{55243929-AD93-4D84-B045-3E3AFC357DB1}" type="slidenum">
              <a:rPr lang="en-CA" smtClean="0"/>
              <a:t>‹#›</a:t>
            </a:fld>
            <a:endParaRPr lang="en-CA"/>
          </a:p>
        </p:txBody>
      </p:sp>
    </p:spTree>
    <p:extLst>
      <p:ext uri="{BB962C8B-B14F-4D97-AF65-F5344CB8AC3E}">
        <p14:creationId xmlns:p14="http://schemas.microsoft.com/office/powerpoint/2010/main" val="1647860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748D7D-617B-41BD-9400-F9BB2257DF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8FB0680-42BC-451B-B7B4-3E14231192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5744B55-76E5-4A74-B09D-72134DBDC8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7576C4-F7A4-49D9-A789-221F82CC3018}" type="datetimeFigureOut">
              <a:rPr lang="en-CA" smtClean="0"/>
              <a:t>2019-07-09</a:t>
            </a:fld>
            <a:endParaRPr lang="en-CA"/>
          </a:p>
        </p:txBody>
      </p:sp>
      <p:sp>
        <p:nvSpPr>
          <p:cNvPr id="5" name="Footer Placeholder 4">
            <a:extLst>
              <a:ext uri="{FF2B5EF4-FFF2-40B4-BE49-F238E27FC236}">
                <a16:creationId xmlns:a16="http://schemas.microsoft.com/office/drawing/2014/main" id="{664AB93C-158F-4B31-9153-EA6BE636C8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6FED9968-83B5-45A1-9B4F-81A7EABC3D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243929-AD93-4D84-B045-3E3AFC357DB1}" type="slidenum">
              <a:rPr lang="en-CA" smtClean="0"/>
              <a:t>‹#›</a:t>
            </a:fld>
            <a:endParaRPr lang="en-CA"/>
          </a:p>
        </p:txBody>
      </p:sp>
    </p:spTree>
    <p:extLst>
      <p:ext uri="{BB962C8B-B14F-4D97-AF65-F5344CB8AC3E}">
        <p14:creationId xmlns:p14="http://schemas.microsoft.com/office/powerpoint/2010/main" val="22485642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oleObject" Target="../embeddings/oleObject4.bin"/><Relationship Id="rId3" Type="http://schemas.openxmlformats.org/officeDocument/2006/relationships/image" Target="../media/image13.jpeg"/><Relationship Id="rId7" Type="http://schemas.openxmlformats.org/officeDocument/2006/relationships/image" Target="../media/image8.wmf"/><Relationship Id="rId12" Type="http://schemas.openxmlformats.org/officeDocument/2006/relationships/image" Target="../media/image10.wmf"/><Relationship Id="rId2" Type="http://schemas.openxmlformats.org/officeDocument/2006/relationships/slideLayout" Target="../slideLayouts/slideLayout2.xml"/><Relationship Id="rId16" Type="http://schemas.openxmlformats.org/officeDocument/2006/relationships/image" Target="../media/image12.wmf"/><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oleObject" Target="../embeddings/oleObject3.bin"/><Relationship Id="rId5" Type="http://schemas.openxmlformats.org/officeDocument/2006/relationships/image" Target="../media/image15.png"/><Relationship Id="rId15" Type="http://schemas.openxmlformats.org/officeDocument/2006/relationships/oleObject" Target="../embeddings/oleObject5.bin"/><Relationship Id="rId10" Type="http://schemas.openxmlformats.org/officeDocument/2006/relationships/image" Target="../media/image16.png"/><Relationship Id="rId4" Type="http://schemas.openxmlformats.org/officeDocument/2006/relationships/image" Target="../media/image14.jpeg"/><Relationship Id="rId9" Type="http://schemas.openxmlformats.org/officeDocument/2006/relationships/image" Target="../media/image9.wmf"/><Relationship Id="rId14" Type="http://schemas.openxmlformats.org/officeDocument/2006/relationships/image" Target="../media/image11.wmf"/></Relationships>
</file>

<file path=ppt/slides/_rels/slide5.xml.rels><?xml version="1.0" encoding="UTF-8" standalone="yes"?>
<Relationships xmlns="http://schemas.openxmlformats.org/package/2006/relationships"><Relationship Id="rId3" Type="http://schemas.openxmlformats.org/officeDocument/2006/relationships/video" Target="../media/media1.mp4"/><Relationship Id="rId7" Type="http://schemas.openxmlformats.org/officeDocument/2006/relationships/image" Target="../media/image17.wmf"/><Relationship Id="rId2" Type="http://schemas.microsoft.com/office/2007/relationships/media" Target="../media/media1.mp4"/><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image" Target="../media/image18.png"/><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8DE50-D7E6-4DD3-90C0-69796E670E41}"/>
              </a:ext>
            </a:extLst>
          </p:cNvPr>
          <p:cNvSpPr>
            <a:spLocks noGrp="1"/>
          </p:cNvSpPr>
          <p:nvPr>
            <p:ph type="ctrTitle"/>
          </p:nvPr>
        </p:nvSpPr>
        <p:spPr>
          <a:xfrm>
            <a:off x="1382597" y="3424348"/>
            <a:ext cx="9426806" cy="1424410"/>
          </a:xfrm>
        </p:spPr>
        <p:txBody>
          <a:bodyPr anchor="b">
            <a:normAutofit/>
          </a:bodyPr>
          <a:lstStyle/>
          <a:p>
            <a:r>
              <a:rPr lang="en-CA" sz="4200" dirty="0">
                <a:solidFill>
                  <a:srgbClr val="1B1B1B"/>
                </a:solidFill>
              </a:rPr>
              <a:t>Dynamic Load Balancing for</a:t>
            </a:r>
            <a:br>
              <a:rPr lang="en-CA" sz="4200" dirty="0">
                <a:solidFill>
                  <a:srgbClr val="1B1B1B"/>
                </a:solidFill>
              </a:rPr>
            </a:br>
            <a:r>
              <a:rPr lang="en-CA" sz="4200" dirty="0">
                <a:solidFill>
                  <a:srgbClr val="1B1B1B"/>
                </a:solidFill>
              </a:rPr>
              <a:t> hp-Adaptive Discontinuous </a:t>
            </a:r>
            <a:r>
              <a:rPr lang="en-CA" sz="4200" dirty="0" err="1">
                <a:solidFill>
                  <a:srgbClr val="1B1B1B"/>
                </a:solidFill>
              </a:rPr>
              <a:t>Galerkin</a:t>
            </a:r>
            <a:r>
              <a:rPr lang="en-CA" sz="4200" dirty="0">
                <a:solidFill>
                  <a:srgbClr val="1B1B1B"/>
                </a:solidFill>
              </a:rPr>
              <a:t> Solver</a:t>
            </a:r>
          </a:p>
        </p:txBody>
      </p:sp>
      <p:sp>
        <p:nvSpPr>
          <p:cNvPr id="3" name="Subtitle 2">
            <a:extLst>
              <a:ext uri="{FF2B5EF4-FFF2-40B4-BE49-F238E27FC236}">
                <a16:creationId xmlns:a16="http://schemas.microsoft.com/office/drawing/2014/main" id="{C14817C2-2C7D-4D37-8B8D-08E0B7FFA778}"/>
              </a:ext>
            </a:extLst>
          </p:cNvPr>
          <p:cNvSpPr>
            <a:spLocks noGrp="1"/>
          </p:cNvSpPr>
          <p:nvPr>
            <p:ph type="subTitle" idx="1"/>
          </p:nvPr>
        </p:nvSpPr>
        <p:spPr>
          <a:xfrm>
            <a:off x="1382597" y="5121033"/>
            <a:ext cx="9426806" cy="564199"/>
          </a:xfrm>
        </p:spPr>
        <p:txBody>
          <a:bodyPr>
            <a:normAutofit fontScale="92500" lnSpcReduction="20000"/>
          </a:bodyPr>
          <a:lstStyle/>
          <a:p>
            <a:r>
              <a:rPr lang="en-US" altLang="en-US" sz="1600" dirty="0">
                <a:solidFill>
                  <a:srgbClr val="1B1B1B"/>
                </a:solidFill>
              </a:rPr>
              <a:t>University of  Ottawa, Canada</a:t>
            </a:r>
            <a:endParaRPr lang="en-US" altLang="en-US" sz="1600" baseline="30000" dirty="0">
              <a:solidFill>
                <a:srgbClr val="1B1B1B"/>
              </a:solidFill>
            </a:endParaRPr>
          </a:p>
          <a:p>
            <a:r>
              <a:rPr lang="en-CA" sz="1600" dirty="0">
                <a:solidFill>
                  <a:srgbClr val="1B1B1B"/>
                </a:solidFill>
              </a:rPr>
              <a:t>S. He, N. Chalmers, G. </a:t>
            </a:r>
            <a:r>
              <a:rPr lang="en-CA" sz="1600" dirty="0" err="1">
                <a:solidFill>
                  <a:srgbClr val="1B1B1B"/>
                </a:solidFill>
              </a:rPr>
              <a:t>Agbaglah</a:t>
            </a:r>
            <a:r>
              <a:rPr lang="en-CA" sz="1600" dirty="0">
                <a:solidFill>
                  <a:srgbClr val="1B1B1B"/>
                </a:solidFill>
              </a:rPr>
              <a:t>, C. </a:t>
            </a:r>
            <a:r>
              <a:rPr lang="en-CA" sz="1600" dirty="0" err="1">
                <a:solidFill>
                  <a:srgbClr val="1B1B1B"/>
                </a:solidFill>
              </a:rPr>
              <a:t>Mavriplis</a:t>
            </a:r>
            <a:endParaRPr lang="en-CA" sz="1600" dirty="0">
              <a:solidFill>
                <a:srgbClr val="1B1B1B"/>
              </a:solidFill>
            </a:endParaRPr>
          </a:p>
          <a:p>
            <a:endParaRPr lang="en-CA" sz="1200" dirty="0">
              <a:solidFill>
                <a:srgbClr val="1B1B1B"/>
              </a:solidFill>
            </a:endParaRPr>
          </a:p>
        </p:txBody>
      </p:sp>
      <p:sp>
        <p:nvSpPr>
          <p:cNvPr id="9" name="Oval 8">
            <a:extLst>
              <a:ext uri="{FF2B5EF4-FFF2-40B4-BE49-F238E27FC236}">
                <a16:creationId xmlns:a16="http://schemas.microsoft.com/office/drawing/2014/main" id="{FBC3EAFD-A275-4F9B-8F62-72B6678F35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8526" y="933319"/>
            <a:ext cx="2463430" cy="248607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06E64A6D-2B9F-4AAD-AB42-A61BAF01AC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7592" y="1268361"/>
            <a:ext cx="1956816" cy="1953058"/>
          </a:xfrm>
          <a:prstGeom prst="ellipse">
            <a:avLst/>
          </a:prstGeom>
          <a:solidFill>
            <a:srgbClr val="FFFFFF"/>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114" descr="UOlogoBW">
            <a:extLst>
              <a:ext uri="{FF2B5EF4-FFF2-40B4-BE49-F238E27FC236}">
                <a16:creationId xmlns:a16="http://schemas.microsoft.com/office/drawing/2014/main" id="{B014D4B5-1C04-409D-9E89-62815FA47AEF}"/>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7610" r="6385" b="-5"/>
          <a:stretch/>
        </p:blipFill>
        <p:spPr bwMode="auto">
          <a:xfrm>
            <a:off x="5181600" y="1330490"/>
            <a:ext cx="1828800" cy="1828800"/>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51881DD-AD85-41BE-8A49-C2FB45800E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rcRect l="33525" t="5243" r="33525" b="36180"/>
          <a:stretch>
            <a:fillRect/>
          </a:stretch>
        </p:blipFill>
        <p:spPr>
          <a:xfrm>
            <a:off x="4860081" y="896194"/>
            <a:ext cx="2560320" cy="2560320"/>
          </a:xfrm>
          <a:custGeom>
            <a:avLst/>
            <a:gdLst>
              <a:gd name="connsiteX0" fmla="*/ 2008598 w 4017196"/>
              <a:gd name="connsiteY0" fmla="*/ 0 h 4017196"/>
              <a:gd name="connsiteX1" fmla="*/ 4017196 w 4017196"/>
              <a:gd name="connsiteY1" fmla="*/ 2008598 h 4017196"/>
              <a:gd name="connsiteX2" fmla="*/ 2008598 w 4017196"/>
              <a:gd name="connsiteY2" fmla="*/ 4017196 h 4017196"/>
              <a:gd name="connsiteX3" fmla="*/ 0 w 4017196"/>
              <a:gd name="connsiteY3" fmla="*/ 2008598 h 4017196"/>
              <a:gd name="connsiteX4" fmla="*/ 2008598 w 4017196"/>
              <a:gd name="connsiteY4" fmla="*/ 0 h 401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7196" h="4017196">
                <a:moveTo>
                  <a:pt x="2008598" y="0"/>
                </a:moveTo>
                <a:cubicBezTo>
                  <a:pt x="3117916" y="0"/>
                  <a:pt x="4017196" y="899280"/>
                  <a:pt x="4017196" y="2008598"/>
                </a:cubicBezTo>
                <a:cubicBezTo>
                  <a:pt x="4017196" y="3117916"/>
                  <a:pt x="3117916" y="4017196"/>
                  <a:pt x="2008598" y="4017196"/>
                </a:cubicBezTo>
                <a:cubicBezTo>
                  <a:pt x="899280" y="4017196"/>
                  <a:pt x="0" y="3117916"/>
                  <a:pt x="0" y="2008598"/>
                </a:cubicBezTo>
                <a:cubicBezTo>
                  <a:pt x="0" y="899280"/>
                  <a:pt x="899280" y="0"/>
                  <a:pt x="2008598" y="0"/>
                </a:cubicBezTo>
                <a:close/>
              </a:path>
            </a:pathLst>
          </a:custGeom>
        </p:spPr>
      </p:pic>
      <p:cxnSp>
        <p:nvCxnSpPr>
          <p:cNvPr id="19" name="Straight Connector 14">
            <a:extLst>
              <a:ext uri="{FF2B5EF4-FFF2-40B4-BE49-F238E27FC236}">
                <a16:creationId xmlns:a16="http://schemas.microsoft.com/office/drawing/2014/main" id="{9AD20FE8-ED02-4CDE-83B1-A1436305C3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75960" y="4971278"/>
            <a:ext cx="640080" cy="0"/>
          </a:xfrm>
          <a:prstGeom prst="line">
            <a:avLst/>
          </a:prstGeom>
          <a:ln w="28575">
            <a:solidFill>
              <a:srgbClr val="40404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804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B0B8C-F183-42B6-806E-42864E6CE03D}"/>
              </a:ext>
            </a:extLst>
          </p:cNvPr>
          <p:cNvSpPr>
            <a:spLocks noGrp="1"/>
          </p:cNvSpPr>
          <p:nvPr>
            <p:ph type="title"/>
          </p:nvPr>
        </p:nvSpPr>
        <p:spPr/>
        <p:txBody>
          <a:bodyPr/>
          <a:lstStyle/>
          <a:p>
            <a:r>
              <a:rPr lang="en-CA" dirty="0"/>
              <a:t>Motivation</a:t>
            </a:r>
            <a:br>
              <a:rPr lang="en-CA" dirty="0"/>
            </a:br>
            <a:endParaRPr lang="en-CA" dirty="0"/>
          </a:p>
        </p:txBody>
      </p:sp>
      <p:sp>
        <p:nvSpPr>
          <p:cNvPr id="3" name="Content Placeholder 2">
            <a:extLst>
              <a:ext uri="{FF2B5EF4-FFF2-40B4-BE49-F238E27FC236}">
                <a16:creationId xmlns:a16="http://schemas.microsoft.com/office/drawing/2014/main" id="{68AAF14D-C425-43D4-BA49-31BC3F33B326}"/>
              </a:ext>
            </a:extLst>
          </p:cNvPr>
          <p:cNvSpPr>
            <a:spLocks noGrp="1"/>
          </p:cNvSpPr>
          <p:nvPr>
            <p:ph idx="1"/>
          </p:nvPr>
        </p:nvSpPr>
        <p:spPr>
          <a:xfrm>
            <a:off x="838200" y="1165501"/>
            <a:ext cx="10515600" cy="5327374"/>
          </a:xfrm>
        </p:spPr>
        <p:txBody>
          <a:bodyPr>
            <a:normAutofit fontScale="92500"/>
          </a:bodyPr>
          <a:lstStyle/>
          <a:p>
            <a:pPr>
              <a:lnSpc>
                <a:spcPct val="120000"/>
              </a:lnSpc>
            </a:pPr>
            <a:r>
              <a:rPr lang="en-CA" sz="2000" dirty="0">
                <a:cs typeface="Times New Roman" panose="02020603050405020304" pitchFamily="18" charset="0"/>
              </a:rPr>
              <a:t>Spectral Element Method (SEM) has become a active research topic in the last two decades, it combines the flexibility of finite element method with the accuracy of the spectral method. </a:t>
            </a:r>
          </a:p>
          <a:p>
            <a:pPr>
              <a:lnSpc>
                <a:spcPct val="120000"/>
              </a:lnSpc>
            </a:pPr>
            <a:r>
              <a:rPr lang="en-CA" sz="2000" dirty="0">
                <a:cs typeface="Times New Roman" panose="02020603050405020304" pitchFamily="18" charset="0"/>
              </a:rPr>
              <a:t> The Discontinuous </a:t>
            </a:r>
            <a:r>
              <a:rPr lang="en-CA" sz="2000" dirty="0" err="1">
                <a:cs typeface="Times New Roman" panose="02020603050405020304" pitchFamily="18" charset="0"/>
              </a:rPr>
              <a:t>Galerkin</a:t>
            </a:r>
            <a:r>
              <a:rPr lang="en-CA" sz="2000" dirty="0">
                <a:cs typeface="Times New Roman" panose="02020603050405020304" pitchFamily="18" charset="0"/>
              </a:rPr>
              <a:t> Spectral Element Method (DGSEM) combines idea from high order finite element method with the finite volume method. It  achieves fast convergence (exponentially) to the exact solution in comparison with Finite Element Method (FEM). With fewer degrees of freedom per node, DGSEM can detect small flaws, which reduce the requirement to the mesh. </a:t>
            </a:r>
          </a:p>
          <a:p>
            <a:pPr>
              <a:lnSpc>
                <a:spcPct val="120000"/>
              </a:lnSpc>
            </a:pPr>
            <a:r>
              <a:rPr lang="en-CA" sz="2000" dirty="0">
                <a:cs typeface="Times New Roman" panose="02020603050405020304" pitchFamily="18" charset="0"/>
              </a:rPr>
              <a:t>Weakly imposed boundary conditions (no need to exactly satisfy) enable us to use higher precision Gauss </a:t>
            </a:r>
            <a:r>
              <a:rPr lang="en-CA" sz="2000" dirty="0" err="1">
                <a:cs typeface="Times New Roman" panose="02020603050405020304" pitchFamily="18" charset="0"/>
              </a:rPr>
              <a:t>quadradure</a:t>
            </a:r>
            <a:r>
              <a:rPr lang="en-CA" sz="2000" dirty="0">
                <a:cs typeface="Times New Roman" panose="02020603050405020304" pitchFamily="18" charset="0"/>
              </a:rPr>
              <a:t>, and the nodal </a:t>
            </a:r>
            <a:r>
              <a:rPr lang="en-CA" sz="2000" dirty="0" err="1">
                <a:cs typeface="Times New Roman" panose="02020603050405020304" pitchFamily="18" charset="0"/>
              </a:rPr>
              <a:t>Galerkin</a:t>
            </a:r>
            <a:r>
              <a:rPr lang="en-CA" sz="2000" dirty="0">
                <a:cs typeface="Times New Roman" panose="02020603050405020304" pitchFamily="18" charset="0"/>
              </a:rPr>
              <a:t> formulation is favorable for complex geometries. </a:t>
            </a:r>
          </a:p>
          <a:p>
            <a:pPr>
              <a:lnSpc>
                <a:spcPct val="120000"/>
              </a:lnSpc>
            </a:pPr>
            <a:r>
              <a:rPr lang="en-CA" sz="2000" dirty="0">
                <a:cs typeface="Times New Roman" panose="02020603050405020304" pitchFamily="18" charset="0"/>
              </a:rPr>
              <a:t>DGSEM easily lends itself to effective parallel numerical algorithms on modern heterogeneous high performance computing platform. </a:t>
            </a:r>
          </a:p>
          <a:p>
            <a:pPr>
              <a:lnSpc>
                <a:spcPct val="120000"/>
              </a:lnSpc>
            </a:pPr>
            <a:r>
              <a:rPr lang="en-CA" sz="2000" dirty="0">
                <a:cs typeface="Times New Roman" panose="02020603050405020304" pitchFamily="18" charset="0"/>
              </a:rPr>
              <a:t>hp-adaptivity identifies and provides adequate high spatial and temporal resolution.</a:t>
            </a:r>
          </a:p>
          <a:p>
            <a:pPr>
              <a:lnSpc>
                <a:spcPct val="120000"/>
              </a:lnSpc>
            </a:pPr>
            <a:r>
              <a:rPr lang="en-CA" sz="2000" dirty="0">
                <a:cs typeface="Times New Roman" panose="02020603050405020304" pitchFamily="18" charset="0"/>
              </a:rPr>
              <a:t>Dynamic load-balancing can smooth out the load imbalance caused by the hp-adaptivity, and speedup the make-span. </a:t>
            </a:r>
          </a:p>
          <a:p>
            <a:pPr>
              <a:lnSpc>
                <a:spcPct val="120000"/>
              </a:lnSpc>
            </a:pPr>
            <a:endParaRPr lang="en-CA" sz="2000" dirty="0">
              <a:cs typeface="Times New Roman" panose="02020603050405020304" pitchFamily="18" charset="0"/>
            </a:endParaRPr>
          </a:p>
        </p:txBody>
      </p:sp>
    </p:spTree>
    <p:extLst>
      <p:ext uri="{BB962C8B-B14F-4D97-AF65-F5344CB8AC3E}">
        <p14:creationId xmlns:p14="http://schemas.microsoft.com/office/powerpoint/2010/main" val="3154210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8A76E-10DC-4914-BEED-B18A5DDBF61A}"/>
              </a:ext>
            </a:extLst>
          </p:cNvPr>
          <p:cNvSpPr>
            <a:spLocks noGrp="1"/>
          </p:cNvSpPr>
          <p:nvPr>
            <p:ph type="title"/>
          </p:nvPr>
        </p:nvSpPr>
        <p:spPr>
          <a:xfrm>
            <a:off x="361216" y="191300"/>
            <a:ext cx="6204984" cy="1344975"/>
          </a:xfrm>
        </p:spPr>
        <p:txBody>
          <a:bodyPr>
            <a:normAutofit/>
          </a:bodyPr>
          <a:lstStyle/>
          <a:p>
            <a:r>
              <a:rPr lang="en-CA" sz="3100" dirty="0"/>
              <a:t>From SEM to Discontinuous </a:t>
            </a:r>
            <a:r>
              <a:rPr lang="en-CA" sz="3100" dirty="0" err="1"/>
              <a:t>Galerkin</a:t>
            </a:r>
            <a:endParaRPr lang="en-CA" sz="3100" dirty="0"/>
          </a:p>
        </p:txBody>
      </p:sp>
      <p:sp>
        <p:nvSpPr>
          <p:cNvPr id="3" name="Content Placeholder 2">
            <a:extLst>
              <a:ext uri="{FF2B5EF4-FFF2-40B4-BE49-F238E27FC236}">
                <a16:creationId xmlns:a16="http://schemas.microsoft.com/office/drawing/2014/main" id="{A7A9DF76-83F8-4D1A-B9E2-37409D656BB0}"/>
              </a:ext>
            </a:extLst>
          </p:cNvPr>
          <p:cNvSpPr>
            <a:spLocks noGrp="1"/>
          </p:cNvSpPr>
          <p:nvPr>
            <p:ph idx="1"/>
          </p:nvPr>
        </p:nvSpPr>
        <p:spPr>
          <a:xfrm>
            <a:off x="440126" y="1262977"/>
            <a:ext cx="6204984" cy="4332046"/>
          </a:xfrm>
        </p:spPr>
        <p:txBody>
          <a:bodyPr>
            <a:normAutofit fontScale="40000" lnSpcReduction="20000"/>
          </a:bodyPr>
          <a:lstStyle/>
          <a:p>
            <a:pPr>
              <a:lnSpc>
                <a:spcPct val="120000"/>
              </a:lnSpc>
              <a:spcBef>
                <a:spcPct val="50000"/>
              </a:spcBef>
              <a:buFontTx/>
              <a:buChar char="•"/>
            </a:pPr>
            <a:r>
              <a:rPr lang="en-US" altLang="en-US" sz="4400" dirty="0"/>
              <a:t>SEM is a combination of finite element method and high accuracy spectral element method. It chooses high-order piecewise polynomial basis functions, such as Legendre Polynomial. </a:t>
            </a:r>
          </a:p>
          <a:p>
            <a:pPr>
              <a:lnSpc>
                <a:spcPct val="120000"/>
              </a:lnSpc>
              <a:spcBef>
                <a:spcPct val="50000"/>
              </a:spcBef>
              <a:buFontTx/>
              <a:buChar char="•"/>
            </a:pPr>
            <a:r>
              <a:rPr lang="en-US" altLang="en-US" sz="4400" dirty="0"/>
              <a:t> Spectral Element (SE) : Weighted residual technique (WRT), globally conservative .</a:t>
            </a:r>
          </a:p>
          <a:p>
            <a:pPr>
              <a:lnSpc>
                <a:spcPct val="120000"/>
              </a:lnSpc>
            </a:pPr>
            <a:r>
              <a:rPr lang="en-CA" sz="4400" dirty="0"/>
              <a:t> The element is discretized using high-degree Lagrange interpolants, and integration over an element is accomplished based on Gauss-Legendre integration rule. </a:t>
            </a:r>
          </a:p>
          <a:p>
            <a:pPr>
              <a:lnSpc>
                <a:spcPct val="120000"/>
              </a:lnSpc>
            </a:pPr>
            <a:r>
              <a:rPr lang="en-CA" sz="4400" dirty="0"/>
              <a:t>Discontinuous </a:t>
            </a:r>
            <a:r>
              <a:rPr lang="en-CA" sz="4400" dirty="0" err="1"/>
              <a:t>Galerkin</a:t>
            </a:r>
            <a:r>
              <a:rPr lang="en-CA" sz="4400" dirty="0"/>
              <a:t> (DG) : WRT but locally conservative.</a:t>
            </a:r>
          </a:p>
          <a:p>
            <a:pPr>
              <a:lnSpc>
                <a:spcPct val="120000"/>
              </a:lnSpc>
            </a:pPr>
            <a:r>
              <a:rPr lang="en-CA" sz="4400" dirty="0"/>
              <a:t>As the order of the polynomial increases, the error decreases exponentially. </a:t>
            </a:r>
          </a:p>
          <a:p>
            <a:endParaRPr lang="en-CA" dirty="0"/>
          </a:p>
          <a:p>
            <a:endParaRPr lang="en-CA" dirty="0"/>
          </a:p>
          <a:p>
            <a:endParaRPr lang="en-CA" dirty="0"/>
          </a:p>
          <a:p>
            <a:endParaRPr lang="en-CA" dirty="0"/>
          </a:p>
          <a:p>
            <a:endParaRPr lang="en-CA" dirty="0"/>
          </a:p>
        </p:txBody>
      </p:sp>
      <p:pic>
        <p:nvPicPr>
          <p:cNvPr id="5" name="Picture 11" descr="A close up of a device&#10;&#10;Description generated with high confidence">
            <a:extLst>
              <a:ext uri="{FF2B5EF4-FFF2-40B4-BE49-F238E27FC236}">
                <a16:creationId xmlns:a16="http://schemas.microsoft.com/office/drawing/2014/main" id="{5DD1650E-60E5-4639-9EF1-D8BFD5B265F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48085" y="5057235"/>
            <a:ext cx="2376623" cy="147958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A close up of a map&#10;&#10;Description generated with high confidence">
            <a:extLst>
              <a:ext uri="{FF2B5EF4-FFF2-40B4-BE49-F238E27FC236}">
                <a16:creationId xmlns:a16="http://schemas.microsoft.com/office/drawing/2014/main" id="{2149703D-ADE8-46F8-8D41-1DCC7C73BD6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02497" y="672818"/>
            <a:ext cx="4928287" cy="369621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descr="A close up of a logo&#10;&#10;Description generated with very high confidence">
            <a:extLst>
              <a:ext uri="{FF2B5EF4-FFF2-40B4-BE49-F238E27FC236}">
                <a16:creationId xmlns:a16="http://schemas.microsoft.com/office/drawing/2014/main" id="{475468BE-FA41-4C3D-A7F2-743F8D1DFE4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024707" y="5057235"/>
            <a:ext cx="2376623" cy="16094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A close up of a logo&#10;&#10;Description generated with very high confidence">
            <a:extLst>
              <a:ext uri="{FF2B5EF4-FFF2-40B4-BE49-F238E27FC236}">
                <a16:creationId xmlns:a16="http://schemas.microsoft.com/office/drawing/2014/main" id="{24B7CA83-517B-49C3-A675-ACD3CCAE3C8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804087" y="4953118"/>
            <a:ext cx="1721560" cy="172971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6">
            <a:extLst>
              <a:ext uri="{FF2B5EF4-FFF2-40B4-BE49-F238E27FC236}">
                <a16:creationId xmlns:a16="http://schemas.microsoft.com/office/drawing/2014/main" id="{73F695AE-A7FD-4155-93B1-F8EA15C544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78135" y="4936981"/>
            <a:ext cx="1733949" cy="1729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5791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60DF627-FC39-4982-B9E9-B8B2BA9DA7A5}"/>
              </a:ext>
            </a:extLst>
          </p:cNvPr>
          <p:cNvSpPr>
            <a:spLocks noGrp="1"/>
          </p:cNvSpPr>
          <p:nvPr>
            <p:ph type="title"/>
          </p:nvPr>
        </p:nvSpPr>
        <p:spPr>
          <a:xfrm>
            <a:off x="597313" y="273848"/>
            <a:ext cx="10520702" cy="1325563"/>
          </a:xfrm>
        </p:spPr>
        <p:txBody>
          <a:bodyPr>
            <a:normAutofit/>
          </a:bodyPr>
          <a:lstStyle/>
          <a:p>
            <a:r>
              <a:rPr lang="en-CA" altLang="en-US" dirty="0"/>
              <a:t>Adaptivity</a:t>
            </a:r>
            <a:br>
              <a:rPr lang="en-CA" altLang="en-US" dirty="0"/>
            </a:br>
            <a:endParaRPr lang="en-CA" dirty="0"/>
          </a:p>
        </p:txBody>
      </p:sp>
      <p:sp>
        <p:nvSpPr>
          <p:cNvPr id="3" name="Content Placeholder 2">
            <a:extLst>
              <a:ext uri="{FF2B5EF4-FFF2-40B4-BE49-F238E27FC236}">
                <a16:creationId xmlns:a16="http://schemas.microsoft.com/office/drawing/2014/main" id="{EF40E351-D9FF-45A0-9F36-425BD3F36214}"/>
              </a:ext>
            </a:extLst>
          </p:cNvPr>
          <p:cNvSpPr>
            <a:spLocks noGrp="1"/>
          </p:cNvSpPr>
          <p:nvPr>
            <p:ph idx="1"/>
          </p:nvPr>
        </p:nvSpPr>
        <p:spPr>
          <a:xfrm>
            <a:off x="513821" y="1004873"/>
            <a:ext cx="4936067" cy="3985155"/>
          </a:xfrm>
        </p:spPr>
        <p:txBody>
          <a:bodyPr>
            <a:normAutofit/>
          </a:bodyPr>
          <a:lstStyle/>
          <a:p>
            <a:pPr marL="0" indent="0">
              <a:buNone/>
              <a:defRPr/>
            </a:pPr>
            <a:r>
              <a:rPr lang="en-CA" sz="3200" dirty="0"/>
              <a:t>    hp-adaptive</a:t>
            </a:r>
          </a:p>
          <a:p>
            <a:pPr marL="342900" indent="-342900">
              <a:defRPr/>
            </a:pPr>
            <a:r>
              <a:rPr lang="en-CA" sz="2400" dirty="0"/>
              <a:t>Fluxes at the conforming and nonconforming interfaces</a:t>
            </a:r>
          </a:p>
          <a:p>
            <a:pPr marL="342900" indent="-342900">
              <a:defRPr/>
            </a:pPr>
            <a:r>
              <a:rPr lang="en-CA" sz="2400" dirty="0"/>
              <a:t>Error estimator</a:t>
            </a:r>
          </a:p>
          <a:p>
            <a:pPr>
              <a:defRPr/>
            </a:pPr>
            <a:endParaRPr lang="en-CA" sz="2000" dirty="0"/>
          </a:p>
          <a:p>
            <a:endParaRPr lang="en-CA" sz="2000" dirty="0"/>
          </a:p>
        </p:txBody>
      </p:sp>
      <p:pic>
        <p:nvPicPr>
          <p:cNvPr id="4" name="Picture 4" descr="nonconforming">
            <a:extLst>
              <a:ext uri="{FF2B5EF4-FFF2-40B4-BE49-F238E27FC236}">
                <a16:creationId xmlns:a16="http://schemas.microsoft.com/office/drawing/2014/main" id="{EE0CD395-CC95-4C1B-BD8E-E1DA1B8577D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27294" y="1210544"/>
            <a:ext cx="1766383" cy="17842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3" descr="adpted Durran.jpg">
            <a:extLst>
              <a:ext uri="{FF2B5EF4-FFF2-40B4-BE49-F238E27FC236}">
                <a16:creationId xmlns:a16="http://schemas.microsoft.com/office/drawing/2014/main" id="{DD3684F1-DD5F-4E4A-943B-77715244D62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7542" y="3322111"/>
            <a:ext cx="3637211" cy="31370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descr="A picture containing tennis&#10;&#10;Description generated with high confidence">
            <a:extLst>
              <a:ext uri="{FF2B5EF4-FFF2-40B4-BE49-F238E27FC236}">
                <a16:creationId xmlns:a16="http://schemas.microsoft.com/office/drawing/2014/main" id="{0799ED88-C43A-458C-8105-B887DCF2D7A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957748" y="3295821"/>
            <a:ext cx="3167946" cy="31602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DEF005AA-871A-4D34-8607-09F890BA4AB4}"/>
              </a:ext>
            </a:extLst>
          </p:cNvPr>
          <p:cNvSpPr txBox="1"/>
          <p:nvPr/>
        </p:nvSpPr>
        <p:spPr>
          <a:xfrm>
            <a:off x="6964086" y="312375"/>
            <a:ext cx="5562600" cy="1384995"/>
          </a:xfrm>
          <a:prstGeom prst="rect">
            <a:avLst/>
          </a:prstGeom>
          <a:noFill/>
        </p:spPr>
        <p:txBody>
          <a:bodyPr wrap="square" rtlCol="0">
            <a:spAutoFit/>
          </a:bodyPr>
          <a:lstStyle/>
          <a:p>
            <a:r>
              <a:rPr lang="en-CA" altLang="en-US" sz="2800" b="1" dirty="0"/>
              <a:t>A posterior error estimator</a:t>
            </a:r>
          </a:p>
          <a:p>
            <a:endParaRPr lang="en-CA" altLang="en-US" sz="2800" dirty="0"/>
          </a:p>
          <a:p>
            <a:endParaRPr lang="en-CA" sz="2800" dirty="0"/>
          </a:p>
        </p:txBody>
      </p:sp>
      <p:sp>
        <p:nvSpPr>
          <p:cNvPr id="11" name="TextBox 10">
            <a:extLst>
              <a:ext uri="{FF2B5EF4-FFF2-40B4-BE49-F238E27FC236}">
                <a16:creationId xmlns:a16="http://schemas.microsoft.com/office/drawing/2014/main" id="{EFE8A2B7-AD1D-4D36-A1CE-6364B30C1E3C}"/>
              </a:ext>
            </a:extLst>
          </p:cNvPr>
          <p:cNvSpPr txBox="1"/>
          <p:nvPr/>
        </p:nvSpPr>
        <p:spPr>
          <a:xfrm>
            <a:off x="6941913" y="935889"/>
            <a:ext cx="3498573"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altLang="en-US" sz="1800" b="0" i="0" u="none" strike="noStrike" kern="0" cap="none" spc="0" normalizeH="0" baseline="0" noProof="0" dirty="0">
                <a:ln>
                  <a:noFill/>
                </a:ln>
                <a:effectLst/>
                <a:uLnTx/>
                <a:uFillTx/>
              </a:rPr>
              <a:t>Modal approximation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effectLst/>
              <a:uLnTx/>
              <a:uFillTx/>
            </a:endParaRPr>
          </a:p>
        </p:txBody>
      </p:sp>
      <p:graphicFrame>
        <p:nvGraphicFramePr>
          <p:cNvPr id="12" name="Object 8">
            <a:extLst>
              <a:ext uri="{FF2B5EF4-FFF2-40B4-BE49-F238E27FC236}">
                <a16:creationId xmlns:a16="http://schemas.microsoft.com/office/drawing/2014/main" id="{8ACDE64B-3DAD-4069-ACBC-8F6EB161252A}"/>
              </a:ext>
            </a:extLst>
          </p:cNvPr>
          <p:cNvGraphicFramePr>
            <a:graphicFrameLocks noChangeAspect="1"/>
          </p:cNvGraphicFramePr>
          <p:nvPr>
            <p:extLst>
              <p:ext uri="{D42A27DB-BD31-4B8C-83A1-F6EECF244321}">
                <p14:modId xmlns:p14="http://schemas.microsoft.com/office/powerpoint/2010/main" val="2658536533"/>
              </p:ext>
            </p:extLst>
          </p:nvPr>
        </p:nvGraphicFramePr>
        <p:xfrm>
          <a:off x="9295042" y="837930"/>
          <a:ext cx="2477667" cy="559210"/>
        </p:xfrm>
        <a:graphic>
          <a:graphicData uri="http://schemas.openxmlformats.org/presentationml/2006/ole">
            <mc:AlternateContent xmlns:mc="http://schemas.openxmlformats.org/markup-compatibility/2006">
              <mc:Choice xmlns:v="urn:schemas-microsoft-com:vml" Requires="v">
                <p:oleObj spid="_x0000_s1113" name="Equation" r:id="rId6" imgW="888840" imgH="228600" progId="Equation.DSMT4">
                  <p:embed/>
                </p:oleObj>
              </mc:Choice>
              <mc:Fallback>
                <p:oleObj name="Equation" r:id="rId6" imgW="888840" imgH="228600" progId="Equation.DSMT4">
                  <p:embed/>
                  <p:pic>
                    <p:nvPicPr>
                      <p:cNvPr id="8" name="Object 8">
                        <a:extLst>
                          <a:ext uri="{FF2B5EF4-FFF2-40B4-BE49-F238E27FC236}">
                            <a16:creationId xmlns:a16="http://schemas.microsoft.com/office/drawing/2014/main" id="{3B961047-6B26-4DA8-AA9A-5CAD52D94AF9}"/>
                          </a:ext>
                        </a:extLst>
                      </p:cNvPr>
                      <p:cNvPicPr>
                        <a:picLocks noChangeAspect="1" noChangeArrowheads="1"/>
                      </p:cNvPicPr>
                      <p:nvPr/>
                    </p:nvPicPr>
                    <p:blipFill>
                      <a:blip r:embed="rId7"/>
                      <a:srcRect/>
                      <a:stretch>
                        <a:fillRect/>
                      </a:stretch>
                    </p:blipFill>
                    <p:spPr bwMode="auto">
                      <a:xfrm>
                        <a:off x="9295042" y="837930"/>
                        <a:ext cx="2477667" cy="559210"/>
                      </a:xfrm>
                      <a:prstGeom prst="rect">
                        <a:avLst/>
                      </a:prstGeom>
                      <a:noFill/>
                      <a:ln>
                        <a:noFill/>
                      </a:ln>
                      <a:extLst/>
                    </p:spPr>
                  </p:pic>
                </p:oleObj>
              </mc:Fallback>
            </mc:AlternateContent>
          </a:graphicData>
        </a:graphic>
      </p:graphicFrame>
      <p:graphicFrame>
        <p:nvGraphicFramePr>
          <p:cNvPr id="13" name="Object 9">
            <a:extLst>
              <a:ext uri="{FF2B5EF4-FFF2-40B4-BE49-F238E27FC236}">
                <a16:creationId xmlns:a16="http://schemas.microsoft.com/office/drawing/2014/main" id="{B58EC658-485B-4E7B-B920-D71890A19250}"/>
              </a:ext>
            </a:extLst>
          </p:cNvPr>
          <p:cNvGraphicFramePr>
            <a:graphicFrameLocks noChangeAspect="1"/>
          </p:cNvGraphicFramePr>
          <p:nvPr>
            <p:extLst>
              <p:ext uri="{D42A27DB-BD31-4B8C-83A1-F6EECF244321}">
                <p14:modId xmlns:p14="http://schemas.microsoft.com/office/powerpoint/2010/main" val="457530966"/>
              </p:ext>
            </p:extLst>
          </p:nvPr>
        </p:nvGraphicFramePr>
        <p:xfrm>
          <a:off x="7166124" y="1448986"/>
          <a:ext cx="4262182" cy="1819095"/>
        </p:xfrm>
        <a:graphic>
          <a:graphicData uri="http://schemas.openxmlformats.org/presentationml/2006/ole">
            <mc:AlternateContent xmlns:mc="http://schemas.openxmlformats.org/markup-compatibility/2006">
              <mc:Choice xmlns:v="urn:schemas-microsoft-com:vml" Requires="v">
                <p:oleObj spid="_x0000_s1114" name="Equation" r:id="rId8" imgW="1904760" imgH="812520" progId="Equation.DSMT4">
                  <p:embed/>
                </p:oleObj>
              </mc:Choice>
              <mc:Fallback>
                <p:oleObj name="Equation" r:id="rId8" imgW="1904760" imgH="812520" progId="Equation.DSMT4">
                  <p:embed/>
                  <p:pic>
                    <p:nvPicPr>
                      <p:cNvPr id="9" name="Object 9">
                        <a:extLst>
                          <a:ext uri="{FF2B5EF4-FFF2-40B4-BE49-F238E27FC236}">
                            <a16:creationId xmlns:a16="http://schemas.microsoft.com/office/drawing/2014/main" id="{31A8CAD8-3C81-4756-95F0-705C51853B2F}"/>
                          </a:ext>
                        </a:extLst>
                      </p:cNvPr>
                      <p:cNvPicPr>
                        <a:picLocks noChangeAspect="1" noChangeArrowheads="1"/>
                      </p:cNvPicPr>
                      <p:nvPr/>
                    </p:nvPicPr>
                    <p:blipFill>
                      <a:blip r:embed="rId9"/>
                      <a:srcRect/>
                      <a:stretch>
                        <a:fillRect/>
                      </a:stretch>
                    </p:blipFill>
                    <p:spPr bwMode="auto">
                      <a:xfrm>
                        <a:off x="7166124" y="1448986"/>
                        <a:ext cx="4262182" cy="1819095"/>
                      </a:xfrm>
                      <a:prstGeom prst="rect">
                        <a:avLst/>
                      </a:prstGeom>
                      <a:noFill/>
                      <a:ln>
                        <a:noFill/>
                      </a:ln>
                      <a:extLst/>
                    </p:spPr>
                  </p:pic>
                </p:oleObj>
              </mc:Fallback>
            </mc:AlternateContent>
          </a:graphicData>
        </a:graphic>
      </p:graphicFrame>
      <p:sp>
        <p:nvSpPr>
          <p:cNvPr id="5" name="Left Brace 4">
            <a:extLst>
              <a:ext uri="{FF2B5EF4-FFF2-40B4-BE49-F238E27FC236}">
                <a16:creationId xmlns:a16="http://schemas.microsoft.com/office/drawing/2014/main" id="{124DC36E-8175-48C4-8668-1E41B00D0EB6}"/>
              </a:ext>
            </a:extLst>
          </p:cNvPr>
          <p:cNvSpPr/>
          <p:nvPr/>
        </p:nvSpPr>
        <p:spPr>
          <a:xfrm rot="16200000">
            <a:off x="8642389" y="2856532"/>
            <a:ext cx="163693" cy="1141612"/>
          </a:xfrm>
          <a:prstGeom prst="leftBrace">
            <a:avLst/>
          </a:prstGeom>
          <a:noFill/>
          <a:ln>
            <a:solidFill>
              <a:schemeClr val="tx1"/>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CA"/>
          </a:p>
        </p:txBody>
      </p:sp>
      <p:sp>
        <p:nvSpPr>
          <p:cNvPr id="15" name="Left Brace 14">
            <a:extLst>
              <a:ext uri="{FF2B5EF4-FFF2-40B4-BE49-F238E27FC236}">
                <a16:creationId xmlns:a16="http://schemas.microsoft.com/office/drawing/2014/main" id="{90AAEF0E-FD41-4F0E-8B8F-81BFD976556F}"/>
              </a:ext>
            </a:extLst>
          </p:cNvPr>
          <p:cNvSpPr/>
          <p:nvPr/>
        </p:nvSpPr>
        <p:spPr>
          <a:xfrm rot="16200000">
            <a:off x="10459052" y="2870628"/>
            <a:ext cx="163693" cy="1141612"/>
          </a:xfrm>
          <a:prstGeom prst="leftBrace">
            <a:avLst/>
          </a:prstGeom>
          <a:noFill/>
          <a:ln>
            <a:solidFill>
              <a:schemeClr val="tx1"/>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CA"/>
          </a:p>
        </p:txBody>
      </p:sp>
      <p:sp>
        <p:nvSpPr>
          <p:cNvPr id="6" name="TextBox 5">
            <a:extLst>
              <a:ext uri="{FF2B5EF4-FFF2-40B4-BE49-F238E27FC236}">
                <a16:creationId xmlns:a16="http://schemas.microsoft.com/office/drawing/2014/main" id="{C2DB6FCE-C7F8-40A5-9845-6D602ED4213B}"/>
              </a:ext>
            </a:extLst>
          </p:cNvPr>
          <p:cNvSpPr txBox="1"/>
          <p:nvPr/>
        </p:nvSpPr>
        <p:spPr>
          <a:xfrm>
            <a:off x="7948055" y="3614362"/>
            <a:ext cx="1552359" cy="369332"/>
          </a:xfrm>
          <a:prstGeom prst="rect">
            <a:avLst/>
          </a:prstGeom>
          <a:noFill/>
        </p:spPr>
        <p:txBody>
          <a:bodyPr wrap="square" rtlCol="0">
            <a:spAutoFit/>
          </a:bodyPr>
          <a:lstStyle/>
          <a:p>
            <a:pPr algn="ctr"/>
            <a:r>
              <a:rPr lang="en-CA" dirty="0"/>
              <a:t>Quadrature</a:t>
            </a:r>
          </a:p>
        </p:txBody>
      </p:sp>
      <p:sp>
        <p:nvSpPr>
          <p:cNvPr id="7" name="TextBox 6">
            <a:extLst>
              <a:ext uri="{FF2B5EF4-FFF2-40B4-BE49-F238E27FC236}">
                <a16:creationId xmlns:a16="http://schemas.microsoft.com/office/drawing/2014/main" id="{508ACC0E-1257-4DA4-B2E6-12D7EF678FD4}"/>
              </a:ext>
            </a:extLst>
          </p:cNvPr>
          <p:cNvSpPr txBox="1"/>
          <p:nvPr/>
        </p:nvSpPr>
        <p:spPr>
          <a:xfrm>
            <a:off x="9795042" y="3614362"/>
            <a:ext cx="1552359" cy="369332"/>
          </a:xfrm>
          <a:prstGeom prst="rect">
            <a:avLst/>
          </a:prstGeom>
          <a:noFill/>
        </p:spPr>
        <p:txBody>
          <a:bodyPr wrap="square" rtlCol="0">
            <a:spAutoFit/>
          </a:bodyPr>
          <a:lstStyle/>
          <a:p>
            <a:pPr algn="ctr"/>
            <a:r>
              <a:rPr lang="en-CA" dirty="0"/>
              <a:t>Truncation</a:t>
            </a:r>
          </a:p>
        </p:txBody>
      </p:sp>
      <p:sp>
        <p:nvSpPr>
          <p:cNvPr id="19" name="TextBox 18">
            <a:extLst>
              <a:ext uri="{FF2B5EF4-FFF2-40B4-BE49-F238E27FC236}">
                <a16:creationId xmlns:a16="http://schemas.microsoft.com/office/drawing/2014/main" id="{CA9FCDCA-4D8F-42CA-B114-E923050F28DB}"/>
              </a:ext>
            </a:extLst>
          </p:cNvPr>
          <p:cNvSpPr txBox="1"/>
          <p:nvPr/>
        </p:nvSpPr>
        <p:spPr>
          <a:xfrm>
            <a:off x="7409444" y="4249667"/>
            <a:ext cx="6549887" cy="1323439"/>
          </a:xfrm>
          <a:prstGeom prst="rect">
            <a:avLst/>
          </a:prstGeom>
          <a:noFill/>
        </p:spPr>
        <p:txBody>
          <a:bodyPr wrap="square" rtlCol="0">
            <a:spAutoFit/>
          </a:bodyPr>
          <a:lstStyle/>
          <a:p>
            <a:pPr>
              <a:buFont typeface="Arial" panose="020B0604020202020204" pitchFamily="34" charset="0"/>
              <a:buChar char="•"/>
            </a:pPr>
            <a:r>
              <a:rPr lang="en-CA" altLang="en-US" sz="2000" dirty="0"/>
              <a:t>Assuming an exponential decay</a:t>
            </a:r>
          </a:p>
          <a:p>
            <a:pPr>
              <a:buFont typeface="Arial" panose="020B0604020202020204" pitchFamily="34" charset="0"/>
              <a:buChar char="•"/>
            </a:pPr>
            <a:r>
              <a:rPr lang="en-CA" altLang="en-US" sz="2000" dirty="0"/>
              <a:t>p-adaptive: increase the polynomial order</a:t>
            </a:r>
          </a:p>
          <a:p>
            <a:pPr>
              <a:buFont typeface="Arial" panose="020B0604020202020204" pitchFamily="34" charset="0"/>
              <a:buChar char="•"/>
            </a:pPr>
            <a:r>
              <a:rPr lang="en-CA" altLang="en-US" sz="2000" dirty="0"/>
              <a:t>h-adaptive: split the element</a:t>
            </a:r>
          </a:p>
          <a:p>
            <a:endParaRPr lang="en-CA" sz="2000" dirty="0"/>
          </a:p>
        </p:txBody>
      </p:sp>
      <p:pic>
        <p:nvPicPr>
          <p:cNvPr id="21" name="Picture 12" descr="A picture containing object&#10;&#10;Description generated with high confidence">
            <a:extLst>
              <a:ext uri="{FF2B5EF4-FFF2-40B4-BE49-F238E27FC236}">
                <a16:creationId xmlns:a16="http://schemas.microsoft.com/office/drawing/2014/main" id="{3BD54914-F888-4A63-9E2C-0927990C12E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39184" y="5307977"/>
            <a:ext cx="1354157" cy="136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45B6E3F5-F486-4C2B-B6FD-B154AD24988A}"/>
              </a:ext>
            </a:extLst>
          </p:cNvPr>
          <p:cNvSpPr txBox="1"/>
          <p:nvPr/>
        </p:nvSpPr>
        <p:spPr>
          <a:xfrm>
            <a:off x="1481978" y="6476370"/>
            <a:ext cx="4794178" cy="646331"/>
          </a:xfrm>
          <a:prstGeom prst="rect">
            <a:avLst/>
          </a:prstGeom>
          <a:noFill/>
        </p:spPr>
        <p:txBody>
          <a:bodyPr wrap="square" rtlCol="0">
            <a:spAutoFit/>
          </a:bodyPr>
          <a:lstStyle/>
          <a:p>
            <a:r>
              <a:rPr lang="en-CA" altLang="en-US" dirty="0"/>
              <a:t>Adaptive performance for Driven Cavity</a:t>
            </a:r>
          </a:p>
          <a:p>
            <a:endParaRPr lang="en-CA" dirty="0"/>
          </a:p>
        </p:txBody>
      </p:sp>
      <p:sp>
        <p:nvSpPr>
          <p:cNvPr id="14" name="TextBox 13">
            <a:extLst>
              <a:ext uri="{FF2B5EF4-FFF2-40B4-BE49-F238E27FC236}">
                <a16:creationId xmlns:a16="http://schemas.microsoft.com/office/drawing/2014/main" id="{E9F5C474-E074-4E7A-873E-1089D618912D}"/>
              </a:ext>
            </a:extLst>
          </p:cNvPr>
          <p:cNvSpPr txBox="1"/>
          <p:nvPr/>
        </p:nvSpPr>
        <p:spPr>
          <a:xfrm>
            <a:off x="7510260" y="5492643"/>
            <a:ext cx="2385598" cy="369332"/>
          </a:xfrm>
          <a:prstGeom prst="rect">
            <a:avLst/>
          </a:prstGeom>
          <a:noFill/>
        </p:spPr>
        <p:txBody>
          <a:bodyPr wrap="square" rtlCol="0">
            <a:spAutoFit/>
          </a:bodyPr>
          <a:lstStyle/>
          <a:p>
            <a:r>
              <a:rPr lang="en-CA" dirty="0"/>
              <a:t>Smoothness indicator:</a:t>
            </a:r>
          </a:p>
        </p:txBody>
      </p:sp>
      <p:graphicFrame>
        <p:nvGraphicFramePr>
          <p:cNvPr id="17" name="Object 16">
            <a:extLst>
              <a:ext uri="{FF2B5EF4-FFF2-40B4-BE49-F238E27FC236}">
                <a16:creationId xmlns:a16="http://schemas.microsoft.com/office/drawing/2014/main" id="{3B350360-80A4-4CE8-9044-F8EA22E9A0E5}"/>
              </a:ext>
            </a:extLst>
          </p:cNvPr>
          <p:cNvGraphicFramePr>
            <a:graphicFrameLocks noChangeAspect="1"/>
          </p:cNvGraphicFramePr>
          <p:nvPr>
            <p:extLst>
              <p:ext uri="{D42A27DB-BD31-4B8C-83A1-F6EECF244321}">
                <p14:modId xmlns:p14="http://schemas.microsoft.com/office/powerpoint/2010/main" val="2551889942"/>
              </p:ext>
            </p:extLst>
          </p:nvPr>
        </p:nvGraphicFramePr>
        <p:xfrm>
          <a:off x="9745386" y="5573106"/>
          <a:ext cx="313635" cy="287499"/>
        </p:xfrm>
        <a:graphic>
          <a:graphicData uri="http://schemas.openxmlformats.org/presentationml/2006/ole">
            <mc:AlternateContent xmlns:mc="http://schemas.openxmlformats.org/markup-compatibility/2006">
              <mc:Choice xmlns:v="urn:schemas-microsoft-com:vml" Requires="v">
                <p:oleObj spid="_x0000_s1115" name="Equation" r:id="rId11" imgW="152280" imgH="139680" progId="Equation.DSMT4">
                  <p:embed/>
                </p:oleObj>
              </mc:Choice>
              <mc:Fallback>
                <p:oleObj name="Equation" r:id="rId11" imgW="152280" imgH="139680" progId="Equation.DSMT4">
                  <p:embed/>
                  <p:pic>
                    <p:nvPicPr>
                      <p:cNvPr id="0" name=""/>
                      <p:cNvPicPr/>
                      <p:nvPr/>
                    </p:nvPicPr>
                    <p:blipFill>
                      <a:blip r:embed="rId12"/>
                      <a:stretch>
                        <a:fillRect/>
                      </a:stretch>
                    </p:blipFill>
                    <p:spPr>
                      <a:xfrm>
                        <a:off x="9745386" y="5573106"/>
                        <a:ext cx="313635" cy="287499"/>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BB28AD55-4CF4-4260-9C52-66B3043B5048}"/>
              </a:ext>
            </a:extLst>
          </p:cNvPr>
          <p:cNvGraphicFramePr>
            <a:graphicFrameLocks noChangeAspect="1"/>
          </p:cNvGraphicFramePr>
          <p:nvPr>
            <p:extLst>
              <p:ext uri="{D42A27DB-BD31-4B8C-83A1-F6EECF244321}">
                <p14:modId xmlns:p14="http://schemas.microsoft.com/office/powerpoint/2010/main" val="69673735"/>
              </p:ext>
            </p:extLst>
          </p:nvPr>
        </p:nvGraphicFramePr>
        <p:xfrm>
          <a:off x="7624632" y="5840960"/>
          <a:ext cx="738664" cy="369332"/>
        </p:xfrm>
        <a:graphic>
          <a:graphicData uri="http://schemas.openxmlformats.org/presentationml/2006/ole">
            <mc:AlternateContent xmlns:mc="http://schemas.openxmlformats.org/markup-compatibility/2006">
              <mc:Choice xmlns:v="urn:schemas-microsoft-com:vml" Requires="v">
                <p:oleObj spid="_x0000_s1116" name="Equation" r:id="rId13" imgW="355320" imgH="177480" progId="Equation.DSMT4">
                  <p:embed/>
                </p:oleObj>
              </mc:Choice>
              <mc:Fallback>
                <p:oleObj name="Equation" r:id="rId13" imgW="355320" imgH="177480" progId="Equation.DSMT4">
                  <p:embed/>
                  <p:pic>
                    <p:nvPicPr>
                      <p:cNvPr id="0" name=""/>
                      <p:cNvPicPr/>
                      <p:nvPr/>
                    </p:nvPicPr>
                    <p:blipFill>
                      <a:blip r:embed="rId14"/>
                      <a:stretch>
                        <a:fillRect/>
                      </a:stretch>
                    </p:blipFill>
                    <p:spPr>
                      <a:xfrm>
                        <a:off x="7624632" y="5840960"/>
                        <a:ext cx="738664" cy="369332"/>
                      </a:xfrm>
                      <a:prstGeom prst="rect">
                        <a:avLst/>
                      </a:prstGeom>
                    </p:spPr>
                  </p:pic>
                </p:oleObj>
              </mc:Fallback>
            </mc:AlternateContent>
          </a:graphicData>
        </a:graphic>
      </p:graphicFrame>
      <p:sp>
        <p:nvSpPr>
          <p:cNvPr id="24" name="TextBox 23">
            <a:extLst>
              <a:ext uri="{FF2B5EF4-FFF2-40B4-BE49-F238E27FC236}">
                <a16:creationId xmlns:a16="http://schemas.microsoft.com/office/drawing/2014/main" id="{67CF004D-B4E6-4447-9DA2-E6A9230E5626}"/>
              </a:ext>
            </a:extLst>
          </p:cNvPr>
          <p:cNvSpPr txBox="1"/>
          <p:nvPr/>
        </p:nvSpPr>
        <p:spPr>
          <a:xfrm>
            <a:off x="8392630" y="5860605"/>
            <a:ext cx="2333867" cy="369332"/>
          </a:xfrm>
          <a:prstGeom prst="rect">
            <a:avLst/>
          </a:prstGeom>
          <a:noFill/>
        </p:spPr>
        <p:txBody>
          <a:bodyPr wrap="square" rtlCol="0">
            <a:spAutoFit/>
          </a:bodyPr>
          <a:lstStyle/>
          <a:p>
            <a:r>
              <a:rPr lang="en-CA" dirty="0"/>
              <a:t>Smooth approximation</a:t>
            </a:r>
          </a:p>
        </p:txBody>
      </p:sp>
      <p:graphicFrame>
        <p:nvGraphicFramePr>
          <p:cNvPr id="25" name="Object 24">
            <a:extLst>
              <a:ext uri="{FF2B5EF4-FFF2-40B4-BE49-F238E27FC236}">
                <a16:creationId xmlns:a16="http://schemas.microsoft.com/office/drawing/2014/main" id="{6A66A8A2-A9D1-4DFB-9DAE-5DCF36604A70}"/>
              </a:ext>
            </a:extLst>
          </p:cNvPr>
          <p:cNvGraphicFramePr>
            <a:graphicFrameLocks noChangeAspect="1"/>
          </p:cNvGraphicFramePr>
          <p:nvPr>
            <p:extLst>
              <p:ext uri="{D42A27DB-BD31-4B8C-83A1-F6EECF244321}">
                <p14:modId xmlns:p14="http://schemas.microsoft.com/office/powerpoint/2010/main" val="2229839658"/>
              </p:ext>
            </p:extLst>
          </p:nvPr>
        </p:nvGraphicFramePr>
        <p:xfrm>
          <a:off x="7623813" y="6232217"/>
          <a:ext cx="738664" cy="369332"/>
        </p:xfrm>
        <a:graphic>
          <a:graphicData uri="http://schemas.openxmlformats.org/presentationml/2006/ole">
            <mc:AlternateContent xmlns:mc="http://schemas.openxmlformats.org/markup-compatibility/2006">
              <mc:Choice xmlns:v="urn:schemas-microsoft-com:vml" Requires="v">
                <p:oleObj spid="_x0000_s1117" name="Equation" r:id="rId15" imgW="355320" imgH="177480" progId="Equation.DSMT4">
                  <p:embed/>
                </p:oleObj>
              </mc:Choice>
              <mc:Fallback>
                <p:oleObj name="Equation" r:id="rId15" imgW="355320" imgH="177480" progId="Equation.DSMT4">
                  <p:embed/>
                  <p:pic>
                    <p:nvPicPr>
                      <p:cNvPr id="23" name="Object 22">
                        <a:extLst>
                          <a:ext uri="{FF2B5EF4-FFF2-40B4-BE49-F238E27FC236}">
                            <a16:creationId xmlns:a16="http://schemas.microsoft.com/office/drawing/2014/main" id="{BB28AD55-4CF4-4260-9C52-66B3043B5048}"/>
                          </a:ext>
                        </a:extLst>
                      </p:cNvPr>
                      <p:cNvPicPr/>
                      <p:nvPr/>
                    </p:nvPicPr>
                    <p:blipFill>
                      <a:blip r:embed="rId16"/>
                      <a:stretch>
                        <a:fillRect/>
                      </a:stretch>
                    </p:blipFill>
                    <p:spPr>
                      <a:xfrm>
                        <a:off x="7623813" y="6232217"/>
                        <a:ext cx="738664" cy="369332"/>
                      </a:xfrm>
                      <a:prstGeom prst="rect">
                        <a:avLst/>
                      </a:prstGeom>
                    </p:spPr>
                  </p:pic>
                </p:oleObj>
              </mc:Fallback>
            </mc:AlternateContent>
          </a:graphicData>
        </a:graphic>
      </p:graphicFrame>
      <p:sp>
        <p:nvSpPr>
          <p:cNvPr id="26" name="TextBox 25">
            <a:extLst>
              <a:ext uri="{FF2B5EF4-FFF2-40B4-BE49-F238E27FC236}">
                <a16:creationId xmlns:a16="http://schemas.microsoft.com/office/drawing/2014/main" id="{BF1CA2BB-B311-4005-97AC-B154588789FD}"/>
              </a:ext>
            </a:extLst>
          </p:cNvPr>
          <p:cNvSpPr txBox="1"/>
          <p:nvPr/>
        </p:nvSpPr>
        <p:spPr>
          <a:xfrm>
            <a:off x="8467853" y="6210292"/>
            <a:ext cx="2198014" cy="369332"/>
          </a:xfrm>
          <a:prstGeom prst="rect">
            <a:avLst/>
          </a:prstGeom>
          <a:noFill/>
        </p:spPr>
        <p:txBody>
          <a:bodyPr wrap="square" rtlCol="0">
            <a:spAutoFit/>
          </a:bodyPr>
          <a:lstStyle/>
          <a:p>
            <a:r>
              <a:rPr lang="en-CA" dirty="0"/>
              <a:t>Poor resolution</a:t>
            </a:r>
          </a:p>
        </p:txBody>
      </p:sp>
    </p:spTree>
    <p:extLst>
      <p:ext uri="{BB962C8B-B14F-4D97-AF65-F5344CB8AC3E}">
        <p14:creationId xmlns:p14="http://schemas.microsoft.com/office/powerpoint/2010/main" val="202551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DAF83-F23D-47E7-91DE-029A57C696FE}"/>
              </a:ext>
            </a:extLst>
          </p:cNvPr>
          <p:cNvSpPr>
            <a:spLocks noGrp="1"/>
          </p:cNvSpPr>
          <p:nvPr>
            <p:ph type="title"/>
          </p:nvPr>
        </p:nvSpPr>
        <p:spPr>
          <a:xfrm>
            <a:off x="1080037" y="454189"/>
            <a:ext cx="2822713" cy="536023"/>
          </a:xfrm>
        </p:spPr>
        <p:txBody>
          <a:bodyPr>
            <a:normAutofit fontScale="90000"/>
          </a:bodyPr>
          <a:lstStyle/>
          <a:p>
            <a:r>
              <a:rPr lang="en-CA" altLang="en-US" dirty="0"/>
              <a:t>Parallelism</a:t>
            </a:r>
            <a:br>
              <a:rPr lang="en-CA" altLang="en-US" dirty="0"/>
            </a:br>
            <a:endParaRPr lang="en-CA" dirty="0"/>
          </a:p>
        </p:txBody>
      </p:sp>
      <p:sp>
        <p:nvSpPr>
          <p:cNvPr id="4" name="TextBox 3">
            <a:extLst>
              <a:ext uri="{FF2B5EF4-FFF2-40B4-BE49-F238E27FC236}">
                <a16:creationId xmlns:a16="http://schemas.microsoft.com/office/drawing/2014/main" id="{A47D6954-7572-4AB4-9B83-3460AD2542BE}"/>
              </a:ext>
            </a:extLst>
          </p:cNvPr>
          <p:cNvSpPr txBox="1"/>
          <p:nvPr/>
        </p:nvSpPr>
        <p:spPr>
          <a:xfrm>
            <a:off x="3647662" y="234312"/>
            <a:ext cx="8411817" cy="830997"/>
          </a:xfrm>
          <a:prstGeom prst="rect">
            <a:avLst/>
          </a:prstGeom>
          <a:noFill/>
        </p:spPr>
        <p:txBody>
          <a:bodyPr wrap="square" rtlCol="0">
            <a:spAutoFit/>
          </a:bodyPr>
          <a:lstStyle/>
          <a:p>
            <a:r>
              <a:rPr lang="en-CA" altLang="en-US" sz="2400" dirty="0"/>
              <a:t>Hybrid parallelization using </a:t>
            </a:r>
            <a:r>
              <a:rPr lang="en-CA" altLang="en-US" sz="2400" dirty="0" err="1"/>
              <a:t>OpenMPI</a:t>
            </a:r>
            <a:r>
              <a:rPr lang="en-CA" altLang="en-US" sz="2400" dirty="0"/>
              <a:t> and OpenMP </a:t>
            </a:r>
          </a:p>
          <a:p>
            <a:endParaRPr lang="en-CA" sz="2400" dirty="0"/>
          </a:p>
        </p:txBody>
      </p:sp>
      <p:pic>
        <p:nvPicPr>
          <p:cNvPr id="8" name="movie_shear_layerRe10E5">
            <a:hlinkClick r:id="" action="ppaction://media"/>
            <a:extLst>
              <a:ext uri="{FF2B5EF4-FFF2-40B4-BE49-F238E27FC236}">
                <a16:creationId xmlns:a16="http://schemas.microsoft.com/office/drawing/2014/main" id="{A6709AD0-71CF-4A4B-BE94-BDCE405451CA}"/>
              </a:ext>
            </a:extLst>
          </p:cNvPr>
          <p:cNvPicPr>
            <a:picLocks noChangeAspect="1"/>
          </p:cNvPicPr>
          <p:nvPr>
            <a:videoFile r:link="rId3"/>
            <p:extLst>
              <p:ext uri="{DAA4B4D4-6D71-4841-9C94-3DE7FCFB9230}">
                <p14:media xmlns:p14="http://schemas.microsoft.com/office/powerpoint/2010/main" r:embed="rId2"/>
              </p:ext>
            </p:extLst>
          </p:nvPr>
        </p:nvPicPr>
        <p:blipFill>
          <a:blip r:embed="rId5"/>
          <a:stretch>
            <a:fillRect/>
          </a:stretch>
        </p:blipFill>
        <p:spPr>
          <a:xfrm flipV="1">
            <a:off x="1558779" y="1995488"/>
            <a:ext cx="9074442" cy="4499412"/>
          </a:xfrm>
          <a:prstGeom prst="rect">
            <a:avLst/>
          </a:prstGeom>
        </p:spPr>
      </p:pic>
      <p:sp>
        <p:nvSpPr>
          <p:cNvPr id="9" name="TextBox 8">
            <a:extLst>
              <a:ext uri="{FF2B5EF4-FFF2-40B4-BE49-F238E27FC236}">
                <a16:creationId xmlns:a16="http://schemas.microsoft.com/office/drawing/2014/main" id="{F231A659-8DD4-4EBD-90C6-8F3302F728F3}"/>
              </a:ext>
            </a:extLst>
          </p:cNvPr>
          <p:cNvSpPr txBox="1"/>
          <p:nvPr/>
        </p:nvSpPr>
        <p:spPr>
          <a:xfrm>
            <a:off x="1005501" y="1140406"/>
            <a:ext cx="3839817" cy="523220"/>
          </a:xfrm>
          <a:prstGeom prst="rect">
            <a:avLst/>
          </a:prstGeom>
          <a:noFill/>
        </p:spPr>
        <p:txBody>
          <a:bodyPr wrap="square" rtlCol="0">
            <a:spAutoFit/>
          </a:bodyPr>
          <a:lstStyle/>
          <a:p>
            <a:r>
              <a:rPr lang="en-CA" sz="2800" dirty="0"/>
              <a:t>Adaptive performance</a:t>
            </a:r>
          </a:p>
        </p:txBody>
      </p:sp>
      <p:sp>
        <p:nvSpPr>
          <p:cNvPr id="10" name="TextBox 9">
            <a:extLst>
              <a:ext uri="{FF2B5EF4-FFF2-40B4-BE49-F238E27FC236}">
                <a16:creationId xmlns:a16="http://schemas.microsoft.com/office/drawing/2014/main" id="{804C239C-3CD5-4DEE-965F-218FB90372E9}"/>
              </a:ext>
            </a:extLst>
          </p:cNvPr>
          <p:cNvSpPr txBox="1"/>
          <p:nvPr/>
        </p:nvSpPr>
        <p:spPr>
          <a:xfrm>
            <a:off x="4691271" y="1229392"/>
            <a:ext cx="2756452" cy="400110"/>
          </a:xfrm>
          <a:prstGeom prst="rect">
            <a:avLst/>
          </a:prstGeom>
          <a:noFill/>
        </p:spPr>
        <p:txBody>
          <a:bodyPr wrap="square" rtlCol="0">
            <a:spAutoFit/>
          </a:bodyPr>
          <a:lstStyle/>
          <a:p>
            <a:r>
              <a:rPr lang="en-CA" sz="2000" dirty="0"/>
              <a:t>Shear Layer Rollup    </a:t>
            </a:r>
          </a:p>
        </p:txBody>
      </p:sp>
      <p:graphicFrame>
        <p:nvGraphicFramePr>
          <p:cNvPr id="11" name="Object 10">
            <a:extLst>
              <a:ext uri="{FF2B5EF4-FFF2-40B4-BE49-F238E27FC236}">
                <a16:creationId xmlns:a16="http://schemas.microsoft.com/office/drawing/2014/main" id="{04F9E3D9-BB8C-460C-AF73-60A30233E5F9}"/>
              </a:ext>
            </a:extLst>
          </p:cNvPr>
          <p:cNvGraphicFramePr>
            <a:graphicFrameLocks noChangeAspect="1"/>
          </p:cNvGraphicFramePr>
          <p:nvPr>
            <p:extLst>
              <p:ext uri="{D42A27DB-BD31-4B8C-83A1-F6EECF244321}">
                <p14:modId xmlns:p14="http://schemas.microsoft.com/office/powerpoint/2010/main" val="3679247380"/>
              </p:ext>
            </p:extLst>
          </p:nvPr>
        </p:nvGraphicFramePr>
        <p:xfrm>
          <a:off x="6927575" y="1180344"/>
          <a:ext cx="1040296" cy="470610"/>
        </p:xfrm>
        <a:graphic>
          <a:graphicData uri="http://schemas.openxmlformats.org/presentationml/2006/ole">
            <mc:AlternateContent xmlns:mc="http://schemas.openxmlformats.org/markup-compatibility/2006">
              <mc:Choice xmlns:v="urn:schemas-microsoft-com:vml" Requires="v">
                <p:oleObj spid="_x0000_s2062" name="Equation" r:id="rId6" imgW="533160" imgH="241200" progId="Equation.DSMT4">
                  <p:embed/>
                </p:oleObj>
              </mc:Choice>
              <mc:Fallback>
                <p:oleObj name="Equation" r:id="rId6" imgW="533160" imgH="241200" progId="Equation.DSMT4">
                  <p:embed/>
                  <p:pic>
                    <p:nvPicPr>
                      <p:cNvPr id="0" name=""/>
                      <p:cNvPicPr/>
                      <p:nvPr/>
                    </p:nvPicPr>
                    <p:blipFill>
                      <a:blip r:embed="rId7"/>
                      <a:stretch>
                        <a:fillRect/>
                      </a:stretch>
                    </p:blipFill>
                    <p:spPr>
                      <a:xfrm>
                        <a:off x="6927575" y="1180344"/>
                        <a:ext cx="1040296" cy="470610"/>
                      </a:xfrm>
                      <a:prstGeom prst="rect">
                        <a:avLst/>
                      </a:prstGeom>
                    </p:spPr>
                  </p:pic>
                </p:oleObj>
              </mc:Fallback>
            </mc:AlternateContent>
          </a:graphicData>
        </a:graphic>
      </p:graphicFrame>
    </p:spTree>
    <p:extLst>
      <p:ext uri="{BB962C8B-B14F-4D97-AF65-F5344CB8AC3E}">
        <p14:creationId xmlns:p14="http://schemas.microsoft.com/office/powerpoint/2010/main" val="1760929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vol="80000">
                <p:cTn id="7" fill="hold" display="0">
                  <p:stCondLst>
                    <p:cond delay="indefinite"/>
                  </p:stCondLst>
                </p:cTn>
                <p:tgtEl>
                  <p:spTgt spid="8"/>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A02B20-CFCB-43D0-8498-97E01A749E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899" y="4515080"/>
            <a:ext cx="4764148" cy="2391602"/>
          </a:xfrm>
          <a:prstGeom prst="rect">
            <a:avLst/>
          </a:prstGeom>
        </p:spPr>
      </p:pic>
      <p:sp>
        <p:nvSpPr>
          <p:cNvPr id="2" name="Title 1">
            <a:extLst>
              <a:ext uri="{FF2B5EF4-FFF2-40B4-BE49-F238E27FC236}">
                <a16:creationId xmlns:a16="http://schemas.microsoft.com/office/drawing/2014/main" id="{3CEC69A0-5763-4599-9245-8B7FB960947D}"/>
              </a:ext>
            </a:extLst>
          </p:cNvPr>
          <p:cNvSpPr>
            <a:spLocks noGrp="1"/>
          </p:cNvSpPr>
          <p:nvPr>
            <p:ph type="title"/>
          </p:nvPr>
        </p:nvSpPr>
        <p:spPr>
          <a:xfrm>
            <a:off x="344557" y="5142"/>
            <a:ext cx="10515600" cy="1325563"/>
          </a:xfrm>
        </p:spPr>
        <p:txBody>
          <a:bodyPr>
            <a:normAutofit/>
          </a:bodyPr>
          <a:lstStyle/>
          <a:p>
            <a:r>
              <a:rPr lang="en-CA" altLang="en-US" dirty="0"/>
              <a:t>Domain Partition</a:t>
            </a:r>
            <a:endParaRPr lang="en-CA" dirty="0"/>
          </a:p>
        </p:txBody>
      </p:sp>
      <p:sp>
        <p:nvSpPr>
          <p:cNvPr id="4" name="TextBox 3">
            <a:extLst>
              <a:ext uri="{FF2B5EF4-FFF2-40B4-BE49-F238E27FC236}">
                <a16:creationId xmlns:a16="http://schemas.microsoft.com/office/drawing/2014/main" id="{399C160C-0052-417A-AD9F-7D201B2CF1BA}"/>
              </a:ext>
            </a:extLst>
          </p:cNvPr>
          <p:cNvSpPr txBox="1"/>
          <p:nvPr/>
        </p:nvSpPr>
        <p:spPr>
          <a:xfrm>
            <a:off x="331304" y="1022303"/>
            <a:ext cx="598998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altLang="en-US" sz="2400" b="0" i="0" u="none" strike="noStrike" kern="1200" cap="none" spc="0" normalizeH="0" baseline="0" noProof="0" dirty="0">
                <a:ln>
                  <a:noFill/>
                </a:ln>
                <a:solidFill>
                  <a:prstClr val="black"/>
                </a:solidFill>
                <a:effectLst/>
                <a:uLnTx/>
                <a:uFillTx/>
                <a:latin typeface="Calibri" panose="020F0502020204030204"/>
                <a:ea typeface="+mn-ea"/>
                <a:cs typeface="+mn-cs"/>
              </a:rPr>
              <a:t>Multilevel Method and Spectral Method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FB8A991-A47F-47A2-9D0C-A9E0B21D3A64}"/>
              </a:ext>
            </a:extLst>
          </p:cNvPr>
          <p:cNvSpPr txBox="1"/>
          <p:nvPr/>
        </p:nvSpPr>
        <p:spPr>
          <a:xfrm>
            <a:off x="344554" y="1437801"/>
            <a:ext cx="5777945"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0" normalizeH="0" baseline="0" noProof="0" dirty="0">
                <a:ln>
                  <a:noFill/>
                </a:ln>
                <a:solidFill>
                  <a:prstClr val="black"/>
                </a:solidFill>
                <a:effectLst/>
                <a:uLnTx/>
                <a:uFillTx/>
                <a:latin typeface="Calibri" panose="020F0502020204030204"/>
                <a:ea typeface="+mn-ea"/>
                <a:cs typeface="+mn-cs"/>
              </a:rPr>
              <a:t>Three successive and well-distinct levels</a:t>
            </a:r>
            <a:r>
              <a:rPr kumimoji="0" lang="en-CA" sz="2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000" b="1" i="0" u="none" strike="noStrike" kern="1200" cap="none" spc="0" normalizeH="0" baseline="0" noProof="0" dirty="0">
                <a:ln>
                  <a:noFill/>
                </a:ln>
                <a:solidFill>
                  <a:prstClr val="black"/>
                </a:solidFill>
                <a:effectLst/>
                <a:uLnTx/>
                <a:uFillTx/>
                <a:latin typeface="Calibri" panose="020F0502020204030204"/>
                <a:ea typeface="+mn-ea"/>
                <a:cs typeface="+mn-cs"/>
              </a:rPr>
              <a:t>Coarsening</a:t>
            </a:r>
            <a:r>
              <a:rPr kumimoji="0" lang="en-CA" sz="2000" b="0" i="0" u="none" strike="noStrike" kern="1200" cap="none" spc="0" normalizeH="0" baseline="0" noProof="0" dirty="0">
                <a:ln>
                  <a:noFill/>
                </a:ln>
                <a:solidFill>
                  <a:prstClr val="black"/>
                </a:solidFill>
                <a:effectLst/>
                <a:uLnTx/>
                <a:uFillTx/>
                <a:latin typeface="Calibri" panose="020F0502020204030204"/>
                <a:ea typeface="+mn-ea"/>
                <a:cs typeface="+mn-cs"/>
              </a:rPr>
              <a:t>. Each vertex of the present group represents a group of vertices of previous group.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000" b="1" i="0" u="none" strike="noStrike" kern="1200" cap="none" spc="0" normalizeH="0" baseline="0" noProof="0" dirty="0">
                <a:ln>
                  <a:noFill/>
                </a:ln>
                <a:solidFill>
                  <a:prstClr val="black"/>
                </a:solidFill>
                <a:effectLst/>
                <a:uLnTx/>
                <a:uFillTx/>
                <a:latin typeface="Calibri" panose="020F0502020204030204"/>
                <a:ea typeface="+mn-ea"/>
                <a:cs typeface="+mn-cs"/>
              </a:rPr>
              <a:t>Partitioning</a:t>
            </a:r>
            <a:r>
              <a:rPr kumimoji="0" lang="en-CA" sz="2000" b="0" i="0" u="none" strike="noStrike" kern="1200" cap="none" spc="0" normalizeH="0" baseline="0" noProof="0" dirty="0">
                <a:ln>
                  <a:noFill/>
                </a:ln>
                <a:solidFill>
                  <a:prstClr val="black"/>
                </a:solidFill>
                <a:effectLst/>
                <a:uLnTx/>
                <a:uFillTx/>
                <a:latin typeface="Calibri" panose="020F0502020204030204"/>
                <a:ea typeface="+mn-ea"/>
                <a:cs typeface="+mn-cs"/>
              </a:rPr>
              <a:t>. Partition the graph into k parts using partitioning </a:t>
            </a:r>
            <a:r>
              <a:rPr kumimoji="0" lang="en-CA" sz="2000" b="0" i="0" u="none" strike="noStrike" kern="1200" cap="none" spc="0" normalizeH="0" baseline="0" noProof="0" dirty="0" err="1">
                <a:ln>
                  <a:noFill/>
                </a:ln>
                <a:solidFill>
                  <a:prstClr val="black"/>
                </a:solidFill>
                <a:effectLst/>
                <a:uLnTx/>
                <a:uFillTx/>
                <a:latin typeface="Calibri" panose="020F0502020204030204"/>
                <a:ea typeface="+mn-ea"/>
                <a:cs typeface="+mn-cs"/>
              </a:rPr>
              <a:t>heuritics</a:t>
            </a:r>
            <a:r>
              <a:rPr kumimoji="0" lang="en-CA"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000" b="1" i="0" u="none" strike="noStrike" kern="1200" cap="none" spc="0" normalizeH="0" baseline="0" noProof="0" dirty="0" err="1">
                <a:ln>
                  <a:noFill/>
                </a:ln>
                <a:solidFill>
                  <a:prstClr val="black"/>
                </a:solidFill>
                <a:effectLst/>
                <a:uLnTx/>
                <a:uFillTx/>
                <a:latin typeface="Calibri" panose="020F0502020204030204"/>
                <a:ea typeface="+mn-ea"/>
                <a:cs typeface="+mn-cs"/>
              </a:rPr>
              <a:t>Uncoarsening</a:t>
            </a:r>
            <a:r>
              <a:rPr kumimoji="0" lang="en-CA" sz="2000" b="1" i="0" u="none" strike="noStrike" kern="1200" cap="none" spc="0" normalizeH="0" baseline="0" noProof="0" dirty="0">
                <a:ln>
                  <a:noFill/>
                </a:ln>
                <a:solidFill>
                  <a:prstClr val="black"/>
                </a:solidFill>
                <a:effectLst/>
                <a:uLnTx/>
                <a:uFillTx/>
                <a:latin typeface="Calibri" panose="020F0502020204030204"/>
                <a:ea typeface="+mn-ea"/>
                <a:cs typeface="+mn-cs"/>
              </a:rPr>
              <a:t> and refinement</a:t>
            </a:r>
            <a:r>
              <a:rPr kumimoji="0" lang="en-CA" sz="2000" b="0" i="0" u="none" strike="noStrike" kern="1200" cap="none" spc="0" normalizeH="0" baseline="0" noProof="0" dirty="0">
                <a:ln>
                  <a:noFill/>
                </a:ln>
                <a:solidFill>
                  <a:prstClr val="black"/>
                </a:solidFill>
                <a:effectLst/>
                <a:uLnTx/>
                <a:uFillTx/>
                <a:latin typeface="Calibri" panose="020F0502020204030204"/>
                <a:ea typeface="+mn-ea"/>
                <a:cs typeface="+mn-cs"/>
              </a:rPr>
              <a:t>. Projecting the partition </a:t>
            </a:r>
            <a:r>
              <a:rPr kumimoji="0" lang="en-CA" sz="2000" b="0" i="0" u="none" strike="noStrike" kern="1200" cap="none" spc="0" normalizeH="0" baseline="0" noProof="0" dirty="0" err="1">
                <a:ln>
                  <a:noFill/>
                </a:ln>
                <a:solidFill>
                  <a:prstClr val="black"/>
                </a:solidFill>
                <a:effectLst/>
                <a:uLnTx/>
                <a:uFillTx/>
                <a:latin typeface="Calibri" panose="020F0502020204030204"/>
                <a:ea typeface="+mn-ea"/>
                <a:cs typeface="+mn-cs"/>
              </a:rPr>
              <a:t>Pn</a:t>
            </a:r>
            <a:r>
              <a:rPr kumimoji="0" lang="en-CA" sz="2000" b="0" i="0" u="none" strike="noStrike" kern="1200" cap="none" spc="0" normalizeH="0" baseline="0" noProof="0" dirty="0">
                <a:ln>
                  <a:noFill/>
                </a:ln>
                <a:solidFill>
                  <a:prstClr val="black"/>
                </a:solidFill>
                <a:effectLst/>
                <a:uLnTx/>
                <a:uFillTx/>
                <a:latin typeface="Calibri" panose="020F0502020204030204"/>
                <a:ea typeface="+mn-ea"/>
                <a:cs typeface="+mn-cs"/>
              </a:rPr>
              <a:t> onto previous level Pn-1 and then refine it. Repeat the process until level P1 is reached. Then the final partition P1 combines the properties of being good globally and locally. </a:t>
            </a:r>
          </a:p>
        </p:txBody>
      </p:sp>
      <p:sp>
        <p:nvSpPr>
          <p:cNvPr id="7" name="Title 1">
            <a:extLst>
              <a:ext uri="{FF2B5EF4-FFF2-40B4-BE49-F238E27FC236}">
                <a16:creationId xmlns:a16="http://schemas.microsoft.com/office/drawing/2014/main" id="{E5550428-CFAE-4C3E-9EF5-18750DF0CB81}"/>
              </a:ext>
            </a:extLst>
          </p:cNvPr>
          <p:cNvSpPr txBox="1">
            <a:spLocks/>
          </p:cNvSpPr>
          <p:nvPr/>
        </p:nvSpPr>
        <p:spPr>
          <a:xfrm>
            <a:off x="6321285" y="275895"/>
            <a:ext cx="597673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altLang="en-US" dirty="0"/>
              <a:t>Dynamic Load Balancing</a:t>
            </a:r>
            <a:br>
              <a:rPr lang="en-CA" altLang="en-US" dirty="0"/>
            </a:br>
            <a:endParaRPr lang="en-CA" dirty="0"/>
          </a:p>
        </p:txBody>
      </p:sp>
      <p:sp>
        <p:nvSpPr>
          <p:cNvPr id="8" name="Content Placeholder 2">
            <a:extLst>
              <a:ext uri="{FF2B5EF4-FFF2-40B4-BE49-F238E27FC236}">
                <a16:creationId xmlns:a16="http://schemas.microsoft.com/office/drawing/2014/main" id="{93ED1A35-CCA3-4154-89A5-876D8DEF7400}"/>
              </a:ext>
            </a:extLst>
          </p:cNvPr>
          <p:cNvSpPr>
            <a:spLocks noGrp="1"/>
          </p:cNvSpPr>
          <p:nvPr>
            <p:ph idx="1"/>
          </p:nvPr>
        </p:nvSpPr>
        <p:spPr>
          <a:xfrm>
            <a:off x="6453799" y="1025639"/>
            <a:ext cx="5455927" cy="3676031"/>
          </a:xfrm>
        </p:spPr>
        <p:txBody>
          <a:bodyPr>
            <a:normAutofit/>
          </a:bodyPr>
          <a:lstStyle/>
          <a:p>
            <a:r>
              <a:rPr lang="en-CA" altLang="en-US" sz="2000" dirty="0"/>
              <a:t>Compute the computational load on each spectral element.</a:t>
            </a:r>
          </a:p>
          <a:p>
            <a:r>
              <a:rPr lang="en-CA" altLang="en-US" sz="2000" dirty="0"/>
              <a:t>Arrange the elements in an one-dimensional array and calculate the prefix sum of the global load. </a:t>
            </a:r>
          </a:p>
          <a:p>
            <a:r>
              <a:rPr lang="en-CA" altLang="en-US" sz="2000" dirty="0"/>
              <a:t>Partition the 1D array based on the load threshold. </a:t>
            </a:r>
          </a:p>
          <a:p>
            <a:r>
              <a:rPr lang="en-CA" altLang="en-US" sz="2000" dirty="0"/>
              <a:t>Mapping the element partitions to the processors. </a:t>
            </a:r>
          </a:p>
          <a:p>
            <a:endParaRPr lang="en-CA" dirty="0"/>
          </a:p>
        </p:txBody>
      </p:sp>
      <p:cxnSp>
        <p:nvCxnSpPr>
          <p:cNvPr id="10" name="Straight Connector 9">
            <a:extLst>
              <a:ext uri="{FF2B5EF4-FFF2-40B4-BE49-F238E27FC236}">
                <a16:creationId xmlns:a16="http://schemas.microsoft.com/office/drawing/2014/main" id="{F31A386A-C504-497C-AB55-EB554F8B1CC7}"/>
              </a:ext>
            </a:extLst>
          </p:cNvPr>
          <p:cNvCxnSpPr>
            <a:cxnSpLocks/>
          </p:cNvCxnSpPr>
          <p:nvPr/>
        </p:nvCxnSpPr>
        <p:spPr>
          <a:xfrm>
            <a:off x="5989984" y="1330705"/>
            <a:ext cx="0" cy="567791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4" name="Picture 13" descr="A picture containing object&#10;&#10;Description generated with very high confidence">
            <a:extLst>
              <a:ext uri="{FF2B5EF4-FFF2-40B4-BE49-F238E27FC236}">
                <a16:creationId xmlns:a16="http://schemas.microsoft.com/office/drawing/2014/main" id="{55FA3466-8213-4165-B80B-EB54AE7F30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1302" y="4893610"/>
            <a:ext cx="1559821" cy="1634543"/>
          </a:xfrm>
          <a:prstGeom prst="rect">
            <a:avLst/>
          </a:prstGeom>
        </p:spPr>
      </p:pic>
      <p:sp>
        <p:nvSpPr>
          <p:cNvPr id="15" name="TextBox 14">
            <a:extLst>
              <a:ext uri="{FF2B5EF4-FFF2-40B4-BE49-F238E27FC236}">
                <a16:creationId xmlns:a16="http://schemas.microsoft.com/office/drawing/2014/main" id="{60173A5D-B114-41EB-8A7B-6E02AAEE8C0E}"/>
              </a:ext>
            </a:extLst>
          </p:cNvPr>
          <p:cNvSpPr txBox="1"/>
          <p:nvPr/>
        </p:nvSpPr>
        <p:spPr>
          <a:xfrm>
            <a:off x="6502157" y="4841043"/>
            <a:ext cx="3344208" cy="830997"/>
          </a:xfrm>
          <a:prstGeom prst="rect">
            <a:avLst/>
          </a:prstGeom>
          <a:noFill/>
        </p:spPr>
        <p:txBody>
          <a:bodyPr wrap="square" rtlCol="0">
            <a:spAutoFit/>
          </a:bodyPr>
          <a:lstStyle/>
          <a:p>
            <a:r>
              <a:rPr lang="en-CA" altLang="en-US" sz="2400" dirty="0"/>
              <a:t>Transferring data</a:t>
            </a:r>
          </a:p>
          <a:p>
            <a:endParaRPr lang="en-CA" sz="2400" dirty="0"/>
          </a:p>
        </p:txBody>
      </p:sp>
      <p:sp>
        <p:nvSpPr>
          <p:cNvPr id="16" name="TextBox 15">
            <a:extLst>
              <a:ext uri="{FF2B5EF4-FFF2-40B4-BE49-F238E27FC236}">
                <a16:creationId xmlns:a16="http://schemas.microsoft.com/office/drawing/2014/main" id="{5AF1A652-C352-4821-BF2F-7D06BB60085D}"/>
              </a:ext>
            </a:extLst>
          </p:cNvPr>
          <p:cNvSpPr txBox="1"/>
          <p:nvPr/>
        </p:nvSpPr>
        <p:spPr>
          <a:xfrm>
            <a:off x="6475669" y="5277489"/>
            <a:ext cx="4055160" cy="1754326"/>
          </a:xfrm>
          <a:prstGeom prst="rect">
            <a:avLst/>
          </a:prstGeom>
          <a:noFill/>
        </p:spPr>
        <p:txBody>
          <a:bodyPr wrap="square" rtlCol="0">
            <a:spAutoFit/>
          </a:bodyPr>
          <a:lstStyle/>
          <a:p>
            <a:r>
              <a:rPr lang="en-CA" altLang="en-US" dirty="0"/>
              <a:t>Goal: develop an effective  personalized all-to-all exchange routine that allows sending arbitrary messages length between arbitrary nodes in a hypercube network.  </a:t>
            </a:r>
          </a:p>
          <a:p>
            <a:endParaRPr lang="en-CA" dirty="0"/>
          </a:p>
        </p:txBody>
      </p:sp>
      <p:sp>
        <p:nvSpPr>
          <p:cNvPr id="11" name="TextBox 10">
            <a:extLst>
              <a:ext uri="{FF2B5EF4-FFF2-40B4-BE49-F238E27FC236}">
                <a16:creationId xmlns:a16="http://schemas.microsoft.com/office/drawing/2014/main" id="{EBE605BE-8FCC-4C37-9A4B-2B69CA8CECC3}"/>
              </a:ext>
            </a:extLst>
          </p:cNvPr>
          <p:cNvSpPr txBox="1"/>
          <p:nvPr/>
        </p:nvSpPr>
        <p:spPr>
          <a:xfrm>
            <a:off x="344554" y="12174"/>
            <a:ext cx="2305877" cy="369332"/>
          </a:xfrm>
          <a:prstGeom prst="rect">
            <a:avLst/>
          </a:prstGeom>
          <a:noFill/>
        </p:spPr>
        <p:txBody>
          <a:bodyPr wrap="square" rtlCol="0">
            <a:spAutoFit/>
          </a:bodyPr>
          <a:lstStyle/>
          <a:p>
            <a:r>
              <a:rPr lang="en-CA" dirty="0">
                <a:solidFill>
                  <a:schemeClr val="bg1">
                    <a:lumMod val="50000"/>
                  </a:schemeClr>
                </a:solidFill>
              </a:rPr>
              <a:t>Future work</a:t>
            </a:r>
          </a:p>
        </p:txBody>
      </p:sp>
    </p:spTree>
    <p:extLst>
      <p:ext uri="{BB962C8B-B14F-4D97-AF65-F5344CB8AC3E}">
        <p14:creationId xmlns:p14="http://schemas.microsoft.com/office/powerpoint/2010/main" val="4050936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680</TotalTime>
  <Words>514</Words>
  <Application>Microsoft Office PowerPoint</Application>
  <PresentationFormat>Widescreen</PresentationFormat>
  <Paragraphs>52</Paragraphs>
  <Slides>6</Slides>
  <Notes>0</Notes>
  <HiddenSlides>0</HiddenSlides>
  <MMClips>1</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6</vt:i4>
      </vt:variant>
    </vt:vector>
  </HeadingPairs>
  <TitlesOfParts>
    <vt:vector size="12" baseType="lpstr">
      <vt:lpstr>Arial</vt:lpstr>
      <vt:lpstr>Calibri</vt:lpstr>
      <vt:lpstr>Calibri Light</vt:lpstr>
      <vt:lpstr>Times New Roman</vt:lpstr>
      <vt:lpstr>Office Theme</vt:lpstr>
      <vt:lpstr>Equation</vt:lpstr>
      <vt:lpstr>Dynamic Load Balancing for  hp-Adaptive Discontinuous Galerkin Solver</vt:lpstr>
      <vt:lpstr>Motivation </vt:lpstr>
      <vt:lpstr>From SEM to Discontinuous Galerkin</vt:lpstr>
      <vt:lpstr>Adaptivity </vt:lpstr>
      <vt:lpstr>Parallelism </vt:lpstr>
      <vt:lpstr>Domain Partition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Shiqi He</dc:creator>
  <cp:lastModifiedBy>Shiqi He</cp:lastModifiedBy>
  <cp:revision>43</cp:revision>
  <dcterms:created xsi:type="dcterms:W3CDTF">2019-07-04T12:14:12Z</dcterms:created>
  <dcterms:modified xsi:type="dcterms:W3CDTF">2019-07-08T22:25:44Z</dcterms:modified>
</cp:coreProperties>
</file>