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6" r:id="rId9"/>
    <p:sldId id="264" r:id="rId10"/>
    <p:sldId id="267" r:id="rId11"/>
    <p:sldId id="265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66CCFF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-102" y="-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B5BA-11F4-4C4A-8895-69B1B4256F45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70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B5BA-11F4-4C4A-8895-69B1B4256F45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4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B5BA-11F4-4C4A-8895-69B1B4256F45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6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aseline="0"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 baseline="0">
                <a:solidFill>
                  <a:schemeClr val="bg1"/>
                </a:solidFill>
                <a:latin typeface="Georgia" pitchFamily="18" charset="0"/>
              </a:defRPr>
            </a:lvl1pPr>
            <a:lvl2pPr>
              <a:defRPr sz="2600" baseline="0">
                <a:solidFill>
                  <a:schemeClr val="bg1"/>
                </a:solidFill>
                <a:latin typeface="Georgia" pitchFamily="18" charset="0"/>
              </a:defRPr>
            </a:lvl2pPr>
            <a:lvl3pPr>
              <a:defRPr baseline="0">
                <a:solidFill>
                  <a:schemeClr val="bg1"/>
                </a:solidFill>
                <a:latin typeface="Georgia" pitchFamily="18" charset="0"/>
              </a:defRPr>
            </a:lvl3pPr>
            <a:lvl4pPr>
              <a:defRPr baseline="0">
                <a:solidFill>
                  <a:schemeClr val="bg1"/>
                </a:solidFill>
                <a:latin typeface="Georgia" pitchFamily="18" charset="0"/>
              </a:defRPr>
            </a:lvl4pPr>
            <a:lvl5pPr>
              <a:defRPr baseline="0">
                <a:solidFill>
                  <a:schemeClr val="bg1"/>
                </a:solidFill>
                <a:latin typeface="Georgia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B5BA-11F4-4C4A-8895-69B1B4256F45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37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B5BA-11F4-4C4A-8895-69B1B4256F45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386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B5BA-11F4-4C4A-8895-69B1B4256F45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1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B5BA-11F4-4C4A-8895-69B1B4256F45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3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B5BA-11F4-4C4A-8895-69B1B4256F45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49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B5BA-11F4-4C4A-8895-69B1B4256F45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34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B5BA-11F4-4C4A-8895-69B1B4256F45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43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B5BA-11F4-4C4A-8895-69B1B4256F45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04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FF"/>
            </a:gs>
            <a:gs pos="100000">
              <a:srgbClr val="3399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CB5BA-11F4-4C4A-8895-69B1B4256F45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8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scottcal@usc.ed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Mentoring Overview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57550"/>
            <a:ext cx="6400800" cy="154305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Scott </a:t>
            </a:r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Callaghan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Elsa </a:t>
            </a:r>
            <a:r>
              <a:rPr lang="en-US" sz="2800" dirty="0" err="1" smtClean="0">
                <a:solidFill>
                  <a:schemeClr val="bg1">
                    <a:lumMod val="85000"/>
                  </a:schemeClr>
                </a:solidFill>
              </a:rPr>
              <a:t>Gonsiorowski</a:t>
            </a:r>
            <a:endParaRPr lang="en-US" sz="28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2017 IHPCSS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June 25, 2017</a:t>
            </a:r>
            <a:endParaRPr lang="en-US" sz="2800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096000" y="3867150"/>
            <a:ext cx="952500" cy="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utoShape 4" descr="https://outlook.office.com/owa/service.svc/s/GetFileAttachment?id=AAMkADllM2ZlZGNiLTQ1OGYtNDJlNS1iYTkxLTk0ZjJmMzYyZTM5NwBGAAAAAABT3GGY4X9%2FTpNltV%2BnFuIFBwCAWPNoAQPGR5u8E2RPohWuAAAA7dDZAAA9nY22L%2FQfS56fT3TIyn%2BTAANfiskYAAABEgAQAEslusKn8G1LicKUdJTkXEI%3D&amp;X-OWA-CANARY=VKFwSy8nl0q_8VVLssk0JfD3R2gfvNQYeZH8XHXZbTVHkCujZ0TkHLnct1O-JuESMjIXfESy_lo.&amp;isImagePreview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500" y="2525395"/>
            <a:ext cx="20955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49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Meet your mentees at the reception tonight</a:t>
            </a:r>
          </a:p>
          <a:p>
            <a:r>
              <a:rPr lang="en-US" dirty="0" smtClean="0"/>
              <a:t>Email me your Thursday topic by noon tomorrow (</a:t>
            </a:r>
            <a:r>
              <a:rPr lang="en-US" dirty="0" smtClean="0">
                <a:hlinkClick r:id="rId2"/>
              </a:rPr>
              <a:t>scottcal@usc.edu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Think about topics to discuss over lunch tomorrow</a:t>
            </a:r>
          </a:p>
          <a:p>
            <a:r>
              <a:rPr lang="en-US" dirty="0" smtClean="0"/>
              <a:t>Coordinate one-on-one meeting schedule before Wednesday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07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 smtClean="0"/>
              <a:t>Good mentoring requires mentee vulnerability</a:t>
            </a:r>
          </a:p>
          <a:p>
            <a:r>
              <a:rPr lang="en-US" sz="3000" dirty="0" smtClean="0"/>
              <a:t>You have the potential to have a huge impact - use it for good!</a:t>
            </a:r>
          </a:p>
          <a:p>
            <a:r>
              <a:rPr lang="en-US" sz="3000" dirty="0" smtClean="0"/>
              <a:t>Contact us with questions:</a:t>
            </a:r>
          </a:p>
          <a:p>
            <a:pPr lvl="1"/>
            <a:r>
              <a:rPr lang="en-US" sz="2400" dirty="0" smtClean="0"/>
              <a:t>Scott: scottcal@usc.edu</a:t>
            </a:r>
          </a:p>
          <a:p>
            <a:pPr lvl="1"/>
            <a:r>
              <a:rPr lang="en-US" sz="2400" dirty="0" smtClean="0"/>
              <a:t>Elsa: </a:t>
            </a:r>
            <a:r>
              <a:rPr lang="en-US" sz="2400" dirty="0"/>
              <a:t>gonsie@me.com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4420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Mentoring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Students consistently rate the mentoring, with their mentors and others, as the best part of the summer school</a:t>
            </a:r>
          </a:p>
          <a:p>
            <a:r>
              <a:rPr lang="en-US" dirty="0" smtClean="0"/>
              <a:t>Please participate in all mentoring activities</a:t>
            </a:r>
          </a:p>
          <a:p>
            <a:r>
              <a:rPr lang="en-US" dirty="0" smtClean="0"/>
              <a:t>If you aren’t able to answer a question, that’s fine! Please help your mentee find someone who is</a:t>
            </a:r>
          </a:p>
          <a:p>
            <a:r>
              <a:rPr lang="en-US" dirty="0" smtClean="0"/>
              <a:t>Matching is a guess based on the surveys</a:t>
            </a:r>
          </a:p>
          <a:p>
            <a:pPr lvl="1"/>
            <a:r>
              <a:rPr lang="en-US" dirty="0" smtClean="0"/>
              <a:t>If not a good match, that’s ok; students can request a change</a:t>
            </a:r>
          </a:p>
          <a:p>
            <a:pPr lvl="1"/>
            <a:r>
              <a:rPr lang="en-US" dirty="0" smtClean="0"/>
              <a:t>Students are encouraged to talk with all staff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38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Mentoring?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575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Partnership between two people</a:t>
            </a:r>
          </a:p>
          <a:p>
            <a:r>
              <a:rPr lang="en-US" dirty="0" smtClean="0"/>
              <a:t>Give guidance, support, advice</a:t>
            </a:r>
          </a:p>
          <a:p>
            <a:pPr lvl="1"/>
            <a:r>
              <a:rPr lang="en-US" dirty="0" smtClean="0"/>
              <a:t>Don’t tell them what to do, even if they think they want it</a:t>
            </a:r>
          </a:p>
          <a:p>
            <a:r>
              <a:rPr lang="en-US" dirty="0" smtClean="0"/>
              <a:t>Based on mutual trust and respect</a:t>
            </a:r>
          </a:p>
          <a:p>
            <a:r>
              <a:rPr lang="en-US" dirty="0" smtClean="0"/>
              <a:t>Ask questions and challenge, but be encouraging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91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for Mentoring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Mentoring is not just about technical topics</a:t>
            </a:r>
          </a:p>
          <a:p>
            <a:r>
              <a:rPr lang="en-US" dirty="0" smtClean="0"/>
              <a:t>Students are also interested in hearing about</a:t>
            </a:r>
          </a:p>
          <a:p>
            <a:pPr lvl="1"/>
            <a:r>
              <a:rPr lang="en-US" dirty="0" smtClean="0"/>
              <a:t>Career progression</a:t>
            </a:r>
          </a:p>
          <a:p>
            <a:pPr lvl="1"/>
            <a:r>
              <a:rPr lang="en-US" dirty="0" smtClean="0"/>
              <a:t>Work-life balance</a:t>
            </a:r>
          </a:p>
          <a:p>
            <a:pPr lvl="1"/>
            <a:r>
              <a:rPr lang="en-US" dirty="0" smtClean="0"/>
              <a:t>Dealing with tough advisors</a:t>
            </a:r>
          </a:p>
          <a:p>
            <a:pPr lvl="1"/>
            <a:r>
              <a:rPr lang="en-US" dirty="0" smtClean="0"/>
              <a:t>Future of HPC</a:t>
            </a:r>
          </a:p>
          <a:p>
            <a:r>
              <a:rPr lang="en-US" dirty="0" smtClean="0"/>
              <a:t>You may need to bring up these topics</a:t>
            </a:r>
          </a:p>
          <a:p>
            <a:r>
              <a:rPr lang="en-US" dirty="0" smtClean="0"/>
              <a:t>Ultimately, these topics have the most influence on their career paths</a:t>
            </a:r>
          </a:p>
        </p:txBody>
      </p:sp>
    </p:spTree>
    <p:extLst>
      <p:ext uri="{BB962C8B-B14F-4D97-AF65-F5344CB8AC3E}">
        <p14:creationId xmlns:p14="http://schemas.microsoft.com/office/powerpoint/2010/main" val="11160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Mentoring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1475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Sunday reception, 7-9 pm</a:t>
            </a:r>
          </a:p>
          <a:p>
            <a:pPr lvl="1"/>
            <a:r>
              <a:rPr lang="en-US" dirty="0" smtClean="0"/>
              <a:t>Meet your mentees face-to-face</a:t>
            </a:r>
          </a:p>
          <a:p>
            <a:pPr lvl="1"/>
            <a:r>
              <a:rPr lang="en-US" dirty="0" smtClean="0"/>
              <a:t>Students are often nervous; you’re a friendly face</a:t>
            </a:r>
          </a:p>
          <a:p>
            <a:r>
              <a:rPr lang="en-US" dirty="0" smtClean="0"/>
              <a:t>Monday morning, 11:15-12:30 pm</a:t>
            </a:r>
          </a:p>
          <a:p>
            <a:pPr lvl="1"/>
            <a:r>
              <a:rPr lang="en-US" dirty="0" smtClean="0"/>
              <a:t>Staff and student introductions</a:t>
            </a:r>
          </a:p>
          <a:p>
            <a:pPr lvl="1"/>
            <a:r>
              <a:rPr lang="en-US" dirty="0" smtClean="0"/>
              <a:t>Mentors who were former students will give lightning talks about their research work with Q&amp;A</a:t>
            </a:r>
          </a:p>
          <a:p>
            <a:r>
              <a:rPr lang="en-US" dirty="0" smtClean="0"/>
              <a:t>Monday lunch (only structured lunch)</a:t>
            </a:r>
          </a:p>
          <a:p>
            <a:pPr lvl="1"/>
            <a:r>
              <a:rPr lang="en-US" dirty="0" smtClean="0"/>
              <a:t>Have lunch with your mentees</a:t>
            </a:r>
          </a:p>
          <a:p>
            <a:pPr lvl="1"/>
            <a:r>
              <a:rPr lang="en-US" dirty="0" smtClean="0"/>
              <a:t>Play the ice-breaker with another table</a:t>
            </a:r>
          </a:p>
        </p:txBody>
      </p:sp>
    </p:spTree>
    <p:extLst>
      <p:ext uri="{BB962C8B-B14F-4D97-AF65-F5344CB8AC3E}">
        <p14:creationId xmlns:p14="http://schemas.microsoft.com/office/powerpoint/2010/main" val="19656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Mentoring schedule,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Wednesday morning, 11:30-12:30 pm</a:t>
            </a:r>
          </a:p>
          <a:p>
            <a:pPr lvl="1"/>
            <a:r>
              <a:rPr lang="en-US" dirty="0" smtClean="0"/>
              <a:t>Three 15-minute one-on-one sessions from 11:30-12:30</a:t>
            </a:r>
          </a:p>
          <a:p>
            <a:pPr lvl="2"/>
            <a:r>
              <a:rPr lang="en-US" dirty="0" smtClean="0"/>
              <a:t>If you have 4 mentees, four 12-minute sessions</a:t>
            </a:r>
          </a:p>
          <a:p>
            <a:pPr lvl="1"/>
            <a:r>
              <a:rPr lang="en-US" dirty="0" smtClean="0"/>
              <a:t>Please talk or email with your mentees and figure out an order to meet with them</a:t>
            </a:r>
          </a:p>
          <a:p>
            <a:pPr lvl="1"/>
            <a:r>
              <a:rPr lang="en-US" dirty="0" smtClean="0"/>
              <a:t>Students will work on the programming challenge when not meeting with you</a:t>
            </a:r>
          </a:p>
        </p:txBody>
      </p:sp>
    </p:spTree>
    <p:extLst>
      <p:ext uri="{BB962C8B-B14F-4D97-AF65-F5344CB8AC3E}">
        <p14:creationId xmlns:p14="http://schemas.microsoft.com/office/powerpoint/2010/main" val="98224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Mentoring schedule,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382000" cy="3886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Thursday morning, </a:t>
            </a:r>
            <a:r>
              <a:rPr lang="en-US" dirty="0" smtClean="0"/>
              <a:t>11:40-12:30</a:t>
            </a:r>
          </a:p>
          <a:p>
            <a:pPr lvl="1"/>
            <a:r>
              <a:rPr lang="en-US" dirty="0" smtClean="0"/>
              <a:t>Former student mentors give lightning talks about career path</a:t>
            </a:r>
            <a:endParaRPr lang="en-US" dirty="0" smtClean="0"/>
          </a:p>
          <a:p>
            <a:pPr lvl="1"/>
            <a:r>
              <a:rPr lang="en-US" dirty="0" smtClean="0"/>
              <a:t>Followed by “group </a:t>
            </a:r>
            <a:r>
              <a:rPr lang="en-US" dirty="0" smtClean="0"/>
              <a:t>mentoring</a:t>
            </a:r>
            <a:r>
              <a:rPr lang="en-US" dirty="0" smtClean="0"/>
              <a:t>”: students pick </a:t>
            </a:r>
            <a:r>
              <a:rPr lang="en-US" dirty="0" smtClean="0"/>
              <a:t>a </a:t>
            </a:r>
            <a:r>
              <a:rPr lang="en-US" dirty="0" smtClean="0"/>
              <a:t>staff-led group </a:t>
            </a:r>
            <a:r>
              <a:rPr lang="en-US" dirty="0" smtClean="0"/>
              <a:t>to talk to</a:t>
            </a:r>
          </a:p>
          <a:p>
            <a:pPr lvl="1"/>
            <a:r>
              <a:rPr lang="en-US" dirty="0"/>
              <a:t>Every 10 minutes, students will be told to move to a new </a:t>
            </a:r>
            <a:r>
              <a:rPr lang="en-US" dirty="0" smtClean="0"/>
              <a:t>group</a:t>
            </a:r>
          </a:p>
          <a:p>
            <a:pPr lvl="1"/>
            <a:r>
              <a:rPr lang="en-US" dirty="0" smtClean="0"/>
              <a:t>Consider a topic you would feel comfortable taking, possibly along with a fellow staff member.  Some last year included:</a:t>
            </a:r>
          </a:p>
          <a:p>
            <a:pPr lvl="2"/>
            <a:r>
              <a:rPr lang="en-US" sz="2300" dirty="0" smtClean="0"/>
              <a:t>Work/life balance</a:t>
            </a:r>
          </a:p>
          <a:p>
            <a:pPr lvl="2"/>
            <a:r>
              <a:rPr lang="en-US" sz="2300" dirty="0" smtClean="0"/>
              <a:t>Future technology trends</a:t>
            </a:r>
          </a:p>
          <a:p>
            <a:pPr lvl="2"/>
            <a:r>
              <a:rPr lang="en-US" sz="2300" dirty="0" smtClean="0"/>
              <a:t>How to obtain allocations and grants</a:t>
            </a:r>
          </a:p>
          <a:p>
            <a:pPr lvl="2"/>
            <a:r>
              <a:rPr lang="en-US" sz="2300" dirty="0" smtClean="0"/>
              <a:t>Making progress towards graduation</a:t>
            </a:r>
          </a:p>
          <a:p>
            <a:pPr lvl="2"/>
            <a:r>
              <a:rPr lang="en-US" sz="2300" dirty="0" smtClean="0"/>
              <a:t>Job applications and preparing for interviews</a:t>
            </a:r>
          </a:p>
          <a:p>
            <a:pPr lvl="2"/>
            <a:r>
              <a:rPr lang="en-US" sz="2300" dirty="0" smtClean="0"/>
              <a:t>Changing </a:t>
            </a:r>
            <a:r>
              <a:rPr lang="en-US" sz="2300" dirty="0" smtClean="0"/>
              <a:t>fields</a:t>
            </a:r>
          </a:p>
          <a:p>
            <a:pPr lvl="1"/>
            <a:r>
              <a:rPr lang="en-US" sz="2500" dirty="0" smtClean="0"/>
              <a:t>Returning student mentors will have their career paths as their topics</a:t>
            </a:r>
            <a:endParaRPr lang="en-US" sz="2500" dirty="0" smtClean="0"/>
          </a:p>
          <a:p>
            <a:pPr lvl="1"/>
            <a:r>
              <a:rPr lang="en-US" dirty="0" smtClean="0"/>
              <a:t>Please email me your topic by noon tomorrow for posting</a:t>
            </a:r>
          </a:p>
        </p:txBody>
      </p:sp>
    </p:spTree>
    <p:extLst>
      <p:ext uri="{BB962C8B-B14F-4D97-AF65-F5344CB8AC3E}">
        <p14:creationId xmlns:p14="http://schemas.microsoft.com/office/powerpoint/2010/main" val="66043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Mentoring schedule,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Friday morning, 11:25-12:25</a:t>
            </a:r>
          </a:p>
          <a:p>
            <a:pPr lvl="1"/>
            <a:r>
              <a:rPr lang="en-US" dirty="0" smtClean="0"/>
              <a:t>Peer mentoring</a:t>
            </a:r>
          </a:p>
          <a:p>
            <a:pPr lvl="1"/>
            <a:r>
              <a:rPr lang="en-US" dirty="0" smtClean="0"/>
              <a:t>Students will submit topics for potential discussion</a:t>
            </a:r>
          </a:p>
          <a:p>
            <a:pPr lvl="1"/>
            <a:r>
              <a:rPr lang="en-US" dirty="0" smtClean="0"/>
              <a:t>Students will be randomly assigned to 4 person groups and will discuss topics for 5-10 minutes each</a:t>
            </a:r>
          </a:p>
          <a:p>
            <a:pPr lvl="1"/>
            <a:r>
              <a:rPr lang="en-US" dirty="0" smtClean="0"/>
              <a:t>Conclude with mentoring wrap-up</a:t>
            </a:r>
          </a:p>
          <a:p>
            <a:pPr lvl="1"/>
            <a:r>
              <a:rPr lang="en-US" dirty="0" smtClean="0"/>
              <a:t>Your attendance is voluntary</a:t>
            </a:r>
          </a:p>
        </p:txBody>
      </p:sp>
    </p:spTree>
    <p:extLst>
      <p:ext uri="{BB962C8B-B14F-4D97-AF65-F5344CB8AC3E}">
        <p14:creationId xmlns:p14="http://schemas.microsoft.com/office/powerpoint/2010/main" val="889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Impostor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3950"/>
            <a:ext cx="8229600" cy="401955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Students feel like frauds and don’t deserve to be here, or in research in general</a:t>
            </a:r>
          </a:p>
          <a:p>
            <a:r>
              <a:rPr lang="en-US" dirty="0" smtClean="0"/>
              <a:t>Doesn’t matter what others tell them: success dismissed as luck, timing, not real, or deception</a:t>
            </a:r>
          </a:p>
          <a:p>
            <a:r>
              <a:rPr lang="en-US" dirty="0" smtClean="0"/>
              <a:t>May look like lacking ambition or claiming lack of expertise</a:t>
            </a:r>
          </a:p>
          <a:p>
            <a:r>
              <a:rPr lang="en-US" dirty="0" smtClean="0"/>
              <a:t>Ways to help</a:t>
            </a:r>
          </a:p>
          <a:p>
            <a:pPr lvl="1"/>
            <a:r>
              <a:rPr lang="en-US" dirty="0" smtClean="0"/>
              <a:t>Help students see these thoughts are common and don’t mean they don’t belong</a:t>
            </a:r>
          </a:p>
          <a:p>
            <a:pPr lvl="2"/>
            <a:r>
              <a:rPr lang="en-US" sz="2300" dirty="0" smtClean="0"/>
              <a:t>70% of people at some point; 40% of people right now</a:t>
            </a:r>
          </a:p>
          <a:p>
            <a:pPr lvl="1"/>
            <a:r>
              <a:rPr lang="en-US" dirty="0" smtClean="0"/>
              <a:t>Help students become more aware of thought patterns: feeling like a failure does not make it true</a:t>
            </a:r>
          </a:p>
          <a:p>
            <a:pPr lvl="1"/>
            <a:r>
              <a:rPr lang="en-US" dirty="0" smtClean="0"/>
              <a:t>Ask students what they would tell someone in their position</a:t>
            </a:r>
          </a:p>
          <a:p>
            <a:pPr lvl="1"/>
            <a:r>
              <a:rPr lang="en-US" dirty="0" smtClean="0"/>
              <a:t>Some of you have personal experience with impostor syndrome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97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</TotalTime>
  <Words>631</Words>
  <Application>Microsoft Office PowerPoint</Application>
  <PresentationFormat>On-screen Show (16:9)</PresentationFormat>
  <Paragraphs>85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Mentoring Overview</vt:lpstr>
      <vt:lpstr>Mentoring Responsibilities</vt:lpstr>
      <vt:lpstr>What is Mentoring?</vt:lpstr>
      <vt:lpstr>Topics for Mentoring</vt:lpstr>
      <vt:lpstr>Mentoring Schedule</vt:lpstr>
      <vt:lpstr>Mentoring schedule, cont.</vt:lpstr>
      <vt:lpstr>Mentoring schedule, cont.</vt:lpstr>
      <vt:lpstr>Mentoring schedule, cont.</vt:lpstr>
      <vt:lpstr>Impostor Syndrome</vt:lpstr>
      <vt:lpstr>Action Items</vt:lpstr>
      <vt:lpstr>Final Advice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Mentoring Overview</dc:title>
  <dc:creator>Scott Callaghan</dc:creator>
  <cp:lastModifiedBy>Scott Callaghan</cp:lastModifiedBy>
  <cp:revision>32</cp:revision>
  <dcterms:created xsi:type="dcterms:W3CDTF">2016-06-24T06:28:07Z</dcterms:created>
  <dcterms:modified xsi:type="dcterms:W3CDTF">2017-06-25T23:15:53Z</dcterms:modified>
</cp:coreProperties>
</file>