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9"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3298">
          <p15:clr>
            <a:srgbClr val="A4A3A4"/>
          </p15:clr>
        </p15:guide>
        <p15:guide id="8" orient="horz" pos="20735">
          <p15:clr>
            <a:srgbClr val="A4A3A4"/>
          </p15:clr>
        </p15:guide>
        <p15:guide id="9" pos="320">
          <p15:clr>
            <a:srgbClr val="A4A3A4"/>
          </p15:clr>
        </p15:guide>
        <p15:guide id="10" pos="2764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9" autoAdjust="0"/>
    <p:restoredTop sz="94676" autoAdjust="0"/>
  </p:normalViewPr>
  <p:slideViewPr>
    <p:cSldViewPr snapToGrid="0" snapToObjects="1" showGuides="1">
      <p:cViewPr>
        <p:scale>
          <a:sx n="129" d="100"/>
          <a:sy n="129" d="100"/>
        </p:scale>
        <p:origin x="-9696" y="-448"/>
      </p:cViewPr>
      <p:guideLst>
        <p:guide orient="horz" pos="3318"/>
        <p:guide orient="horz" pos="288"/>
        <p:guide orient="horz" pos="20160"/>
        <p:guide orient="horz"/>
        <p:guide pos="581"/>
        <p:guide pos="27069"/>
        <p:guide orient="horz" pos="3298"/>
        <p:guide orient="horz" pos="20735"/>
        <p:guide pos="320"/>
        <p:guide pos="27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7/7/18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5"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09578"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09576"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58541"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58541"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58541"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58541"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58541"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58541"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91425"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477824" y="5475145"/>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439521" y="5475145"/>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401218" y="5475145"/>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3362914" y="5475145"/>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3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3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3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3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6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6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6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6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8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8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8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8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www.scholarpedia.org/article/Memory" TargetMode="Externa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425" y="6378481"/>
            <a:ext cx="10056813" cy="7386615"/>
          </a:xfrm>
        </p:spPr>
        <p:txBody>
          <a:bodyPr/>
          <a:lstStyle/>
          <a:p>
            <a:r>
              <a:rPr lang="en-US" dirty="0"/>
              <a:t>Image processing of faces and topic modeling of text are both widely used forms of processing employed in machine learning applications. Facial features can be used to identify faces that look similar or in an ideal case, a specific person, depending on the quality of the image. Topic modeling of text articles is employed across a variety of applications to improve content search from news or research articles, and is also used in a variety of natural language processing applications such as chat bots. The purpose of my research is to identify and validate candidate methods for linking textual articles and images they contain for assessing previously unseen images and/or articles. This requires that I transform both target data types (images and articles) into their respective n-dimensional spaces. I will use both convolutional neural nets (CNNs) and self-organizing maps (SOM) to help me encode the different instances (image, article) and store them for indexing. Data size and computational intensity require HPC for this to be successful. My research also explores identification of a common n-dimensional functional space where vectorized images and text can exist together, enabling classification of new articles and images based on the trained article and image pairs. </a:t>
            </a:r>
          </a:p>
        </p:txBody>
      </p:sp>
      <p:sp>
        <p:nvSpPr>
          <p:cNvPr id="3" name="Text Placeholder 2"/>
          <p:cNvSpPr>
            <a:spLocks noGrp="1"/>
          </p:cNvSpPr>
          <p:nvPr>
            <p:ph type="body" sz="quarter" idx="11"/>
          </p:nvPr>
        </p:nvSpPr>
        <p:spPr/>
        <p:txBody>
          <a:bodyPr/>
          <a:lstStyle/>
          <a:p>
            <a:r>
              <a:rPr lang="en-US" dirty="0"/>
              <a:t>ABSTRACT</a:t>
            </a:r>
          </a:p>
        </p:txBody>
      </p:sp>
      <p:sp>
        <p:nvSpPr>
          <p:cNvPr id="4" name="Text Placeholder 3"/>
          <p:cNvSpPr>
            <a:spLocks noGrp="1"/>
          </p:cNvSpPr>
          <p:nvPr>
            <p:ph type="body" sz="quarter" idx="20"/>
          </p:nvPr>
        </p:nvSpPr>
        <p:spPr/>
        <p:txBody>
          <a:bodyPr/>
          <a:lstStyle/>
          <a:p>
            <a:r>
              <a:rPr lang="en-US" dirty="0"/>
              <a:t>OBJECTIVES</a:t>
            </a:r>
          </a:p>
        </p:txBody>
      </p:sp>
      <p:sp>
        <p:nvSpPr>
          <p:cNvPr id="5" name="Text Placeholder 4"/>
          <p:cNvSpPr>
            <a:spLocks noGrp="1"/>
          </p:cNvSpPr>
          <p:nvPr>
            <p:ph type="body" sz="quarter" idx="21"/>
          </p:nvPr>
        </p:nvSpPr>
        <p:spPr>
          <a:xfrm>
            <a:off x="11460161" y="6378481"/>
            <a:ext cx="10048874" cy="31316243"/>
          </a:xfrm>
        </p:spPr>
        <p:txBody>
          <a:bodyPr/>
          <a:lstStyle/>
          <a:p>
            <a:pPr algn="ctr"/>
            <a:r>
              <a:rPr lang="en-US" sz="2800" b="1" dirty="0"/>
              <a:t>Text Processing</a:t>
            </a:r>
            <a:endParaRPr lang="en-US" b="1" dirty="0"/>
          </a:p>
          <a:p>
            <a:r>
              <a:rPr lang="en-US" sz="2800" b="1" dirty="0"/>
              <a:t>Bag of words </a:t>
            </a:r>
          </a:p>
          <a:p>
            <a:r>
              <a:rPr lang="en-US" dirty="0"/>
              <a:t>(</a:t>
            </a:r>
            <a:r>
              <a:rPr lang="en-US" dirty="0" err="1"/>
              <a:t>tdf</a:t>
            </a:r>
            <a:r>
              <a:rPr lang="en-US" dirty="0"/>
              <a:t> – </a:t>
            </a:r>
            <a:r>
              <a:rPr lang="en-US" dirty="0" err="1"/>
              <a:t>idf</a:t>
            </a:r>
            <a:r>
              <a:rPr lang="en-US" dirty="0"/>
              <a:t> doc-term matrix)</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800" b="1" dirty="0"/>
              <a:t>Image processing</a:t>
            </a:r>
          </a:p>
          <a:p>
            <a:r>
              <a:rPr lang="en-US" sz="2800" b="1" dirty="0"/>
              <a:t>Eigen-images </a:t>
            </a:r>
          </a:p>
          <a:p>
            <a:endParaRPr lang="en-US" dirty="0"/>
          </a:p>
          <a:p>
            <a:endParaRPr lang="en-US" dirty="0"/>
          </a:p>
          <a:p>
            <a:endParaRPr lang="en-US" dirty="0"/>
          </a:p>
          <a:p>
            <a:endParaRPr lang="en-US" dirty="0"/>
          </a:p>
          <a:p>
            <a:endParaRPr lang="en-US" dirty="0"/>
          </a:p>
          <a:p>
            <a:endParaRPr lang="en-US" dirty="0"/>
          </a:p>
          <a:p>
            <a:endParaRPr lang="en-US" dirty="0"/>
          </a:p>
          <a:p>
            <a:pPr algn="ctr"/>
            <a:endParaRPr lang="en-US" dirty="0"/>
          </a:p>
          <a:p>
            <a:endParaRPr lang="en-US" dirty="0"/>
          </a:p>
          <a:p>
            <a:endParaRPr lang="en-US" dirty="0"/>
          </a:p>
          <a:p>
            <a:r>
              <a:rPr lang="en-US" sz="2800" b="1" dirty="0"/>
              <a:t>Eigen-faces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dirty="0"/>
              <a:t>MPI + OpenMP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 Placeholder 5"/>
          <p:cNvSpPr>
            <a:spLocks noGrp="1"/>
          </p:cNvSpPr>
          <p:nvPr>
            <p:ph type="body" sz="quarter" idx="22"/>
          </p:nvPr>
        </p:nvSpPr>
        <p:spPr/>
        <p:txBody>
          <a:bodyPr/>
          <a:lstStyle/>
          <a:p>
            <a:r>
              <a:rPr lang="en-US" dirty="0"/>
              <a:t>MATERIALS &amp; METHODS I</a:t>
            </a:r>
          </a:p>
        </p:txBody>
      </p:sp>
      <p:sp>
        <p:nvSpPr>
          <p:cNvPr id="7" name="Text Placeholder 6"/>
          <p:cNvSpPr>
            <a:spLocks noGrp="1"/>
          </p:cNvSpPr>
          <p:nvPr>
            <p:ph type="body" sz="quarter" idx="23"/>
          </p:nvPr>
        </p:nvSpPr>
        <p:spPr>
          <a:xfrm>
            <a:off x="22385343" y="6378481"/>
            <a:ext cx="10048874" cy="17447831"/>
          </a:xfrm>
        </p:spPr>
        <p:txBody>
          <a:bodyPr/>
          <a:lstStyle/>
          <a:p>
            <a:pPr algn="ctr"/>
            <a:r>
              <a:rPr lang="en-US" sz="2800" b="1" dirty="0"/>
              <a:t>Neural Networks</a:t>
            </a:r>
          </a:p>
          <a:p>
            <a:r>
              <a:rPr lang="en-US" sz="2800" b="1" dirty="0"/>
              <a:t>Self Organizing Map</a:t>
            </a:r>
          </a:p>
          <a:p>
            <a:r>
              <a:rPr lang="en-US" dirty="0"/>
              <a:t>Created by </a:t>
            </a:r>
            <a:r>
              <a:rPr lang="en-US" dirty="0" err="1"/>
              <a:t>Tuovo</a:t>
            </a:r>
            <a:r>
              <a:rPr lang="en-US" dirty="0"/>
              <a:t> </a:t>
            </a:r>
            <a:r>
              <a:rPr lang="en-US" dirty="0" err="1"/>
              <a:t>Kohonen</a:t>
            </a:r>
            <a:r>
              <a:rPr lang="en-US" dirty="0"/>
              <a:t> in 1980, this neural network is biologically inspired. It leverages that areas in the brain are topologically focused on specific sensor processing. Clustered neighbors have local significance.</a:t>
            </a:r>
          </a:p>
          <a:p>
            <a:r>
              <a:rPr lang="en-US" dirty="0"/>
              <a:t>The SOM transforms a continuous signal pattern of arbitrary dimension into a 1D or 2D discrete map.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800" b="1" dirty="0"/>
              <a:t>Employing High Performance Computing</a:t>
            </a:r>
          </a:p>
          <a:p>
            <a:r>
              <a:rPr lang="en-US" sz="2800" b="1" dirty="0"/>
              <a:t>MPI + OpenMP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 Placeholder 7"/>
          <p:cNvSpPr>
            <a:spLocks noGrp="1"/>
          </p:cNvSpPr>
          <p:nvPr>
            <p:ph type="body" sz="quarter" idx="24"/>
          </p:nvPr>
        </p:nvSpPr>
        <p:spPr/>
        <p:txBody>
          <a:bodyPr/>
          <a:lstStyle/>
          <a:p>
            <a:r>
              <a:rPr lang="en-US" dirty="0"/>
              <a:t>MATERIALS &amp; METHODS II</a:t>
            </a:r>
          </a:p>
        </p:txBody>
      </p:sp>
      <p:sp>
        <p:nvSpPr>
          <p:cNvPr id="9" name="Text Placeholder 8"/>
          <p:cNvSpPr>
            <a:spLocks noGrp="1"/>
          </p:cNvSpPr>
          <p:nvPr>
            <p:ph type="body" sz="quarter" idx="25"/>
          </p:nvPr>
        </p:nvSpPr>
        <p:spPr/>
        <p:txBody>
          <a:bodyPr/>
          <a:lstStyle/>
          <a:p>
            <a:r>
              <a:rPr lang="en-US" dirty="0"/>
              <a:t>CONCLUSIONS</a:t>
            </a:r>
          </a:p>
        </p:txBody>
      </p:sp>
      <p:sp>
        <p:nvSpPr>
          <p:cNvPr id="10" name="Text Placeholder 9"/>
          <p:cNvSpPr>
            <a:spLocks noGrp="1"/>
          </p:cNvSpPr>
          <p:nvPr>
            <p:ph type="body" sz="quarter" idx="26"/>
          </p:nvPr>
        </p:nvSpPr>
        <p:spPr/>
        <p:txBody>
          <a:bodyPr/>
          <a:lstStyle/>
          <a:p>
            <a:r>
              <a:rPr lang="en-US" dirty="0"/>
              <a:t>In Progress</a:t>
            </a:r>
          </a:p>
        </p:txBody>
      </p:sp>
      <p:sp>
        <p:nvSpPr>
          <p:cNvPr id="11" name="Text Placeholder 10"/>
          <p:cNvSpPr>
            <a:spLocks noGrp="1"/>
          </p:cNvSpPr>
          <p:nvPr>
            <p:ph type="body" sz="quarter" idx="27"/>
          </p:nvPr>
        </p:nvSpPr>
        <p:spPr>
          <a:xfrm>
            <a:off x="33383434" y="8888384"/>
            <a:ext cx="10047018" cy="754045"/>
          </a:xfrm>
        </p:spPr>
        <p:txBody>
          <a:bodyPr/>
          <a:lstStyle/>
          <a:p>
            <a:r>
              <a:rPr lang="en-US" dirty="0"/>
              <a:t>REFERENCES</a:t>
            </a:r>
          </a:p>
        </p:txBody>
      </p:sp>
      <p:sp>
        <p:nvSpPr>
          <p:cNvPr id="12" name="Text Placeholder 11"/>
          <p:cNvSpPr>
            <a:spLocks noGrp="1"/>
          </p:cNvSpPr>
          <p:nvPr>
            <p:ph type="body" sz="quarter" idx="28"/>
          </p:nvPr>
        </p:nvSpPr>
        <p:spPr>
          <a:xfrm>
            <a:off x="33383434" y="9627048"/>
            <a:ext cx="10052050" cy="20851840"/>
          </a:xfrm>
        </p:spPr>
        <p:txBody>
          <a:bodyPr/>
          <a:lstStyle/>
          <a:p>
            <a:r>
              <a:rPr lang="en-US" dirty="0"/>
              <a:t>Aggarwal, </a:t>
            </a:r>
            <a:r>
              <a:rPr lang="en-US" dirty="0" err="1"/>
              <a:t>Charu</a:t>
            </a:r>
            <a:r>
              <a:rPr lang="en-US" dirty="0"/>
              <a:t> C., and </a:t>
            </a:r>
            <a:r>
              <a:rPr lang="en-US" dirty="0" err="1"/>
              <a:t>Peixiang</a:t>
            </a:r>
            <a:r>
              <a:rPr lang="en-US" dirty="0"/>
              <a:t> Zhao. "Towards graphical models for text processing." </a:t>
            </a:r>
            <a:r>
              <a:rPr lang="en-US" i="1" dirty="0"/>
              <a:t>Knowledge and Information Systems</a:t>
            </a:r>
            <a:r>
              <a:rPr lang="en-US" dirty="0"/>
              <a:t> 36.1 (2012): 1-21. </a:t>
            </a:r>
          </a:p>
          <a:p>
            <a:r>
              <a:rPr lang="en-US" dirty="0"/>
              <a:t> </a:t>
            </a:r>
          </a:p>
          <a:p>
            <a:r>
              <a:rPr lang="en-US" dirty="0" err="1"/>
              <a:t>Blei</a:t>
            </a:r>
            <a:r>
              <a:rPr lang="en-US" dirty="0"/>
              <a:t>, David M., Andrew Y. Ng, and Michael I. Jordan. "Latent </a:t>
            </a:r>
            <a:r>
              <a:rPr lang="en-US" dirty="0" err="1"/>
              <a:t>dirichlet</a:t>
            </a:r>
            <a:r>
              <a:rPr lang="en-US" dirty="0"/>
              <a:t> allocation." </a:t>
            </a:r>
            <a:r>
              <a:rPr lang="en-US" i="1" dirty="0"/>
              <a:t>Journal of machine Learning research</a:t>
            </a:r>
            <a:r>
              <a:rPr lang="en-US" dirty="0"/>
              <a:t> 3.Jan (2003): 993-1022.</a:t>
            </a:r>
          </a:p>
          <a:p>
            <a:r>
              <a:rPr lang="en-US" dirty="0"/>
              <a:t> </a:t>
            </a:r>
          </a:p>
          <a:p>
            <a:r>
              <a:rPr lang="en-US" dirty="0"/>
              <a:t>Rose, Brandon. </a:t>
            </a:r>
            <a:r>
              <a:rPr lang="en-US" i="1" dirty="0"/>
              <a:t>Document Clustering with Python</a:t>
            </a:r>
            <a:r>
              <a:rPr lang="en-US" dirty="0"/>
              <a:t>. </a:t>
            </a:r>
            <a:r>
              <a:rPr lang="en-US" dirty="0" err="1"/>
              <a:t>N.p</a:t>
            </a:r>
            <a:r>
              <a:rPr lang="en-US" dirty="0"/>
              <a:t>., n.d. Web. 4 March 2017. </a:t>
            </a:r>
          </a:p>
          <a:p>
            <a:r>
              <a:rPr lang="en-US" i="1" dirty="0"/>
              <a:t> </a:t>
            </a:r>
            <a:endParaRPr lang="en-US" dirty="0"/>
          </a:p>
          <a:p>
            <a:r>
              <a:rPr lang="en-US" dirty="0"/>
              <a:t>Chen, Edwin. "Introduction to Latent Dirichlet Allocation." </a:t>
            </a:r>
            <a:r>
              <a:rPr lang="en-US" i="1" dirty="0"/>
              <a:t>Edwin Chens Blog Atom</a:t>
            </a:r>
            <a:r>
              <a:rPr lang="en-US" dirty="0"/>
              <a:t>. </a:t>
            </a:r>
            <a:r>
              <a:rPr lang="en-US" dirty="0" err="1"/>
              <a:t>N.p</a:t>
            </a:r>
            <a:r>
              <a:rPr lang="en-US" dirty="0"/>
              <a:t>., n.d. Web. 16 May 2017. </a:t>
            </a:r>
          </a:p>
          <a:p>
            <a:r>
              <a:rPr lang="en-US" dirty="0"/>
              <a:t> </a:t>
            </a:r>
          </a:p>
          <a:p>
            <a:r>
              <a:rPr lang="en-US" dirty="0"/>
              <a:t>Hastie, Trevor, Robert </a:t>
            </a:r>
            <a:r>
              <a:rPr lang="en-US" dirty="0" err="1"/>
              <a:t>Tibshirani</a:t>
            </a:r>
            <a:r>
              <a:rPr lang="en-US" dirty="0"/>
              <a:t>, and Jerome H. Friedman. </a:t>
            </a:r>
            <a:r>
              <a:rPr lang="en-US" i="1" dirty="0"/>
              <a:t>The elements of statistical learning data mining, inference, and prediction</a:t>
            </a:r>
            <a:r>
              <a:rPr lang="en-US" dirty="0"/>
              <a:t>. New York, NY: Springer, 2016. Print. </a:t>
            </a:r>
          </a:p>
          <a:p>
            <a:endParaRPr lang="en-US" dirty="0"/>
          </a:p>
          <a:p>
            <a:r>
              <a:rPr lang="en-US" dirty="0" err="1"/>
              <a:t>Haykin</a:t>
            </a:r>
            <a:r>
              <a:rPr lang="en-US" dirty="0"/>
              <a:t>, Simon S. </a:t>
            </a:r>
            <a:r>
              <a:rPr lang="en-US" i="1" dirty="0"/>
              <a:t>Neural networks and learning machines</a:t>
            </a:r>
            <a:r>
              <a:rPr lang="en-US" dirty="0"/>
              <a:t>. New </a:t>
            </a:r>
            <a:r>
              <a:rPr lang="en-US" dirty="0" err="1"/>
              <a:t>Dehli</a:t>
            </a:r>
            <a:r>
              <a:rPr lang="en-US" dirty="0"/>
              <a:t>: PHI Learning, 2011. Print. </a:t>
            </a:r>
          </a:p>
          <a:p>
            <a:r>
              <a:rPr lang="en-US" i="1" dirty="0"/>
              <a:t> </a:t>
            </a:r>
            <a:endParaRPr lang="en-US" dirty="0"/>
          </a:p>
          <a:p>
            <a:r>
              <a:rPr lang="en-US" dirty="0" err="1"/>
              <a:t>Kohonen</a:t>
            </a:r>
            <a:r>
              <a:rPr lang="en-US" dirty="0"/>
              <a:t>, T. (1982). Self-organized formation of topologically correct feature maps. </a:t>
            </a:r>
            <a:r>
              <a:rPr lang="en-US" i="1" dirty="0"/>
              <a:t>Biological Cybernetics</a:t>
            </a:r>
            <a:r>
              <a:rPr lang="en-US" dirty="0"/>
              <a:t>, 43:59-69. </a:t>
            </a:r>
          </a:p>
          <a:p>
            <a:r>
              <a:rPr lang="en-US" dirty="0"/>
              <a:t> </a:t>
            </a:r>
          </a:p>
          <a:p>
            <a:r>
              <a:rPr lang="en-US" dirty="0" err="1"/>
              <a:t>Kohonen</a:t>
            </a:r>
            <a:r>
              <a:rPr lang="en-US" dirty="0"/>
              <a:t> T. (1984). </a:t>
            </a:r>
            <a:r>
              <a:rPr lang="en-US" i="1" dirty="0"/>
              <a:t>Self-Organization and Associative </a:t>
            </a:r>
            <a:r>
              <a:rPr lang="en-US" i="1" u="sng" dirty="0">
                <a:hlinkClick r:id="rId2" tooltip="Memory"/>
              </a:rPr>
              <a:t>Memory</a:t>
            </a:r>
            <a:r>
              <a:rPr lang="en-US" dirty="0"/>
              <a:t>. Springer, Berlin. </a:t>
            </a:r>
          </a:p>
          <a:p>
            <a:r>
              <a:rPr lang="en-US" i="1" dirty="0"/>
              <a:t> </a:t>
            </a:r>
            <a:endParaRPr lang="en-US" dirty="0"/>
          </a:p>
          <a:p>
            <a:r>
              <a:rPr lang="en-US" dirty="0" err="1"/>
              <a:t>Kohonen</a:t>
            </a:r>
            <a:r>
              <a:rPr lang="en-US" dirty="0"/>
              <a:t>, T. (2001). </a:t>
            </a:r>
            <a:r>
              <a:rPr lang="en-US" i="1" dirty="0"/>
              <a:t>Self-Organizing Maps</a:t>
            </a:r>
            <a:r>
              <a:rPr lang="en-US" dirty="0"/>
              <a:t>. Third, extended edition. Springer. </a:t>
            </a:r>
          </a:p>
          <a:p>
            <a:r>
              <a:rPr lang="en-US" i="1" dirty="0"/>
              <a:t> </a:t>
            </a:r>
            <a:endParaRPr lang="en-US" dirty="0"/>
          </a:p>
          <a:p>
            <a:r>
              <a:rPr lang="en-US" i="1" dirty="0"/>
              <a:t>Python NLP - NLTK and </a:t>
            </a:r>
            <a:r>
              <a:rPr lang="en-US" i="1" dirty="0" err="1"/>
              <a:t>scikit</a:t>
            </a:r>
            <a:r>
              <a:rPr lang="en-US" i="1" dirty="0"/>
              <a:t>-learn</a:t>
            </a:r>
            <a:r>
              <a:rPr lang="en-US" dirty="0"/>
              <a:t>. </a:t>
            </a:r>
            <a:r>
              <a:rPr lang="en-US" dirty="0" err="1"/>
              <a:t>N.p</a:t>
            </a:r>
            <a:r>
              <a:rPr lang="en-US" dirty="0"/>
              <a:t>., n.d. Web. 04 March 2017. </a:t>
            </a:r>
          </a:p>
          <a:p>
            <a:r>
              <a:rPr lang="en-US" dirty="0"/>
              <a:t> </a:t>
            </a:r>
          </a:p>
          <a:p>
            <a:r>
              <a:rPr lang="en-US" dirty="0"/>
              <a:t>"Natural Language Toolkit" </a:t>
            </a:r>
            <a:r>
              <a:rPr lang="en-US" i="1" dirty="0"/>
              <a:t>Natural Language Toolkit — NLTK 3.0 documentation</a:t>
            </a:r>
            <a:r>
              <a:rPr lang="en-US" dirty="0"/>
              <a:t>. </a:t>
            </a:r>
            <a:r>
              <a:rPr lang="en-US" dirty="0" err="1"/>
              <a:t>N.p</a:t>
            </a:r>
            <a:r>
              <a:rPr lang="en-US" dirty="0"/>
              <a:t>., n.d. Web. 04 March 2017.</a:t>
            </a:r>
          </a:p>
          <a:p>
            <a:r>
              <a:rPr lang="en-US" dirty="0"/>
              <a:t> </a:t>
            </a:r>
          </a:p>
          <a:p>
            <a:r>
              <a:rPr lang="en-US" dirty="0"/>
              <a:t>“Neural Networks Research Centre." </a:t>
            </a:r>
            <a:r>
              <a:rPr lang="en-US" i="1" dirty="0"/>
              <a:t>Neural network research Centre: SOM_PAK and LVQ_PAK</a:t>
            </a:r>
            <a:r>
              <a:rPr lang="en-US" dirty="0"/>
              <a:t>. </a:t>
            </a:r>
            <a:r>
              <a:rPr lang="en-US" dirty="0" err="1"/>
              <a:t>N.p</a:t>
            </a:r>
            <a:r>
              <a:rPr lang="en-US" dirty="0"/>
              <a:t>., n.d. Web. 04 March 2017.</a:t>
            </a:r>
          </a:p>
          <a:p>
            <a:r>
              <a:rPr lang="en-US" dirty="0"/>
              <a:t> </a:t>
            </a:r>
          </a:p>
          <a:p>
            <a:r>
              <a:rPr lang="en-US" dirty="0"/>
              <a:t>“Newspaper: Article Scraping &amp; Curation”, Lucas </a:t>
            </a:r>
            <a:r>
              <a:rPr lang="en-US" dirty="0" err="1"/>
              <a:t>Ou</a:t>
            </a:r>
            <a:r>
              <a:rPr lang="en-US" dirty="0"/>
              <a:t>-Yang, 2013 Web. 04 March 2017.</a:t>
            </a:r>
          </a:p>
          <a:p>
            <a:r>
              <a:rPr lang="en-US" dirty="0"/>
              <a:t> </a:t>
            </a:r>
          </a:p>
          <a:p>
            <a:r>
              <a:rPr lang="en-US" dirty="0"/>
              <a:t>"Self-organizing Maps" </a:t>
            </a:r>
            <a:r>
              <a:rPr lang="en-US" i="1" dirty="0"/>
              <a:t>Self-organizing Maps — </a:t>
            </a:r>
            <a:r>
              <a:rPr lang="en-US" i="1" dirty="0" err="1"/>
              <a:t>PyMVPA</a:t>
            </a:r>
            <a:r>
              <a:rPr lang="en-US" i="1" dirty="0"/>
              <a:t> 2.6.0 documentation</a:t>
            </a:r>
            <a:r>
              <a:rPr lang="en-US" dirty="0"/>
              <a:t>. Center for Cognitive Neuroscience, n.d. Web. 16 May 2017. </a:t>
            </a:r>
          </a:p>
          <a:p>
            <a:r>
              <a:rPr lang="en-US" dirty="0"/>
              <a:t> </a:t>
            </a:r>
          </a:p>
          <a:p>
            <a:r>
              <a:rPr lang="en-US" dirty="0" err="1"/>
              <a:t>Wehrens</a:t>
            </a:r>
            <a:r>
              <a:rPr lang="en-US" dirty="0"/>
              <a:t>, Ron, and Johannes </a:t>
            </a:r>
            <a:r>
              <a:rPr lang="en-US" dirty="0" err="1"/>
              <a:t>Kruisselbrink</a:t>
            </a:r>
            <a:r>
              <a:rPr lang="en-US" dirty="0"/>
              <a:t>. </a:t>
            </a:r>
            <a:r>
              <a:rPr lang="en-US" i="1" dirty="0"/>
              <a:t>CRAN - Package </a:t>
            </a:r>
            <a:r>
              <a:rPr lang="en-US" i="1" dirty="0" err="1"/>
              <a:t>kohonen</a:t>
            </a:r>
            <a:r>
              <a:rPr lang="en-US" dirty="0"/>
              <a:t>. </a:t>
            </a:r>
            <a:r>
              <a:rPr lang="en-US" dirty="0" err="1"/>
              <a:t>N.p</a:t>
            </a:r>
            <a:r>
              <a:rPr lang="en-US" dirty="0"/>
              <a:t>., n.d. Web. 16 May 2017. </a:t>
            </a:r>
          </a:p>
          <a:p>
            <a:endParaRPr lang="en-US" dirty="0"/>
          </a:p>
        </p:txBody>
      </p:sp>
      <p:sp>
        <p:nvSpPr>
          <p:cNvPr id="13" name="Text Placeholder 12"/>
          <p:cNvSpPr>
            <a:spLocks noGrp="1"/>
          </p:cNvSpPr>
          <p:nvPr>
            <p:ph type="body" sz="quarter" idx="29"/>
          </p:nvPr>
        </p:nvSpPr>
        <p:spPr>
          <a:xfrm>
            <a:off x="33358541" y="29049269"/>
            <a:ext cx="10047018" cy="754045"/>
          </a:xfrm>
        </p:spPr>
        <p:txBody>
          <a:bodyPr/>
          <a:lstStyle/>
          <a:p>
            <a:r>
              <a:rPr lang="en-US" dirty="0"/>
              <a:t>CONTACT</a:t>
            </a:r>
          </a:p>
        </p:txBody>
      </p:sp>
      <p:sp>
        <p:nvSpPr>
          <p:cNvPr id="14" name="Text Placeholder 13"/>
          <p:cNvSpPr>
            <a:spLocks noGrp="1"/>
          </p:cNvSpPr>
          <p:nvPr>
            <p:ph type="body" sz="quarter" idx="30"/>
          </p:nvPr>
        </p:nvSpPr>
        <p:spPr>
          <a:xfrm>
            <a:off x="33358541" y="29803314"/>
            <a:ext cx="10052050" cy="2231358"/>
          </a:xfrm>
        </p:spPr>
        <p:txBody>
          <a:bodyPr/>
          <a:lstStyle/>
          <a:p>
            <a:r>
              <a:rPr lang="en-US" dirty="0"/>
              <a:t>William Kevin Ham</a:t>
            </a:r>
          </a:p>
          <a:p>
            <a:r>
              <a:rPr lang="en-US" dirty="0"/>
              <a:t>George Mason University</a:t>
            </a:r>
          </a:p>
          <a:p>
            <a:r>
              <a:rPr lang="en-US" dirty="0"/>
              <a:t>Department of Computational Science and Informatics</a:t>
            </a:r>
          </a:p>
          <a:p>
            <a:r>
              <a:rPr lang="en-US" dirty="0"/>
              <a:t>wham2@masonlive.gmu.edu</a:t>
            </a:r>
          </a:p>
        </p:txBody>
      </p:sp>
      <p:sp>
        <p:nvSpPr>
          <p:cNvPr id="15" name="Text Placeholder 14"/>
          <p:cNvSpPr>
            <a:spLocks noGrp="1"/>
          </p:cNvSpPr>
          <p:nvPr>
            <p:ph type="body" sz="quarter" idx="96"/>
          </p:nvPr>
        </p:nvSpPr>
        <p:spPr>
          <a:xfrm>
            <a:off x="491425" y="14951552"/>
            <a:ext cx="10056813" cy="16927689"/>
          </a:xfrm>
        </p:spPr>
        <p:txBody>
          <a:bodyPr/>
          <a:lstStyle/>
          <a:p>
            <a:r>
              <a:rPr lang="en-US" b="1" dirty="0"/>
              <a:t>Leveraging mature processing techniques in a way that enables inferencing from a combination of different data domains.</a:t>
            </a:r>
          </a:p>
          <a:p>
            <a:endParaRPr lang="en-US" dirty="0"/>
          </a:p>
          <a:p>
            <a:r>
              <a:rPr lang="en-US" dirty="0"/>
              <a:t>Text processing to identify metadata regarding the content of the document</a:t>
            </a:r>
          </a:p>
          <a:p>
            <a:pPr marL="342900" lvl="1" indent="-342900"/>
            <a:r>
              <a:rPr lang="en-US" dirty="0">
                <a:solidFill>
                  <a:schemeClr val="accent5">
                    <a:lumMod val="50000"/>
                  </a:schemeClr>
                </a:solidFill>
                <a:latin typeface="Times New Roman" pitchFamily="18" charset="0"/>
                <a:cs typeface="Times New Roman" pitchFamily="18" charset="0"/>
              </a:rPr>
              <a:t>Largely solved with natural language processing and toolkits (word 2 </a:t>
            </a:r>
            <a:r>
              <a:rPr lang="en-US" dirty="0" err="1">
                <a:solidFill>
                  <a:schemeClr val="accent5">
                    <a:lumMod val="50000"/>
                  </a:schemeClr>
                </a:solidFill>
                <a:latin typeface="Times New Roman" pitchFamily="18" charset="0"/>
                <a:cs typeface="Times New Roman" pitchFamily="18" charset="0"/>
              </a:rPr>
              <a:t>vec</a:t>
            </a:r>
            <a:r>
              <a:rPr lang="en-US" dirty="0">
                <a:solidFill>
                  <a:schemeClr val="accent5">
                    <a:lumMod val="50000"/>
                  </a:schemeClr>
                </a:solidFill>
                <a:latin typeface="Times New Roman" pitchFamily="18" charset="0"/>
                <a:cs typeface="Times New Roman" pitchFamily="18" charset="0"/>
              </a:rPr>
              <a:t>, LDA, LSI)</a:t>
            </a:r>
          </a:p>
          <a:p>
            <a:endParaRPr lang="en-US" dirty="0"/>
          </a:p>
          <a:p>
            <a:r>
              <a:rPr lang="en-US" dirty="0"/>
              <a:t>Image processing to find consistent representations for comparison across multiple documents</a:t>
            </a:r>
          </a:p>
          <a:p>
            <a:pPr marL="342900" lvl="1" indent="-342900"/>
            <a:r>
              <a:rPr lang="en-US" dirty="0">
                <a:solidFill>
                  <a:schemeClr val="accent5">
                    <a:lumMod val="50000"/>
                  </a:schemeClr>
                </a:solidFill>
                <a:latin typeface="Times New Roman" pitchFamily="18" charset="0"/>
                <a:cs typeface="Times New Roman" pitchFamily="18" charset="0"/>
              </a:rPr>
              <a:t>Largely solved with image processing algorithms (neural nets, eigen faces)</a:t>
            </a:r>
          </a:p>
          <a:p>
            <a:endParaRPr lang="en-US" dirty="0"/>
          </a:p>
          <a:p>
            <a:r>
              <a:rPr lang="en-US" b="1" dirty="0"/>
              <a:t>Representing a knowledgebase of text content and related images in the same space or mapping for inference queries.</a:t>
            </a:r>
          </a:p>
          <a:p>
            <a:endParaRPr lang="en-US" dirty="0"/>
          </a:p>
          <a:p>
            <a:r>
              <a:rPr lang="en-US" dirty="0"/>
              <a:t>Identify a space in which both images and text can be represented, distances measured between dissimilar groups, and decisions made for adding to the knowledgebase</a:t>
            </a:r>
          </a:p>
          <a:p>
            <a:pPr marL="342900" lvl="1" indent="-342900"/>
            <a:r>
              <a:rPr lang="en-US" dirty="0">
                <a:solidFill>
                  <a:schemeClr val="accent5">
                    <a:lumMod val="50000"/>
                  </a:schemeClr>
                </a:solidFill>
                <a:latin typeface="Times New Roman" pitchFamily="18" charset="0"/>
                <a:cs typeface="Times New Roman" pitchFamily="18" charset="0"/>
              </a:rPr>
              <a:t>Political figures: POTUS, congress persons, foreign dignitaries</a:t>
            </a:r>
          </a:p>
          <a:p>
            <a:pPr marL="342900" lvl="1" indent="-342900"/>
            <a:r>
              <a:rPr lang="en-US" dirty="0">
                <a:solidFill>
                  <a:schemeClr val="accent5">
                    <a:lumMod val="50000"/>
                  </a:schemeClr>
                </a:solidFill>
                <a:latin typeface="Times New Roman" pitchFamily="18" charset="0"/>
                <a:cs typeface="Times New Roman" pitchFamily="18" charset="0"/>
              </a:rPr>
              <a:t>Entertainers: actors/ actresses, singers, news anchors</a:t>
            </a:r>
          </a:p>
          <a:p>
            <a:pPr marL="342900" lvl="1" indent="-342900"/>
            <a:r>
              <a:rPr lang="en-US" dirty="0">
                <a:solidFill>
                  <a:schemeClr val="accent5">
                    <a:lumMod val="50000"/>
                  </a:schemeClr>
                </a:solidFill>
                <a:latin typeface="Times New Roman" pitchFamily="18" charset="0"/>
                <a:cs typeface="Times New Roman" pitchFamily="18" charset="0"/>
              </a:rPr>
              <a:t>Sports figures: golf, football, baseball, basketball</a:t>
            </a:r>
          </a:p>
          <a:p>
            <a:pPr marL="0" lvl="1" indent="0">
              <a:buNone/>
            </a:pPr>
            <a:endParaRPr lang="en-US" dirty="0">
              <a:solidFill>
                <a:schemeClr val="accent5">
                  <a:lumMod val="50000"/>
                </a:schemeClr>
              </a:solidFill>
              <a:latin typeface="Times New Roman" pitchFamily="18" charset="0"/>
              <a:cs typeface="Times New Roman" pitchFamily="18" charset="0"/>
            </a:endParaRPr>
          </a:p>
          <a:p>
            <a:pPr marL="0" lvl="1" indent="0">
              <a:buNone/>
            </a:pPr>
            <a:r>
              <a:rPr lang="en-US" dirty="0">
                <a:solidFill>
                  <a:schemeClr val="accent5">
                    <a:lumMod val="50000"/>
                  </a:schemeClr>
                </a:solidFill>
                <a:latin typeface="Times New Roman" pitchFamily="18" charset="0"/>
                <a:cs typeface="Times New Roman" pitchFamily="18" charset="0"/>
              </a:rPr>
              <a:t>Once the knowledge based is constructed queries can be answered such as what areas have the most knowledge and details and which have the least. When new data (text or image) comes in, a determination can be that this information is redundant or that it is new and desirable to add to the knowledgebase.</a:t>
            </a:r>
          </a:p>
          <a:p>
            <a:pPr marL="0" lvl="1" indent="0">
              <a:buNone/>
            </a:pPr>
            <a:endParaRPr lang="en-US" dirty="0">
              <a:solidFill>
                <a:schemeClr val="accent5">
                  <a:lumMod val="50000"/>
                </a:schemeClr>
              </a:solidFill>
              <a:latin typeface="Times New Roman" pitchFamily="18" charset="0"/>
              <a:cs typeface="Times New Roman" pitchFamily="18" charset="0"/>
            </a:endParaRPr>
          </a:p>
          <a:p>
            <a:pPr marL="0" lvl="1" indent="0">
              <a:buNone/>
            </a:pPr>
            <a:r>
              <a:rPr lang="en-US" b="1" dirty="0">
                <a:solidFill>
                  <a:schemeClr val="accent5">
                    <a:lumMod val="50000"/>
                  </a:schemeClr>
                </a:solidFill>
                <a:latin typeface="Times New Roman" pitchFamily="18" charset="0"/>
                <a:cs typeface="Times New Roman" pitchFamily="18" charset="0"/>
              </a:rPr>
              <a:t>Achieving the knowledge base will require:</a:t>
            </a:r>
          </a:p>
          <a:p>
            <a:r>
              <a:rPr lang="en-US" dirty="0"/>
              <a:t>Metrics for the space to assess the knowledgebase (distances, density)</a:t>
            </a:r>
          </a:p>
          <a:p>
            <a:r>
              <a:rPr lang="en-US" dirty="0"/>
              <a:t>Storage requirements for the space</a:t>
            </a:r>
          </a:p>
          <a:p>
            <a:r>
              <a:rPr lang="en-US" dirty="0"/>
              <a:t>Navigation of the space</a:t>
            </a:r>
          </a:p>
          <a:p>
            <a:r>
              <a:rPr lang="en-US" dirty="0"/>
              <a:t>Processing requirements (speed, storage) for new information (text, image) to enable meaningful comparison against the knowledge base</a:t>
            </a:r>
          </a:p>
          <a:p>
            <a:r>
              <a:rPr lang="en-US" dirty="0"/>
              <a:t>Updating the knowledgebase given viral nature of electronic media</a:t>
            </a:r>
          </a:p>
          <a:p>
            <a:r>
              <a:rPr lang="en-US" dirty="0"/>
              <a:t>Leverage MPI + OpenMP or </a:t>
            </a:r>
            <a:r>
              <a:rPr lang="en-US" dirty="0" err="1"/>
              <a:t>OpenACC</a:t>
            </a:r>
            <a:r>
              <a:rPr lang="en-US" dirty="0"/>
              <a:t> to speed up processing of both documents and images</a:t>
            </a:r>
          </a:p>
          <a:p>
            <a:endParaRPr lang="en-US" dirty="0"/>
          </a:p>
        </p:txBody>
      </p:sp>
      <p:sp>
        <p:nvSpPr>
          <p:cNvPr id="16" name="Text Placeholder 15"/>
          <p:cNvSpPr>
            <a:spLocks noGrp="1"/>
          </p:cNvSpPr>
          <p:nvPr>
            <p:ph type="body" sz="quarter" idx="150"/>
          </p:nvPr>
        </p:nvSpPr>
        <p:spPr/>
        <p:txBody>
          <a:bodyPr/>
          <a:lstStyle/>
          <a:p>
            <a:r>
              <a:rPr lang="en-US" dirty="0"/>
              <a:t>George Mason University</a:t>
            </a:r>
          </a:p>
        </p:txBody>
      </p:sp>
      <p:sp>
        <p:nvSpPr>
          <p:cNvPr id="17" name="Text Placeholder 16"/>
          <p:cNvSpPr>
            <a:spLocks noGrp="1"/>
          </p:cNvSpPr>
          <p:nvPr>
            <p:ph type="body" sz="quarter" idx="151"/>
          </p:nvPr>
        </p:nvSpPr>
        <p:spPr/>
        <p:txBody>
          <a:bodyPr>
            <a:normAutofit fontScale="92500" lnSpcReduction="10000"/>
          </a:bodyPr>
          <a:lstStyle/>
          <a:p>
            <a:r>
              <a:rPr lang="en-US" dirty="0"/>
              <a:t>William Ham</a:t>
            </a:r>
          </a:p>
        </p:txBody>
      </p:sp>
      <p:sp>
        <p:nvSpPr>
          <p:cNvPr id="18" name="Text Placeholder 17"/>
          <p:cNvSpPr>
            <a:spLocks noGrp="1"/>
          </p:cNvSpPr>
          <p:nvPr>
            <p:ph type="body" sz="quarter" idx="153"/>
          </p:nvPr>
        </p:nvSpPr>
        <p:spPr/>
        <p:txBody>
          <a:bodyPr>
            <a:normAutofit fontScale="92500" lnSpcReduction="10000"/>
          </a:bodyPr>
          <a:lstStyle/>
          <a:p>
            <a:r>
              <a:rPr lang="en-US" dirty="0"/>
              <a:t>Linking Multi-Domain Data</a:t>
            </a:r>
          </a:p>
        </p:txBody>
      </p:sp>
      <p:pic>
        <p:nvPicPr>
          <p:cNvPr id="25" name="Picture 24">
            <a:extLst>
              <a:ext uri="{FF2B5EF4-FFF2-40B4-BE49-F238E27FC236}">
                <a16:creationId xmlns:a16="http://schemas.microsoft.com/office/drawing/2014/main" id="{B9EDD0D0-1F70-2D4F-AE69-5631CBF44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2155" y="7487839"/>
            <a:ext cx="4578731" cy="2821019"/>
          </a:xfrm>
          <a:prstGeom prst="rect">
            <a:avLst/>
          </a:prstGeom>
        </p:spPr>
      </p:pic>
      <p:pic>
        <p:nvPicPr>
          <p:cNvPr id="27" name="Picture 26">
            <a:extLst>
              <a:ext uri="{FF2B5EF4-FFF2-40B4-BE49-F238E27FC236}">
                <a16:creationId xmlns:a16="http://schemas.microsoft.com/office/drawing/2014/main" id="{8633CCAD-6B96-0742-8F13-4870BB205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9688" y="12910060"/>
            <a:ext cx="4023789" cy="5277432"/>
          </a:xfrm>
          <a:prstGeom prst="rect">
            <a:avLst/>
          </a:prstGeom>
        </p:spPr>
      </p:pic>
      <p:pic>
        <p:nvPicPr>
          <p:cNvPr id="29" name="Picture 28">
            <a:extLst>
              <a:ext uri="{FF2B5EF4-FFF2-40B4-BE49-F238E27FC236}">
                <a16:creationId xmlns:a16="http://schemas.microsoft.com/office/drawing/2014/main" id="{72D9A454-55E7-DF44-8130-F7704B48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7727" y="26734507"/>
            <a:ext cx="3047586" cy="4074863"/>
          </a:xfrm>
          <a:prstGeom prst="rect">
            <a:avLst/>
          </a:prstGeom>
        </p:spPr>
      </p:pic>
      <p:pic>
        <p:nvPicPr>
          <p:cNvPr id="31" name="Picture 30">
            <a:extLst>
              <a:ext uri="{FF2B5EF4-FFF2-40B4-BE49-F238E27FC236}">
                <a16:creationId xmlns:a16="http://schemas.microsoft.com/office/drawing/2014/main" id="{296AC301-2CBA-6647-AB5C-AE84338DC0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6155" y="9642429"/>
            <a:ext cx="8578519" cy="4713472"/>
          </a:xfrm>
          <a:prstGeom prst="rect">
            <a:avLst/>
          </a:prstGeom>
        </p:spPr>
      </p:pic>
      <p:pic>
        <p:nvPicPr>
          <p:cNvPr id="33" name="Picture 32">
            <a:extLst>
              <a:ext uri="{FF2B5EF4-FFF2-40B4-BE49-F238E27FC236}">
                <a16:creationId xmlns:a16="http://schemas.microsoft.com/office/drawing/2014/main" id="{B07A99A5-3907-BD4F-A614-6F352A9887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67583" y="20021042"/>
            <a:ext cx="4694464" cy="5512439"/>
          </a:xfrm>
          <a:prstGeom prst="rect">
            <a:avLst/>
          </a:prstGeom>
        </p:spPr>
      </p:pic>
      <p:sp>
        <p:nvSpPr>
          <p:cNvPr id="34" name="Text Placeholder 11">
            <a:extLst>
              <a:ext uri="{FF2B5EF4-FFF2-40B4-BE49-F238E27FC236}">
                <a16:creationId xmlns:a16="http://schemas.microsoft.com/office/drawing/2014/main" id="{06729CA6-02F0-F145-BF77-E47B297FE05A}"/>
              </a:ext>
            </a:extLst>
          </p:cNvPr>
          <p:cNvSpPr txBox="1">
            <a:spLocks/>
          </p:cNvSpPr>
          <p:nvPr/>
        </p:nvSpPr>
        <p:spPr>
          <a:xfrm>
            <a:off x="11422867" y="7994756"/>
            <a:ext cx="5461635" cy="477051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Bag of words is a representation of text that describes the occurrence of words within a document. The bag is constructed from selecting which words will represent the document they appear in. Then the  documents are scored based on the words they contain using the </a:t>
            </a:r>
            <a:r>
              <a:rPr lang="en-US" dirty="0" err="1"/>
              <a:t>tf-idf</a:t>
            </a:r>
            <a:r>
              <a:rPr lang="en-US" dirty="0"/>
              <a:t> algorithm. One artifact generated in this process is the document term matrix show here;</a:t>
            </a:r>
          </a:p>
          <a:p>
            <a:endParaRPr lang="en-US" dirty="0"/>
          </a:p>
        </p:txBody>
      </p:sp>
      <p:sp>
        <p:nvSpPr>
          <p:cNvPr id="35" name="Text Placeholder 11">
            <a:extLst>
              <a:ext uri="{FF2B5EF4-FFF2-40B4-BE49-F238E27FC236}">
                <a16:creationId xmlns:a16="http://schemas.microsoft.com/office/drawing/2014/main" id="{1C73E71F-EF03-7343-9947-C98AA08BF05C}"/>
              </a:ext>
            </a:extLst>
          </p:cNvPr>
          <p:cNvSpPr txBox="1">
            <a:spLocks/>
          </p:cNvSpPr>
          <p:nvPr/>
        </p:nvSpPr>
        <p:spPr>
          <a:xfrm>
            <a:off x="11422867" y="12343353"/>
            <a:ext cx="5461635" cy="714655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800" b="1" dirty="0"/>
              <a:t>LDA Clustering Background</a:t>
            </a:r>
          </a:p>
          <a:p>
            <a:r>
              <a:rPr lang="en-US" sz="2400" dirty="0"/>
              <a:t>A generative model that explains  why groups (documents) of observations (words) are similar (e.g. each document is a mixture of a small number of topics that is described by a limited set of words)</a:t>
            </a:r>
          </a:p>
          <a:p>
            <a:r>
              <a:rPr lang="en-US" sz="2400" dirty="0"/>
              <a:t>Words are the only observed variables</a:t>
            </a:r>
          </a:p>
          <a:p>
            <a:pPr lvl="1"/>
            <a:r>
              <a:rPr lang="en-US" sz="2000" dirty="0"/>
              <a:t>Topics &amp; documents are latent variables</a:t>
            </a:r>
          </a:p>
          <a:p>
            <a:pPr lvl="1"/>
            <a:r>
              <a:rPr lang="en-US" sz="2000" dirty="0"/>
              <a:t>Each word has a probability depending on its topic</a:t>
            </a:r>
          </a:p>
          <a:p>
            <a:pPr lvl="1"/>
            <a:r>
              <a:rPr lang="en-US" sz="2000" dirty="0"/>
              <a:t>Each document has a topic depending on its words</a:t>
            </a:r>
          </a:p>
          <a:p>
            <a:r>
              <a:rPr lang="en-US" sz="2400" dirty="0"/>
              <a:t>Distributions learned using  Bayesian inference</a:t>
            </a:r>
          </a:p>
          <a:p>
            <a:pPr lvl="1"/>
            <a:r>
              <a:rPr lang="en-US" sz="2000" dirty="0"/>
              <a:t>Gibbs sampling estimation (doc-topic, word-topic)</a:t>
            </a:r>
          </a:p>
        </p:txBody>
      </p:sp>
      <p:pic>
        <p:nvPicPr>
          <p:cNvPr id="37" name="Picture 36">
            <a:extLst>
              <a:ext uri="{FF2B5EF4-FFF2-40B4-BE49-F238E27FC236}">
                <a16:creationId xmlns:a16="http://schemas.microsoft.com/office/drawing/2014/main" id="{BB437D93-A9DF-D648-A777-86D46D82DD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99028" y="21761581"/>
            <a:ext cx="5956300" cy="1701800"/>
          </a:xfrm>
          <a:prstGeom prst="rect">
            <a:avLst/>
          </a:prstGeom>
        </p:spPr>
      </p:pic>
      <p:sp>
        <p:nvSpPr>
          <p:cNvPr id="38" name="Text Placeholder 13">
            <a:extLst>
              <a:ext uri="{FF2B5EF4-FFF2-40B4-BE49-F238E27FC236}">
                <a16:creationId xmlns:a16="http://schemas.microsoft.com/office/drawing/2014/main" id="{7D2639DA-3D02-E347-A798-B01716285F9D}"/>
              </a:ext>
            </a:extLst>
          </p:cNvPr>
          <p:cNvSpPr txBox="1">
            <a:spLocks/>
          </p:cNvSpPr>
          <p:nvPr/>
        </p:nvSpPr>
        <p:spPr>
          <a:xfrm>
            <a:off x="14199203" y="25533481"/>
            <a:ext cx="7347126"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Example input images and the resulting </a:t>
            </a:r>
            <a:r>
              <a:rPr lang="en-US" dirty="0" err="1"/>
              <a:t>eigenimage</a:t>
            </a:r>
            <a:r>
              <a:rPr lang="en-US" dirty="0"/>
              <a:t>.</a:t>
            </a:r>
          </a:p>
        </p:txBody>
      </p:sp>
      <p:pic>
        <p:nvPicPr>
          <p:cNvPr id="40" name="Picture 39">
            <a:extLst>
              <a:ext uri="{FF2B5EF4-FFF2-40B4-BE49-F238E27FC236}">
                <a16:creationId xmlns:a16="http://schemas.microsoft.com/office/drawing/2014/main" id="{D9427F40-89DC-7948-A5AA-EA4EE97FDA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07765" y="23463381"/>
            <a:ext cx="4292600" cy="2070100"/>
          </a:xfrm>
          <a:prstGeom prst="rect">
            <a:avLst/>
          </a:prstGeom>
        </p:spPr>
      </p:pic>
      <p:sp>
        <p:nvSpPr>
          <p:cNvPr id="41" name="Text Placeholder 13">
            <a:extLst>
              <a:ext uri="{FF2B5EF4-FFF2-40B4-BE49-F238E27FC236}">
                <a16:creationId xmlns:a16="http://schemas.microsoft.com/office/drawing/2014/main" id="{6ECB1856-4156-254C-B695-57D11D499001}"/>
              </a:ext>
            </a:extLst>
          </p:cNvPr>
          <p:cNvSpPr txBox="1">
            <a:spLocks/>
          </p:cNvSpPr>
          <p:nvPr/>
        </p:nvSpPr>
        <p:spPr>
          <a:xfrm>
            <a:off x="11566130" y="22002030"/>
            <a:ext cx="3129712" cy="392412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Similar to Principle Components Analysis (PCA), </a:t>
            </a:r>
            <a:r>
              <a:rPr lang="en-US" dirty="0" err="1"/>
              <a:t>eigenimages</a:t>
            </a:r>
            <a:r>
              <a:rPr lang="en-US" dirty="0"/>
              <a:t> are a weighted linear combination of the training images and the eigenvectors contain the weights. </a:t>
            </a:r>
          </a:p>
        </p:txBody>
      </p:sp>
      <p:sp>
        <p:nvSpPr>
          <p:cNvPr id="42" name="Text Placeholder 13">
            <a:extLst>
              <a:ext uri="{FF2B5EF4-FFF2-40B4-BE49-F238E27FC236}">
                <a16:creationId xmlns:a16="http://schemas.microsoft.com/office/drawing/2014/main" id="{AA1D31AA-EDAF-2347-9EC9-30502DD59DA9}"/>
              </a:ext>
            </a:extLst>
          </p:cNvPr>
          <p:cNvSpPr txBox="1">
            <a:spLocks/>
          </p:cNvSpPr>
          <p:nvPr/>
        </p:nvSpPr>
        <p:spPr>
          <a:xfrm>
            <a:off x="11572778" y="26835892"/>
            <a:ext cx="4873026" cy="392412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By analogy, an eigenface is a weighted linear combination of the training faces employed and the eigenvectors contain the weights. In this example, men with facial hair were used to construct an eigenface of all the male images used that had facial hair. </a:t>
            </a:r>
          </a:p>
        </p:txBody>
      </p:sp>
      <p:pic>
        <p:nvPicPr>
          <p:cNvPr id="44" name="Picture 43">
            <a:extLst>
              <a:ext uri="{FF2B5EF4-FFF2-40B4-BE49-F238E27FC236}">
                <a16:creationId xmlns:a16="http://schemas.microsoft.com/office/drawing/2014/main" id="{8FDF89F0-7415-FB44-88D5-7DAECC8CF3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06155" y="14548104"/>
            <a:ext cx="5827853" cy="3720860"/>
          </a:xfrm>
          <a:prstGeom prst="rect">
            <a:avLst/>
          </a:prstGeom>
        </p:spPr>
      </p:pic>
      <p:pic>
        <p:nvPicPr>
          <p:cNvPr id="46" name="Picture 45">
            <a:extLst>
              <a:ext uri="{FF2B5EF4-FFF2-40B4-BE49-F238E27FC236}">
                <a16:creationId xmlns:a16="http://schemas.microsoft.com/office/drawing/2014/main" id="{97568A46-7FFF-F046-8A1B-B575D644EA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36928" y="19358175"/>
            <a:ext cx="7518400" cy="749300"/>
          </a:xfrm>
          <a:prstGeom prst="rect">
            <a:avLst/>
          </a:prstGeom>
        </p:spPr>
      </p:pic>
      <p:sp>
        <p:nvSpPr>
          <p:cNvPr id="47" name="Text Placeholder 11">
            <a:extLst>
              <a:ext uri="{FF2B5EF4-FFF2-40B4-BE49-F238E27FC236}">
                <a16:creationId xmlns:a16="http://schemas.microsoft.com/office/drawing/2014/main" id="{625CB207-B22B-B844-BE79-4D0C2AF04F23}"/>
              </a:ext>
            </a:extLst>
          </p:cNvPr>
          <p:cNvSpPr txBox="1">
            <a:spLocks/>
          </p:cNvSpPr>
          <p:nvPr/>
        </p:nvSpPr>
        <p:spPr>
          <a:xfrm>
            <a:off x="22458252" y="18892920"/>
            <a:ext cx="4774456" cy="9156331"/>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The LDA processing requires execution of the Gibbs sampling method to estimate the probability distributions for the word and document probabilities. This is a Markov Chain Monte Carlo simulation technique. Samples are taken over many iterations, and the larger the corpus of text documents the longer it takes to reach convergence. The pseudo code for this implementation is on the right. </a:t>
            </a:r>
          </a:p>
          <a:p>
            <a:endParaRPr lang="en-US" dirty="0"/>
          </a:p>
          <a:p>
            <a:r>
              <a:rPr lang="en-US" dirty="0"/>
              <a:t>Additionally, the eigenfaces method will also be appropriate for speedup using MPI + </a:t>
            </a:r>
            <a:r>
              <a:rPr lang="en-US" dirty="0" err="1"/>
              <a:t>OpenACC</a:t>
            </a:r>
            <a:r>
              <a:rPr lang="en-US" dirty="0"/>
              <a:t> since this will employ significant numbers of FFTs and matrix additions of faces.</a:t>
            </a:r>
          </a:p>
          <a:p>
            <a:endParaRPr lang="en-US" dirty="0"/>
          </a:p>
        </p:txBody>
      </p:sp>
      <p:sp>
        <p:nvSpPr>
          <p:cNvPr id="20" name="Rectangle 19">
            <a:extLst>
              <a:ext uri="{FF2B5EF4-FFF2-40B4-BE49-F238E27FC236}">
                <a16:creationId xmlns:a16="http://schemas.microsoft.com/office/drawing/2014/main" id="{F51845A7-D5AA-2B40-BB4F-9C233A30EB86}"/>
              </a:ext>
            </a:extLst>
          </p:cNvPr>
          <p:cNvSpPr/>
          <p:nvPr/>
        </p:nvSpPr>
        <p:spPr>
          <a:xfrm>
            <a:off x="-11247120" y="0"/>
            <a:ext cx="11247120"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BE9C92B-7E3D-994E-BF5F-05515F1FBB6B}"/>
              </a:ext>
            </a:extLst>
          </p:cNvPr>
          <p:cNvSpPr/>
          <p:nvPr/>
        </p:nvSpPr>
        <p:spPr>
          <a:xfrm>
            <a:off x="44182400" y="-50666"/>
            <a:ext cx="11247120"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832609"/>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2826</TotalTime>
  <Words>985</Words>
  <Application>Microsoft Macintosh PowerPoint</Application>
  <PresentationFormat>Custom</PresentationFormat>
  <Paragraphs>180</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W Ham</cp:lastModifiedBy>
  <cp:revision>62</cp:revision>
  <cp:lastPrinted>2018-07-09T18:14:17Z</cp:lastPrinted>
  <dcterms:created xsi:type="dcterms:W3CDTF">2012-02-03T19:11:35Z</dcterms:created>
  <dcterms:modified xsi:type="dcterms:W3CDTF">2018-07-09T18:19:00Z</dcterms:modified>
</cp:coreProperties>
</file>