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gif" ContentType="video/unknown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67" r:id="rId2"/>
    <p:sldId id="264" r:id="rId3"/>
    <p:sldId id="270" r:id="rId4"/>
    <p:sldId id="258" r:id="rId5"/>
    <p:sldId id="266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384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920E0-AAC7-46E3-BB96-6CBB4447F6B7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CE5B8-4F69-44C3-A38B-FDEB5794A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5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step answers the question</a:t>
            </a:r>
            <a:r>
              <a:rPr lang="en-US" baseline="0" dirty="0"/>
              <a:t> “How do I obtain the present step value?”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05150-97C8-47A3-A724-8708C90931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9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SED for a given phonon mode resembles a Lorentzian function where population of phonons rise, reach maxima at resonance frequency of the mode and then decay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This time difference between excitation and decay of a phonon mode is represented by its relaxation time, and can be calculated as full-width</a:t>
            </a:r>
            <a:r>
              <a:rPr lang="en-US" baseline="0" dirty="0"/>
              <a:t> at half-maxima (time difference between fractional phonon population&gt;1/e to &lt;1/e)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The SED data for different phonon modes are fit to Lorentzian curves using least square curve fitting, which requires 4 input parameters.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The goodness of fit has been quantified in terms of </a:t>
            </a:r>
            <a:r>
              <a:rPr lang="en-US" baseline="0" dirty="0" err="1"/>
              <a:t>rms</a:t>
            </a:r>
            <a:r>
              <a:rPr lang="en-US" baseline="0" dirty="0"/>
              <a:t> of residual, and it has been found to be sensitive to the initial value of input parameters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Phonon lifetimes for all modes were plotted against frequency in a </a:t>
            </a:r>
            <a:r>
              <a:rPr lang="en-US" baseline="0" dirty="0" err="1"/>
              <a:t>loglog</a:t>
            </a:r>
            <a:r>
              <a:rPr lang="en-US" baseline="0" dirty="0"/>
              <a:t> plot to observe dependence of lifetimes on mode frequency…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0BB61-A331-4E7A-9B5D-9709249228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92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0BB61-A331-4E7A-9B5D-9709249228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9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E6A2-4172-4457-8A4E-8F67A1767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617A68-EA7D-4733-96FA-D843884A3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B5CDB-1D0B-46EF-879B-5AE907F6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AC69C-EA86-4C25-BB9A-0091024F616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50D1B-3AC6-4442-A5E9-95BAEEF2D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7A10C-635D-4D70-9943-B0250C7C1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29E68A-285F-4BD7-8305-13CAAA7B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28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143EC-9FD3-41E1-B6B1-A0711F9D9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359D5F-F255-48A0-A25C-0271EFB40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11D09-E6C3-48ED-9474-5AC9BB8F63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AC69C-EA86-4C25-BB9A-0091024F616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B32E3-7F5C-4796-B7AB-EA29A6FA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EB88C-F2FE-40E8-8C7C-FFBDB466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29E68A-285F-4BD7-8305-13CAAA7B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80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95BAF6-F03F-4A6C-8C0F-351D5FF9F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D7179F-9CD5-4F88-A729-4FBEDBA9B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F2048-AF52-4A93-B4C2-51CE4B24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AC69C-EA86-4C25-BB9A-0091024F616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867D2-796D-4C16-B782-62B16CE20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934E8-B1F6-419B-96F6-C03446EF0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29E68A-285F-4BD7-8305-13CAAA7B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188C-45FF-47D3-B406-CBCC6956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541AB-C9BC-4586-9542-EA0F69B0A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FB3F8-B814-4F2A-A05C-2BCA541FFF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AC69C-EA86-4C25-BB9A-0091024F616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8E908-2260-4E21-B297-E31E10F69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BE61A-6C8F-4EF4-A1BC-A5F5D7B5C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29E68A-285F-4BD7-8305-13CAAA7B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14D03-5DB4-4D72-9141-A2263BF8E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10377-8F35-4898-98AD-BD8C4E08F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3DC09-4E72-4147-B652-E3991DB5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AC69C-EA86-4C25-BB9A-0091024F616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5DF01-E8C9-40F6-8BA8-13F1B248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A05A3-F219-4BB0-BAF8-EFCE048C3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29E68A-285F-4BD7-8305-13CAAA7B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4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C1224-C96E-44AB-BB2F-BCB36E624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90077-5E3E-49C1-8BC6-C6DB89DC0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04191-A97B-4E97-99C5-8D36CED75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28A9C-D5A8-49A3-ADBC-287191E23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AC69C-EA86-4C25-BB9A-0091024F616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A9514-0689-4684-BE5E-84784CFA8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833D9-7E37-4B04-9E30-B0717D231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29E68A-285F-4BD7-8305-13CAAA7B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55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256748D7-DF85-45A6-AD92-42E91C74E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AD8EB42B-4748-4C3F-BD3A-798C7DE138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26" y="1105632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70D78854-E41B-45FB-956D-13D35328A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82" y="2415683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B53B4271-117A-40FC-B642-4A3595C150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78" y="6249131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32A5A2B3-67E9-4900-8DD8-FEB7782070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78" y="5214938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AAC7D0A8-E957-4D62-A8A8-75820F463D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34" y="-206760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B7801025-491A-43A7-A826-2F35FFD12F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754" y="-112807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53DA973A-C2C5-43B5-8ED9-0EF89E637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79" y="-81281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C5B621CC-90BA-49F6-BC45-A97559279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717" y="6286595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51B7003F-9A68-480A-AD84-674B38F5C0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117" y="6438995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E710509F-C5F8-46F0-AE3A-5143C76E68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437" y="6200775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42626BA5-7D58-439B-9786-26943FB8A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032" y="4095443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82E01126-EE52-4E50-B224-9484884AFF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24" y="6313582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A0789D4B-E69F-428C-8180-38ABA5F4B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55" y="6200774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C7305E15-F258-4590-B2BF-4F9C63359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88" y="-112808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2EDEAA3F-E27C-407E-A01E-5860059AC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28" y="5984969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778CFA85-24C7-4350-9623-41EB400AB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39" y="6353174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94630030-E735-4CE8-8350-27A2CAC92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60" y="121852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55E883EF-107D-40F7-9FEB-6069B23EB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716" y="2087070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727092E3-950D-4419-896A-4CAA85A5F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117" y="2422248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28B7424C-9F1B-45C4-BAAB-EB5A6CB2DD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68" y="6328281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93DFC6B3-3C72-4FC2-849B-50ABFD6C2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86" y="6313580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896439FE-43F5-459B-9C55-82D8CDBC5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16" y="6405021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F421DF8F-5C09-4ED6-B812-0CD178F1DC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55" y="6200775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5B60146D-33BE-4BF9-AC92-F81EBB788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1" y="5921249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A6695409-40CE-4FFB-8AF9-02205BD0D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79" y="1461849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7A768973-CA63-4FBF-9BA8-52AA710DA5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665" y="-81281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4F31B7FC-BFFC-4159-AD10-BC45BCF012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47" y="-210882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 descr="A picture containing sky, indoor, table&#10;&#10;Description generated with very high confidence">
            <a:extLst>
              <a:ext uri="{FF2B5EF4-FFF2-40B4-BE49-F238E27FC236}">
                <a16:creationId xmlns:a16="http://schemas.microsoft.com/office/drawing/2014/main" id="{7664C1C7-D5B8-4305-8AB6-8324FD51A2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768" y="-112809"/>
            <a:ext cx="755973" cy="65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3212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1611B-672B-4E30-9557-DA6E2319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83A8D4-52A6-442F-91E9-979B3F314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AC69C-EA86-4C25-BB9A-0091024F616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38976-EA19-4AA2-B0BB-6B8DAA06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8245F-9BAF-4423-B140-5A706B75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29E68A-285F-4BD7-8305-13CAAA7B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2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F389AE-193B-4372-B35F-C9C6824146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AC69C-EA86-4C25-BB9A-0091024F616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99307B-6115-4D57-B5FC-A2854A6E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1FE9A-E2A6-444C-9269-7F73B058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29E68A-285F-4BD7-8305-13CAAA7B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12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30CE-9862-4EB7-A3C2-9EEE7A093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AA004-CD73-4C00-9A36-E63BA8494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149AF-6336-4527-B2D4-0EC69C71A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3D376-2A36-4588-8173-F6EAB849F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AC69C-EA86-4C25-BB9A-0091024F616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3D645-48A3-41B5-80AF-11AEA3B5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12211-A3CB-4DD8-8AF0-14D2C610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29E68A-285F-4BD7-8305-13CAAA7B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3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073EE-F753-44DF-BE1C-D9555910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6C22BA-932A-4377-8642-1FAC0903C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9BA3F-683D-49F3-95CE-0905D8936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94E58-7531-4873-BEA9-A0A2051D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FAC69C-EA86-4C25-BB9A-0091024F616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0F300-7E76-4DC9-B906-4745D3484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338DA-10C9-4FE2-95DF-C34F95D41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29E68A-285F-4BD7-8305-13CAAA7B1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81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91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video" Target="../media/media3.mp4"/><Relationship Id="rId11" Type="http://schemas.openxmlformats.org/officeDocument/2006/relationships/image" Target="../media/image9.png"/><Relationship Id="rId5" Type="http://schemas.microsoft.com/office/2007/relationships/media" Target="../media/media3.mp4"/><Relationship Id="rId10" Type="http://schemas.openxmlformats.org/officeDocument/2006/relationships/hyperlink" Target="https://www.shutterstock.com/image-illustration/burning-cpu-211426045?src=RQKvMf0-a0NCONRyZUSb0Q-1-0" TargetMode="External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11" Type="http://schemas.openxmlformats.org/officeDocument/2006/relationships/image" Target="../media/image240.png"/><Relationship Id="rId5" Type="http://schemas.openxmlformats.org/officeDocument/2006/relationships/image" Target="../media/image180.png"/><Relationship Id="rId10" Type="http://schemas.openxmlformats.org/officeDocument/2006/relationships/image" Target="../media/image230.png"/><Relationship Id="rId4" Type="http://schemas.openxmlformats.org/officeDocument/2006/relationships/image" Target="../media/image170.png"/><Relationship Id="rId9" Type="http://schemas.openxmlformats.org/officeDocument/2006/relationships/image" Target="../media/image2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011DC-5558-4BB8-9DD1-3F5CFF088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3"/>
          <a:stretch/>
        </p:blipFill>
        <p:spPr>
          <a:xfrm>
            <a:off x="6412" y="5767360"/>
            <a:ext cx="12192000" cy="122405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377EAF4-9660-4286-AA83-5FC7EAAB4499}"/>
              </a:ext>
            </a:extLst>
          </p:cNvPr>
          <p:cNvSpPr txBox="1"/>
          <p:nvPr/>
        </p:nvSpPr>
        <p:spPr>
          <a:xfrm>
            <a:off x="1124492" y="1067924"/>
            <a:ext cx="10561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Gaurav Kumar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Graduate Research Assistant, Laboratory for Computational Research in Science and Technology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A. James Clark School of Engineering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University of Maryland College Park, USA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PhD Advisor: Dr. Peter W. Chung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F2C764E-D1BA-4357-ABF2-E7D1734AB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882" y="2878106"/>
            <a:ext cx="3694184" cy="1539243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6545A9E-D12C-4F0F-82D6-86F7ED826934}"/>
              </a:ext>
            </a:extLst>
          </p:cNvPr>
          <p:cNvSpPr txBox="1"/>
          <p:nvPr/>
        </p:nvSpPr>
        <p:spPr>
          <a:xfrm>
            <a:off x="7163379" y="5204012"/>
            <a:ext cx="502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ARO Support W911NF-14-1-0330</a:t>
            </a:r>
          </a:p>
        </p:txBody>
      </p:sp>
      <p:pic>
        <p:nvPicPr>
          <p:cNvPr id="7" name="Picture 6" descr="Image result for army research office">
            <a:extLst>
              <a:ext uri="{FF2B5EF4-FFF2-40B4-BE49-F238E27FC236}">
                <a16:creationId xmlns:a16="http://schemas.microsoft.com/office/drawing/2014/main" id="{59E3891B-6EB1-42F9-B8C1-E2543CF3E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800" y="3863543"/>
            <a:ext cx="1823561" cy="18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6A30A-9E2C-4D6E-AEE2-ABDF33C32C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957"/>
          <a:stretch/>
        </p:blipFill>
        <p:spPr>
          <a:xfrm>
            <a:off x="1124492" y="5003801"/>
            <a:ext cx="3312481" cy="1165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EC0205-B95E-48D4-8528-00649F266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492" y="3850431"/>
            <a:ext cx="2069094" cy="7605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C2E72F-6620-438D-B51D-AA814ED4DA12}"/>
              </a:ext>
            </a:extLst>
          </p:cNvPr>
          <p:cNvSpPr txBox="1"/>
          <p:nvPr/>
        </p:nvSpPr>
        <p:spPr>
          <a:xfrm>
            <a:off x="1197223" y="186370"/>
            <a:ext cx="9694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Vibrational Properties of Solids: Phonon Lifetimes</a:t>
            </a:r>
          </a:p>
        </p:txBody>
      </p:sp>
    </p:spTree>
    <p:extLst>
      <p:ext uri="{BB962C8B-B14F-4D97-AF65-F5344CB8AC3E}">
        <p14:creationId xmlns:p14="http://schemas.microsoft.com/office/powerpoint/2010/main" val="4190760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E6AB18-9821-4957-97DD-E9BAAC75585F}"/>
              </a:ext>
            </a:extLst>
          </p:cNvPr>
          <p:cNvSpPr/>
          <p:nvPr/>
        </p:nvSpPr>
        <p:spPr>
          <a:xfrm>
            <a:off x="164832" y="506986"/>
            <a:ext cx="8107704" cy="4073319"/>
          </a:xfrm>
          <a:prstGeom prst="rect">
            <a:avLst/>
          </a:prstGeom>
          <a:noFill/>
        </p:spPr>
      </p:sp>
      <p:sp>
        <p:nvSpPr>
          <p:cNvPr id="9" name="Arrow: Circular 8">
            <a:extLst>
              <a:ext uri="{FF2B5EF4-FFF2-40B4-BE49-F238E27FC236}">
                <a16:creationId xmlns:a16="http://schemas.microsoft.com/office/drawing/2014/main" id="{FF8C3C1A-3B85-4C6A-9D4A-95643B9F7509}"/>
              </a:ext>
            </a:extLst>
          </p:cNvPr>
          <p:cNvSpPr/>
          <p:nvPr/>
        </p:nvSpPr>
        <p:spPr>
          <a:xfrm>
            <a:off x="2223850" y="595962"/>
            <a:ext cx="4024763" cy="4024763"/>
          </a:xfrm>
          <a:prstGeom prst="circularArrow">
            <a:avLst>
              <a:gd name="adj1" fmla="val 5689"/>
              <a:gd name="adj2" fmla="val 340510"/>
              <a:gd name="adj3" fmla="val 13313741"/>
              <a:gd name="adj4" fmla="val 17667851"/>
              <a:gd name="adj5" fmla="val 5908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prstMaterial="plastic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035E5D-AED1-4334-AEDA-06D613315ED7}"/>
              </a:ext>
            </a:extLst>
          </p:cNvPr>
          <p:cNvSpPr/>
          <p:nvPr/>
        </p:nvSpPr>
        <p:spPr>
          <a:xfrm>
            <a:off x="3103082" y="776908"/>
            <a:ext cx="2231203" cy="891398"/>
          </a:xfrm>
          <a:custGeom>
            <a:avLst/>
            <a:gdLst>
              <a:gd name="connsiteX0" fmla="*/ 0 w 2231203"/>
              <a:gd name="connsiteY0" fmla="*/ 148569 h 891398"/>
              <a:gd name="connsiteX1" fmla="*/ 148569 w 2231203"/>
              <a:gd name="connsiteY1" fmla="*/ 0 h 891398"/>
              <a:gd name="connsiteX2" fmla="*/ 2082634 w 2231203"/>
              <a:gd name="connsiteY2" fmla="*/ 0 h 891398"/>
              <a:gd name="connsiteX3" fmla="*/ 2231203 w 2231203"/>
              <a:gd name="connsiteY3" fmla="*/ 148569 h 891398"/>
              <a:gd name="connsiteX4" fmla="*/ 2231203 w 2231203"/>
              <a:gd name="connsiteY4" fmla="*/ 742829 h 891398"/>
              <a:gd name="connsiteX5" fmla="*/ 2082634 w 2231203"/>
              <a:gd name="connsiteY5" fmla="*/ 891398 h 891398"/>
              <a:gd name="connsiteX6" fmla="*/ 148569 w 2231203"/>
              <a:gd name="connsiteY6" fmla="*/ 891398 h 891398"/>
              <a:gd name="connsiteX7" fmla="*/ 0 w 2231203"/>
              <a:gd name="connsiteY7" fmla="*/ 742829 h 891398"/>
              <a:gd name="connsiteX8" fmla="*/ 0 w 2231203"/>
              <a:gd name="connsiteY8" fmla="*/ 148569 h 89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1203" h="891398">
                <a:moveTo>
                  <a:pt x="0" y="148569"/>
                </a:moveTo>
                <a:cubicBezTo>
                  <a:pt x="0" y="66517"/>
                  <a:pt x="66517" y="0"/>
                  <a:pt x="148569" y="0"/>
                </a:cubicBezTo>
                <a:lnTo>
                  <a:pt x="2082634" y="0"/>
                </a:lnTo>
                <a:cubicBezTo>
                  <a:pt x="2164686" y="0"/>
                  <a:pt x="2231203" y="66517"/>
                  <a:pt x="2231203" y="148569"/>
                </a:cubicBezTo>
                <a:lnTo>
                  <a:pt x="2231203" y="742829"/>
                </a:lnTo>
                <a:cubicBezTo>
                  <a:pt x="2231203" y="824881"/>
                  <a:pt x="2164686" y="891398"/>
                  <a:pt x="2082634" y="891398"/>
                </a:cubicBezTo>
                <a:lnTo>
                  <a:pt x="148569" y="891398"/>
                </a:lnTo>
                <a:cubicBezTo>
                  <a:pt x="66517" y="891398"/>
                  <a:pt x="0" y="824881"/>
                  <a:pt x="0" y="742829"/>
                </a:cubicBezTo>
                <a:lnTo>
                  <a:pt x="0" y="148569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1144" tIns="131144" rIns="131144" bIns="131144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/>
              <a:t>Need HPC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81DFE79-BF0E-442A-A9C7-7EBB779F109F}"/>
              </a:ext>
            </a:extLst>
          </p:cNvPr>
          <p:cNvSpPr/>
          <p:nvPr/>
        </p:nvSpPr>
        <p:spPr>
          <a:xfrm>
            <a:off x="4628485" y="3418984"/>
            <a:ext cx="2231203" cy="891398"/>
          </a:xfrm>
          <a:custGeom>
            <a:avLst/>
            <a:gdLst>
              <a:gd name="connsiteX0" fmla="*/ 0 w 2231203"/>
              <a:gd name="connsiteY0" fmla="*/ 148569 h 891398"/>
              <a:gd name="connsiteX1" fmla="*/ 148569 w 2231203"/>
              <a:gd name="connsiteY1" fmla="*/ 0 h 891398"/>
              <a:gd name="connsiteX2" fmla="*/ 2082634 w 2231203"/>
              <a:gd name="connsiteY2" fmla="*/ 0 h 891398"/>
              <a:gd name="connsiteX3" fmla="*/ 2231203 w 2231203"/>
              <a:gd name="connsiteY3" fmla="*/ 148569 h 891398"/>
              <a:gd name="connsiteX4" fmla="*/ 2231203 w 2231203"/>
              <a:gd name="connsiteY4" fmla="*/ 742829 h 891398"/>
              <a:gd name="connsiteX5" fmla="*/ 2082634 w 2231203"/>
              <a:gd name="connsiteY5" fmla="*/ 891398 h 891398"/>
              <a:gd name="connsiteX6" fmla="*/ 148569 w 2231203"/>
              <a:gd name="connsiteY6" fmla="*/ 891398 h 891398"/>
              <a:gd name="connsiteX7" fmla="*/ 0 w 2231203"/>
              <a:gd name="connsiteY7" fmla="*/ 742829 h 891398"/>
              <a:gd name="connsiteX8" fmla="*/ 0 w 2231203"/>
              <a:gd name="connsiteY8" fmla="*/ 148569 h 89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1203" h="891398">
                <a:moveTo>
                  <a:pt x="0" y="148569"/>
                </a:moveTo>
                <a:cubicBezTo>
                  <a:pt x="0" y="66517"/>
                  <a:pt x="66517" y="0"/>
                  <a:pt x="148569" y="0"/>
                </a:cubicBezTo>
                <a:lnTo>
                  <a:pt x="2082634" y="0"/>
                </a:lnTo>
                <a:cubicBezTo>
                  <a:pt x="2164686" y="0"/>
                  <a:pt x="2231203" y="66517"/>
                  <a:pt x="2231203" y="148569"/>
                </a:cubicBezTo>
                <a:lnTo>
                  <a:pt x="2231203" y="742829"/>
                </a:lnTo>
                <a:cubicBezTo>
                  <a:pt x="2231203" y="824881"/>
                  <a:pt x="2164686" y="891398"/>
                  <a:pt x="2082634" y="891398"/>
                </a:cubicBezTo>
                <a:lnTo>
                  <a:pt x="148569" y="891398"/>
                </a:lnTo>
                <a:cubicBezTo>
                  <a:pt x="66517" y="891398"/>
                  <a:pt x="0" y="824881"/>
                  <a:pt x="0" y="742829"/>
                </a:cubicBezTo>
                <a:lnTo>
                  <a:pt x="0" y="148569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1144" tIns="131144" rIns="131144" bIns="131144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/>
              <a:t>Heat dissipation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AB39A6-BFB3-4485-924C-8977AC78060F}"/>
              </a:ext>
            </a:extLst>
          </p:cNvPr>
          <p:cNvSpPr/>
          <p:nvPr/>
        </p:nvSpPr>
        <p:spPr>
          <a:xfrm>
            <a:off x="1577678" y="3418984"/>
            <a:ext cx="2231203" cy="891398"/>
          </a:xfrm>
          <a:custGeom>
            <a:avLst/>
            <a:gdLst>
              <a:gd name="connsiteX0" fmla="*/ 0 w 2231203"/>
              <a:gd name="connsiteY0" fmla="*/ 148569 h 891398"/>
              <a:gd name="connsiteX1" fmla="*/ 148569 w 2231203"/>
              <a:gd name="connsiteY1" fmla="*/ 0 h 891398"/>
              <a:gd name="connsiteX2" fmla="*/ 2082634 w 2231203"/>
              <a:gd name="connsiteY2" fmla="*/ 0 h 891398"/>
              <a:gd name="connsiteX3" fmla="*/ 2231203 w 2231203"/>
              <a:gd name="connsiteY3" fmla="*/ 148569 h 891398"/>
              <a:gd name="connsiteX4" fmla="*/ 2231203 w 2231203"/>
              <a:gd name="connsiteY4" fmla="*/ 742829 h 891398"/>
              <a:gd name="connsiteX5" fmla="*/ 2082634 w 2231203"/>
              <a:gd name="connsiteY5" fmla="*/ 891398 h 891398"/>
              <a:gd name="connsiteX6" fmla="*/ 148569 w 2231203"/>
              <a:gd name="connsiteY6" fmla="*/ 891398 h 891398"/>
              <a:gd name="connsiteX7" fmla="*/ 0 w 2231203"/>
              <a:gd name="connsiteY7" fmla="*/ 742829 h 891398"/>
              <a:gd name="connsiteX8" fmla="*/ 0 w 2231203"/>
              <a:gd name="connsiteY8" fmla="*/ 148569 h 89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1203" h="891398">
                <a:moveTo>
                  <a:pt x="0" y="148569"/>
                </a:moveTo>
                <a:cubicBezTo>
                  <a:pt x="0" y="66517"/>
                  <a:pt x="66517" y="0"/>
                  <a:pt x="148569" y="0"/>
                </a:cubicBezTo>
                <a:lnTo>
                  <a:pt x="2082634" y="0"/>
                </a:lnTo>
                <a:cubicBezTo>
                  <a:pt x="2164686" y="0"/>
                  <a:pt x="2231203" y="66517"/>
                  <a:pt x="2231203" y="148569"/>
                </a:cubicBezTo>
                <a:lnTo>
                  <a:pt x="2231203" y="742829"/>
                </a:lnTo>
                <a:cubicBezTo>
                  <a:pt x="2231203" y="824881"/>
                  <a:pt x="2164686" y="891398"/>
                  <a:pt x="2082634" y="891398"/>
                </a:cubicBezTo>
                <a:lnTo>
                  <a:pt x="148569" y="891398"/>
                </a:lnTo>
                <a:cubicBezTo>
                  <a:pt x="66517" y="891398"/>
                  <a:pt x="0" y="824881"/>
                  <a:pt x="0" y="742829"/>
                </a:cubicBezTo>
                <a:lnTo>
                  <a:pt x="0" y="148569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1144" tIns="131144" rIns="131144" bIns="131144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kern="1200" dirty="0"/>
              <a:t>Phonons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1E64A74-02D3-4062-BA11-27765F561F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2" t="5637" r="20088" b="7220"/>
          <a:stretch/>
        </p:blipFill>
        <p:spPr>
          <a:xfrm>
            <a:off x="7670213" y="2864992"/>
            <a:ext cx="2377070" cy="1833754"/>
          </a:xfrm>
          <a:prstGeom prst="rect">
            <a:avLst/>
          </a:prstGeom>
        </p:spPr>
      </p:pic>
      <p:pic>
        <p:nvPicPr>
          <p:cNvPr id="29" name="RDX_lammps_unwrap">
            <a:hlinkClick r:id="" action="ppaction://media"/>
            <a:extLst>
              <a:ext uri="{FF2B5EF4-FFF2-40B4-BE49-F238E27FC236}">
                <a16:creationId xmlns:a16="http://schemas.microsoft.com/office/drawing/2014/main" id="{8AB199D2-BF6E-424A-B35B-6B1EF2C33B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3120" t="10453" r="26423" b="13207"/>
          <a:stretch/>
        </p:blipFill>
        <p:spPr>
          <a:xfrm>
            <a:off x="153898" y="1375439"/>
            <a:ext cx="2082891" cy="1833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A0778A1-125A-4454-8056-EECCA440E546}"/>
              </a:ext>
            </a:extLst>
          </p:cNvPr>
          <p:cNvSpPr txBox="1"/>
          <p:nvPr/>
        </p:nvSpPr>
        <p:spPr>
          <a:xfrm>
            <a:off x="10047283" y="3913917"/>
            <a:ext cx="2245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burning </a:t>
            </a:r>
            <a:r>
              <a:rPr lang="en-US" sz="900" dirty="0" err="1"/>
              <a:t>cpu</a:t>
            </a:r>
            <a:r>
              <a:rPr lang="en-US" sz="900" dirty="0"/>
              <a:t> by </a:t>
            </a:r>
            <a:r>
              <a:rPr lang="en-US" sz="900" dirty="0" err="1"/>
              <a:t>kmls</a:t>
            </a:r>
            <a:r>
              <a:rPr lang="en-US" sz="900" dirty="0"/>
              <a:t> Royalty-free stock illustration ID: 211426045 </a:t>
            </a:r>
            <a:r>
              <a:rPr lang="en-US" sz="900" dirty="0">
                <a:hlinkClick r:id="rId10"/>
              </a:rPr>
              <a:t>https://www.shutterstock.com/image-illustration/burning-cpu-211426045?src=RQKvMf0-a0NCONRyZUSb0Q-1-0</a:t>
            </a:r>
            <a:r>
              <a:rPr lang="en-US" sz="900" dirty="0"/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E982A2-1AAE-4A3C-AF9B-B7FAA33F0952}"/>
              </a:ext>
            </a:extLst>
          </p:cNvPr>
          <p:cNvGrpSpPr/>
          <p:nvPr/>
        </p:nvGrpSpPr>
        <p:grpSpPr>
          <a:xfrm>
            <a:off x="2381826" y="4978393"/>
            <a:ext cx="7428348" cy="1525959"/>
            <a:chOff x="2381826" y="4978393"/>
            <a:chExt cx="7428348" cy="152595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DD4AA4D-18A6-48C8-8186-02465A596ED0}"/>
                </a:ext>
              </a:extLst>
            </p:cNvPr>
            <p:cNvSpPr/>
            <p:nvPr/>
          </p:nvSpPr>
          <p:spPr>
            <a:xfrm>
              <a:off x="2381826" y="4982795"/>
              <a:ext cx="7428348" cy="1521557"/>
            </a:xfrm>
            <a:prstGeom prst="rect">
              <a:avLst/>
            </a:prstGeom>
            <a:gradFill flip="none" rotWithShape="1">
              <a:gsLst>
                <a:gs pos="54000">
                  <a:srgbClr val="FFE3DC"/>
                </a:gs>
                <a:gs pos="44000">
                  <a:schemeClr val="accent5">
                    <a:lumMod val="20000"/>
                    <a:lumOff val="80000"/>
                  </a:schemeClr>
                </a:gs>
                <a:gs pos="17500">
                  <a:schemeClr val="accent5">
                    <a:lumMod val="40000"/>
                    <a:lumOff val="60000"/>
                  </a:schemeClr>
                </a:gs>
                <a:gs pos="0">
                  <a:schemeClr val="accent2">
                    <a:lumMod val="0"/>
                    <a:lumOff val="100000"/>
                  </a:schemeClr>
                </a:gs>
                <a:gs pos="0">
                  <a:srgbClr val="00B0F0"/>
                </a:gs>
                <a:gs pos="79000">
                  <a:srgbClr val="FFDED7"/>
                </a:gs>
                <a:gs pos="100000">
                  <a:srgbClr val="FE5C3C"/>
                </a:gs>
              </a:gsLst>
              <a:lin ang="10800000" scaled="0"/>
              <a:tileRect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morning" dir="t"/>
            </a:scene3d>
            <a:sp3d prstMaterial="dkEdge">
              <a:bevelT/>
              <a:bevelB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0" name="Right Arrow 34">
              <a:extLst>
                <a:ext uri="{FF2B5EF4-FFF2-40B4-BE49-F238E27FC236}">
                  <a16:creationId xmlns:a16="http://schemas.microsoft.com/office/drawing/2014/main" id="{3673197E-FC83-4693-8618-783FBE170717}"/>
                </a:ext>
              </a:extLst>
            </p:cNvPr>
            <p:cNvSpPr/>
            <p:nvPr/>
          </p:nvSpPr>
          <p:spPr>
            <a:xfrm rot="12680318">
              <a:off x="8211861" y="5317914"/>
              <a:ext cx="251734" cy="26294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Right Arrow 35">
              <a:extLst>
                <a:ext uri="{FF2B5EF4-FFF2-40B4-BE49-F238E27FC236}">
                  <a16:creationId xmlns:a16="http://schemas.microsoft.com/office/drawing/2014/main" id="{61B4E0C8-AD4C-47DE-9994-09DDBC248BE9}"/>
                </a:ext>
              </a:extLst>
            </p:cNvPr>
            <p:cNvSpPr/>
            <p:nvPr/>
          </p:nvSpPr>
          <p:spPr>
            <a:xfrm rot="358777">
              <a:off x="3195668" y="6061777"/>
              <a:ext cx="461179" cy="21972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3" name="Right Arrow 36">
              <a:extLst>
                <a:ext uri="{FF2B5EF4-FFF2-40B4-BE49-F238E27FC236}">
                  <a16:creationId xmlns:a16="http://schemas.microsoft.com/office/drawing/2014/main" id="{512B2A8B-E717-4840-81AD-AC65533BD13D}"/>
                </a:ext>
              </a:extLst>
            </p:cNvPr>
            <p:cNvSpPr/>
            <p:nvPr/>
          </p:nvSpPr>
          <p:spPr>
            <a:xfrm rot="8679498">
              <a:off x="4747545" y="5619826"/>
              <a:ext cx="403844" cy="21270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4" name="Right Arrow 39">
              <a:extLst>
                <a:ext uri="{FF2B5EF4-FFF2-40B4-BE49-F238E27FC236}">
                  <a16:creationId xmlns:a16="http://schemas.microsoft.com/office/drawing/2014/main" id="{4564E1D3-8E13-4A75-B0F4-B3A931CF1430}"/>
                </a:ext>
              </a:extLst>
            </p:cNvPr>
            <p:cNvSpPr/>
            <p:nvPr/>
          </p:nvSpPr>
          <p:spPr>
            <a:xfrm rot="8679498">
              <a:off x="7206091" y="5406083"/>
              <a:ext cx="299770" cy="21604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8" name="Right Arrow 40">
              <a:extLst>
                <a:ext uri="{FF2B5EF4-FFF2-40B4-BE49-F238E27FC236}">
                  <a16:creationId xmlns:a16="http://schemas.microsoft.com/office/drawing/2014/main" id="{537A4FBE-BA59-4A33-95B4-501B08225BDD}"/>
                </a:ext>
              </a:extLst>
            </p:cNvPr>
            <p:cNvSpPr/>
            <p:nvPr/>
          </p:nvSpPr>
          <p:spPr>
            <a:xfrm rot="3095107">
              <a:off x="4464253" y="5208261"/>
              <a:ext cx="293013" cy="2232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2" name="Right Arrow 41">
              <a:extLst>
                <a:ext uri="{FF2B5EF4-FFF2-40B4-BE49-F238E27FC236}">
                  <a16:creationId xmlns:a16="http://schemas.microsoft.com/office/drawing/2014/main" id="{8FC63C47-9D18-4F75-986D-6E2276F75065}"/>
                </a:ext>
              </a:extLst>
            </p:cNvPr>
            <p:cNvSpPr/>
            <p:nvPr/>
          </p:nvSpPr>
          <p:spPr>
            <a:xfrm rot="3095107">
              <a:off x="5575706" y="5361453"/>
              <a:ext cx="293013" cy="2232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3" name="Right Arrow 43">
              <a:extLst>
                <a:ext uri="{FF2B5EF4-FFF2-40B4-BE49-F238E27FC236}">
                  <a16:creationId xmlns:a16="http://schemas.microsoft.com/office/drawing/2014/main" id="{3F47F6E1-1F87-4AE7-A851-46BADB9E9D54}"/>
                </a:ext>
              </a:extLst>
            </p:cNvPr>
            <p:cNvSpPr/>
            <p:nvPr/>
          </p:nvSpPr>
          <p:spPr>
            <a:xfrm rot="19187213">
              <a:off x="4055641" y="5389605"/>
              <a:ext cx="315659" cy="19085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4" name="Right Arrow 45">
              <a:extLst>
                <a:ext uri="{FF2B5EF4-FFF2-40B4-BE49-F238E27FC236}">
                  <a16:creationId xmlns:a16="http://schemas.microsoft.com/office/drawing/2014/main" id="{02BB34C7-3DB8-49BB-B472-DCE5428DAABE}"/>
                </a:ext>
              </a:extLst>
            </p:cNvPr>
            <p:cNvSpPr/>
            <p:nvPr/>
          </p:nvSpPr>
          <p:spPr>
            <a:xfrm rot="3095107">
              <a:off x="4292545" y="6061086"/>
              <a:ext cx="293013" cy="2232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5" name="Right Arrow 47">
              <a:extLst>
                <a:ext uri="{FF2B5EF4-FFF2-40B4-BE49-F238E27FC236}">
                  <a16:creationId xmlns:a16="http://schemas.microsoft.com/office/drawing/2014/main" id="{B60A13F2-A75F-45C5-B316-74969D582660}"/>
                </a:ext>
              </a:extLst>
            </p:cNvPr>
            <p:cNvSpPr/>
            <p:nvPr/>
          </p:nvSpPr>
          <p:spPr>
            <a:xfrm>
              <a:off x="6722244" y="5300117"/>
              <a:ext cx="267381" cy="17900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6" name="Right Arrow 48">
              <a:extLst>
                <a:ext uri="{FF2B5EF4-FFF2-40B4-BE49-F238E27FC236}">
                  <a16:creationId xmlns:a16="http://schemas.microsoft.com/office/drawing/2014/main" id="{CE428A67-8822-4222-A0C2-4E19F2554F24}"/>
                </a:ext>
              </a:extLst>
            </p:cNvPr>
            <p:cNvSpPr/>
            <p:nvPr/>
          </p:nvSpPr>
          <p:spPr>
            <a:xfrm rot="3095107">
              <a:off x="6922074" y="6055323"/>
              <a:ext cx="293013" cy="2232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7" name="Right Arrow 49">
              <a:extLst>
                <a:ext uri="{FF2B5EF4-FFF2-40B4-BE49-F238E27FC236}">
                  <a16:creationId xmlns:a16="http://schemas.microsoft.com/office/drawing/2014/main" id="{E4FF7B40-EFC8-4A18-BD57-18B57A67A8B7}"/>
                </a:ext>
              </a:extLst>
            </p:cNvPr>
            <p:cNvSpPr/>
            <p:nvPr/>
          </p:nvSpPr>
          <p:spPr>
            <a:xfrm rot="19187213">
              <a:off x="8282446" y="5963684"/>
              <a:ext cx="241077" cy="25263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8" name="Right Arrow 50">
              <a:extLst>
                <a:ext uri="{FF2B5EF4-FFF2-40B4-BE49-F238E27FC236}">
                  <a16:creationId xmlns:a16="http://schemas.microsoft.com/office/drawing/2014/main" id="{EAB7C810-7C6D-49FC-9139-5E970159D994}"/>
                </a:ext>
              </a:extLst>
            </p:cNvPr>
            <p:cNvSpPr/>
            <p:nvPr/>
          </p:nvSpPr>
          <p:spPr>
            <a:xfrm rot="3095107">
              <a:off x="9041317" y="5894614"/>
              <a:ext cx="293013" cy="2232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9" name="Right Arrow 37">
              <a:extLst>
                <a:ext uri="{FF2B5EF4-FFF2-40B4-BE49-F238E27FC236}">
                  <a16:creationId xmlns:a16="http://schemas.microsoft.com/office/drawing/2014/main" id="{A4131D9D-0F18-49B4-9CCF-AA739C6E6508}"/>
                </a:ext>
              </a:extLst>
            </p:cNvPr>
            <p:cNvSpPr/>
            <p:nvPr/>
          </p:nvSpPr>
          <p:spPr>
            <a:xfrm rot="20666993">
              <a:off x="3599791" y="4978393"/>
              <a:ext cx="251734" cy="26294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4995F1C2-45A6-42E4-9028-E8581C26B64E}"/>
                </a:ext>
              </a:extLst>
            </p:cNvPr>
            <p:cNvSpPr/>
            <p:nvPr/>
          </p:nvSpPr>
          <p:spPr>
            <a:xfrm>
              <a:off x="3909828" y="5533185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0B8C3F0A-23CA-4CEB-93D5-CFD163891970}"/>
                </a:ext>
              </a:extLst>
            </p:cNvPr>
            <p:cNvSpPr/>
            <p:nvPr/>
          </p:nvSpPr>
          <p:spPr>
            <a:xfrm>
              <a:off x="3042650" y="6028339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7DD9C48-A187-40D5-A1A2-9823C4195D75}"/>
                </a:ext>
              </a:extLst>
            </p:cNvPr>
            <p:cNvSpPr/>
            <p:nvPr/>
          </p:nvSpPr>
          <p:spPr>
            <a:xfrm>
              <a:off x="5067823" y="5462088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BFA701E1-1DF7-4BBD-9DA5-DD320DFC6C31}"/>
                </a:ext>
              </a:extLst>
            </p:cNvPr>
            <p:cNvSpPr/>
            <p:nvPr/>
          </p:nvSpPr>
          <p:spPr>
            <a:xfrm>
              <a:off x="6201678" y="5498209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A157F787-7811-4E37-8903-21F0D0B8CC85}"/>
                </a:ext>
              </a:extLst>
            </p:cNvPr>
            <p:cNvSpPr/>
            <p:nvPr/>
          </p:nvSpPr>
          <p:spPr>
            <a:xfrm>
              <a:off x="6566815" y="5276677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45356155-D196-4A3C-80FE-7C1B5A74C02E}"/>
                </a:ext>
              </a:extLst>
            </p:cNvPr>
            <p:cNvSpPr/>
            <p:nvPr/>
          </p:nvSpPr>
          <p:spPr>
            <a:xfrm>
              <a:off x="8966056" y="5767735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EBDAE83-D325-4AC8-ABD5-6C9AD5F3940D}"/>
                </a:ext>
              </a:extLst>
            </p:cNvPr>
            <p:cNvSpPr/>
            <p:nvPr/>
          </p:nvSpPr>
          <p:spPr>
            <a:xfrm>
              <a:off x="8398247" y="5437632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C55AD64-5C97-4829-9571-0FCDA2E073BA}"/>
                </a:ext>
              </a:extLst>
            </p:cNvPr>
            <p:cNvSpPr/>
            <p:nvPr/>
          </p:nvSpPr>
          <p:spPr>
            <a:xfrm>
              <a:off x="8169015" y="6105029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190CB226-EFE5-490A-B722-EF7B50D61C2A}"/>
                </a:ext>
              </a:extLst>
            </p:cNvPr>
            <p:cNvSpPr/>
            <p:nvPr/>
          </p:nvSpPr>
          <p:spPr>
            <a:xfrm>
              <a:off x="4382206" y="5029556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18916CB7-9378-4A14-88F7-E40D7FEC6008}"/>
                </a:ext>
              </a:extLst>
            </p:cNvPr>
            <p:cNvSpPr/>
            <p:nvPr/>
          </p:nvSpPr>
          <p:spPr>
            <a:xfrm>
              <a:off x="4191565" y="5857294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21F96B3-BB56-4C07-90DD-4BD273A36001}"/>
                </a:ext>
              </a:extLst>
            </p:cNvPr>
            <p:cNvSpPr/>
            <p:nvPr/>
          </p:nvSpPr>
          <p:spPr>
            <a:xfrm>
              <a:off x="7395021" y="5287620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9B1E2CFE-D8D3-4458-B01F-491C5846C4B4}"/>
                </a:ext>
              </a:extLst>
            </p:cNvPr>
            <p:cNvSpPr/>
            <p:nvPr/>
          </p:nvSpPr>
          <p:spPr>
            <a:xfrm>
              <a:off x="6806884" y="5910596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B6B350FC-3F1C-40D8-944B-A6E751936A93}"/>
                </a:ext>
              </a:extLst>
            </p:cNvPr>
            <p:cNvSpPr/>
            <p:nvPr/>
          </p:nvSpPr>
          <p:spPr>
            <a:xfrm>
              <a:off x="2492819" y="6174371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3" name="Right Arrow 13">
              <a:extLst>
                <a:ext uri="{FF2B5EF4-FFF2-40B4-BE49-F238E27FC236}">
                  <a16:creationId xmlns:a16="http://schemas.microsoft.com/office/drawing/2014/main" id="{0DFE8BEF-45C6-465A-9872-2EE4553E771D}"/>
                </a:ext>
              </a:extLst>
            </p:cNvPr>
            <p:cNvSpPr/>
            <p:nvPr/>
          </p:nvSpPr>
          <p:spPr>
            <a:xfrm>
              <a:off x="2659914" y="6230637"/>
              <a:ext cx="365182" cy="16890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4" name="Right Arrow 33">
              <a:extLst>
                <a:ext uri="{FF2B5EF4-FFF2-40B4-BE49-F238E27FC236}">
                  <a16:creationId xmlns:a16="http://schemas.microsoft.com/office/drawing/2014/main" id="{91390EEC-84BA-47C3-B849-C0B0F53D87EB}"/>
                </a:ext>
              </a:extLst>
            </p:cNvPr>
            <p:cNvSpPr/>
            <p:nvPr/>
          </p:nvSpPr>
          <p:spPr>
            <a:xfrm rot="19187213">
              <a:off x="2773792" y="5843705"/>
              <a:ext cx="405840" cy="23051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5" name="Right Arrow 35">
              <a:extLst>
                <a:ext uri="{FF2B5EF4-FFF2-40B4-BE49-F238E27FC236}">
                  <a16:creationId xmlns:a16="http://schemas.microsoft.com/office/drawing/2014/main" id="{159DE63C-A4CA-403C-8673-F01F710EB0D5}"/>
                </a:ext>
              </a:extLst>
            </p:cNvPr>
            <p:cNvSpPr/>
            <p:nvPr/>
          </p:nvSpPr>
          <p:spPr>
            <a:xfrm rot="3095107">
              <a:off x="2568510" y="5697287"/>
              <a:ext cx="293013" cy="2232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6" name="Right Arrow 37">
              <a:extLst>
                <a:ext uri="{FF2B5EF4-FFF2-40B4-BE49-F238E27FC236}">
                  <a16:creationId xmlns:a16="http://schemas.microsoft.com/office/drawing/2014/main" id="{0AC37512-9468-4223-9D64-9808E4C1ACD7}"/>
                </a:ext>
              </a:extLst>
            </p:cNvPr>
            <p:cNvSpPr/>
            <p:nvPr/>
          </p:nvSpPr>
          <p:spPr>
            <a:xfrm rot="12680318">
              <a:off x="2805822" y="5155562"/>
              <a:ext cx="416767" cy="25385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3300000"/>
              </a:camera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7" name="Right Arrow 42">
              <a:extLst>
                <a:ext uri="{FF2B5EF4-FFF2-40B4-BE49-F238E27FC236}">
                  <a16:creationId xmlns:a16="http://schemas.microsoft.com/office/drawing/2014/main" id="{855AC9CE-DF40-4B7D-BDC4-61A47E230C03}"/>
                </a:ext>
              </a:extLst>
            </p:cNvPr>
            <p:cNvSpPr/>
            <p:nvPr/>
          </p:nvSpPr>
          <p:spPr>
            <a:xfrm rot="3095107">
              <a:off x="2508622" y="5212601"/>
              <a:ext cx="392195" cy="211743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8" name="Right Arrow 43">
              <a:extLst>
                <a:ext uri="{FF2B5EF4-FFF2-40B4-BE49-F238E27FC236}">
                  <a16:creationId xmlns:a16="http://schemas.microsoft.com/office/drawing/2014/main" id="{695E846C-2AF0-4769-A7B7-9C4E2EEC95E9}"/>
                </a:ext>
              </a:extLst>
            </p:cNvPr>
            <p:cNvSpPr/>
            <p:nvPr/>
          </p:nvSpPr>
          <p:spPr>
            <a:xfrm rot="19187213">
              <a:off x="5014856" y="5018663"/>
              <a:ext cx="365465" cy="20835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9" name="Right Arrow 37">
              <a:extLst>
                <a:ext uri="{FF2B5EF4-FFF2-40B4-BE49-F238E27FC236}">
                  <a16:creationId xmlns:a16="http://schemas.microsoft.com/office/drawing/2014/main" id="{682AD1BD-814C-4E62-A412-E33777563235}"/>
                </a:ext>
              </a:extLst>
            </p:cNvPr>
            <p:cNvSpPr/>
            <p:nvPr/>
          </p:nvSpPr>
          <p:spPr>
            <a:xfrm rot="20666993">
              <a:off x="3822255" y="6184631"/>
              <a:ext cx="484028" cy="195753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18600000"/>
              </a:camera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BA9B6675-90B4-4CAF-A310-6C7C431D8BE5}"/>
                </a:ext>
              </a:extLst>
            </p:cNvPr>
            <p:cNvSpPr/>
            <p:nvPr/>
          </p:nvSpPr>
          <p:spPr>
            <a:xfrm>
              <a:off x="2674649" y="5946778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2C9D012B-3FF3-478E-9C88-69D29466C0E9}"/>
                </a:ext>
              </a:extLst>
            </p:cNvPr>
            <p:cNvSpPr/>
            <p:nvPr/>
          </p:nvSpPr>
          <p:spPr>
            <a:xfrm>
              <a:off x="4906703" y="5204924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8D53F9E3-9E4B-428B-8A3E-02D5D14EAC4C}"/>
                </a:ext>
              </a:extLst>
            </p:cNvPr>
            <p:cNvSpPr/>
            <p:nvPr/>
          </p:nvSpPr>
          <p:spPr>
            <a:xfrm>
              <a:off x="3437863" y="5077084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90ABF7EF-F787-4567-80E6-CB93460190DD}"/>
                </a:ext>
              </a:extLst>
            </p:cNvPr>
            <p:cNvSpPr/>
            <p:nvPr/>
          </p:nvSpPr>
          <p:spPr>
            <a:xfrm>
              <a:off x="2472721" y="5551281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90B067D7-F468-4172-B902-52548CF70478}"/>
                </a:ext>
              </a:extLst>
            </p:cNvPr>
            <p:cNvSpPr/>
            <p:nvPr/>
          </p:nvSpPr>
          <p:spPr>
            <a:xfrm>
              <a:off x="2444471" y="5045460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7F0D5604-58F1-4F38-8AF2-B149C9671F58}"/>
                </a:ext>
              </a:extLst>
            </p:cNvPr>
            <p:cNvSpPr/>
            <p:nvPr/>
          </p:nvSpPr>
          <p:spPr>
            <a:xfrm>
              <a:off x="3172210" y="5084421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C1A9EE2-C2A2-437B-A41A-4CAC53C78127}"/>
                </a:ext>
              </a:extLst>
            </p:cNvPr>
            <p:cNvSpPr/>
            <p:nvPr/>
          </p:nvSpPr>
          <p:spPr>
            <a:xfrm>
              <a:off x="4740450" y="5904320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7" name="Right Arrow 41">
              <a:extLst>
                <a:ext uri="{FF2B5EF4-FFF2-40B4-BE49-F238E27FC236}">
                  <a16:creationId xmlns:a16="http://schemas.microsoft.com/office/drawing/2014/main" id="{A5B4EA3F-880F-4EBD-BA1E-C5CC31CA7BB2}"/>
                </a:ext>
              </a:extLst>
            </p:cNvPr>
            <p:cNvSpPr/>
            <p:nvPr/>
          </p:nvSpPr>
          <p:spPr>
            <a:xfrm rot="3095107">
              <a:off x="4848684" y="6103755"/>
              <a:ext cx="293013" cy="2232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8" name="Right Arrow 44">
              <a:extLst>
                <a:ext uri="{FF2B5EF4-FFF2-40B4-BE49-F238E27FC236}">
                  <a16:creationId xmlns:a16="http://schemas.microsoft.com/office/drawing/2014/main" id="{EAE2FD25-78A9-4658-9CBC-A757AA0FC993}"/>
                </a:ext>
              </a:extLst>
            </p:cNvPr>
            <p:cNvSpPr/>
            <p:nvPr/>
          </p:nvSpPr>
          <p:spPr>
            <a:xfrm rot="8679498">
              <a:off x="5529138" y="5963775"/>
              <a:ext cx="299770" cy="21604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9" name="Right Arrow 46">
              <a:extLst>
                <a:ext uri="{FF2B5EF4-FFF2-40B4-BE49-F238E27FC236}">
                  <a16:creationId xmlns:a16="http://schemas.microsoft.com/office/drawing/2014/main" id="{D5FC2A47-34F0-4C4B-B5BD-83CA6159B5FB}"/>
                </a:ext>
              </a:extLst>
            </p:cNvPr>
            <p:cNvSpPr/>
            <p:nvPr/>
          </p:nvSpPr>
          <p:spPr>
            <a:xfrm rot="3095107">
              <a:off x="5437784" y="6155906"/>
              <a:ext cx="293013" cy="2232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7B545FD4-8BB6-4EC5-BF81-85666966C2CF}"/>
                </a:ext>
              </a:extLst>
            </p:cNvPr>
            <p:cNvSpPr/>
            <p:nvPr/>
          </p:nvSpPr>
          <p:spPr>
            <a:xfrm>
              <a:off x="5720619" y="5830424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D77B5E66-F564-4BE4-8527-C964B6C228BD}"/>
                </a:ext>
              </a:extLst>
            </p:cNvPr>
            <p:cNvSpPr/>
            <p:nvPr/>
          </p:nvSpPr>
          <p:spPr>
            <a:xfrm>
              <a:off x="5346917" y="6026178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11A2CF97-293A-48D6-BFFC-AF0C373422EB}"/>
                </a:ext>
              </a:extLst>
            </p:cNvPr>
            <p:cNvSpPr/>
            <p:nvPr/>
          </p:nvSpPr>
          <p:spPr>
            <a:xfrm>
              <a:off x="5496775" y="5223002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B77ED78-8615-4C21-8E6F-42E6F67B1E21}"/>
                </a:ext>
              </a:extLst>
            </p:cNvPr>
            <p:cNvSpPr/>
            <p:nvPr/>
          </p:nvSpPr>
          <p:spPr>
            <a:xfrm>
              <a:off x="3738342" y="6019920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4" name="Right Arrow 49">
              <a:extLst>
                <a:ext uri="{FF2B5EF4-FFF2-40B4-BE49-F238E27FC236}">
                  <a16:creationId xmlns:a16="http://schemas.microsoft.com/office/drawing/2014/main" id="{E4FF7B40-EFC8-4A18-BD57-18B57A67A8B7}"/>
                </a:ext>
              </a:extLst>
            </p:cNvPr>
            <p:cNvSpPr/>
            <p:nvPr/>
          </p:nvSpPr>
          <p:spPr>
            <a:xfrm rot="19187213">
              <a:off x="9284536" y="5119998"/>
              <a:ext cx="241077" cy="25263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5C55AD64-5C97-4829-9571-0FCDA2E073BA}"/>
                </a:ext>
              </a:extLst>
            </p:cNvPr>
            <p:cNvSpPr/>
            <p:nvPr/>
          </p:nvSpPr>
          <p:spPr>
            <a:xfrm>
              <a:off x="9171104" y="5261344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6" name="Right Arrow 39">
              <a:extLst>
                <a:ext uri="{FF2B5EF4-FFF2-40B4-BE49-F238E27FC236}">
                  <a16:creationId xmlns:a16="http://schemas.microsoft.com/office/drawing/2014/main" id="{4564E1D3-8E13-4A75-B0F4-B3A931CF1430}"/>
                </a:ext>
              </a:extLst>
            </p:cNvPr>
            <p:cNvSpPr/>
            <p:nvPr/>
          </p:nvSpPr>
          <p:spPr>
            <a:xfrm rot="8679498">
              <a:off x="9247644" y="6184415"/>
              <a:ext cx="299770" cy="21604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621F96B3-BB56-4C07-90DD-4BD273A36001}"/>
                </a:ext>
              </a:extLst>
            </p:cNvPr>
            <p:cNvSpPr/>
            <p:nvPr/>
          </p:nvSpPr>
          <p:spPr>
            <a:xfrm>
              <a:off x="9436574" y="6065952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8" name="Right Arrow 46">
              <a:extLst>
                <a:ext uri="{FF2B5EF4-FFF2-40B4-BE49-F238E27FC236}">
                  <a16:creationId xmlns:a16="http://schemas.microsoft.com/office/drawing/2014/main" id="{D5FC2A47-34F0-4C4B-B5BD-83CA6159B5FB}"/>
                </a:ext>
              </a:extLst>
            </p:cNvPr>
            <p:cNvSpPr/>
            <p:nvPr/>
          </p:nvSpPr>
          <p:spPr>
            <a:xfrm rot="3095107">
              <a:off x="7770205" y="5798964"/>
              <a:ext cx="293013" cy="2232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77B5E66-F564-4BE4-8527-C964B6C228BD}"/>
                </a:ext>
              </a:extLst>
            </p:cNvPr>
            <p:cNvSpPr/>
            <p:nvPr/>
          </p:nvSpPr>
          <p:spPr>
            <a:xfrm>
              <a:off x="7679337" y="5669236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0" name="Right Arrow 45">
              <a:extLst>
                <a:ext uri="{FF2B5EF4-FFF2-40B4-BE49-F238E27FC236}">
                  <a16:creationId xmlns:a16="http://schemas.microsoft.com/office/drawing/2014/main" id="{02BB34C7-3DB8-49BB-B472-DCE5428DAABE}"/>
                </a:ext>
              </a:extLst>
            </p:cNvPr>
            <p:cNvSpPr/>
            <p:nvPr/>
          </p:nvSpPr>
          <p:spPr>
            <a:xfrm rot="3095107">
              <a:off x="6299290" y="5680072"/>
              <a:ext cx="293013" cy="2232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1" name="Right Arrow 39">
              <a:extLst>
                <a:ext uri="{FF2B5EF4-FFF2-40B4-BE49-F238E27FC236}">
                  <a16:creationId xmlns:a16="http://schemas.microsoft.com/office/drawing/2014/main" id="{4564E1D3-8E13-4A75-B0F4-B3A931CF1430}"/>
                </a:ext>
              </a:extLst>
            </p:cNvPr>
            <p:cNvSpPr/>
            <p:nvPr/>
          </p:nvSpPr>
          <p:spPr>
            <a:xfrm rot="8679498">
              <a:off x="3625368" y="5336425"/>
              <a:ext cx="299770" cy="21604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621F96B3-BB56-4C07-90DD-4BD273A36001}"/>
                </a:ext>
              </a:extLst>
            </p:cNvPr>
            <p:cNvSpPr/>
            <p:nvPr/>
          </p:nvSpPr>
          <p:spPr>
            <a:xfrm>
              <a:off x="3814298" y="5217961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3" name="Right Arrow 45">
              <a:extLst>
                <a:ext uri="{FF2B5EF4-FFF2-40B4-BE49-F238E27FC236}">
                  <a16:creationId xmlns:a16="http://schemas.microsoft.com/office/drawing/2014/main" id="{02BB34C7-3DB8-49BB-B472-DCE5428DAABE}"/>
                </a:ext>
              </a:extLst>
            </p:cNvPr>
            <p:cNvSpPr/>
            <p:nvPr/>
          </p:nvSpPr>
          <p:spPr>
            <a:xfrm rot="3095107">
              <a:off x="3273745" y="5666518"/>
              <a:ext cx="293013" cy="2232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set" dir="t"/>
            </a:scene3d>
            <a:sp3d prstMaterial="dkEdge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18916CB7-9378-4A14-88F7-E40D7FEC6008}"/>
                </a:ext>
              </a:extLst>
            </p:cNvPr>
            <p:cNvSpPr/>
            <p:nvPr/>
          </p:nvSpPr>
          <p:spPr>
            <a:xfrm>
              <a:off x="3172765" y="5462726"/>
              <a:ext cx="188740" cy="23270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2100000" algn="tl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chilly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" name="RDX_video_1">
            <a:hlinkClick r:id="" action="ppaction://media"/>
            <a:extLst>
              <a:ext uri="{FF2B5EF4-FFF2-40B4-BE49-F238E27FC236}">
                <a16:creationId xmlns:a16="http://schemas.microsoft.com/office/drawing/2014/main" id="{80F1DFA0-0726-42A4-8219-0B04929A9C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8099" t="8805" r="11988" b="9975"/>
          <a:stretch/>
        </p:blipFill>
        <p:spPr>
          <a:xfrm>
            <a:off x="6113758" y="669973"/>
            <a:ext cx="3313308" cy="1513395"/>
          </a:xfrm>
          <a:prstGeom prst="rect">
            <a:avLst/>
          </a:prstGeom>
        </p:spPr>
      </p:pic>
      <p:pic>
        <p:nvPicPr>
          <p:cNvPr id="3" name="RDX_video_2">
            <a:hlinkClick r:id="" action="ppaction://media"/>
            <a:extLst>
              <a:ext uri="{FF2B5EF4-FFF2-40B4-BE49-F238E27FC236}">
                <a16:creationId xmlns:a16="http://schemas.microsoft.com/office/drawing/2014/main" id="{EF979BB2-0B8F-471E-89B6-257D45CA74E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22300" t="9690" r="23352" b="9974"/>
          <a:stretch/>
        </p:blipFill>
        <p:spPr>
          <a:xfrm>
            <a:off x="9258392" y="647850"/>
            <a:ext cx="2615993" cy="1520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3A33B4-88EA-4F6A-B2F0-49BECF0658F0}"/>
              </a:ext>
            </a:extLst>
          </p:cNvPr>
          <p:cNvSpPr txBox="1"/>
          <p:nvPr/>
        </p:nvSpPr>
        <p:spPr>
          <a:xfrm>
            <a:off x="3001108" y="87933"/>
            <a:ext cx="6189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High Performance Atomistic Simulations</a:t>
            </a:r>
          </a:p>
        </p:txBody>
      </p:sp>
    </p:spTree>
    <p:extLst>
      <p:ext uri="{BB962C8B-B14F-4D97-AF65-F5344CB8AC3E}">
        <p14:creationId xmlns:p14="http://schemas.microsoft.com/office/powerpoint/2010/main" val="405420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99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457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30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152048" y="132957"/>
                <a:ext cx="5389039" cy="496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Thermal conductivity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𝜿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48" y="132957"/>
                <a:ext cx="5389039" cy="496611"/>
              </a:xfrm>
              <a:prstGeom prst="rect">
                <a:avLst/>
              </a:prstGeom>
              <a:blipFill>
                <a:blip r:embed="rId3"/>
                <a:stretch>
                  <a:fillRect l="-1810" t="-11111" b="-19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CE8DDA2-6AAA-4AA8-B122-19608FEE11A6}"/>
                  </a:ext>
                </a:extLst>
              </p:cNvPr>
              <p:cNvSpPr/>
              <p:nvPr/>
            </p:nvSpPr>
            <p:spPr>
              <a:xfrm>
                <a:off x="0" y="1126974"/>
                <a:ext cx="1611467" cy="8952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𝑆𝑝𝑒𝑐𝑖𝑓𝑖𝑐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h𝑒𝑎𝑡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i="1" dirty="0"/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CE8DDA2-6AAA-4AA8-B122-19608FEE11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26974"/>
                <a:ext cx="1611467" cy="8952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74822C9-05EC-4652-92D8-38DD94BEDB58}"/>
                  </a:ext>
                </a:extLst>
              </p:cNvPr>
              <p:cNvSpPr/>
              <p:nvPr/>
            </p:nvSpPr>
            <p:spPr>
              <a:xfrm>
                <a:off x="2312051" y="1186407"/>
                <a:ext cx="2641621" cy="9029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baseline="-25000" smtClean="0">
                          <a:latin typeface="Cambria Math" panose="02040503050406030204" pitchFamily="18" charset="0"/>
                        </a:rPr>
                        <m:t> </m:t>
                      </m:r>
                      <m:eqArr>
                        <m:eqArr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𝑃h𝑜𝑛𝑜𝑛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𝐺𝑟𝑜𝑢𝑝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𝑣𝑒𝑙𝑜𝑐𝑖𝑡𝑦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𝜕𝜔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𝒌</m:t>
                              </m:r>
                            </m:den>
                          </m:f>
                        </m:e>
                      </m:eqAr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74822C9-05EC-4652-92D8-38DD94BEDB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051" y="1186407"/>
                <a:ext cx="2641621" cy="9029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Down Arrow 61">
            <a:extLst>
              <a:ext uri="{FF2B5EF4-FFF2-40B4-BE49-F238E27FC236}">
                <a16:creationId xmlns:a16="http://schemas.microsoft.com/office/drawing/2014/main" id="{95BBA40D-623D-4A32-9D01-2091D34FF9F9}"/>
              </a:ext>
            </a:extLst>
          </p:cNvPr>
          <p:cNvSpPr/>
          <p:nvPr/>
        </p:nvSpPr>
        <p:spPr>
          <a:xfrm rot="4753773" flipH="1" flipV="1">
            <a:off x="2251564" y="-262517"/>
            <a:ext cx="166518" cy="226775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62">
            <a:extLst>
              <a:ext uri="{FF2B5EF4-FFF2-40B4-BE49-F238E27FC236}">
                <a16:creationId xmlns:a16="http://schemas.microsoft.com/office/drawing/2014/main" id="{87F0E110-6DE5-4812-9102-1837A986A964}"/>
              </a:ext>
            </a:extLst>
          </p:cNvPr>
          <p:cNvSpPr/>
          <p:nvPr/>
        </p:nvSpPr>
        <p:spPr>
          <a:xfrm flipV="1">
            <a:off x="3842538" y="606590"/>
            <a:ext cx="182880" cy="54411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85B1BC2-91A0-45B9-9DC1-094723EB78EC}"/>
                  </a:ext>
                </a:extLst>
              </p:cNvPr>
              <p:cNvSpPr/>
              <p:nvPr/>
            </p:nvSpPr>
            <p:spPr>
              <a:xfrm>
                <a:off x="7362932" y="67593"/>
                <a:ext cx="3570016" cy="783804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𝑃h𝑜𝑛𝑜𝑛</m:t>
                      </m:r>
                      <m:r>
                        <a:rPr lang="en-US" sz="24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𝐿𝑖𝑓𝑒𝑡𝑖𝑚𝑒</m:t>
                      </m:r>
                      <m:r>
                        <a:rPr lang="en-US" sz="2400" b="0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𝛤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85B1BC2-91A0-45B9-9DC1-094723EB78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932" y="67593"/>
                <a:ext cx="3570016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Down Arrow 61">
            <a:extLst>
              <a:ext uri="{FF2B5EF4-FFF2-40B4-BE49-F238E27FC236}">
                <a16:creationId xmlns:a16="http://schemas.microsoft.com/office/drawing/2014/main" id="{062A1209-FC34-4B63-ADBB-20FC231E9F0E}"/>
              </a:ext>
            </a:extLst>
          </p:cNvPr>
          <p:cNvSpPr/>
          <p:nvPr/>
        </p:nvSpPr>
        <p:spPr>
          <a:xfrm rot="16200000" flipV="1">
            <a:off x="6207616" y="-572628"/>
            <a:ext cx="186456" cy="199261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B58A829-0312-40F7-BDF7-6EA4E81EAF07}"/>
                  </a:ext>
                </a:extLst>
              </p:cNvPr>
              <p:cNvSpPr/>
              <p:nvPr/>
            </p:nvSpPr>
            <p:spPr>
              <a:xfrm>
                <a:off x="71934" y="2860524"/>
                <a:ext cx="1923860" cy="1082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𝐼𝑛𝑡𝑒𝑟𝑛𝑙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𝑒𝑛𝑒𝑟𝑔𝑦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−1)</m:t>
                          </m:r>
                        </m:den>
                      </m:f>
                    </m:oMath>
                  </m:oMathPara>
                </a14:m>
                <a:endParaRPr lang="en-US" i="1" dirty="0"/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B58A829-0312-40F7-BDF7-6EA4E81EAF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4" y="2860524"/>
                <a:ext cx="1923860" cy="10829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99BE031-DCB7-4624-BC24-87DEC914C59B}"/>
              </a:ext>
            </a:extLst>
          </p:cNvPr>
          <p:cNvGrpSpPr/>
          <p:nvPr/>
        </p:nvGrpSpPr>
        <p:grpSpPr>
          <a:xfrm>
            <a:off x="2150383" y="5089202"/>
            <a:ext cx="1822437" cy="1653191"/>
            <a:chOff x="2150383" y="5089202"/>
            <a:chExt cx="1822437" cy="165319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610B948-084E-4809-B8A3-40813F6558A9}"/>
                </a:ext>
              </a:extLst>
            </p:cNvPr>
            <p:cNvSpPr/>
            <p:nvPr/>
          </p:nvSpPr>
          <p:spPr>
            <a:xfrm flipH="1">
              <a:off x="2596902" y="5091073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9906CA4-593D-4025-8A9B-89557DF1C074}"/>
                </a:ext>
              </a:extLst>
            </p:cNvPr>
            <p:cNvSpPr/>
            <p:nvPr/>
          </p:nvSpPr>
          <p:spPr>
            <a:xfrm flipH="1">
              <a:off x="2934237" y="5089202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3F8A41F-3E6B-4D24-AAC5-F99982AEFC78}"/>
                </a:ext>
              </a:extLst>
            </p:cNvPr>
            <p:cNvSpPr/>
            <p:nvPr/>
          </p:nvSpPr>
          <p:spPr>
            <a:xfrm flipH="1">
              <a:off x="3271572" y="5091073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868675B-4B70-4233-B373-E18EEFA35DCE}"/>
                </a:ext>
              </a:extLst>
            </p:cNvPr>
            <p:cNvSpPr/>
            <p:nvPr/>
          </p:nvSpPr>
          <p:spPr>
            <a:xfrm flipH="1">
              <a:off x="3608906" y="5091073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B7ED084-0DCB-4A26-BBD5-BE81858F50C6}"/>
                </a:ext>
              </a:extLst>
            </p:cNvPr>
            <p:cNvSpPr/>
            <p:nvPr/>
          </p:nvSpPr>
          <p:spPr>
            <a:xfrm flipH="1">
              <a:off x="2597742" y="5405647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68B8CB9-6361-4A21-8E6C-49B91DC6D623}"/>
                </a:ext>
              </a:extLst>
            </p:cNvPr>
            <p:cNvSpPr/>
            <p:nvPr/>
          </p:nvSpPr>
          <p:spPr>
            <a:xfrm flipH="1">
              <a:off x="2935076" y="5403776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340A0C1-1384-4420-80D3-FA9B911C8B59}"/>
                </a:ext>
              </a:extLst>
            </p:cNvPr>
            <p:cNvSpPr/>
            <p:nvPr/>
          </p:nvSpPr>
          <p:spPr>
            <a:xfrm flipH="1">
              <a:off x="3272411" y="5405647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3C5A1FC-191F-4BDA-A63B-733526D73A03}"/>
                </a:ext>
              </a:extLst>
            </p:cNvPr>
            <p:cNvSpPr/>
            <p:nvPr/>
          </p:nvSpPr>
          <p:spPr>
            <a:xfrm flipH="1">
              <a:off x="3609745" y="5405647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EDC84F9-BD36-4249-AD4F-6719B63A754A}"/>
                </a:ext>
              </a:extLst>
            </p:cNvPr>
            <p:cNvSpPr/>
            <p:nvPr/>
          </p:nvSpPr>
          <p:spPr>
            <a:xfrm flipH="1">
              <a:off x="2597742" y="5726921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5AD8772-1C61-4DCA-B8B7-E20D4284850A}"/>
                </a:ext>
              </a:extLst>
            </p:cNvPr>
            <p:cNvSpPr/>
            <p:nvPr/>
          </p:nvSpPr>
          <p:spPr>
            <a:xfrm flipH="1">
              <a:off x="2935076" y="5725050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C4C2E69-40A8-4FA0-A596-AAD8F3A763EE}"/>
                </a:ext>
              </a:extLst>
            </p:cNvPr>
            <p:cNvSpPr/>
            <p:nvPr/>
          </p:nvSpPr>
          <p:spPr>
            <a:xfrm flipH="1">
              <a:off x="3272411" y="5726921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0ED59A5-C728-4800-9CFC-D0B4ABF34823}"/>
                </a:ext>
              </a:extLst>
            </p:cNvPr>
            <p:cNvSpPr/>
            <p:nvPr/>
          </p:nvSpPr>
          <p:spPr>
            <a:xfrm flipH="1">
              <a:off x="3609745" y="5726921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0B01091-010C-4B19-AE20-828E2EE4AB70}"/>
                </a:ext>
              </a:extLst>
            </p:cNvPr>
            <p:cNvSpPr/>
            <p:nvPr/>
          </p:nvSpPr>
          <p:spPr>
            <a:xfrm flipH="1">
              <a:off x="2604437" y="6041496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3EC95FE-BE46-4626-BB1A-2360993F5018}"/>
                </a:ext>
              </a:extLst>
            </p:cNvPr>
            <p:cNvSpPr/>
            <p:nvPr/>
          </p:nvSpPr>
          <p:spPr>
            <a:xfrm flipH="1">
              <a:off x="2941772" y="6039624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434F5AC-B81A-42F6-86BC-FD5AB1A5E592}"/>
                </a:ext>
              </a:extLst>
            </p:cNvPr>
            <p:cNvSpPr/>
            <p:nvPr/>
          </p:nvSpPr>
          <p:spPr>
            <a:xfrm flipH="1">
              <a:off x="3279107" y="6041496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4D365FD-4010-47D4-8290-61A8CA973EA1}"/>
                </a:ext>
              </a:extLst>
            </p:cNvPr>
            <p:cNvSpPr/>
            <p:nvPr/>
          </p:nvSpPr>
          <p:spPr>
            <a:xfrm flipH="1">
              <a:off x="3616441" y="6041496"/>
              <a:ext cx="84334" cy="843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AD01929-864F-4EB4-B19F-0B15D00E6E1B}"/>
                </a:ext>
              </a:extLst>
            </p:cNvPr>
            <p:cNvCxnSpPr>
              <a:stCxn id="42" idx="6"/>
              <a:endCxn id="45" idx="2"/>
            </p:cNvCxnSpPr>
            <p:nvPr/>
          </p:nvCxnSpPr>
          <p:spPr>
            <a:xfrm>
              <a:off x="2596902" y="5133240"/>
              <a:ext cx="10963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BD40EFA-306D-4CA2-BAC6-3316BEFF3C98}"/>
                </a:ext>
              </a:extLst>
            </p:cNvPr>
            <p:cNvCxnSpPr/>
            <p:nvPr/>
          </p:nvCxnSpPr>
          <p:spPr>
            <a:xfrm>
              <a:off x="2603598" y="5434428"/>
              <a:ext cx="10963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E9F46CF-A596-42BE-B11D-3E8BB444FA5B}"/>
                </a:ext>
              </a:extLst>
            </p:cNvPr>
            <p:cNvCxnSpPr/>
            <p:nvPr/>
          </p:nvCxnSpPr>
          <p:spPr>
            <a:xfrm>
              <a:off x="2583516" y="5763873"/>
              <a:ext cx="10963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7A88DAF-E3B2-468B-9A6F-EA5BBFBAA1A9}"/>
                </a:ext>
              </a:extLst>
            </p:cNvPr>
            <p:cNvCxnSpPr/>
            <p:nvPr/>
          </p:nvCxnSpPr>
          <p:spPr>
            <a:xfrm>
              <a:off x="2604437" y="6061111"/>
              <a:ext cx="10963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3424030-48CB-4EBB-8302-D179EBFDAAD6}"/>
                </a:ext>
              </a:extLst>
            </p:cNvPr>
            <p:cNvCxnSpPr>
              <a:stCxn id="42" idx="4"/>
              <a:endCxn id="54" idx="4"/>
            </p:cNvCxnSpPr>
            <p:nvPr/>
          </p:nvCxnSpPr>
          <p:spPr>
            <a:xfrm>
              <a:off x="2639069" y="5175407"/>
              <a:ext cx="7535" cy="950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A20B3E7-410A-48C1-8B3D-A9258DE7BF47}"/>
                </a:ext>
              </a:extLst>
            </p:cNvPr>
            <p:cNvCxnSpPr/>
            <p:nvPr/>
          </p:nvCxnSpPr>
          <p:spPr>
            <a:xfrm>
              <a:off x="2980457" y="5114771"/>
              <a:ext cx="7535" cy="950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6DA28DD-D07D-48D3-A6FB-A4F570C70D11}"/>
                </a:ext>
              </a:extLst>
            </p:cNvPr>
            <p:cNvCxnSpPr/>
            <p:nvPr/>
          </p:nvCxnSpPr>
          <p:spPr>
            <a:xfrm>
              <a:off x="3309474" y="5124074"/>
              <a:ext cx="7535" cy="950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07013ED-52F2-4E45-85A7-50A1FB7D24EE}"/>
                </a:ext>
              </a:extLst>
            </p:cNvPr>
            <p:cNvCxnSpPr/>
            <p:nvPr/>
          </p:nvCxnSpPr>
          <p:spPr>
            <a:xfrm>
              <a:off x="3651742" y="5124074"/>
              <a:ext cx="7535" cy="950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B290BCD-97C0-4D4B-B616-D37BBEED495F}"/>
                </a:ext>
              </a:extLst>
            </p:cNvPr>
            <p:cNvSpPr txBox="1"/>
            <p:nvPr/>
          </p:nvSpPr>
          <p:spPr>
            <a:xfrm>
              <a:off x="2304921" y="6401764"/>
              <a:ext cx="1667899" cy="340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Reciprocal  Space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6F85053C-DEC6-44AB-9BF1-1EFEFE190F8B}"/>
                </a:ext>
              </a:extLst>
            </p:cNvPr>
            <p:cNvCxnSpPr/>
            <p:nvPr/>
          </p:nvCxnSpPr>
          <p:spPr>
            <a:xfrm>
              <a:off x="2311218" y="6359200"/>
              <a:ext cx="61412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AE8379D-A1C4-4513-98C4-4BABBF2C6885}"/>
                </a:ext>
              </a:extLst>
            </p:cNvPr>
            <p:cNvCxnSpPr/>
            <p:nvPr/>
          </p:nvCxnSpPr>
          <p:spPr>
            <a:xfrm rot="16200000">
              <a:off x="2019305" y="6052217"/>
              <a:ext cx="61412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9F96D02-E2F5-4CC7-9258-9672892A2D1F}"/>
                    </a:ext>
                  </a:extLst>
                </p:cNvPr>
                <p:cNvSpPr txBox="1"/>
                <p:nvPr/>
              </p:nvSpPr>
              <p:spPr>
                <a:xfrm>
                  <a:off x="2860407" y="6115439"/>
                  <a:ext cx="4776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9F96D02-E2F5-4CC7-9258-9672892A2D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0407" y="6115439"/>
                  <a:ext cx="47763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D68BD94-5B5B-4E06-8DC5-B18688B37843}"/>
                    </a:ext>
                  </a:extLst>
                </p:cNvPr>
                <p:cNvSpPr txBox="1"/>
                <p:nvPr/>
              </p:nvSpPr>
              <p:spPr>
                <a:xfrm>
                  <a:off x="2150383" y="5419168"/>
                  <a:ext cx="485261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D68BD94-5B5B-4E06-8DC5-B18688B378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0383" y="5419168"/>
                  <a:ext cx="485261" cy="391261"/>
                </a:xfrm>
                <a:prstGeom prst="rect">
                  <a:avLst/>
                </a:prstGeom>
                <a:blipFill>
                  <a:blip r:embed="rId9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F304F99-790C-466B-98A9-908B271FB61E}"/>
              </a:ext>
            </a:extLst>
          </p:cNvPr>
          <p:cNvGrpSpPr/>
          <p:nvPr/>
        </p:nvGrpSpPr>
        <p:grpSpPr>
          <a:xfrm>
            <a:off x="4181762" y="4700268"/>
            <a:ext cx="2051450" cy="2146546"/>
            <a:chOff x="4181762" y="4700268"/>
            <a:chExt cx="2051450" cy="214654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21E4E5F-52B3-458F-AF9D-A301A284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52067" y="4700268"/>
              <a:ext cx="1781145" cy="1710779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D7D5EDF-5291-4F07-8AA3-8B0B870D506F}"/>
                </a:ext>
              </a:extLst>
            </p:cNvPr>
            <p:cNvSpPr txBox="1"/>
            <p:nvPr/>
          </p:nvSpPr>
          <p:spPr>
            <a:xfrm>
              <a:off x="4843157" y="6506185"/>
              <a:ext cx="1078836" cy="340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Dispersion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9A65B7A-70B7-4B10-8609-78FE91C0074C}"/>
                </a:ext>
              </a:extLst>
            </p:cNvPr>
            <p:cNvSpPr txBox="1"/>
            <p:nvPr/>
          </p:nvSpPr>
          <p:spPr>
            <a:xfrm>
              <a:off x="4987312" y="6337200"/>
              <a:ext cx="9610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Wave vector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76AA055-D0C0-4D4D-9CE8-955B15723917}"/>
                </a:ext>
              </a:extLst>
            </p:cNvPr>
            <p:cNvSpPr txBox="1"/>
            <p:nvPr/>
          </p:nvSpPr>
          <p:spPr>
            <a:xfrm rot="16200000">
              <a:off x="3902743" y="5450226"/>
              <a:ext cx="8350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Frequency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0A08659-F19C-429B-97D0-A3363BBF213C}"/>
              </a:ext>
            </a:extLst>
          </p:cNvPr>
          <p:cNvGrpSpPr/>
          <p:nvPr/>
        </p:nvGrpSpPr>
        <p:grpSpPr>
          <a:xfrm>
            <a:off x="71934" y="5125639"/>
            <a:ext cx="1633949" cy="1624073"/>
            <a:chOff x="71934" y="5125639"/>
            <a:chExt cx="1633949" cy="1624073"/>
          </a:xfrm>
        </p:grpSpPr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D4D4A152-B226-44FE-A60F-7E795CC327F5}"/>
                </a:ext>
              </a:extLst>
            </p:cNvPr>
            <p:cNvCxnSpPr/>
            <p:nvPr/>
          </p:nvCxnSpPr>
          <p:spPr>
            <a:xfrm>
              <a:off x="219563" y="6601460"/>
              <a:ext cx="61412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D00209F-44F5-4306-8392-E210B5F8B3C0}"/>
                </a:ext>
              </a:extLst>
            </p:cNvPr>
            <p:cNvCxnSpPr/>
            <p:nvPr/>
          </p:nvCxnSpPr>
          <p:spPr>
            <a:xfrm rot="16200000">
              <a:off x="-85413" y="6294477"/>
              <a:ext cx="61412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E0B6781-B63C-4A3B-A71E-6DAA7FE029DF}"/>
                    </a:ext>
                  </a:extLst>
                </p:cNvPr>
                <p:cNvSpPr txBox="1"/>
                <p:nvPr/>
              </p:nvSpPr>
              <p:spPr>
                <a:xfrm>
                  <a:off x="767692" y="6380380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E0B6781-B63C-4A3B-A71E-6DAA7FE029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692" y="6380380"/>
                  <a:ext cx="367986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59314BF-97F6-46A4-947F-9A480D7F708A}"/>
                    </a:ext>
                  </a:extLst>
                </p:cNvPr>
                <p:cNvSpPr txBox="1"/>
                <p:nvPr/>
              </p:nvSpPr>
              <p:spPr>
                <a:xfrm>
                  <a:off x="71934" y="5641085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59314BF-97F6-46A4-947F-9A480D7F70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4" y="5641085"/>
                  <a:ext cx="371384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2FE4D6A-5BA0-4528-A906-F807144A8228}"/>
                </a:ext>
              </a:extLst>
            </p:cNvPr>
            <p:cNvCxnSpPr>
              <a:stCxn id="93" idx="4"/>
              <a:endCxn id="105" idx="0"/>
            </p:cNvCxnSpPr>
            <p:nvPr/>
          </p:nvCxnSpPr>
          <p:spPr>
            <a:xfrm>
              <a:off x="508993" y="5310548"/>
              <a:ext cx="8170" cy="84763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59520EE-A955-4B75-AE36-C914A28A19FA}"/>
                </a:ext>
              </a:extLst>
            </p:cNvPr>
            <p:cNvCxnSpPr/>
            <p:nvPr/>
          </p:nvCxnSpPr>
          <p:spPr>
            <a:xfrm>
              <a:off x="1591759" y="5308519"/>
              <a:ext cx="8170" cy="849659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AC3370C-0CFF-4BD3-BB6B-630A58FD8282}"/>
                </a:ext>
              </a:extLst>
            </p:cNvPr>
            <p:cNvCxnSpPr>
              <a:endCxn id="106" idx="0"/>
            </p:cNvCxnSpPr>
            <p:nvPr/>
          </p:nvCxnSpPr>
          <p:spPr>
            <a:xfrm>
              <a:off x="871850" y="5302169"/>
              <a:ext cx="11073" cy="85398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26FD63C-BBF8-44F3-B87F-4C6ED0705FB6}"/>
                </a:ext>
              </a:extLst>
            </p:cNvPr>
            <p:cNvCxnSpPr/>
            <p:nvPr/>
          </p:nvCxnSpPr>
          <p:spPr>
            <a:xfrm>
              <a:off x="1224006" y="5312361"/>
              <a:ext cx="10163" cy="84581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E89674E-4626-4F90-A68A-A6FF0C08CC7E}"/>
                </a:ext>
              </a:extLst>
            </p:cNvPr>
            <p:cNvCxnSpPr/>
            <p:nvPr/>
          </p:nvCxnSpPr>
          <p:spPr>
            <a:xfrm>
              <a:off x="610417" y="5555658"/>
              <a:ext cx="9144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275EBFF-B4C0-4FE0-96EE-18E16D38E7F6}"/>
                </a:ext>
              </a:extLst>
            </p:cNvPr>
            <p:cNvCxnSpPr/>
            <p:nvPr/>
          </p:nvCxnSpPr>
          <p:spPr>
            <a:xfrm>
              <a:off x="629467" y="5904908"/>
              <a:ext cx="9144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8A47C35-3071-4273-B9C4-67F454117EE0}"/>
                </a:ext>
              </a:extLst>
            </p:cNvPr>
            <p:cNvCxnSpPr/>
            <p:nvPr/>
          </p:nvCxnSpPr>
          <p:spPr>
            <a:xfrm>
              <a:off x="629467" y="6247808"/>
              <a:ext cx="9144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88AE923-1993-4B6E-A540-C0CDFC0EC1EE}"/>
                </a:ext>
              </a:extLst>
            </p:cNvPr>
            <p:cNvCxnSpPr>
              <a:stCxn id="93" idx="6"/>
              <a:endCxn id="96" idx="2"/>
            </p:cNvCxnSpPr>
            <p:nvPr/>
          </p:nvCxnSpPr>
          <p:spPr>
            <a:xfrm>
              <a:off x="600433" y="5219108"/>
              <a:ext cx="9144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0F44B4E-EFFD-4CC8-A595-F06A838FB601}"/>
                </a:ext>
              </a:extLst>
            </p:cNvPr>
            <p:cNvSpPr/>
            <p:nvPr/>
          </p:nvSpPr>
          <p:spPr>
            <a:xfrm>
              <a:off x="417553" y="5127668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80F7AC8-1578-4FDE-BE32-203957C61590}"/>
                </a:ext>
              </a:extLst>
            </p:cNvPr>
            <p:cNvSpPr/>
            <p:nvPr/>
          </p:nvSpPr>
          <p:spPr>
            <a:xfrm>
              <a:off x="783313" y="5125639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104C125-4B62-46CA-B039-8303496477E5}"/>
                </a:ext>
              </a:extLst>
            </p:cNvPr>
            <p:cNvSpPr/>
            <p:nvPr/>
          </p:nvSpPr>
          <p:spPr>
            <a:xfrm>
              <a:off x="1149073" y="5127668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EBD6A48-DFD7-45E9-8063-EDBA11019BC9}"/>
                </a:ext>
              </a:extLst>
            </p:cNvPr>
            <p:cNvSpPr/>
            <p:nvPr/>
          </p:nvSpPr>
          <p:spPr>
            <a:xfrm>
              <a:off x="1514833" y="5127668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1D4493D-9CB5-46FB-83F1-B73CD75E0D92}"/>
                </a:ext>
              </a:extLst>
            </p:cNvPr>
            <p:cNvSpPr/>
            <p:nvPr/>
          </p:nvSpPr>
          <p:spPr>
            <a:xfrm>
              <a:off x="418463" y="5468750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494159E-7696-4C1C-8944-A18C70629B37}"/>
                </a:ext>
              </a:extLst>
            </p:cNvPr>
            <p:cNvSpPr/>
            <p:nvPr/>
          </p:nvSpPr>
          <p:spPr>
            <a:xfrm>
              <a:off x="784223" y="5466721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F67D238-88D0-42DB-9D7E-9827A03CDD4A}"/>
                </a:ext>
              </a:extLst>
            </p:cNvPr>
            <p:cNvSpPr/>
            <p:nvPr/>
          </p:nvSpPr>
          <p:spPr>
            <a:xfrm>
              <a:off x="1149983" y="5468750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92A840D-6A58-4818-813C-F71D6EC007A4}"/>
                </a:ext>
              </a:extLst>
            </p:cNvPr>
            <p:cNvSpPr/>
            <p:nvPr/>
          </p:nvSpPr>
          <p:spPr>
            <a:xfrm>
              <a:off x="1515743" y="5468750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47CB026-8F1A-4025-987A-FF6C007A5926}"/>
                </a:ext>
              </a:extLst>
            </p:cNvPr>
            <p:cNvSpPr/>
            <p:nvPr/>
          </p:nvSpPr>
          <p:spPr>
            <a:xfrm>
              <a:off x="418463" y="5817096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4F2430C-2871-4F0B-9FFD-653EE9D6CF81}"/>
                </a:ext>
              </a:extLst>
            </p:cNvPr>
            <p:cNvSpPr/>
            <p:nvPr/>
          </p:nvSpPr>
          <p:spPr>
            <a:xfrm>
              <a:off x="784223" y="5815067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FB612F08-EFE0-452F-8FF4-030DE6F423C2}"/>
                </a:ext>
              </a:extLst>
            </p:cNvPr>
            <p:cNvSpPr/>
            <p:nvPr/>
          </p:nvSpPr>
          <p:spPr>
            <a:xfrm>
              <a:off x="1149983" y="5817096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015708A5-E413-4172-80FD-E4105964985F}"/>
                </a:ext>
              </a:extLst>
            </p:cNvPr>
            <p:cNvSpPr/>
            <p:nvPr/>
          </p:nvSpPr>
          <p:spPr>
            <a:xfrm>
              <a:off x="1515743" y="5817096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1AFECAFC-B211-4F17-A7BB-65FB3DA50F78}"/>
                </a:ext>
              </a:extLst>
            </p:cNvPr>
            <p:cNvSpPr/>
            <p:nvPr/>
          </p:nvSpPr>
          <p:spPr>
            <a:xfrm>
              <a:off x="425723" y="6158178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A5168536-9966-4EC7-97F8-F0C5E7697F23}"/>
                </a:ext>
              </a:extLst>
            </p:cNvPr>
            <p:cNvSpPr/>
            <p:nvPr/>
          </p:nvSpPr>
          <p:spPr>
            <a:xfrm>
              <a:off x="791483" y="6156149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50B2950-586D-4864-A773-5C9786AA1380}"/>
                </a:ext>
              </a:extLst>
            </p:cNvPr>
            <p:cNvSpPr/>
            <p:nvPr/>
          </p:nvSpPr>
          <p:spPr>
            <a:xfrm>
              <a:off x="1157243" y="6158178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20A5AEC-BA3C-4CD2-B3C9-C7CBBEDED1F8}"/>
                </a:ext>
              </a:extLst>
            </p:cNvPr>
            <p:cNvSpPr/>
            <p:nvPr/>
          </p:nvSpPr>
          <p:spPr>
            <a:xfrm>
              <a:off x="1523003" y="6158178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Down Arrow 61">
            <a:extLst>
              <a:ext uri="{FF2B5EF4-FFF2-40B4-BE49-F238E27FC236}">
                <a16:creationId xmlns:a16="http://schemas.microsoft.com/office/drawing/2014/main" id="{611E58BA-9910-4CA4-9FFC-1786D4B5A803}"/>
              </a:ext>
            </a:extLst>
          </p:cNvPr>
          <p:cNvSpPr/>
          <p:nvPr/>
        </p:nvSpPr>
        <p:spPr>
          <a:xfrm rot="17288270" flipV="1">
            <a:off x="2778109" y="3022863"/>
            <a:ext cx="182880" cy="311879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Down Arrow 61">
            <a:extLst>
              <a:ext uri="{FF2B5EF4-FFF2-40B4-BE49-F238E27FC236}">
                <a16:creationId xmlns:a16="http://schemas.microsoft.com/office/drawing/2014/main" id="{382167B2-EB14-4349-A226-BB3C3A165CF5}"/>
              </a:ext>
            </a:extLst>
          </p:cNvPr>
          <p:cNvSpPr/>
          <p:nvPr/>
        </p:nvSpPr>
        <p:spPr>
          <a:xfrm rot="20306345" flipV="1">
            <a:off x="3940783" y="2103340"/>
            <a:ext cx="182880" cy="260170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8D06BA8-2711-4BA5-B87D-C4B0B1468D99}"/>
                  </a:ext>
                </a:extLst>
              </p:cNvPr>
              <p:cNvSpPr/>
              <p:nvPr/>
            </p:nvSpPr>
            <p:spPr>
              <a:xfrm>
                <a:off x="6828116" y="1298741"/>
                <a:ext cx="52932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Gamma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Half width at half maxima of Lorentzian</a:t>
                </a:r>
              </a:p>
            </p:txBody>
          </p:sp>
        </mc:Choice>
        <mc:Fallback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8D06BA8-2711-4BA5-B87D-C4B0B1468D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116" y="1298741"/>
                <a:ext cx="5293244" cy="369332"/>
              </a:xfrm>
              <a:prstGeom prst="rect">
                <a:avLst/>
              </a:prstGeom>
              <a:blipFill>
                <a:blip r:embed="rId13"/>
                <a:stretch>
                  <a:fillRect l="-922" t="-9836" r="-461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846E795-6151-468E-99DA-0E71D1527F0C}"/>
                  </a:ext>
                </a:extLst>
              </p:cNvPr>
              <p:cNvSpPr/>
              <p:nvPr/>
            </p:nvSpPr>
            <p:spPr>
              <a:xfrm>
                <a:off x="6550440" y="2054066"/>
                <a:ext cx="5428794" cy="101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Fitting Spectral Energy Density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𝛷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Kinetic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Energy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grow m:val="on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nary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num>
                      <m:den>
                        <m:r>
                          <m:rPr>
                            <m:nor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)2+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846E795-6151-468E-99DA-0E71D1527F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440" y="2054066"/>
                <a:ext cx="5428794" cy="1012650"/>
              </a:xfrm>
              <a:prstGeom prst="rect">
                <a:avLst/>
              </a:prstGeom>
              <a:blipFill>
                <a:blip r:embed="rId14"/>
                <a:stretch>
                  <a:fillRect t="-4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60441B4-0481-4820-8BB8-EBBFE9CC2216}"/>
                  </a:ext>
                </a:extLst>
              </p:cNvPr>
              <p:cNvSpPr/>
              <p:nvPr/>
            </p:nvSpPr>
            <p:spPr>
              <a:xfrm>
                <a:off x="6908614" y="3379481"/>
                <a:ext cx="5070619" cy="690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Kinetic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Energy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𝑙𝑖𝑚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acc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60441B4-0481-4820-8BB8-EBBFE9CC2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614" y="3379481"/>
                <a:ext cx="5070619" cy="6908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253DF99-226E-4DC8-8674-989DC4A76E8B}"/>
                  </a:ext>
                </a:extLst>
              </p:cNvPr>
              <p:cNvSpPr/>
              <p:nvPr/>
            </p:nvSpPr>
            <p:spPr>
              <a:xfrm>
                <a:off x="7128953" y="4421613"/>
                <a:ext cx="4583883" cy="14589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Phonon Normal mode coordinate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ϕ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i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t</m:t>
                          </m:r>
                        </m:e>
                      </m:d>
                      <m:r>
                        <a:rPr lang="en-US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3,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sup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𝛽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rad>
                        </m:e>
                      </m:nary>
                      <m:sSub>
                        <m:sSubPr>
                          <m:ctrlPr>
                            <a:rPr lang="en-US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𝛼𝛽</m:t>
                          </m:r>
                          <m:r>
                            <a:rPr lang="en-US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𝜙𝛼𝛽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pt-B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pt-B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𝑒𝑥𝑝</m:t>
                      </m:r>
                      <m:r>
                        <a:rPr lang="pt-B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𝒌</m:t>
                      </m:r>
                      <m:r>
                        <a:rPr lang="pt-B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𝒐𝒍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pt-BR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253DF99-226E-4DC8-8674-989DC4A76E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953" y="4421613"/>
                <a:ext cx="4583883" cy="1458989"/>
              </a:xfrm>
              <a:prstGeom prst="rect">
                <a:avLst/>
              </a:prstGeom>
              <a:blipFill>
                <a:blip r:embed="rId16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D2A742-4015-47D3-BFC3-57BD00A2E3D3}"/>
                  </a:ext>
                </a:extLst>
              </p:cNvPr>
              <p:cNvSpPr/>
              <p:nvPr/>
            </p:nvSpPr>
            <p:spPr>
              <a:xfrm>
                <a:off x="8425533" y="5879517"/>
                <a:ext cx="1515158" cy="959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pt-B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𝜙𝛼𝛽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Eigenvectors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b="0" i="0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from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LD</m:t>
                      </m:r>
                    </m:oMath>
                  </m:oMathPara>
                </a14:m>
                <a:endParaRPr lang="en-US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D2A742-4015-47D3-BFC3-57BD00A2E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33" y="5879517"/>
                <a:ext cx="1515158" cy="959365"/>
              </a:xfrm>
              <a:prstGeom prst="rect">
                <a:avLst/>
              </a:prstGeom>
              <a:blipFill>
                <a:blip r:embed="rId17"/>
                <a:stretch>
                  <a:fillRect l="-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2F69E112-85CA-414C-AC52-F4CFF9B51960}"/>
                  </a:ext>
                </a:extLst>
              </p:cNvPr>
              <p:cNvSpPr/>
              <p:nvPr/>
            </p:nvSpPr>
            <p:spPr>
              <a:xfrm>
                <a:off x="6701948" y="5842327"/>
                <a:ext cx="1676056" cy="9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baseline="-2500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𝛼𝛽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  <a:p>
                <a:pPr algn="ctr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Coordinates</a:t>
                </a:r>
              </a:p>
              <a:p>
                <a:pPr algn="ctr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from MD</a:t>
                </a:r>
              </a:p>
            </p:txBody>
          </p:sp>
        </mc:Choice>
        <mc:Fallback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2F69E112-85CA-414C-AC52-F4CFF9B519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948" y="5842327"/>
                <a:ext cx="1676056" cy="948080"/>
              </a:xfrm>
              <a:prstGeom prst="rect">
                <a:avLst/>
              </a:prstGeom>
              <a:blipFill>
                <a:blip r:embed="rId1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3F5150C-A2D6-4489-8C76-85BE36DAE77E}"/>
                  </a:ext>
                </a:extLst>
              </p:cNvPr>
              <p:cNvSpPr/>
              <p:nvPr/>
            </p:nvSpPr>
            <p:spPr>
              <a:xfrm>
                <a:off x="12812867" y="7807576"/>
                <a:ext cx="295786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𝒐𝒍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Equilibrium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position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vector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unit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cell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3F5150C-A2D6-4489-8C76-85BE36DAE7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2867" y="7807576"/>
                <a:ext cx="2957861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Down Arrow 56">
            <a:extLst>
              <a:ext uri="{FF2B5EF4-FFF2-40B4-BE49-F238E27FC236}">
                <a16:creationId xmlns:a16="http://schemas.microsoft.com/office/drawing/2014/main" id="{927064B5-885B-467F-B758-A9118A6A2FC8}"/>
              </a:ext>
            </a:extLst>
          </p:cNvPr>
          <p:cNvSpPr/>
          <p:nvPr/>
        </p:nvSpPr>
        <p:spPr>
          <a:xfrm flipV="1">
            <a:off x="9134008" y="959657"/>
            <a:ext cx="182880" cy="36617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Down Arrow 58">
            <a:extLst>
              <a:ext uri="{FF2B5EF4-FFF2-40B4-BE49-F238E27FC236}">
                <a16:creationId xmlns:a16="http://schemas.microsoft.com/office/drawing/2014/main" id="{73C21CA6-A98B-4D90-B860-8271482D4A20}"/>
              </a:ext>
            </a:extLst>
          </p:cNvPr>
          <p:cNvSpPr/>
          <p:nvPr/>
        </p:nvSpPr>
        <p:spPr>
          <a:xfrm flipV="1">
            <a:off x="9128360" y="1687893"/>
            <a:ext cx="182880" cy="36617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Down Arrow 59">
            <a:extLst>
              <a:ext uri="{FF2B5EF4-FFF2-40B4-BE49-F238E27FC236}">
                <a16:creationId xmlns:a16="http://schemas.microsoft.com/office/drawing/2014/main" id="{ABBE6C3A-CF72-4F7D-AB59-1729EECBC5F2}"/>
              </a:ext>
            </a:extLst>
          </p:cNvPr>
          <p:cNvSpPr/>
          <p:nvPr/>
        </p:nvSpPr>
        <p:spPr>
          <a:xfrm flipV="1">
            <a:off x="9147940" y="2963057"/>
            <a:ext cx="182880" cy="36617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Down Arrow 60">
            <a:extLst>
              <a:ext uri="{FF2B5EF4-FFF2-40B4-BE49-F238E27FC236}">
                <a16:creationId xmlns:a16="http://schemas.microsoft.com/office/drawing/2014/main" id="{F1E9815D-8AEF-46F4-A08A-344222B15C0B}"/>
              </a:ext>
            </a:extLst>
          </p:cNvPr>
          <p:cNvSpPr/>
          <p:nvPr/>
        </p:nvSpPr>
        <p:spPr>
          <a:xfrm flipV="1">
            <a:off x="9148080" y="4092693"/>
            <a:ext cx="182880" cy="36617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7EDB945F-2073-455F-87DF-3018A9D296F7}"/>
                  </a:ext>
                </a:extLst>
              </p:cNvPr>
              <p:cNvSpPr/>
              <p:nvPr/>
            </p:nvSpPr>
            <p:spPr>
              <a:xfrm>
                <a:off x="9860914" y="5897534"/>
                <a:ext cx="233108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𝒐𝒍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Equilibrium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position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unit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cell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7EDB945F-2073-455F-87DF-3018A9D296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0914" y="5897534"/>
                <a:ext cx="2331086" cy="92333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Down Arrow 60">
            <a:extLst>
              <a:ext uri="{FF2B5EF4-FFF2-40B4-BE49-F238E27FC236}">
                <a16:creationId xmlns:a16="http://schemas.microsoft.com/office/drawing/2014/main" id="{6901F4CB-7770-4BD8-8A01-9DC78E55D1EF}"/>
              </a:ext>
            </a:extLst>
          </p:cNvPr>
          <p:cNvSpPr/>
          <p:nvPr/>
        </p:nvSpPr>
        <p:spPr>
          <a:xfrm rot="3640529" flipV="1">
            <a:off x="8463713" y="5386434"/>
            <a:ext cx="182880" cy="106010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Down Arrow 60">
            <a:extLst>
              <a:ext uri="{FF2B5EF4-FFF2-40B4-BE49-F238E27FC236}">
                <a16:creationId xmlns:a16="http://schemas.microsoft.com/office/drawing/2014/main" id="{EBB9F70D-9458-482B-847F-2B81F86743F9}"/>
              </a:ext>
            </a:extLst>
          </p:cNvPr>
          <p:cNvSpPr/>
          <p:nvPr/>
        </p:nvSpPr>
        <p:spPr>
          <a:xfrm rot="1941609" flipV="1">
            <a:off x="9576277" y="5334027"/>
            <a:ext cx="182880" cy="71399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Down Arrow 60">
            <a:extLst>
              <a:ext uri="{FF2B5EF4-FFF2-40B4-BE49-F238E27FC236}">
                <a16:creationId xmlns:a16="http://schemas.microsoft.com/office/drawing/2014/main" id="{FA1B8AF6-BB8F-47CE-BB57-07333B226AE0}"/>
              </a:ext>
            </a:extLst>
          </p:cNvPr>
          <p:cNvSpPr/>
          <p:nvPr/>
        </p:nvSpPr>
        <p:spPr>
          <a:xfrm flipH="1" flipV="1">
            <a:off x="11078073" y="5382776"/>
            <a:ext cx="182880" cy="5792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Down Arrow 62">
            <a:extLst>
              <a:ext uri="{FF2B5EF4-FFF2-40B4-BE49-F238E27FC236}">
                <a16:creationId xmlns:a16="http://schemas.microsoft.com/office/drawing/2014/main" id="{81AAD02B-7BCD-40C7-9D42-AA1384588B14}"/>
              </a:ext>
            </a:extLst>
          </p:cNvPr>
          <p:cNvSpPr/>
          <p:nvPr/>
        </p:nvSpPr>
        <p:spPr>
          <a:xfrm flipV="1">
            <a:off x="842583" y="2166946"/>
            <a:ext cx="182880" cy="54411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6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29" grpId="0"/>
      <p:bldP spid="35" grpId="0" animBg="1"/>
      <p:bldP spid="36" grpId="0" animBg="1"/>
      <p:bldP spid="38" grpId="0" animBg="1"/>
      <p:bldP spid="39" grpId="0" animBg="1"/>
      <p:bldP spid="40" grpId="0"/>
      <p:bldP spid="109" grpId="0" animBg="1"/>
      <p:bldP spid="110" grpId="0" animBg="1"/>
      <p:bldP spid="111" grpId="0"/>
      <p:bldP spid="112" grpId="0"/>
      <p:bldP spid="113" grpId="0"/>
      <p:bldP spid="114" grpId="0"/>
      <p:bldP spid="115" grpId="0"/>
      <p:bldP spid="116" grpId="0"/>
      <p:bldP spid="118" grpId="0" animBg="1"/>
      <p:bldP spid="119" grpId="0" animBg="1"/>
      <p:bldP spid="120" grpId="0" animBg="1"/>
      <p:bldP spid="121" grpId="0" animBg="1"/>
      <p:bldP spid="125" grpId="0"/>
      <p:bldP spid="126" grpId="0" animBg="1"/>
      <p:bldP spid="127" grpId="0" animBg="1"/>
      <p:bldP spid="128" grpId="0" animBg="1"/>
      <p:bldP spid="1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0696191-22AC-4AA2-8522-4F8149EEDA5E}"/>
              </a:ext>
            </a:extLst>
          </p:cNvPr>
          <p:cNvGrpSpPr/>
          <p:nvPr/>
        </p:nvGrpSpPr>
        <p:grpSpPr>
          <a:xfrm>
            <a:off x="6268920" y="949569"/>
            <a:ext cx="5867389" cy="4412371"/>
            <a:chOff x="6268920" y="949569"/>
            <a:chExt cx="5867389" cy="4412371"/>
          </a:xfrm>
        </p:grpSpPr>
        <p:pic>
          <p:nvPicPr>
            <p:cNvPr id="4" name="Picture 3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E684C35A-7107-4CBC-A47A-4F722E650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45" t="3656" r="4231" b="5354"/>
            <a:stretch/>
          </p:blipFill>
          <p:spPr>
            <a:xfrm>
              <a:off x="6540511" y="1129641"/>
              <a:ext cx="5595798" cy="423229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3CD1D6-37E4-42C3-859E-86496157083A}"/>
                </a:ext>
              </a:extLst>
            </p:cNvPr>
            <p:cNvSpPr txBox="1"/>
            <p:nvPr/>
          </p:nvSpPr>
          <p:spPr>
            <a:xfrm>
              <a:off x="7167344" y="949569"/>
              <a:ext cx="4933797" cy="360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Phonon Lifetimes vs Frequency for Silicon 6x6x6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711981-9BAE-4334-A09A-200A2560C251}"/>
                </a:ext>
              </a:extLst>
            </p:cNvPr>
            <p:cNvSpPr txBox="1"/>
            <p:nvPr/>
          </p:nvSpPr>
          <p:spPr>
            <a:xfrm>
              <a:off x="8677215" y="4904018"/>
              <a:ext cx="1914054" cy="327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Frequency (rad/s)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F5AB76-D9CD-40E3-AA0D-863E242EAEAE}"/>
                </a:ext>
              </a:extLst>
            </p:cNvPr>
            <p:cNvSpPr txBox="1"/>
            <p:nvPr/>
          </p:nvSpPr>
          <p:spPr>
            <a:xfrm rot="16200000">
              <a:off x="5468183" y="2694401"/>
              <a:ext cx="1926725" cy="325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Relaxation Time (s)</a:t>
              </a:r>
            </a:p>
          </p:txBody>
        </p:sp>
      </p:grpSp>
      <p:pic>
        <p:nvPicPr>
          <p:cNvPr id="8" name="silicon_SED_plots">
            <a:hlinkClick r:id="" action="ppaction://media"/>
            <a:extLst>
              <a:ext uri="{FF2B5EF4-FFF2-40B4-BE49-F238E27FC236}">
                <a16:creationId xmlns:a16="http://schemas.microsoft.com/office/drawing/2014/main" id="{CFA97767-45B2-4BF5-85E6-6D614F045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338" t="6823" r="7307" b="4877"/>
          <a:stretch/>
        </p:blipFill>
        <p:spPr>
          <a:xfrm>
            <a:off x="614108" y="920418"/>
            <a:ext cx="5454162" cy="42818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B1B0E6-9ACD-4DC7-84CD-3B81A5A33810}"/>
              </a:ext>
            </a:extLst>
          </p:cNvPr>
          <p:cNvSpPr txBox="1"/>
          <p:nvPr/>
        </p:nvSpPr>
        <p:spPr>
          <a:xfrm>
            <a:off x="1600204" y="515575"/>
            <a:ext cx="4668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Spectral Energy Density plots for Silicon 6x6x6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022529-EE0A-4D65-B859-4C935AC50538}"/>
              </a:ext>
            </a:extLst>
          </p:cNvPr>
          <p:cNvSpPr txBox="1"/>
          <p:nvPr/>
        </p:nvSpPr>
        <p:spPr>
          <a:xfrm>
            <a:off x="2636230" y="5201278"/>
            <a:ext cx="1811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Frequency (cm</a:t>
            </a:r>
            <a:r>
              <a:rPr lang="en-US" sz="1400" baseline="30000" dirty="0"/>
              <a:t>-1</a:t>
            </a:r>
            <a:r>
              <a:rPr lang="en-US" sz="14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0FFBE6-9932-4FB3-8DC8-4114DDF9CEA0}"/>
              </a:ext>
            </a:extLst>
          </p:cNvPr>
          <p:cNvSpPr txBox="1"/>
          <p:nvPr/>
        </p:nvSpPr>
        <p:spPr>
          <a:xfrm rot="16200000">
            <a:off x="-397640" y="2672994"/>
            <a:ext cx="1926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Spectral Energy Density</a:t>
            </a:r>
          </a:p>
        </p:txBody>
      </p:sp>
    </p:spTree>
    <p:extLst>
      <p:ext uri="{BB962C8B-B14F-4D97-AF65-F5344CB8AC3E}">
        <p14:creationId xmlns:p14="http://schemas.microsoft.com/office/powerpoint/2010/main" val="165537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DE74B0-DF46-4D5B-AE5C-346A08BB375D}"/>
              </a:ext>
            </a:extLst>
          </p:cNvPr>
          <p:cNvSpPr txBox="1"/>
          <p:nvPr/>
        </p:nvSpPr>
        <p:spPr>
          <a:xfrm>
            <a:off x="609600" y="426720"/>
            <a:ext cx="7222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 Work: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Simulate larger supercells for complex molecular crystals, RDX 10x10x10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Investigate coupling between phonon modes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5B68796-4D3F-4EC5-BEFF-3BD3C5F22D85}"/>
                  </a:ext>
                </a:extLst>
              </p:cNvPr>
              <p:cNvSpPr/>
              <p:nvPr/>
            </p:nvSpPr>
            <p:spPr>
              <a:xfrm>
                <a:off x="2956561" y="2500889"/>
                <a:ext cx="4978400" cy="1631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5B68796-4D3F-4EC5-BEFF-3BD3C5F22D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561" y="2500889"/>
                <a:ext cx="4978400" cy="16310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470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234566" y="4666978"/>
                <a:ext cx="6009915" cy="9337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i="1" baseline="-2500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sz="2000" i="1" baseline="-2500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m:rPr>
                                  <m:nor/>
                                </m:rPr>
                                <a:rPr lang="el-GR" sz="2000" dirty="0" smtClean="0"/>
                                <m:t>ω</m:t>
                              </m:r>
                              <m:d>
                                <m:d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d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b="0" i="1" baseline="-2500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baseline="-25000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000" b="0" i="1" baseline="-2500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sSup>
                                <m:sSupPr>
                                  <m:ctrlPr>
                                    <a:rPr lang="en-US" sz="2000" b="0" i="1" baseline="-2500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baseline="-2500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p>
                                  <m:r>
                                    <a:rPr lang="en-US" sz="2000" b="0" i="1" baseline="-2500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baseline="-25000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pt-BR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noBar"/>
                                      <m:ctrlPr>
                                        <a:rPr lang="pt-BR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num>
                                    <m:den>
                                      <m:r>
                                        <m:rPr>
                                          <m:nor/>
                                        </m:rPr>
                                        <a:rPr lang="el-GR" sz="2000"/>
                                        <m:t>ν</m:t>
                                      </m:r>
                                    </m:den>
                                  </m:f>
                                </m:e>
                              </m:d>
                            </m:e>
                          </m:nary>
                          <m:f>
                            <m:f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2000" i="0" baseline="30000" dirty="0" smtClean="0"/>
                                <m:t>2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000" i="0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  <m:r>
                                <m:rPr>
                                  <m:nor/>
                                </m:rPr>
                                <a:rPr lang="en-US" sz="2000" i="0" baseline="-25000" smtClean="0"/>
                                <m:t>o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den>
                          </m:f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566" y="4666978"/>
                <a:ext cx="6009915" cy="9337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61711" y="2391029"/>
                <a:ext cx="4957383" cy="989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3,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rad>
                        </m:e>
                      </m:nary>
                      <m:sSub>
                        <m:sSubPr>
                          <m:ctrlPr>
                            <a:rPr lang="en-US" sz="2000" i="1" baseline="-250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000" i="1" baseline="-2500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000" i="1" baseline="-25000">
                              <a:latin typeface="Cambria Math" panose="02040503050406030204" pitchFamily="18" charset="0"/>
                            </a:rPr>
                            <m:t>𝑏𝑙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𝜙𝛼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pt-BR" sz="2000" i="1">
                          <a:latin typeface="Cambria Math" panose="02040503050406030204" pitchFamily="18" charset="0"/>
                        </a:rPr>
                        <m:t>𝑒𝑥𝑝</m:t>
                      </m:r>
                      <m:r>
                        <a:rPr lang="pt-BR" sz="2000" i="1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pt-BR" sz="2000" i="1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𝒐𝒍</m:t>
                          </m:r>
                        </m:sub>
                      </m:sSub>
                      <m:r>
                        <a:rPr lang="pt-BR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11" y="2391029"/>
                <a:ext cx="4957383" cy="9890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00375" y="4574767"/>
                <a:ext cx="3944221" cy="858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grow m:val="on"/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  <m:f>
                      <m:f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pt-BR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den>
                        </m:f>
                      </m:num>
                      <m:den>
                        <m:r>
                          <m:rPr>
                            <m:nor/>
                          </m:rPr>
                          <a:rPr lang="en-US" sz="2400" i="0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)2+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75" y="4574767"/>
                <a:ext cx="3944221" cy="8581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EDCFED4-C883-4319-9373-619E26F187EB}"/>
                  </a:ext>
                </a:extLst>
              </p:cNvPr>
              <p:cNvSpPr/>
              <p:nvPr/>
            </p:nvSpPr>
            <p:spPr>
              <a:xfrm>
                <a:off x="161711" y="271085"/>
                <a:ext cx="4340155" cy="508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  <m:sup>
                        <m:argPr>
                          <m:argSz m:val="-2"/>
                        </m:argP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/>
                          <m:t>⨂</m:t>
                        </m:r>
                        <m:r>
                          <m:rPr>
                            <m:nor/>
                          </m:rPr>
                          <a:rPr lang="en-US" sz="2400" b="0" i="0" smtClean="0"/>
                          <m:t> 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m:rPr>
                            <m:nor/>
                          </m:rPr>
                          <a:rPr lang="en-US" sz="2400" b="0" i="0" baseline="-2500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τ</m:t>
                        </m:r>
                        <m:r>
                          <a:rPr lang="en-US" sz="2400" b="0" i="1" baseline="-25000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EDCFED4-C883-4319-9373-619E26F18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11" y="271085"/>
                <a:ext cx="4340155" cy="508985"/>
              </a:xfrm>
              <a:prstGeom prst="rect">
                <a:avLst/>
              </a:prstGeom>
              <a:blipFill>
                <a:blip r:embed="rId6"/>
                <a:stretch>
                  <a:fillRect t="-116667" b="-16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1BD353-C927-47BB-ABDF-522274B1EE91}"/>
                  </a:ext>
                </a:extLst>
              </p:cNvPr>
              <p:cNvSpPr txBox="1"/>
              <p:nvPr/>
            </p:nvSpPr>
            <p:spPr>
              <a:xfrm>
                <a:off x="4501866" y="388334"/>
                <a:ext cx="74753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𝑃h𝑜𝑛𝑜𝑛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𝑚𝑜𝑑𝑒𝑠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Κ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𝚱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1BD353-C927-47BB-ABDF-522274B1E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866" y="388334"/>
                <a:ext cx="7475316" cy="369332"/>
              </a:xfrm>
              <a:prstGeom prst="rect">
                <a:avLst/>
              </a:prstGeom>
              <a:blipFill>
                <a:blip r:embed="rId7"/>
                <a:stretch>
                  <a:fillRect l="-570" r="-896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328086-37B5-40B0-BD12-8AE28EA0E549}"/>
                  </a:ext>
                </a:extLst>
              </p:cNvPr>
              <p:cNvSpPr txBox="1"/>
              <p:nvPr/>
            </p:nvSpPr>
            <p:spPr>
              <a:xfrm>
                <a:off x="300375" y="1086799"/>
                <a:ext cx="3497508" cy="10430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ℏ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𝐾𝑇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328086-37B5-40B0-BD12-8AE28EA0E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75" y="1086799"/>
                <a:ext cx="3497508" cy="10430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7416AB-D3AA-493B-970E-7F02C39C6D2F}"/>
                  </a:ext>
                </a:extLst>
              </p:cNvPr>
              <p:cNvSpPr txBox="1"/>
              <p:nvPr/>
            </p:nvSpPr>
            <p:spPr>
              <a:xfrm>
                <a:off x="3973221" y="1086799"/>
                <a:ext cx="1419298" cy="70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𝒅𝒌</m:t>
                          </m:r>
                        </m:den>
                      </m:f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7416AB-D3AA-493B-970E-7F02C39C6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221" y="1086799"/>
                <a:ext cx="1419298" cy="7015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007D2D0-2AE4-4658-80F2-3AD5D415FE69}"/>
                  </a:ext>
                </a:extLst>
              </p:cNvPr>
              <p:cNvSpPr/>
              <p:nvPr/>
            </p:nvSpPr>
            <p:spPr>
              <a:xfrm>
                <a:off x="6274660" y="2498135"/>
                <a:ext cx="5454955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3,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den>
                                  </m:f>
                                </m:e>
                              </m:rad>
                            </m:e>
                          </m:nary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𝜙𝛼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𝑒𝑥</m:t>
                          </m:r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fName>
                            <m:e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2000" b="0" i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𝒐𝒍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007D2D0-2AE4-4658-80F2-3AD5D415F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660" y="2498135"/>
                <a:ext cx="5454955" cy="7838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EAF374D-36BC-477A-B92E-0563EB781E25}"/>
                  </a:ext>
                </a:extLst>
              </p:cNvPr>
              <p:cNvSpPr/>
              <p:nvPr/>
            </p:nvSpPr>
            <p:spPr>
              <a:xfrm>
                <a:off x="161711" y="3429000"/>
                <a:ext cx="9100184" cy="13658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Spectral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Energy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Density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rad>
                                </m:den>
                              </m:f>
                              <m:nary>
                                <m:naryPr>
                                  <m:limLoc m:val="subSup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−∞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EAF374D-36BC-477A-B92E-0563EB781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11" y="3429000"/>
                <a:ext cx="9100184" cy="13658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5E03F10-2A21-4DDE-944C-FB1CF60CEE09}"/>
                  </a:ext>
                </a:extLst>
              </p:cNvPr>
              <p:cNvSpPr/>
              <p:nvPr/>
            </p:nvSpPr>
            <p:spPr>
              <a:xfrm>
                <a:off x="300375" y="5600695"/>
                <a:ext cx="4801314" cy="10268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Lorentzian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Φ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rad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𝜔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5E03F10-2A21-4DDE-944C-FB1CF60CE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75" y="5600695"/>
                <a:ext cx="4801314" cy="10268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2932371"/>
      </p:ext>
    </p:extLst>
  </p:cSld>
  <p:clrMapOvr>
    <a:masterClrMapping/>
  </p:clrMapOvr>
</p:sld>
</file>

<file path=ppt/theme/theme1.xml><?xml version="1.0" encoding="utf-8"?>
<a:theme xmlns:a="http://schemas.openxmlformats.org/drawingml/2006/main" name="atoms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brational_Properties_of_Atoms_Phonon_Lifetimes_Gaurav_Kumar.potx" id="{4B046330-C74C-4A8C-9B6D-72AAB3F3ED59}" vid="{731998B6-35D0-4DBC-A61F-935BD8C215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Vibrational_Properties_of_Atoms_Phonon_Lifetimes_Gaurav_Kumar</Template>
  <TotalTime>1032</TotalTime>
  <Words>486</Words>
  <Application>Microsoft Office PowerPoint</Application>
  <PresentationFormat>Widescreen</PresentationFormat>
  <Paragraphs>75</Paragraphs>
  <Slides>6</Slides>
  <Notes>3</Notes>
  <HiddenSlides>1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Times New Roman</vt:lpstr>
      <vt:lpstr>atoms_theme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Gaurav</dc:creator>
  <cp:lastModifiedBy>Gaurav</cp:lastModifiedBy>
  <cp:revision>27</cp:revision>
  <dcterms:created xsi:type="dcterms:W3CDTF">2018-07-06T19:49:55Z</dcterms:created>
  <dcterms:modified xsi:type="dcterms:W3CDTF">2018-07-07T22:28:29Z</dcterms:modified>
</cp:coreProperties>
</file>