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7"/>
  </p:notesMasterIdLst>
  <p:sldIdLst>
    <p:sldId id="277" r:id="rId2"/>
    <p:sldId id="280" r:id="rId3"/>
    <p:sldId id="286" r:id="rId4"/>
    <p:sldId id="292" r:id="rId5"/>
    <p:sldId id="293" r:id="rId6"/>
    <p:sldId id="296" r:id="rId7"/>
    <p:sldId id="297" r:id="rId8"/>
    <p:sldId id="294" r:id="rId9"/>
    <p:sldId id="287" r:id="rId10"/>
    <p:sldId id="257" r:id="rId11"/>
    <p:sldId id="258" r:id="rId12"/>
    <p:sldId id="259" r:id="rId13"/>
    <p:sldId id="295" r:id="rId14"/>
    <p:sldId id="303" r:id="rId15"/>
    <p:sldId id="304" r:id="rId16"/>
    <p:sldId id="305" r:id="rId17"/>
    <p:sldId id="306" r:id="rId18"/>
    <p:sldId id="397" r:id="rId19"/>
    <p:sldId id="408" r:id="rId20"/>
    <p:sldId id="428" r:id="rId21"/>
    <p:sldId id="429" r:id="rId22"/>
    <p:sldId id="431" r:id="rId23"/>
    <p:sldId id="432" r:id="rId24"/>
    <p:sldId id="443" r:id="rId25"/>
    <p:sldId id="446" r:id="rId26"/>
    <p:sldId id="447" r:id="rId27"/>
    <p:sldId id="448" r:id="rId28"/>
    <p:sldId id="438" r:id="rId29"/>
    <p:sldId id="437" r:id="rId30"/>
    <p:sldId id="350" r:id="rId31"/>
    <p:sldId id="351" r:id="rId32"/>
    <p:sldId id="353" r:id="rId33"/>
    <p:sldId id="354" r:id="rId34"/>
    <p:sldId id="395" r:id="rId35"/>
    <p:sldId id="396" r:id="rId36"/>
    <p:sldId id="410" r:id="rId37"/>
    <p:sldId id="444" r:id="rId38"/>
    <p:sldId id="445" r:id="rId39"/>
    <p:sldId id="357" r:id="rId40"/>
    <p:sldId id="359" r:id="rId41"/>
    <p:sldId id="288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4" r:id="rId50"/>
    <p:sldId id="345" r:id="rId51"/>
    <p:sldId id="361" r:id="rId52"/>
    <p:sldId id="362" r:id="rId53"/>
    <p:sldId id="363" r:id="rId54"/>
    <p:sldId id="346" r:id="rId55"/>
    <p:sldId id="369" r:id="rId56"/>
    <p:sldId id="364" r:id="rId57"/>
    <p:sldId id="347" r:id="rId58"/>
    <p:sldId id="418" r:id="rId59"/>
    <p:sldId id="423" r:id="rId60"/>
    <p:sldId id="424" r:id="rId61"/>
    <p:sldId id="425" r:id="rId62"/>
    <p:sldId id="426" r:id="rId63"/>
    <p:sldId id="449" r:id="rId64"/>
    <p:sldId id="451" r:id="rId65"/>
    <p:sldId id="349" r:id="rId66"/>
    <p:sldId id="289" r:id="rId67"/>
    <p:sldId id="392" r:id="rId68"/>
    <p:sldId id="393" r:id="rId69"/>
    <p:sldId id="394" r:id="rId70"/>
    <p:sldId id="415" r:id="rId71"/>
    <p:sldId id="416" r:id="rId72"/>
    <p:sldId id="417" r:id="rId73"/>
    <p:sldId id="290" r:id="rId74"/>
    <p:sldId id="325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452" r:id="rId85"/>
    <p:sldId id="453" r:id="rId86"/>
    <p:sldId id="365" r:id="rId87"/>
    <p:sldId id="366" r:id="rId88"/>
    <p:sldId id="367" r:id="rId89"/>
    <p:sldId id="370" r:id="rId90"/>
    <p:sldId id="371" r:id="rId91"/>
    <p:sldId id="368" r:id="rId92"/>
    <p:sldId id="291" r:id="rId93"/>
    <p:sldId id="372" r:id="rId94"/>
    <p:sldId id="373" r:id="rId95"/>
    <p:sldId id="374" r:id="rId96"/>
    <p:sldId id="375" r:id="rId97"/>
    <p:sldId id="376" r:id="rId98"/>
    <p:sldId id="377" r:id="rId99"/>
    <p:sldId id="379" r:id="rId100"/>
    <p:sldId id="380" r:id="rId101"/>
    <p:sldId id="381" r:id="rId102"/>
    <p:sldId id="382" r:id="rId103"/>
    <p:sldId id="383" r:id="rId104"/>
    <p:sldId id="384" r:id="rId105"/>
    <p:sldId id="387" r:id="rId106"/>
    <p:sldId id="388" r:id="rId107"/>
    <p:sldId id="389" r:id="rId108"/>
    <p:sldId id="454" r:id="rId109"/>
    <p:sldId id="390" r:id="rId110"/>
    <p:sldId id="391" r:id="rId111"/>
    <p:sldId id="403" r:id="rId112"/>
    <p:sldId id="402" r:id="rId113"/>
    <p:sldId id="435" r:id="rId114"/>
    <p:sldId id="436" r:id="rId115"/>
    <p:sldId id="450" r:id="rId1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70B26BF-0011-45DD-A033-9A2F4487A2F7}">
          <p14:sldIdLst>
            <p14:sldId id="277"/>
            <p14:sldId id="280"/>
          </p14:sldIdLst>
        </p14:section>
        <p14:section name="Motivation" id="{8C88ACCD-ADA6-40E5-98FC-E8053B178B21}">
          <p14:sldIdLst>
            <p14:sldId id="286"/>
            <p14:sldId id="292"/>
            <p14:sldId id="293"/>
            <p14:sldId id="296"/>
            <p14:sldId id="297"/>
            <p14:sldId id="294"/>
          </p14:sldIdLst>
        </p14:section>
        <p14:section name="System architecture" id="{D37B27B9-A0A3-4D2A-8BD2-E762515B8987}">
          <p14:sldIdLst>
            <p14:sldId id="287"/>
            <p14:sldId id="257"/>
            <p14:sldId id="258"/>
            <p14:sldId id="259"/>
            <p14:sldId id="295"/>
            <p14:sldId id="303"/>
            <p14:sldId id="304"/>
            <p14:sldId id="305"/>
            <p14:sldId id="306"/>
          </p14:sldIdLst>
        </p14:section>
        <p14:section name="Introduction performance engineering" id="{C0A1CF97-87C2-4767-A847-7DA2916A8869}">
          <p14:sldIdLst>
            <p14:sldId id="397"/>
            <p14:sldId id="408"/>
            <p14:sldId id="428"/>
            <p14:sldId id="429"/>
            <p14:sldId id="431"/>
            <p14:sldId id="432"/>
            <p14:sldId id="443"/>
            <p14:sldId id="446"/>
            <p14:sldId id="447"/>
            <p14:sldId id="448"/>
            <p14:sldId id="438"/>
            <p14:sldId id="437"/>
            <p14:sldId id="350"/>
            <p14:sldId id="351"/>
            <p14:sldId id="353"/>
            <p14:sldId id="354"/>
            <p14:sldId id="395"/>
            <p14:sldId id="396"/>
            <p14:sldId id="410"/>
            <p14:sldId id="444"/>
            <p14:sldId id="445"/>
            <p14:sldId id="357"/>
            <p14:sldId id="359"/>
          </p14:sldIdLst>
        </p14:section>
        <p14:section name="Hardware performance counting" id="{C0116300-DBD9-472D-8156-800F3B5F16D5}">
          <p14:sldIdLst>
            <p14:sldId id="288"/>
            <p14:sldId id="336"/>
            <p14:sldId id="337"/>
            <p14:sldId id="338"/>
            <p14:sldId id="339"/>
            <p14:sldId id="340"/>
            <p14:sldId id="341"/>
            <p14:sldId id="342"/>
            <p14:sldId id="344"/>
            <p14:sldId id="345"/>
            <p14:sldId id="361"/>
            <p14:sldId id="362"/>
            <p14:sldId id="363"/>
            <p14:sldId id="346"/>
            <p14:sldId id="369"/>
            <p14:sldId id="364"/>
            <p14:sldId id="347"/>
            <p14:sldId id="418"/>
            <p14:sldId id="423"/>
            <p14:sldId id="424"/>
            <p14:sldId id="425"/>
            <p14:sldId id="426"/>
            <p14:sldId id="449"/>
            <p14:sldId id="451"/>
            <p14:sldId id="349"/>
          </p14:sldIdLst>
        </p14:section>
        <p14:section name="Hands On: Vector triad" id="{A8F0C61A-F149-4D1F-B45E-5B71A61AEFF9}">
          <p14:sldIdLst>
            <p14:sldId id="289"/>
            <p14:sldId id="392"/>
            <p14:sldId id="393"/>
            <p14:sldId id="394"/>
            <p14:sldId id="415"/>
            <p14:sldId id="416"/>
            <p14:sldId id="417"/>
          </p14:sldIdLst>
        </p14:section>
        <p14:section name="Hands On: Dense MVM" id="{068AB597-2C86-462D-AC8B-E1AEECB15B38}">
          <p14:sldIdLst>
            <p14:sldId id="290"/>
            <p14:sldId id="325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452"/>
            <p14:sldId id="453"/>
            <p14:sldId id="365"/>
            <p14:sldId id="366"/>
            <p14:sldId id="367"/>
            <p14:sldId id="370"/>
            <p14:sldId id="371"/>
            <p14:sldId id="368"/>
          </p14:sldIdLst>
        </p14:section>
        <p14:section name="5pt stencil" id="{24337B3A-86E4-4AE1-B2EC-974B25E9DA13}">
          <p14:sldIdLst>
            <p14:sldId id="291"/>
            <p14:sldId id="372"/>
            <p14:sldId id="373"/>
            <p14:sldId id="374"/>
            <p14:sldId id="375"/>
            <p14:sldId id="376"/>
            <p14:sldId id="377"/>
            <p14:sldId id="379"/>
            <p14:sldId id="380"/>
            <p14:sldId id="381"/>
            <p14:sldId id="382"/>
            <p14:sldId id="383"/>
            <p14:sldId id="384"/>
            <p14:sldId id="387"/>
            <p14:sldId id="388"/>
            <p14:sldId id="389"/>
            <p14:sldId id="454"/>
            <p14:sldId id="390"/>
            <p14:sldId id="391"/>
            <p14:sldId id="403"/>
            <p14:sldId id="402"/>
            <p14:sldId id="435"/>
            <p14:sldId id="436"/>
            <p14:sldId id="4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öhl, Thomas (RRZE)" initials="RT(" lastIdx="5" clrIdx="0">
    <p:extLst>
      <p:ext uri="{19B8F6BF-5375-455C-9EA6-DF929625EA0E}">
        <p15:presenceInfo xmlns:p15="http://schemas.microsoft.com/office/powerpoint/2012/main" userId="S-1-5-21-2445940274-3546290456-3766068514-924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00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6" autoAdjust="0"/>
    <p:restoredTop sz="81920" autoAdjust="0"/>
  </p:normalViewPr>
  <p:slideViewPr>
    <p:cSldViewPr snapToGrid="0">
      <p:cViewPr varScale="1">
        <p:scale>
          <a:sx n="111" d="100"/>
          <a:sy n="111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32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commentAuthors" Target="commentAuthor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-5400000" vert="horz"/>
          <a:lstStyle/>
          <a:p>
            <a:pPr algn="ctr">
              <a:defRPr sz="195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Clock Frequency [MHz]</a:t>
            </a:r>
          </a:p>
        </c:rich>
      </c:tx>
      <c:layout>
        <c:manualLayout>
          <c:xMode val="edge"/>
          <c:yMode val="edge"/>
          <c:x val="1.2344307935623118E-2"/>
          <c:y val="0.40342928649380266"/>
        </c:manualLayout>
      </c:layout>
      <c:overlay val="0"/>
      <c:spPr>
        <a:noFill/>
        <a:ln w="497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666666666666666"/>
          <c:y val="4.375643555047367E-2"/>
          <c:w val="0.79676717415711085"/>
          <c:h val="0.78115986987725539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Frequency [MHz]</c:v>
                </c:pt>
              </c:strCache>
            </c:strRef>
          </c:tx>
          <c:spPr>
            <a:ln w="24853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Sheet1!$B$2:$B$44</c:f>
              <c:numCache>
                <c:formatCode>@</c:formatCode>
                <c:ptCount val="4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 formatCode="General">
                  <c:v>2006</c:v>
                </c:pt>
                <c:pt idx="35" formatCode="General">
                  <c:v>2008</c:v>
                </c:pt>
                <c:pt idx="36" formatCode="General">
                  <c:v>2009</c:v>
                </c:pt>
                <c:pt idx="37" formatCode="General">
                  <c:v>2010</c:v>
                </c:pt>
                <c:pt idx="38" formatCode="General">
                  <c:v>2011</c:v>
                </c:pt>
                <c:pt idx="39" formatCode="General">
                  <c:v>2013</c:v>
                </c:pt>
                <c:pt idx="40" formatCode="General">
                  <c:v>2014</c:v>
                </c:pt>
                <c:pt idx="41" formatCode="General">
                  <c:v>2016</c:v>
                </c:pt>
                <c:pt idx="42" formatCode="General">
                  <c:v>2017</c:v>
                </c:pt>
              </c:numCache>
            </c:num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16</c:v>
                </c:pt>
                <c:pt idx="15">
                  <c:v>16</c:v>
                </c:pt>
                <c:pt idx="16">
                  <c:v>20</c:v>
                </c:pt>
                <c:pt idx="17">
                  <c:v>25</c:v>
                </c:pt>
                <c:pt idx="18">
                  <c:v>33</c:v>
                </c:pt>
                <c:pt idx="19">
                  <c:v>33</c:v>
                </c:pt>
                <c:pt idx="20">
                  <c:v>50</c:v>
                </c:pt>
                <c:pt idx="21">
                  <c:v>66</c:v>
                </c:pt>
                <c:pt idx="22">
                  <c:v>66</c:v>
                </c:pt>
                <c:pt idx="23">
                  <c:v>100</c:v>
                </c:pt>
                <c:pt idx="24">
                  <c:v>200</c:v>
                </c:pt>
                <c:pt idx="25">
                  <c:v>200</c:v>
                </c:pt>
                <c:pt idx="26">
                  <c:v>300</c:v>
                </c:pt>
                <c:pt idx="27">
                  <c:v>450</c:v>
                </c:pt>
                <c:pt idx="28">
                  <c:v>733</c:v>
                </c:pt>
                <c:pt idx="29">
                  <c:v>1500</c:v>
                </c:pt>
                <c:pt idx="30">
                  <c:v>2000</c:v>
                </c:pt>
                <c:pt idx="31">
                  <c:v>3060</c:v>
                </c:pt>
                <c:pt idx="32">
                  <c:v>3200</c:v>
                </c:pt>
                <c:pt idx="33">
                  <c:v>3600</c:v>
                </c:pt>
                <c:pt idx="34">
                  <c:v>3000</c:v>
                </c:pt>
                <c:pt idx="35">
                  <c:v>3200</c:v>
                </c:pt>
                <c:pt idx="36">
                  <c:v>2930</c:v>
                </c:pt>
                <c:pt idx="37">
                  <c:v>3330</c:v>
                </c:pt>
                <c:pt idx="38">
                  <c:v>2900</c:v>
                </c:pt>
                <c:pt idx="39">
                  <c:v>2700</c:v>
                </c:pt>
                <c:pt idx="40">
                  <c:v>2300</c:v>
                </c:pt>
                <c:pt idx="41">
                  <c:v>2400</c:v>
                </c:pt>
                <c:pt idx="42">
                  <c:v>2500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EC-2946-972C-92B8FD093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272600"/>
        <c:axId val="495267504"/>
      </c:lineChart>
      <c:catAx>
        <c:axId val="49527260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6213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76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95267504"/>
        <c:crossesAt val="0.1"/>
        <c:auto val="1"/>
        <c:lblAlgn val="ctr"/>
        <c:lblOffset val="100"/>
        <c:tickLblSkip val="4"/>
        <c:tickMarkSkip val="1"/>
        <c:noMultiLvlLbl val="0"/>
      </c:catAx>
      <c:valAx>
        <c:axId val="495267504"/>
        <c:scaling>
          <c:logBase val="10"/>
          <c:orientation val="minMax"/>
        </c:scaling>
        <c:delete val="0"/>
        <c:axPos val="l"/>
        <c:majorGridlines>
          <c:spPr>
            <a:ln w="621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621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6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95272600"/>
        <c:crossesAt val="1"/>
        <c:crossBetween val="between"/>
      </c:valAx>
      <c:spPr>
        <a:solidFill>
          <a:srgbClr val="C0C0C0"/>
        </a:solidFill>
        <a:ln w="24853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56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Tabelle1!$E$1</c:f>
              <c:strCache>
                <c:ptCount val="1"/>
                <c:pt idx="0">
                  <c:v>True latency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Tabelle1!$A$2:$A$14</c:f>
              <c:strCache>
                <c:ptCount val="13"/>
                <c:pt idx="0">
                  <c:v>SDR</c:v>
                </c:pt>
                <c:pt idx="1">
                  <c:v>SDR</c:v>
                </c:pt>
                <c:pt idx="2">
                  <c:v>DDR</c:v>
                </c:pt>
                <c:pt idx="3">
                  <c:v>DDR</c:v>
                </c:pt>
                <c:pt idx="4">
                  <c:v>DDR2</c:v>
                </c:pt>
                <c:pt idx="5">
                  <c:v>DDR2</c:v>
                </c:pt>
                <c:pt idx="6">
                  <c:v>DDR2</c:v>
                </c:pt>
                <c:pt idx="7">
                  <c:v>DDR3</c:v>
                </c:pt>
                <c:pt idx="8">
                  <c:v>DDR3</c:v>
                </c:pt>
                <c:pt idx="9">
                  <c:v>DDR4</c:v>
                </c:pt>
                <c:pt idx="10">
                  <c:v>DDR4</c:v>
                </c:pt>
                <c:pt idx="11">
                  <c:v>DDR4</c:v>
                </c:pt>
                <c:pt idx="12">
                  <c:v>DDR4</c:v>
                </c:pt>
              </c:strCache>
            </c:strRef>
          </c:cat>
          <c:val>
            <c:numRef>
              <c:f>Tabelle1!$E$2:$E$14</c:f>
              <c:numCache>
                <c:formatCode>General</c:formatCode>
                <c:ptCount val="13"/>
                <c:pt idx="0">
                  <c:v>24</c:v>
                </c:pt>
                <c:pt idx="1">
                  <c:v>22.5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13.5</c:v>
                </c:pt>
                <c:pt idx="8">
                  <c:v>13.75</c:v>
                </c:pt>
                <c:pt idx="9">
                  <c:v>13.91</c:v>
                </c:pt>
                <c:pt idx="10">
                  <c:v>14.1</c:v>
                </c:pt>
                <c:pt idx="11">
                  <c:v>14.11</c:v>
                </c:pt>
                <c:pt idx="12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2F-C348-9414-40792B43A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274560"/>
        <c:axId val="495268288"/>
      </c:lineChart>
      <c:catAx>
        <c:axId val="49527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5268288"/>
        <c:crosses val="autoZero"/>
        <c:auto val="1"/>
        <c:lblAlgn val="ctr"/>
        <c:lblOffset val="100"/>
        <c:noMultiLvlLbl val="0"/>
      </c:catAx>
      <c:valAx>
        <c:axId val="49526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Nanoseconds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527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0"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C3426-532E-4E64-9FBF-7FDDDAE282D6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C3AE6-C302-4527-B70F-B065479AB2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9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9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31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6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91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95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Runs </a:t>
            </a:r>
            <a:r>
              <a:rPr lang="en-US" dirty="0" err="1"/>
              <a:t>serial_app</a:t>
            </a:r>
            <a:r>
              <a:rPr lang="en-US" dirty="0"/>
              <a:t> on HW thread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baseline="0" dirty="0"/>
              <a:t>  </a:t>
            </a:r>
            <a:r>
              <a:rPr lang="en-US" dirty="0"/>
              <a:t>Runs </a:t>
            </a:r>
            <a:r>
              <a:rPr lang="en-US" dirty="0" err="1"/>
              <a:t>threaded_app</a:t>
            </a:r>
            <a:r>
              <a:rPr lang="en-US" dirty="0"/>
              <a:t> on HW thread 4 and 5. If threads are started, run first on HW thread 4 and second on HW thread 5</a:t>
            </a:r>
          </a:p>
          <a:p>
            <a:pPr marL="171450" indent="-171450">
              <a:buFontTx/>
              <a:buChar char="-"/>
            </a:pPr>
            <a:r>
              <a:rPr lang="en-US" dirty="0"/>
              <a:t>Runs </a:t>
            </a:r>
            <a:r>
              <a:rPr lang="en-US" dirty="0" err="1"/>
              <a:t>threaded_app</a:t>
            </a:r>
            <a:r>
              <a:rPr lang="en-US" dirty="0"/>
              <a:t> on second physical HW</a:t>
            </a:r>
            <a:r>
              <a:rPr lang="en-US" baseline="0" dirty="0"/>
              <a:t> thread of sockets 0 and 1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Runs </a:t>
            </a:r>
            <a:r>
              <a:rPr lang="en-US" baseline="0" dirty="0" err="1"/>
              <a:t>threaded_app</a:t>
            </a:r>
            <a:r>
              <a:rPr lang="en-US" baseline="0" dirty="0"/>
              <a:t> on first 3 physical HW threads of socket 0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7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43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55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8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Configure event X and event Y to </a:t>
            </a:r>
            <a:r>
              <a:rPr lang="en-US" dirty="0" err="1"/>
              <a:t>Config</a:t>
            </a:r>
            <a:r>
              <a:rPr lang="en-US" dirty="0"/>
              <a:t> 0 and 1</a:t>
            </a:r>
          </a:p>
          <a:p>
            <a:r>
              <a:rPr lang="en-US" dirty="0"/>
              <a:t>Step 2: Reset Counter registers 0 and 1 to zero</a:t>
            </a:r>
          </a:p>
          <a:p>
            <a:r>
              <a:rPr lang="en-US" dirty="0"/>
              <a:t>Step 3: Execution unit 1 executes event X</a:t>
            </a:r>
          </a:p>
          <a:p>
            <a:r>
              <a:rPr lang="en-US" dirty="0"/>
              <a:t>Step 4: Counter 0 incremented by 1</a:t>
            </a:r>
          </a:p>
          <a:p>
            <a:r>
              <a:rPr lang="en-US" dirty="0"/>
              <a:t>Step 5: Execution unit 3 executes event Y with value 1 -&gt; No increment of Counter 1 because</a:t>
            </a:r>
            <a:r>
              <a:rPr lang="en-US" baseline="0" dirty="0"/>
              <a:t> below threshold</a:t>
            </a:r>
          </a:p>
          <a:p>
            <a:r>
              <a:rPr lang="en-US" dirty="0"/>
              <a:t>Step 6: Execution unit 3 executes event Y with value 3</a:t>
            </a:r>
          </a:p>
          <a:p>
            <a:r>
              <a:rPr lang="en-US" baseline="0" dirty="0"/>
              <a:t>Step 7: Counter 1 incremented by 3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34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36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0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60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66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75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12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85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08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24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72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Data transfer volume increases due to WRITE ALLOCATE</a:t>
            </a:r>
          </a:p>
          <a:p>
            <a:pPr lvl="1"/>
            <a:r>
              <a:rPr lang="en-US" dirty="0"/>
              <a:t>No overlap assumption in hardware transfer fits well – individual transfer times within memory/cache hierarchy add up!</a:t>
            </a:r>
          </a:p>
          <a:p>
            <a:pPr lvl="1"/>
            <a:r>
              <a:rPr lang="en-US" dirty="0"/>
              <a:t>No overlap assumptions holds qualitatively for Intel processors – may change – does not hold on other architectures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2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83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621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12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296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72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959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Gerhard </a:t>
            </a:r>
            <a:r>
              <a:rPr lang="en-US" dirty="0" err="1"/>
              <a:t>fragen</a:t>
            </a:r>
            <a:r>
              <a:rPr lang="en-US" baseline="0" dirty="0"/>
              <a:t> was die </a:t>
            </a:r>
            <a:r>
              <a:rPr lang="en-US" baseline="0" dirty="0" err="1"/>
              <a:t>untere</a:t>
            </a:r>
            <a:r>
              <a:rPr lang="en-US" baseline="0" dirty="0"/>
              <a:t> </a:t>
            </a:r>
            <a:r>
              <a:rPr lang="en-US" baseline="0" dirty="0" err="1"/>
              <a:t>Grafik</a:t>
            </a:r>
            <a:r>
              <a:rPr lang="en-US" baseline="0" dirty="0"/>
              <a:t> </a:t>
            </a:r>
            <a:r>
              <a:rPr lang="en-US" baseline="0" dirty="0" err="1"/>
              <a:t>nochmal</a:t>
            </a:r>
            <a:r>
              <a:rPr lang="en-US" baseline="0" dirty="0"/>
              <a:t> </a:t>
            </a:r>
            <a:r>
              <a:rPr lang="en-US" baseline="0" dirty="0" err="1"/>
              <a:t>zeigt</a:t>
            </a:r>
            <a:r>
              <a:rPr lang="en-US" baseline="0" dirty="0"/>
              <a:t>. L3 traffic </a:t>
            </a:r>
            <a:r>
              <a:rPr lang="en-US" baseline="0" dirty="0" err="1"/>
              <a:t>oder</a:t>
            </a:r>
            <a:r>
              <a:rPr lang="en-US" baseline="0" dirty="0"/>
              <a:t> memory traffic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12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362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898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382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81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5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19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31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3AE6-C302-4527-B70F-B065479AB2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6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em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"/>
            <a:ext cx="12202664" cy="6864000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14444" r="396" b="14444"/>
          <a:stretch/>
        </p:blipFill>
        <p:spPr>
          <a:xfrm>
            <a:off x="2024" y="2038067"/>
            <a:ext cx="12200640" cy="3787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58502" y="791813"/>
            <a:ext cx="7465809" cy="10670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buNone/>
            </a:pPr>
            <a:r>
              <a:rPr lang="en-US" sz="3467" b="1" normalizeH="0" noProof="0" dirty="0">
                <a:solidFill>
                  <a:srgbClr val="FFFFFF"/>
                </a:solidFill>
              </a:rPr>
              <a:t>ERLANGEN REGIONAL COMPUTING CENTER </a:t>
            </a:r>
            <a:r>
              <a:rPr lang="en-US" sz="3467" b="1" spc="400" normalizeH="0" baseline="0" noProof="0" dirty="0">
                <a:solidFill>
                  <a:srgbClr val="FFFFFF"/>
                </a:solidFill>
              </a:rPr>
              <a:t>[</a:t>
            </a:r>
            <a:r>
              <a:rPr lang="en-US" sz="3467" b="1" spc="0" normalizeH="0" noProof="0" dirty="0">
                <a:solidFill>
                  <a:srgbClr val="FFFFFF"/>
                </a:solidFill>
              </a:rPr>
              <a:t>RRZ</a:t>
            </a:r>
            <a:r>
              <a:rPr lang="en-US" sz="3467" b="1" spc="360" normalizeH="0" noProof="0" dirty="0">
                <a:solidFill>
                  <a:srgbClr val="FFFFFF"/>
                </a:solidFill>
              </a:rPr>
              <a:t>E]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1262478" y="2038067"/>
            <a:ext cx="10940185" cy="3962400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58500" y="2464190"/>
            <a:ext cx="9254067" cy="1642423"/>
          </a:xfrm>
        </p:spPr>
        <p:txBody>
          <a:bodyPr lIns="0" tIns="46038" rIns="0" bIns="46038" anchor="b" anchorCtr="0">
            <a:noAutofit/>
          </a:bodyPr>
          <a:lstStyle>
            <a:lvl1pPr>
              <a:lnSpc>
                <a:spcPct val="110000"/>
              </a:lnSpc>
              <a:defRPr sz="400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58500" y="4234522"/>
            <a:ext cx="925406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5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6652880"/>
            <a:ext cx="12192000" cy="205121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333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-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spect="1" noChangeArrowheads="1"/>
          </p:cNvSpPr>
          <p:nvPr>
            <p:ph idx="1" hasCustomPrompt="1"/>
          </p:nvPr>
        </p:nvSpPr>
        <p:spPr bwMode="auto">
          <a:xfrm>
            <a:off x="696000" y="1584000"/>
            <a:ext cx="10800000" cy="446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933" b="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0800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1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IHPCSS2018: Single Node Optimization.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117762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entraler Satz">
    <p:bg>
      <p:bgPr>
        <a:gradFill flip="none" rotWithShape="1">
          <a:gsLst>
            <a:gs pos="0">
              <a:srgbClr val="3333E6"/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13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0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1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2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3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4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5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6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7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8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9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47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9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5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53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4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5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6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7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30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31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Gerader Verbinder 28"/>
              <p:cNvCxnSpPr/>
              <p:nvPr/>
            </p:nvCxnSpPr>
            <p:spPr bwMode="hidden">
              <a:xfrm>
                <a:off x="5150643" y="0"/>
                <a:ext cx="6764065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7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8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65" name="Rechteck 64"/>
          <p:cNvSpPr/>
          <p:nvPr/>
        </p:nvSpPr>
        <p:spPr>
          <a:xfrm>
            <a:off x="11517153" y="6403264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8" name="Bild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59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sp>
        <p:nvSpPr>
          <p:cNvPr id="8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96000" y="380469"/>
            <a:ext cx="10800000" cy="57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lnSpc>
                <a:spcPct val="110000"/>
              </a:lnSpc>
              <a:buNone/>
              <a:defRPr sz="6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169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-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 noChangeAspect="1"/>
          </p:cNvSpPr>
          <p:nvPr>
            <p:ph idx="1" hasCustomPrompt="1"/>
          </p:nvPr>
        </p:nvSpPr>
        <p:spPr>
          <a:xfrm>
            <a:off x="696000" y="1584000"/>
            <a:ext cx="108000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buClr>
                <a:srgbClr val="474847"/>
              </a:buClr>
              <a:defRPr/>
            </a:lvl1pPr>
            <a:lvl2pPr>
              <a:lnSpc>
                <a:spcPct val="110000"/>
              </a:lnSpc>
              <a:buClr>
                <a:srgbClr val="474847"/>
              </a:buClr>
              <a:defRPr/>
            </a:lvl2pPr>
            <a:lvl3pPr>
              <a:lnSpc>
                <a:spcPct val="110000"/>
              </a:lnSpc>
              <a:buClr>
                <a:srgbClr val="474847"/>
              </a:buClr>
              <a:defRPr/>
            </a:lvl3pPr>
            <a:lvl4pPr>
              <a:lnSpc>
                <a:spcPct val="110000"/>
              </a:lnSpc>
              <a:buClr>
                <a:srgbClr val="474847"/>
              </a:buClr>
              <a:defRPr sz="2133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/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2089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7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1" y="194979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" name="Textplatzhalter 3"/>
          <p:cNvSpPr>
            <a:spLocks noGrp="1" noChangeAspect="1"/>
          </p:cNvSpPr>
          <p:nvPr>
            <p:ph idx="10" hasCustomPrompt="1"/>
          </p:nvPr>
        </p:nvSpPr>
        <p:spPr>
          <a:xfrm>
            <a:off x="696000" y="1584000"/>
            <a:ext cx="10800000" cy="44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369591">
              <a:buFont typeface="+mj-lt"/>
              <a:buAutoNum type="arabicPeriod"/>
              <a:defRPr/>
            </a:lvl1pPr>
            <a:lvl2pPr marL="647984" indent="-369591">
              <a:buFont typeface="+mj-lt"/>
              <a:buAutoNum type="arabicPeriod"/>
              <a:defRPr/>
            </a:lvl2pPr>
            <a:lvl3pPr marL="1031974" indent="-369591">
              <a:buFont typeface="+mj-lt"/>
              <a:buAutoNum type="arabicPeriod"/>
              <a:defRPr/>
            </a:lvl3pPr>
            <a:lvl4pPr marL="1391965" indent="-369591">
              <a:buFont typeface="+mj-lt"/>
              <a:buAutoNum type="arabicPeriod"/>
              <a:defRPr/>
            </a:lvl4pPr>
            <a:lvl5pPr marL="1751956" indent="-369591">
              <a:buFont typeface="+mj-lt"/>
              <a:buAutoNum type="arabicPeriod"/>
              <a:defRPr/>
            </a:lvl5pPr>
            <a:lvl6pPr marL="2015950" indent="-304792">
              <a:buFont typeface="+mj-lt"/>
              <a:buAutoNum type="arabicPeriod"/>
              <a:defRPr baseline="0"/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5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merierung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1" y="194977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" name="Textplatzhalter 3"/>
          <p:cNvSpPr>
            <a:spLocks noGrp="1" noChangeAspect="1"/>
          </p:cNvSpPr>
          <p:nvPr>
            <p:ph idx="1" hasCustomPrompt="1"/>
          </p:nvPr>
        </p:nvSpPr>
        <p:spPr>
          <a:xfrm>
            <a:off x="696001" y="1584000"/>
            <a:ext cx="108000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5594" indent="-41759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74847"/>
              </a:buClr>
              <a:buFont typeface="+mj-lt"/>
              <a:buAutoNum type="arabicPeriod"/>
              <a:defRPr/>
            </a:lvl1pPr>
            <a:lvl2pPr marL="623984" marR="0" indent="-3119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tabLst/>
              <a:defRPr/>
            </a:lvl2pPr>
            <a:lvl3pPr marL="935977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/>
            </a:lvl3pPr>
            <a:lvl4pPr marL="1247969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2133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/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0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694858" y="1584000"/>
            <a:ext cx="5179061" cy="4464000"/>
          </a:xfrm>
          <a:prstGeom prst="rect">
            <a:avLst/>
          </a:prstGeom>
        </p:spPr>
        <p:txBody>
          <a:bodyPr>
            <a:noAutofit/>
          </a:bodyPr>
          <a:lstStyle>
            <a:lvl1pPr indent="-311992">
              <a:lnSpc>
                <a:spcPct val="110000"/>
              </a:lnSpc>
              <a:buClr>
                <a:srgbClr val="474847"/>
              </a:buClr>
              <a:defRPr sz="2933" b="0"/>
            </a:lvl1pPr>
            <a:lvl2pPr marL="623984" indent="-311992">
              <a:lnSpc>
                <a:spcPct val="110000"/>
              </a:lnSpc>
              <a:buClr>
                <a:srgbClr val="474847"/>
              </a:buClr>
              <a:defRPr sz="2667" b="0"/>
            </a:lvl2pPr>
            <a:lvl3pPr marL="935977" indent="-311992">
              <a:lnSpc>
                <a:spcPct val="110000"/>
              </a:lnSpc>
              <a:buClr>
                <a:srgbClr val="474847"/>
              </a:buClr>
              <a:buSzPct val="100000"/>
              <a:buFont typeface="Arial Black" pitchFamily="34" charset="0"/>
              <a:buChar char="›"/>
              <a:defRPr sz="2400" b="0"/>
            </a:lvl3pPr>
            <a:lvl4pPr marL="1247969" indent="-311992">
              <a:lnSpc>
                <a:spcPct val="110000"/>
              </a:lnSpc>
              <a:buClr>
                <a:srgbClr val="474847"/>
              </a:buClr>
              <a:defRPr sz="2133" b="0" baseline="0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 baseline="0"/>
            </a:lvl5pPr>
            <a:lvl6pPr marL="1871953" marR="0" indent="-3071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aseline="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2088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" name="Content Placeholder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6286923" y="1584000"/>
            <a:ext cx="5179061" cy="4464000"/>
          </a:xfrm>
          <a:prstGeom prst="rect">
            <a:avLst/>
          </a:prstGeom>
        </p:spPr>
        <p:txBody>
          <a:bodyPr>
            <a:noAutofit/>
          </a:bodyPr>
          <a:lstStyle>
            <a:lvl1pPr indent="-311992">
              <a:lnSpc>
                <a:spcPct val="110000"/>
              </a:lnSpc>
              <a:buClr>
                <a:srgbClr val="474847"/>
              </a:buClr>
              <a:defRPr sz="2933" b="0"/>
            </a:lvl1pPr>
            <a:lvl2pPr marL="623984" indent="-311992">
              <a:lnSpc>
                <a:spcPct val="110000"/>
              </a:lnSpc>
              <a:buClr>
                <a:srgbClr val="474847"/>
              </a:buClr>
              <a:defRPr sz="2667" b="0"/>
            </a:lvl2pPr>
            <a:lvl3pPr marL="935977" indent="-311992">
              <a:lnSpc>
                <a:spcPct val="110000"/>
              </a:lnSpc>
              <a:buClr>
                <a:srgbClr val="474847"/>
              </a:buClr>
              <a:buSzPct val="100000"/>
              <a:buFont typeface="Arial Black" pitchFamily="34" charset="0"/>
              <a:buChar char="›"/>
              <a:defRPr sz="2400" b="0"/>
            </a:lvl3pPr>
            <a:lvl4pPr marL="1247969" indent="-311992">
              <a:lnSpc>
                <a:spcPct val="110000"/>
              </a:lnSpc>
              <a:buClr>
                <a:srgbClr val="474847"/>
              </a:buClr>
              <a:defRPr sz="2133" b="0" baseline="0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 baseline="0"/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05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-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1" y="194977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Inhaltsplatzhalter 4"/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696000" y="1584001"/>
            <a:ext cx="10800000" cy="442733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11992" indent="0">
              <a:spcBef>
                <a:spcPts val="667"/>
              </a:spcBef>
              <a:spcAft>
                <a:spcPts val="0"/>
              </a:spcAft>
              <a:buNone/>
              <a:defRPr b="0">
                <a:solidFill>
                  <a:srgbClr val="474847"/>
                </a:solidFill>
              </a:defRPr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4351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it Text - Halbe Seit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60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1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2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3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4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76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94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9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05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6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7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8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9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0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7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78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" name="Gerader Verbinder 28"/>
              <p:cNvCxnSpPr/>
              <p:nvPr/>
            </p:nvCxnSpPr>
            <p:spPr bwMode="hidden">
              <a:xfrm>
                <a:off x="5150643" y="0"/>
                <a:ext cx="6764065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3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89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0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1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2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3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84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0" y="2"/>
            <a:ext cx="4995333" cy="685799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9533"/>
            <a:ext cx="5987291" cy="4309533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marL="935977" indent="-311992">
              <a:buClr>
                <a:srgbClr val="FFFFFF"/>
              </a:buClr>
              <a:buFont typeface="Arial Black" pitchFamily="34" charset="0"/>
              <a:buChar char="›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87160" y="6345990"/>
            <a:ext cx="5739640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8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ild mit Text - Halbe Seit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61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9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0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1" name="Gruppieren 23"/>
            <p:cNvGrpSpPr/>
            <p:nvPr userDrawn="1"/>
          </p:nvGrpSpPr>
          <p:grpSpPr bwMode="hidden">
            <a:xfrm flipH="1">
              <a:off x="0" y="-1"/>
              <a:ext cx="12192001" cy="6858001"/>
              <a:chOff x="-1" y="-1"/>
              <a:chExt cx="12192001" cy="6858001"/>
            </a:xfrm>
          </p:grpSpPr>
          <p:cxnSp>
            <p:nvCxnSpPr>
              <p:cNvPr id="8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8"/>
              <p:cNvCxnSpPr/>
              <p:nvPr/>
            </p:nvCxnSpPr>
            <p:spPr bwMode="hidden">
              <a:xfrm>
                <a:off x="5100733" y="-1"/>
                <a:ext cx="6813975" cy="685800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8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" y="3"/>
            <a:ext cx="4991999" cy="618914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1067"/>
            <a:ext cx="5987291" cy="4318000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marL="935977" indent="-311992">
              <a:buClr>
                <a:srgbClr val="FFFFFF"/>
              </a:buClr>
              <a:buFont typeface="Arial Black" pitchFamily="34" charset="0"/>
              <a:buChar char="›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62" name="Gerader Verbinder 147"/>
          <p:cNvCxnSpPr>
            <a:cxnSpLocks noChangeAspect="1"/>
          </p:cNvCxnSpPr>
          <p:nvPr/>
        </p:nvCxnSpPr>
        <p:spPr>
          <a:xfrm>
            <a:off x="0" y="6201831"/>
            <a:ext cx="12192000" cy="0"/>
          </a:xfrm>
          <a:prstGeom prst="line">
            <a:avLst/>
          </a:prstGeom>
          <a:ln w="15875" cap="flat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147"/>
          <p:cNvCxnSpPr>
            <a:cxnSpLocks noChangeAspect="1"/>
          </p:cNvCxnSpPr>
          <p:nvPr/>
        </p:nvCxnSpPr>
        <p:spPr>
          <a:xfrm>
            <a:off x="0" y="6224096"/>
            <a:ext cx="12192000" cy="0"/>
          </a:xfrm>
          <a:prstGeom prst="line">
            <a:avLst/>
          </a:prstGeom>
          <a:ln w="12700" cap="flat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9" name="Bild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4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29373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2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Text - Halbe Seit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10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0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1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2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3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4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5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43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8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4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5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6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7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8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9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2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3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6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27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2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8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9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0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1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2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3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6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7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" y="-2"/>
            <a:ext cx="4991999" cy="6858003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1067"/>
            <a:ext cx="5987291" cy="4318000"/>
          </a:xfrm>
        </p:spPr>
        <p:txBody>
          <a:bodyPr/>
          <a:lstStyle>
            <a:lvl1pPr>
              <a:buClr>
                <a:srgbClr val="474847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74847"/>
              </a:buClr>
              <a:defRPr>
                <a:solidFill>
                  <a:schemeClr val="bg1"/>
                </a:solidFill>
              </a:defRPr>
            </a:lvl2pPr>
            <a:lvl3pPr marL="935977" indent="-311992">
              <a:buClr>
                <a:srgbClr val="474847"/>
              </a:buClr>
              <a:buFont typeface="Arial Black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buClr>
                <a:srgbClr val="47484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74847"/>
              </a:buClr>
              <a:defRPr>
                <a:solidFill>
                  <a:schemeClr val="bg1"/>
                </a:solidFill>
              </a:defRPr>
            </a:lvl5pPr>
            <a:lvl6pPr>
              <a:buClr>
                <a:srgbClr val="474847"/>
              </a:buCl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8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87160" y="6345990"/>
            <a:ext cx="5739640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56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mit Text - Halbe Seit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61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9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0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1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2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3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4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5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76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94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8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9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5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6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7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8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9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00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1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2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3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4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7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8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2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3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9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0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1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2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3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84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6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7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" y="1"/>
            <a:ext cx="4991999" cy="619759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9533"/>
            <a:ext cx="5987291" cy="4309533"/>
          </a:xfrm>
        </p:spPr>
        <p:txBody>
          <a:bodyPr/>
          <a:lstStyle>
            <a:lvl1pPr>
              <a:buClr>
                <a:srgbClr val="474847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74847"/>
              </a:buClr>
              <a:defRPr>
                <a:solidFill>
                  <a:schemeClr val="bg1"/>
                </a:solidFill>
              </a:defRPr>
            </a:lvl2pPr>
            <a:lvl3pPr marL="935977" indent="-311992">
              <a:buClr>
                <a:srgbClr val="474847"/>
              </a:buClr>
              <a:buFont typeface="Arial Black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buClr>
                <a:srgbClr val="47484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74847"/>
              </a:buClr>
              <a:defRPr>
                <a:solidFill>
                  <a:schemeClr val="bg1"/>
                </a:solidFill>
              </a:defRPr>
            </a:lvl5pPr>
            <a:lvl6pPr>
              <a:buClr>
                <a:srgbClr val="474847"/>
              </a:buCl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21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s mit Text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66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3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4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2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7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3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8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2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5" name="Gruppieren 23"/>
            <p:cNvGrpSpPr/>
            <p:nvPr userDrawn="1"/>
          </p:nvGrpSpPr>
          <p:grpSpPr bwMode="hidden">
            <a:xfrm flipH="1">
              <a:off x="0" y="-1"/>
              <a:ext cx="12192001" cy="6858001"/>
              <a:chOff x="-1" y="-1"/>
              <a:chExt cx="12192001" cy="6858001"/>
            </a:xfrm>
          </p:grpSpPr>
          <p:cxnSp>
            <p:nvCxnSpPr>
              <p:cNvPr id="86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28"/>
              <p:cNvCxnSpPr/>
              <p:nvPr/>
            </p:nvCxnSpPr>
            <p:spPr bwMode="hidden">
              <a:xfrm>
                <a:off x="5100733" y="-1"/>
                <a:ext cx="6813975" cy="685800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1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7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2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1801"/>
            <a:ext cx="5987291" cy="4276991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6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62" name="Bild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4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60" name="Bild 5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74025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61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97583" y="541888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67" name="Bild 6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386700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6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97583" y="3554562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366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s mit Text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60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1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2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8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1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3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2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1801"/>
            <a:ext cx="5987291" cy="4276991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4" name="Bild 5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74025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56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97583" y="541888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386700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5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97583" y="3554562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32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Großansicht –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203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4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5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6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7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8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9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0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1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2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3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4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5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6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7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218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236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7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8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0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41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47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8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9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0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1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42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3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4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5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6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19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220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1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2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3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4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25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31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2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3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4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5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26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7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8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9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0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5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6965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62" name="Bild 6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519" y="1065814"/>
            <a:ext cx="7191517" cy="4803708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65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539772" y="1389759"/>
            <a:ext cx="6995032" cy="433055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66" name="Rechteck 65"/>
          <p:cNvSpPr/>
          <p:nvPr/>
        </p:nvSpPr>
        <p:spPr>
          <a:xfrm>
            <a:off x="3083087" y="1132183"/>
            <a:ext cx="1444552" cy="205121"/>
          </a:xfrm>
          <a:prstGeom prst="rect">
            <a:avLst/>
          </a:prstGeom>
          <a:solidFill>
            <a:srgbClr val="EDE9E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10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095787" y="1218436"/>
            <a:ext cx="1436085" cy="135800"/>
          </a:xfrm>
        </p:spPr>
        <p:txBody>
          <a:bodyPr/>
          <a:lstStyle>
            <a:lvl1pPr marL="0" indent="0">
              <a:buFontTx/>
              <a:buNone/>
              <a:defRPr sz="667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1pPr>
            <a:lvl2pPr marL="311992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2pPr>
            <a:lvl3pPr marL="623984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3pPr>
            <a:lvl4pPr marL="935977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4pPr>
            <a:lvl5pPr marL="1247969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824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 Großansicht – Blauer HG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05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0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1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2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3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4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42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3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7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3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4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5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6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7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8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9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2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5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26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7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28"/>
              <p:cNvCxnSpPr/>
              <p:nvPr/>
            </p:nvCxnSpPr>
            <p:spPr bwMode="hidden">
              <a:xfrm>
                <a:off x="5150643" y="0"/>
                <a:ext cx="6764065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1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7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8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9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0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1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2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6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7168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1" name="Rechteck 100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4" name="Bild 5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986" y="1065814"/>
            <a:ext cx="7191517" cy="4803708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5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548239" y="1389759"/>
            <a:ext cx="6995032" cy="433055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03" name="Rechteck 102"/>
          <p:cNvSpPr/>
          <p:nvPr/>
        </p:nvSpPr>
        <p:spPr>
          <a:xfrm>
            <a:off x="3091553" y="1132183"/>
            <a:ext cx="1444552" cy="205121"/>
          </a:xfrm>
          <a:prstGeom prst="rect">
            <a:avLst/>
          </a:prstGeom>
          <a:solidFill>
            <a:srgbClr val="EDE9E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6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04254" y="1218436"/>
            <a:ext cx="1436085" cy="135800"/>
          </a:xfrm>
        </p:spPr>
        <p:txBody>
          <a:bodyPr/>
          <a:lstStyle>
            <a:lvl1pPr marL="0" indent="0">
              <a:buFontTx/>
              <a:buNone/>
              <a:defRPr sz="667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1pPr>
            <a:lvl2pPr marL="311992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2pPr>
            <a:lvl3pPr marL="623984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3pPr>
            <a:lvl4pPr marL="935977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4pPr>
            <a:lvl5pPr marL="1247969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pic>
        <p:nvPicPr>
          <p:cNvPr id="107" name="Bild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108" name="Picture 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852562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s mit Text - Laptop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4"/>
          <p:cNvGrpSpPr/>
          <p:nvPr/>
        </p:nvGrpSpPr>
        <p:grpSpPr bwMode="hidden">
          <a:xfrm>
            <a:off x="413" y="1"/>
            <a:ext cx="12192000" cy="6864000"/>
            <a:chOff x="-1" y="0"/>
            <a:chExt cx="12192002" cy="6858000"/>
          </a:xfrm>
        </p:grpSpPr>
        <p:cxnSp>
          <p:nvCxnSpPr>
            <p:cNvPr id="6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8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6400" y="1704000"/>
            <a:ext cx="5988051" cy="419983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6400" y="192001"/>
            <a:ext cx="5988051" cy="1247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61" name="Bild 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66" y="284451"/>
            <a:ext cx="4651335" cy="2829607"/>
          </a:xfrm>
          <a:prstGeom prst="rect">
            <a:avLst/>
          </a:prstGeom>
          <a:effectLst/>
        </p:spPr>
      </p:pic>
      <p:sp>
        <p:nvSpPr>
          <p:cNvPr id="62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29539" y="467360"/>
            <a:ext cx="3553043" cy="2201333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66" name="Bild 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66" y="3242734"/>
            <a:ext cx="4651335" cy="2829607"/>
          </a:xfrm>
          <a:prstGeom prst="rect">
            <a:avLst/>
          </a:prstGeom>
          <a:effectLst/>
        </p:spPr>
      </p:pic>
      <p:sp>
        <p:nvSpPr>
          <p:cNvPr id="67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29539" y="3427308"/>
            <a:ext cx="3553043" cy="2187785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499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creenshots mit Text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4000"/>
            <a:ext cx="5987291" cy="419467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1"/>
            <a:ext cx="5987291" cy="124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3" name="Bild 5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33" y="284451"/>
            <a:ext cx="4651335" cy="2829607"/>
          </a:xfrm>
          <a:prstGeom prst="rect">
            <a:avLst/>
          </a:prstGeom>
          <a:effectLst/>
        </p:spPr>
      </p:pic>
      <p:sp>
        <p:nvSpPr>
          <p:cNvPr id="54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63405" y="467360"/>
            <a:ext cx="3553043" cy="2201333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56" name="Bild 5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33" y="3242734"/>
            <a:ext cx="4651335" cy="2829607"/>
          </a:xfrm>
          <a:prstGeom prst="rect">
            <a:avLst/>
          </a:prstGeom>
          <a:effectLst/>
        </p:spPr>
      </p:pic>
      <p:sp>
        <p:nvSpPr>
          <p:cNvPr id="57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63405" y="3427308"/>
            <a:ext cx="3553043" cy="2187785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876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 Großansicht - Laptop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0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1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2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7439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1" name="Rechteck 100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54" name="Bild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159" y="1043075"/>
            <a:ext cx="8667947" cy="5273084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5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807456" y="1375371"/>
            <a:ext cx="6585344" cy="410595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805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Großansicht - Laptop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48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49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0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1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2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3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4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3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1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2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3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4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87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4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65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6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7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8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7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1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5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8117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1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49" name="Bild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800" y="1043075"/>
            <a:ext cx="8667947" cy="5273084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0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790523" y="1375371"/>
            <a:ext cx="6585344" cy="410595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72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Bild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7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26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creenshot mit Text - Smartphon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4"/>
          <p:cNvGrpSpPr/>
          <p:nvPr/>
        </p:nvGrpSpPr>
        <p:grpSpPr bwMode="hidden">
          <a:xfrm>
            <a:off x="413" y="1"/>
            <a:ext cx="12192000" cy="6864000"/>
            <a:chOff x="-1" y="0"/>
            <a:chExt cx="12192002" cy="6858000"/>
          </a:xfrm>
        </p:grpSpPr>
        <p:cxnSp>
          <p:nvCxnSpPr>
            <p:cNvPr id="6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8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6400" y="1704000"/>
            <a:ext cx="5988051" cy="419983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6400" y="192001"/>
            <a:ext cx="5988051" cy="1247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117" name="Bild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324" y="252176"/>
            <a:ext cx="2655877" cy="5585557"/>
          </a:xfrm>
          <a:prstGeom prst="rect">
            <a:avLst/>
          </a:prstGeom>
          <a:effectLst>
            <a:reflection stA="30000" endPos="7000" dist="12700" dir="5400000" sy="-100000" algn="bl" rotWithShape="0"/>
          </a:effectLst>
        </p:spPr>
      </p:pic>
      <p:sp>
        <p:nvSpPr>
          <p:cNvPr id="118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614597" y="1059751"/>
            <a:ext cx="2218840" cy="396481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1047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creenshot mit Text -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4000"/>
            <a:ext cx="5987291" cy="419467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1"/>
            <a:ext cx="5987291" cy="124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60" name="Bild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71" y="230200"/>
            <a:ext cx="2662131" cy="5616000"/>
          </a:xfrm>
          <a:prstGeom prst="rect">
            <a:avLst/>
          </a:prstGeom>
          <a:effectLst>
            <a:reflection stA="26000" endPos="5000" dist="12700" dir="5400000" sy="-100000" algn="bl" rotWithShape="0"/>
          </a:effectLst>
        </p:spPr>
      </p:pic>
      <p:sp>
        <p:nvSpPr>
          <p:cNvPr id="63" name="Bildplatzhalt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1614597" y="1059751"/>
            <a:ext cx="2218840" cy="396481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8729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creenshot mit Text - Tablet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4"/>
          <p:cNvGrpSpPr/>
          <p:nvPr/>
        </p:nvGrpSpPr>
        <p:grpSpPr bwMode="hidden">
          <a:xfrm>
            <a:off x="413" y="1"/>
            <a:ext cx="12192000" cy="6864000"/>
            <a:chOff x="-1" y="0"/>
            <a:chExt cx="12192002" cy="6858000"/>
          </a:xfrm>
        </p:grpSpPr>
        <p:cxnSp>
          <p:nvCxnSpPr>
            <p:cNvPr id="6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8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6400" y="1704000"/>
            <a:ext cx="5988051" cy="419983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6400" y="192001"/>
            <a:ext cx="5988051" cy="1247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66" name="Bild 65" descr="iPad Ai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0" y="322595"/>
            <a:ext cx="3771037" cy="5602683"/>
          </a:xfrm>
          <a:prstGeom prst="rect">
            <a:avLst/>
          </a:prstGeom>
          <a:effectLst>
            <a:reflection stA="25000" endPos="5000" dist="12700" dir="5400000" sy="-100000" algn="bl" rotWithShape="0"/>
          </a:effectLst>
        </p:spPr>
      </p:pic>
      <p:sp>
        <p:nvSpPr>
          <p:cNvPr id="6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041214" y="1044836"/>
            <a:ext cx="3409357" cy="4362824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638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creenshot mit Text -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4000"/>
            <a:ext cx="5987291" cy="419467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1"/>
            <a:ext cx="5987291" cy="124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8" name="Bild 57" descr="iPad Ai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7" y="322595"/>
            <a:ext cx="3780111" cy="5616000"/>
          </a:xfrm>
          <a:prstGeom prst="rect">
            <a:avLst/>
          </a:prstGeom>
          <a:effectLst>
            <a:reflection stA="24000" endPos="5000" dist="12700" dir="5400000" sy="-100000" algn="bl" rotWithShape="0"/>
          </a:effectLst>
        </p:spPr>
      </p:pic>
      <p:sp>
        <p:nvSpPr>
          <p:cNvPr id="64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1062567" y="1044836"/>
            <a:ext cx="3361267" cy="4362824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5238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ßes Bild - Blauer HG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-11288" y="6775"/>
            <a:ext cx="12203288" cy="6844453"/>
          </a:xfrm>
          <a:prstGeom prst="rect">
            <a:avLst/>
          </a:prstGeom>
        </p:spPr>
      </p:pic>
      <p:grpSp>
        <p:nvGrpSpPr>
          <p:cNvPr id="55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03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1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2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85800" y="1307253"/>
            <a:ext cx="10769984" cy="4707467"/>
          </a:xfrm>
          <a:prstGeom prst="rect">
            <a:avLst/>
          </a:prstGeom>
          <a:solidFill>
            <a:srgbClr val="FFFFFF"/>
          </a:solidFill>
          <a:ln w="12700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9064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pic>
        <p:nvPicPr>
          <p:cNvPr id="102" name="Bild 101"/>
          <p:cNvPicPr>
            <a:picLocks noChangeAspect="1"/>
          </p:cNvPicPr>
          <p:nvPr/>
        </p:nvPicPr>
        <p:blipFill rotWithShape="1">
          <a:blip r:embed="rId3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10603387" y="82533"/>
            <a:ext cx="731700" cy="635000"/>
          </a:xfrm>
          <a:prstGeom prst="rect">
            <a:avLst/>
          </a:prstGeom>
        </p:spPr>
      </p:pic>
      <p:sp>
        <p:nvSpPr>
          <p:cNvPr id="101" name="Rechteck 100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4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3" name="Bild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355197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Bild -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ild 5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C8C8C8">
                <a:tint val="45000"/>
                <a:satMod val="400000"/>
              </a:srgbClr>
            </a:duotone>
            <a:alphaModFix amt="20000"/>
          </a:blip>
          <a:srcRect b="9467"/>
          <a:stretch/>
        </p:blipFill>
        <p:spPr>
          <a:xfrm>
            <a:off x="-11288" y="6775"/>
            <a:ext cx="12203288" cy="6196469"/>
          </a:xfrm>
          <a:prstGeom prst="rect">
            <a:avLst/>
          </a:prstGeom>
        </p:spPr>
      </p:pic>
      <p:grpSp>
        <p:nvGrpSpPr>
          <p:cNvPr id="150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1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2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3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4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6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4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6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7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9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5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7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8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0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2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3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7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68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3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79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0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1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2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4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6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7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906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1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85800" y="1307253"/>
            <a:ext cx="10769984" cy="4707467"/>
          </a:xfrm>
          <a:prstGeom prst="rect">
            <a:avLst/>
          </a:prstGeom>
          <a:solidFill>
            <a:srgbClr val="FFFFFF"/>
          </a:solidFill>
          <a:ln w="12700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pic>
        <p:nvPicPr>
          <p:cNvPr id="58" name="Bild 57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D2D2D2">
                <a:tint val="45000"/>
                <a:satMod val="400000"/>
              </a:srgb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10603387" y="82533"/>
            <a:ext cx="7317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10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hr Großes Bild -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7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8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1" name="Gruppieren 23"/>
            <p:cNvGrpSpPr/>
            <p:nvPr userDrawn="1"/>
          </p:nvGrpSpPr>
          <p:grpSpPr bwMode="hidden">
            <a:xfrm flipH="1">
              <a:off x="0" y="-1"/>
              <a:ext cx="12192001" cy="6858001"/>
              <a:chOff x="-1" y="-1"/>
              <a:chExt cx="12192001" cy="6858001"/>
            </a:xfrm>
          </p:grpSpPr>
          <p:cxnSp>
            <p:nvCxnSpPr>
              <p:cNvPr id="7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" name="Gerader Verbinder 28"/>
              <p:cNvCxnSpPr/>
              <p:nvPr/>
            </p:nvCxnSpPr>
            <p:spPr bwMode="hidden">
              <a:xfrm>
                <a:off x="5093960" y="-1"/>
                <a:ext cx="6820748" cy="685800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8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7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0" y="1129425"/>
            <a:ext cx="12192000" cy="57451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32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9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0801"/>
            <a:ext cx="10803851" cy="72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5451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Großes Bild - 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32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859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" b="14450"/>
          <a:stretch/>
        </p:blipFill>
        <p:spPr>
          <a:xfrm>
            <a:off x="2025" y="0"/>
            <a:ext cx="12202664" cy="6858000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14444" r="396" b="14444"/>
          <a:stretch/>
        </p:blipFill>
        <p:spPr>
          <a:xfrm>
            <a:off x="2024" y="2038067"/>
            <a:ext cx="12200640" cy="3787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58502" y="791813"/>
            <a:ext cx="7465809" cy="10670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buNone/>
            </a:pPr>
            <a:r>
              <a:rPr lang="en-US" sz="3467" b="1" normalizeH="0" noProof="0" dirty="0">
                <a:solidFill>
                  <a:srgbClr val="FFFFFF"/>
                </a:solidFill>
              </a:rPr>
              <a:t>ERLANGEN REGIONAL COMPUTING CENTER </a:t>
            </a:r>
            <a:r>
              <a:rPr lang="en-US" sz="3467" b="1" spc="400" normalizeH="0" baseline="0" noProof="0" dirty="0">
                <a:solidFill>
                  <a:srgbClr val="FFFFFF"/>
                </a:solidFill>
              </a:rPr>
              <a:t>[</a:t>
            </a:r>
            <a:r>
              <a:rPr lang="en-US" sz="3467" b="1" spc="0" normalizeH="0" noProof="0" dirty="0">
                <a:solidFill>
                  <a:srgbClr val="FFFFFF"/>
                </a:solidFill>
              </a:rPr>
              <a:t>RRZ</a:t>
            </a:r>
            <a:r>
              <a:rPr lang="en-US" sz="3467" b="1" spc="360" normalizeH="0" noProof="0" dirty="0">
                <a:solidFill>
                  <a:srgbClr val="FFFFFF"/>
                </a:solidFill>
              </a:rPr>
              <a:t>E]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1262478" y="2038067"/>
            <a:ext cx="10940185" cy="3962400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58500" y="4902200"/>
            <a:ext cx="9803765" cy="7789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400" b="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5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570646" y="2442634"/>
            <a:ext cx="9414933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4000" b="1" noProof="0" dirty="0">
                <a:solidFill>
                  <a:srgbClr val="003896"/>
                </a:solidFill>
              </a:rPr>
              <a:t>Thank you for your attention!</a:t>
            </a:r>
          </a:p>
          <a:p>
            <a:pPr>
              <a:buNone/>
            </a:pPr>
            <a:r>
              <a:rPr lang="de-DE" sz="2400" b="0" dirty="0">
                <a:solidFill>
                  <a:srgbClr val="003896"/>
                </a:solidFill>
              </a:rPr>
              <a:t>Regionales RechenZentrum</a:t>
            </a:r>
            <a:r>
              <a:rPr lang="de-DE" sz="2400" b="0" baseline="0" dirty="0">
                <a:solidFill>
                  <a:srgbClr val="003896"/>
                </a:solidFill>
              </a:rPr>
              <a:t> Erlangen </a:t>
            </a:r>
            <a:r>
              <a:rPr lang="de-DE" sz="2400" b="1" spc="147" normalizeH="0" baseline="0" dirty="0">
                <a:solidFill>
                  <a:schemeClr val="bg1"/>
                </a:solidFill>
              </a:rPr>
              <a:t>[</a:t>
            </a:r>
            <a:r>
              <a:rPr lang="de-DE" sz="2400" b="0" baseline="0" dirty="0">
                <a:solidFill>
                  <a:srgbClr val="003896"/>
                </a:solidFill>
              </a:rPr>
              <a:t>RRZE</a:t>
            </a:r>
            <a:r>
              <a:rPr lang="de-DE" sz="2400" b="1" spc="200" normalizeH="0" dirty="0">
                <a:solidFill>
                  <a:schemeClr val="bg1"/>
                </a:solidFill>
              </a:rPr>
              <a:t>]</a:t>
            </a:r>
            <a:endParaRPr lang="de-DE" sz="2400" b="0" spc="200" baseline="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2400" b="0" baseline="0" noProof="0" dirty="0" err="1">
                <a:solidFill>
                  <a:srgbClr val="003896"/>
                </a:solidFill>
              </a:rPr>
              <a:t>Martensstraße</a:t>
            </a:r>
            <a:r>
              <a:rPr lang="de-DE" sz="2400" b="0" baseline="0" noProof="0" dirty="0">
                <a:solidFill>
                  <a:srgbClr val="003896"/>
                </a:solidFill>
              </a:rPr>
              <a:t> 1, 91058 Erlangen</a:t>
            </a:r>
          </a:p>
          <a:p>
            <a:pPr>
              <a:buNone/>
            </a:pPr>
            <a:r>
              <a:rPr lang="de-DE" sz="2400" b="0" baseline="0" noProof="0" dirty="0">
                <a:solidFill>
                  <a:srgbClr val="003896"/>
                </a:solidFill>
              </a:rPr>
              <a:t>http://</a:t>
            </a:r>
            <a:r>
              <a:rPr lang="de-DE" sz="2400" b="0" baseline="0" noProof="0" dirty="0" err="1">
                <a:solidFill>
                  <a:srgbClr val="003896"/>
                </a:solidFill>
              </a:rPr>
              <a:t>www.rrze.fau.de</a:t>
            </a:r>
            <a:endParaRPr lang="de-DE" sz="2400" b="0" noProof="0" dirty="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8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235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April 27, 2017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PTfS 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28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9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35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356350"/>
            <a:ext cx="2235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04/2017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NLPE 2017</a:t>
            </a:r>
          </a:p>
        </p:txBody>
      </p:sp>
    </p:spTree>
    <p:extLst>
      <p:ext uri="{BB962C8B-B14F-4D97-AF65-F5344CB8AC3E}">
        <p14:creationId xmlns:p14="http://schemas.microsoft.com/office/powerpoint/2010/main" val="374279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"/>
          <a:stretch/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8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" y="0"/>
            <a:ext cx="1218997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4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4" b="2696"/>
          <a:stretch/>
        </p:blipFill>
        <p:spPr>
          <a:xfrm>
            <a:off x="1" y="0"/>
            <a:ext cx="121940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6202444"/>
            <a:ext cx="12201600" cy="67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endA="300" endPos="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Textplatzhalter 3"/>
          <p:cNvSpPr>
            <a:spLocks noGrp="1" noChangeAspect="1"/>
          </p:cNvSpPr>
          <p:nvPr>
            <p:ph type="body" idx="1"/>
          </p:nvPr>
        </p:nvSpPr>
        <p:spPr>
          <a:xfrm>
            <a:off x="696000" y="1574801"/>
            <a:ext cx="10800000" cy="4455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11992" marR="0" lvl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015950" marR="0" lvl="5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pPr>
            <a:r>
              <a:rPr lang="en-US" noProof="0" dirty="0"/>
              <a:t>sixth level</a:t>
            </a:r>
          </a:p>
        </p:txBody>
      </p:sp>
      <p:sp>
        <p:nvSpPr>
          <p:cNvPr id="814086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96000" y="190802"/>
            <a:ext cx="10800000" cy="120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Mastertitelformat bearbeiten</a:t>
            </a:r>
            <a:endParaRPr lang="en-US" noProof="0" dirty="0"/>
          </a:p>
        </p:txBody>
      </p:sp>
      <p:grpSp>
        <p:nvGrpSpPr>
          <p:cNvPr id="814164" name="Gruppierung 814163"/>
          <p:cNvGrpSpPr/>
          <p:nvPr/>
        </p:nvGrpSpPr>
        <p:grpSpPr>
          <a:xfrm>
            <a:off x="3234" y="6202445"/>
            <a:ext cx="12188951" cy="669108"/>
            <a:chOff x="2425" y="4651833"/>
            <a:chExt cx="9141713" cy="501831"/>
          </a:xfrm>
        </p:grpSpPr>
        <p:cxnSp>
          <p:nvCxnSpPr>
            <p:cNvPr id="66" name="Gerader Verbinder 5"/>
            <p:cNvCxnSpPr/>
            <p:nvPr/>
          </p:nvCxnSpPr>
          <p:spPr bwMode="hidden">
            <a:xfrm>
              <a:off x="457956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6"/>
            <p:cNvCxnSpPr/>
            <p:nvPr/>
          </p:nvCxnSpPr>
          <p:spPr bwMode="hidden">
            <a:xfrm>
              <a:off x="1372310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8"/>
            <p:cNvCxnSpPr/>
            <p:nvPr/>
          </p:nvCxnSpPr>
          <p:spPr bwMode="hidden">
            <a:xfrm>
              <a:off x="2286663" y="4651835"/>
              <a:ext cx="0" cy="50182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9"/>
            <p:cNvCxnSpPr/>
            <p:nvPr/>
          </p:nvCxnSpPr>
          <p:spPr bwMode="hidden">
            <a:xfrm>
              <a:off x="3201016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10"/>
            <p:cNvCxnSpPr/>
            <p:nvPr/>
          </p:nvCxnSpPr>
          <p:spPr bwMode="hidden">
            <a:xfrm>
              <a:off x="4115370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1"/>
            <p:cNvCxnSpPr/>
            <p:nvPr/>
          </p:nvCxnSpPr>
          <p:spPr bwMode="hidden">
            <a:xfrm>
              <a:off x="5029723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2"/>
            <p:cNvCxnSpPr/>
            <p:nvPr/>
          </p:nvCxnSpPr>
          <p:spPr bwMode="hidden">
            <a:xfrm>
              <a:off x="5944076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3"/>
            <p:cNvCxnSpPr/>
            <p:nvPr/>
          </p:nvCxnSpPr>
          <p:spPr bwMode="hidden">
            <a:xfrm>
              <a:off x="6858430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4"/>
            <p:cNvCxnSpPr/>
            <p:nvPr/>
          </p:nvCxnSpPr>
          <p:spPr bwMode="hidden">
            <a:xfrm>
              <a:off x="7772783" y="4651835"/>
              <a:ext cx="0" cy="50182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5"/>
            <p:cNvCxnSpPr/>
            <p:nvPr/>
          </p:nvCxnSpPr>
          <p:spPr bwMode="hidden">
            <a:xfrm>
              <a:off x="8687136" y="4651835"/>
              <a:ext cx="0" cy="50182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1"/>
            <p:cNvCxnSpPr/>
            <p:nvPr/>
          </p:nvCxnSpPr>
          <p:spPr bwMode="hidden">
            <a:xfrm>
              <a:off x="2425" y="4892635"/>
              <a:ext cx="9141713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2" name="Gruppieren 22"/>
            <p:cNvGrpSpPr/>
            <p:nvPr userDrawn="1"/>
          </p:nvGrpSpPr>
          <p:grpSpPr bwMode="hidden">
            <a:xfrm>
              <a:off x="229132" y="4651833"/>
              <a:ext cx="8713002" cy="501828"/>
              <a:chOff x="305096" y="6188896"/>
              <a:chExt cx="11617337" cy="669104"/>
            </a:xfrm>
          </p:grpSpPr>
          <p:cxnSp>
            <p:nvCxnSpPr>
              <p:cNvPr id="100" name="Gerader Verbinder 40"/>
              <p:cNvCxnSpPr/>
              <p:nvPr/>
            </p:nvCxnSpPr>
            <p:spPr bwMode="hidden">
              <a:xfrm>
                <a:off x="6392575" y="6205215"/>
                <a:ext cx="648781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Gerader Verbinder 41"/>
              <p:cNvCxnSpPr/>
              <p:nvPr/>
            </p:nvCxnSpPr>
            <p:spPr bwMode="hidden">
              <a:xfrm>
                <a:off x="7616303" y="6205215"/>
                <a:ext cx="648781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2"/>
              <p:cNvCxnSpPr/>
              <p:nvPr/>
            </p:nvCxnSpPr>
            <p:spPr bwMode="hidden">
              <a:xfrm>
                <a:off x="8833131" y="6205215"/>
                <a:ext cx="648781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3"/>
              <p:cNvCxnSpPr/>
              <p:nvPr/>
            </p:nvCxnSpPr>
            <p:spPr bwMode="hidden">
              <a:xfrm>
                <a:off x="10036050" y="6188896"/>
                <a:ext cx="665000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4"/>
              <p:cNvCxnSpPr/>
              <p:nvPr/>
            </p:nvCxnSpPr>
            <p:spPr bwMode="hidden">
              <a:xfrm>
                <a:off x="11277188" y="6208772"/>
                <a:ext cx="645245" cy="64922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Gerader Verbinder 46"/>
              <p:cNvCxnSpPr/>
              <p:nvPr/>
            </p:nvCxnSpPr>
            <p:spPr bwMode="hidden">
              <a:xfrm flipH="1" flipV="1">
                <a:off x="5161669" y="6188896"/>
                <a:ext cx="667141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Gerader Verbinder 47"/>
              <p:cNvCxnSpPr/>
              <p:nvPr/>
            </p:nvCxnSpPr>
            <p:spPr bwMode="hidden">
              <a:xfrm flipH="1" flipV="1">
                <a:off x="3964234" y="6205215"/>
                <a:ext cx="650547" cy="65278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8"/>
              <p:cNvCxnSpPr/>
              <p:nvPr/>
            </p:nvCxnSpPr>
            <p:spPr bwMode="hidden">
              <a:xfrm flipH="1" flipV="1">
                <a:off x="2750861" y="6205215"/>
                <a:ext cx="647557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9"/>
              <p:cNvCxnSpPr/>
              <p:nvPr/>
            </p:nvCxnSpPr>
            <p:spPr bwMode="hidden">
              <a:xfrm flipH="1" flipV="1">
                <a:off x="1546691" y="6205215"/>
                <a:ext cx="649804" cy="65278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50"/>
              <p:cNvCxnSpPr/>
              <p:nvPr/>
            </p:nvCxnSpPr>
            <p:spPr bwMode="hidden">
              <a:xfrm flipH="1" flipV="1">
                <a:off x="305096" y="6188896"/>
                <a:ext cx="629209" cy="66910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3" name="Gruppieren 23"/>
            <p:cNvGrpSpPr/>
            <p:nvPr userDrawn="1"/>
          </p:nvGrpSpPr>
          <p:grpSpPr bwMode="hidden">
            <a:xfrm flipH="1">
              <a:off x="208281" y="4651835"/>
              <a:ext cx="8680999" cy="501829"/>
              <a:chOff x="340039" y="6188896"/>
              <a:chExt cx="11574666" cy="669105"/>
            </a:xfrm>
          </p:grpSpPr>
          <p:cxnSp>
            <p:nvCxnSpPr>
              <p:cNvPr id="84" name="Gerader Verbinder 24"/>
              <p:cNvCxnSpPr/>
              <p:nvPr/>
            </p:nvCxnSpPr>
            <p:spPr bwMode="hidden">
              <a:xfrm>
                <a:off x="6363191" y="6188896"/>
                <a:ext cx="678165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Gerader Verbinder 25"/>
              <p:cNvCxnSpPr/>
              <p:nvPr/>
            </p:nvCxnSpPr>
            <p:spPr bwMode="hidden">
              <a:xfrm>
                <a:off x="7627186" y="6205214"/>
                <a:ext cx="637899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6"/>
              <p:cNvCxnSpPr/>
              <p:nvPr/>
            </p:nvCxnSpPr>
            <p:spPr bwMode="hidden">
              <a:xfrm>
                <a:off x="8846386" y="6221836"/>
                <a:ext cx="635527" cy="63616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7"/>
              <p:cNvCxnSpPr/>
              <p:nvPr/>
            </p:nvCxnSpPr>
            <p:spPr bwMode="hidden">
              <a:xfrm>
                <a:off x="10058813" y="6208772"/>
                <a:ext cx="642237" cy="64922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8"/>
              <p:cNvCxnSpPr/>
              <p:nvPr userDrawn="1"/>
            </p:nvCxnSpPr>
            <p:spPr bwMode="hidden">
              <a:xfrm>
                <a:off x="11311880" y="6221833"/>
                <a:ext cx="602825" cy="636166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30"/>
              <p:cNvCxnSpPr/>
              <p:nvPr/>
            </p:nvCxnSpPr>
            <p:spPr bwMode="hidden">
              <a:xfrm flipH="1" flipV="1">
                <a:off x="5150644" y="6188896"/>
                <a:ext cx="678165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Gerader Verbinder 31"/>
              <p:cNvCxnSpPr/>
              <p:nvPr/>
            </p:nvCxnSpPr>
            <p:spPr bwMode="hidden">
              <a:xfrm flipH="1" flipV="1">
                <a:off x="3976360" y="6208772"/>
                <a:ext cx="638420" cy="64922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2"/>
              <p:cNvCxnSpPr/>
              <p:nvPr/>
            </p:nvCxnSpPr>
            <p:spPr bwMode="hidden">
              <a:xfrm flipH="1" flipV="1">
                <a:off x="2710088" y="6188896"/>
                <a:ext cx="688331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3"/>
              <p:cNvCxnSpPr/>
              <p:nvPr/>
            </p:nvCxnSpPr>
            <p:spPr bwMode="hidden">
              <a:xfrm flipH="1" flipV="1">
                <a:off x="1490950" y="6205214"/>
                <a:ext cx="705545" cy="65278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4"/>
              <p:cNvCxnSpPr/>
              <p:nvPr/>
            </p:nvCxnSpPr>
            <p:spPr bwMode="hidden">
              <a:xfrm flipH="1" flipV="1">
                <a:off x="340039" y="6233760"/>
                <a:ext cx="574773" cy="62424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36" name="Bild 3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cxnSp>
        <p:nvCxnSpPr>
          <p:cNvPr id="14" name="Gerader Verbinder 147"/>
          <p:cNvCxnSpPr>
            <a:cxnSpLocks noChangeAspect="1"/>
          </p:cNvCxnSpPr>
          <p:nvPr/>
        </p:nvCxnSpPr>
        <p:spPr>
          <a:xfrm>
            <a:off x="0" y="6218763"/>
            <a:ext cx="12192000" cy="0"/>
          </a:xfrm>
          <a:prstGeom prst="line">
            <a:avLst/>
          </a:prstGeom>
          <a:ln w="15875" cap="flat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47"/>
          <p:cNvCxnSpPr>
            <a:cxnSpLocks noChangeAspect="1"/>
          </p:cNvCxnSpPr>
          <p:nvPr/>
        </p:nvCxnSpPr>
        <p:spPr>
          <a:xfrm>
            <a:off x="0" y="6235384"/>
            <a:ext cx="12192000" cy="0"/>
          </a:xfrm>
          <a:prstGeom prst="line">
            <a:avLst/>
          </a:prstGeom>
          <a:ln w="12700" cap="flat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11517154" y="6405397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234945" algn="l"/>
        </a:tabLst>
        <a:defRPr sz="3733" b="1" cap="none" normalizeH="0" baseline="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9pPr>
    </p:titleStyle>
    <p:bodyStyle>
      <a:lvl1pPr marL="311992" marR="0" indent="-311992" algn="l" defTabSz="1219170" rtl="0" eaLnBrk="1" fontAlgn="base" latinLnBrk="0" hangingPunct="1">
        <a:lnSpc>
          <a:spcPct val="110000"/>
        </a:lnSpc>
        <a:spcBef>
          <a:spcPts val="133"/>
        </a:spcBef>
        <a:spcAft>
          <a:spcPct val="0"/>
        </a:spcAft>
        <a:buClr>
          <a:srgbClr val="474847"/>
        </a:buClr>
        <a:buSzTx/>
        <a:buFont typeface="Wingdings" pitchFamily="2" charset="2"/>
        <a:buChar char="§"/>
        <a:tabLst/>
        <a:defRPr sz="2933" b="0">
          <a:solidFill>
            <a:srgbClr val="003399"/>
          </a:solidFill>
          <a:latin typeface="+mn-lt"/>
          <a:ea typeface="+mn-ea"/>
          <a:cs typeface="+mn-cs"/>
        </a:defRPr>
      </a:lvl1pPr>
      <a:lvl2pPr marL="623984" indent="-311992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474847"/>
        </a:buClr>
        <a:buSzPct val="85000"/>
        <a:buFont typeface="Wingdings" pitchFamily="2" charset="2"/>
        <a:buChar char="§"/>
        <a:defRPr sz="2667" b="0">
          <a:solidFill>
            <a:srgbClr val="003399"/>
          </a:solidFill>
          <a:latin typeface="+mn-lt"/>
        </a:defRPr>
      </a:lvl2pPr>
      <a:lvl3pPr marL="935977" indent="-311992" algn="l" rtl="0" eaLnBrk="1" fontAlgn="base" hangingPunct="1">
        <a:lnSpc>
          <a:spcPct val="110000"/>
        </a:lnSpc>
        <a:spcBef>
          <a:spcPts val="573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b="0">
          <a:solidFill>
            <a:srgbClr val="003399"/>
          </a:solidFill>
          <a:latin typeface="+mn-lt"/>
        </a:defRPr>
      </a:lvl3pPr>
      <a:lvl4pPr marL="1247969" indent="-311992" algn="l" rtl="0" eaLnBrk="1" fontAlgn="base" hangingPunct="1">
        <a:lnSpc>
          <a:spcPct val="110000"/>
        </a:lnSpc>
        <a:spcBef>
          <a:spcPts val="573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sz="2133" b="0">
          <a:solidFill>
            <a:srgbClr val="003399"/>
          </a:solidFill>
          <a:latin typeface="+mn-lt"/>
        </a:defRPr>
      </a:lvl4pPr>
      <a:lvl5pPr marL="1559961" indent="-311992" algn="l" rtl="0" eaLnBrk="1" fontAlgn="base" hangingPunct="1">
        <a:lnSpc>
          <a:spcPct val="110000"/>
        </a:lnSpc>
        <a:spcBef>
          <a:spcPts val="573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sz="1867" b="0">
          <a:solidFill>
            <a:srgbClr val="003399"/>
          </a:solidFill>
          <a:latin typeface="+mn-lt"/>
        </a:defRPr>
      </a:lvl5pPr>
      <a:lvl6pPr marL="2015950" marR="0" indent="-304792" algn="l" defTabSz="121917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474847"/>
        </a:buClr>
        <a:buSzTx/>
        <a:buFont typeface="Lucida Grande"/>
        <a:buChar char="→"/>
        <a:tabLst/>
        <a:defRPr sz="1600" b="0" i="0" baseline="0">
          <a:solidFill>
            <a:srgbClr val="003896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github.com/RRZE-HPC/likwid/wiki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RZE-HPC/likwid/wik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RZE-HPC/likwid/wiki" TargetMode="Externa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RZE-HPC/likwid/wiki/likwid-perfctr#using-the-marker-api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hub.com/RRZE-HPC/likwid/wiki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hyperlink" Target="https://github.com/RRZE-HPC/likwid/wiki" TargetMode="Externa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icl.cs.utk.edu/pap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hyperlink" Target="https://github.com/RRZE-HPC/kerncraft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1.png"/><Relationship Id="rId4" Type="http://schemas.openxmlformats.org/officeDocument/2006/relationships/image" Target="../media/image9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59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6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/>
              <a:t>SINgle</a:t>
            </a:r>
            <a:r>
              <a:rPr lang="en-US" dirty="0"/>
              <a:t> Node Optimization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>
          <a:xfrm>
            <a:off x="1524274" y="2646353"/>
            <a:ext cx="9726317" cy="2954347"/>
          </a:xfrm>
        </p:spPr>
        <p:txBody>
          <a:bodyPr/>
          <a:lstStyle/>
          <a:p>
            <a:r>
              <a:rPr lang="en-US" dirty="0"/>
              <a:t>Learn what your code does while the hardware executes the code’s binary representation to </a:t>
            </a:r>
            <a:r>
              <a:rPr lang="en-US"/>
              <a:t>tune it</a:t>
            </a:r>
            <a:endParaRPr lang="en-US" dirty="0"/>
          </a:p>
          <a:p>
            <a:endParaRPr lang="en-US" dirty="0"/>
          </a:p>
          <a:p>
            <a:r>
              <a:rPr lang="en-US" dirty="0"/>
              <a:t>IHPCSS2018, Thomas </a:t>
            </a:r>
            <a:r>
              <a:rPr lang="en-US" dirty="0" err="1"/>
              <a:t>Röhl</a:t>
            </a:r>
            <a:r>
              <a:rPr lang="en-US" dirty="0"/>
              <a:t>, FAU Erlangen-Nuremburg</a:t>
            </a:r>
          </a:p>
        </p:txBody>
      </p:sp>
    </p:spTree>
    <p:extLst>
      <p:ext uri="{BB962C8B-B14F-4D97-AF65-F5344CB8AC3E}">
        <p14:creationId xmlns:p14="http://schemas.microsoft.com/office/powerpoint/2010/main" val="376425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does “clock frequency” mean in computers?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“memory bandwidth”?</a:t>
            </a:r>
          </a:p>
          <a:p>
            <a:endParaRPr lang="en-US" dirty="0"/>
          </a:p>
          <a:p>
            <a:endParaRPr lang="en-US" dirty="0">
              <a:solidFill>
                <a:srgbClr val="161616"/>
              </a:solidFill>
            </a:endParaRPr>
          </a:p>
          <a:p>
            <a:r>
              <a:rPr lang="en-US" dirty="0"/>
              <a:t>What is SIMD vectorization?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is </a:t>
            </a:r>
            <a:r>
              <a:rPr lang="en-US" dirty="0" err="1"/>
              <a:t>ccNUMA</a:t>
            </a:r>
            <a:r>
              <a:rPr lang="en-US" dirty="0"/>
              <a:t>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3261" y="1981626"/>
                <a:ext cx="8114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161616"/>
                    </a:solidFill>
                  </a:rPr>
                  <a:t>The “heartbeat” of the CPU. A clock cycle is the smallest unit of time on a CPU chip. Typically &lt; 1ns  </a:t>
                </a:r>
                <a:r>
                  <a:rPr lang="en-US" dirty="0">
                    <a:solidFill>
                      <a:srgbClr val="161616"/>
                    </a:solidFill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i="1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≳</m:t>
                    </m:r>
                    <m:r>
                      <a:rPr lang="de-DE" i="1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m:rPr>
                        <m:nor/>
                      </m:rPr>
                      <a:rPr lang="de-DE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GHz</m:t>
                    </m:r>
                  </m:oMath>
                </a14:m>
                <a:endParaRPr lang="en-US" dirty="0">
                  <a:solidFill>
                    <a:srgbClr val="16161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61" y="1981626"/>
                <a:ext cx="8114275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676" t="-4717" r="-127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7544" y="3166363"/>
                <a:ext cx="52267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161616"/>
                    </a:solidFill>
                  </a:rPr>
                  <a:t>Rate of data transfer between main memory (RAM) and CPU chip. Typical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6161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6161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solidFill>
                              <a:srgbClr val="16161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i="1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10…100 </m:t>
                    </m:r>
                    <m:r>
                      <m:rPr>
                        <m:nor/>
                      </m:rPr>
                      <a:rPr lang="de-DE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GB</m:t>
                    </m:r>
                    <m:r>
                      <m:rPr>
                        <m:nor/>
                      </m:rPr>
                      <a:rPr lang="de-DE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de-DE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>
                    <a:solidFill>
                      <a:srgbClr val="16161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44" y="3166363"/>
                <a:ext cx="5226796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93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7588370" y="2893320"/>
            <a:ext cx="2133600" cy="2590800"/>
            <a:chOff x="6478200" y="3048000"/>
            <a:chExt cx="2626268" cy="3234000"/>
          </a:xfrm>
        </p:grpSpPr>
        <p:grpSp>
          <p:nvGrpSpPr>
            <p:cNvPr id="12" name="Gruppieren 35"/>
            <p:cNvGrpSpPr/>
            <p:nvPr/>
          </p:nvGrpSpPr>
          <p:grpSpPr>
            <a:xfrm>
              <a:off x="6499198" y="3384600"/>
              <a:ext cx="360002" cy="2880000"/>
              <a:chOff x="4966197" y="3384600"/>
              <a:chExt cx="360002" cy="2880000"/>
            </a:xfrm>
          </p:grpSpPr>
          <p:sp>
            <p:nvSpPr>
              <p:cNvPr id="13" name="Rechteck 15"/>
              <p:cNvSpPr/>
              <p:nvPr/>
            </p:nvSpPr>
            <p:spPr>
              <a:xfrm rot="16200000">
                <a:off x="4786199" y="57246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A[0]</a:t>
                </a:r>
              </a:p>
            </p:txBody>
          </p:sp>
          <p:sp>
            <p:nvSpPr>
              <p:cNvPr id="14" name="Rechteck 16"/>
              <p:cNvSpPr/>
              <p:nvPr/>
            </p:nvSpPr>
            <p:spPr>
              <a:xfrm rot="16200000">
                <a:off x="4786198" y="50046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A[1]</a:t>
                </a:r>
              </a:p>
            </p:txBody>
          </p:sp>
          <p:sp>
            <p:nvSpPr>
              <p:cNvPr id="15" name="Rechteck 17"/>
              <p:cNvSpPr/>
              <p:nvPr/>
            </p:nvSpPr>
            <p:spPr>
              <a:xfrm rot="16200000">
                <a:off x="4786199" y="42846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A[2]</a:t>
                </a:r>
              </a:p>
            </p:txBody>
          </p:sp>
          <p:sp>
            <p:nvSpPr>
              <p:cNvPr id="16" name="Rechteck 18"/>
              <p:cNvSpPr/>
              <p:nvPr/>
            </p:nvSpPr>
            <p:spPr>
              <a:xfrm rot="16200000">
                <a:off x="4786199" y="35646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A[3]</a:t>
                </a:r>
              </a:p>
            </p:txBody>
          </p:sp>
          <p:sp>
            <p:nvSpPr>
              <p:cNvPr id="17" name="Rechteck 19"/>
              <p:cNvSpPr/>
              <p:nvPr/>
            </p:nvSpPr>
            <p:spPr>
              <a:xfrm>
                <a:off x="4966197" y="3384600"/>
                <a:ext cx="360001" cy="288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60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8" name="Gruppieren 36"/>
            <p:cNvGrpSpPr/>
            <p:nvPr/>
          </p:nvGrpSpPr>
          <p:grpSpPr>
            <a:xfrm>
              <a:off x="7399198" y="3384000"/>
              <a:ext cx="360002" cy="2898000"/>
              <a:chOff x="5867399" y="3384000"/>
              <a:chExt cx="360002" cy="2898000"/>
            </a:xfrm>
          </p:grpSpPr>
          <p:sp>
            <p:nvSpPr>
              <p:cNvPr id="19" name="Rechteck 20"/>
              <p:cNvSpPr/>
              <p:nvPr/>
            </p:nvSpPr>
            <p:spPr>
              <a:xfrm rot="16200000">
                <a:off x="5687401" y="57420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B[0]</a:t>
                </a:r>
              </a:p>
            </p:txBody>
          </p:sp>
          <p:sp>
            <p:nvSpPr>
              <p:cNvPr id="20" name="Rechteck 21"/>
              <p:cNvSpPr/>
              <p:nvPr/>
            </p:nvSpPr>
            <p:spPr>
              <a:xfrm rot="16200000">
                <a:off x="5687400" y="50220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B[1]</a:t>
                </a:r>
              </a:p>
            </p:txBody>
          </p:sp>
          <p:sp>
            <p:nvSpPr>
              <p:cNvPr id="21" name="Rechteck 22"/>
              <p:cNvSpPr/>
              <p:nvPr/>
            </p:nvSpPr>
            <p:spPr>
              <a:xfrm rot="16200000">
                <a:off x="5687401" y="43020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B[2]</a:t>
                </a:r>
              </a:p>
            </p:txBody>
          </p:sp>
          <p:sp>
            <p:nvSpPr>
              <p:cNvPr id="22" name="Rechteck 23"/>
              <p:cNvSpPr/>
              <p:nvPr/>
            </p:nvSpPr>
            <p:spPr>
              <a:xfrm rot="16200000">
                <a:off x="5687401" y="35820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B[3]</a:t>
                </a:r>
              </a:p>
            </p:txBody>
          </p:sp>
          <p:sp>
            <p:nvSpPr>
              <p:cNvPr id="23" name="Rechteck 24"/>
              <p:cNvSpPr/>
              <p:nvPr/>
            </p:nvSpPr>
            <p:spPr>
              <a:xfrm>
                <a:off x="5867399" y="3384000"/>
                <a:ext cx="360001" cy="288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60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4" name="Gruppieren 37"/>
            <p:cNvGrpSpPr/>
            <p:nvPr/>
          </p:nvGrpSpPr>
          <p:grpSpPr>
            <a:xfrm>
              <a:off x="8479198" y="3384000"/>
              <a:ext cx="360002" cy="2898000"/>
              <a:chOff x="6345598" y="3352800"/>
              <a:chExt cx="360002" cy="2898000"/>
            </a:xfrm>
          </p:grpSpPr>
          <p:sp>
            <p:nvSpPr>
              <p:cNvPr id="25" name="Rechteck 25"/>
              <p:cNvSpPr/>
              <p:nvPr/>
            </p:nvSpPr>
            <p:spPr>
              <a:xfrm rot="16200000">
                <a:off x="6165600" y="57108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C[0]</a:t>
                </a:r>
              </a:p>
            </p:txBody>
          </p:sp>
          <p:sp>
            <p:nvSpPr>
              <p:cNvPr id="26" name="Rechteck 26"/>
              <p:cNvSpPr/>
              <p:nvPr/>
            </p:nvSpPr>
            <p:spPr>
              <a:xfrm rot="16200000">
                <a:off x="6165599" y="49908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C[1]</a:t>
                </a:r>
              </a:p>
            </p:txBody>
          </p:sp>
          <p:sp>
            <p:nvSpPr>
              <p:cNvPr id="27" name="Rechteck 27"/>
              <p:cNvSpPr/>
              <p:nvPr/>
            </p:nvSpPr>
            <p:spPr>
              <a:xfrm rot="16200000">
                <a:off x="6165600" y="42708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C[2]</a:t>
                </a:r>
              </a:p>
            </p:txBody>
          </p:sp>
          <p:sp>
            <p:nvSpPr>
              <p:cNvPr id="28" name="Rechteck 28"/>
              <p:cNvSpPr/>
              <p:nvPr/>
            </p:nvSpPr>
            <p:spPr>
              <a:xfrm rot="16200000">
                <a:off x="6165600" y="35508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C[3]</a:t>
                </a:r>
              </a:p>
            </p:txBody>
          </p:sp>
          <p:sp>
            <p:nvSpPr>
              <p:cNvPr id="29" name="Rechteck 29"/>
              <p:cNvSpPr/>
              <p:nvPr/>
            </p:nvSpPr>
            <p:spPr>
              <a:xfrm>
                <a:off x="6345598" y="3352800"/>
                <a:ext cx="360001" cy="288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60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0" name="Ellipse 58"/>
            <p:cNvSpPr/>
            <p:nvPr/>
          </p:nvSpPr>
          <p:spPr>
            <a:xfrm>
              <a:off x="6900169" y="5715000"/>
              <a:ext cx="432000" cy="43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b="1" dirty="0">
                  <a:solidFill>
                    <a:srgbClr val="FEFFFF"/>
                  </a:solidFill>
                </a:rPr>
                <a:t>+</a:t>
              </a:r>
            </a:p>
          </p:txBody>
        </p:sp>
        <p:cxnSp>
          <p:nvCxnSpPr>
            <p:cNvPr id="31" name="Gerade Verbindung mit Pfeil 59"/>
            <p:cNvCxnSpPr/>
            <p:nvPr/>
          </p:nvCxnSpPr>
          <p:spPr>
            <a:xfrm>
              <a:off x="7772400" y="5931000"/>
              <a:ext cx="720000" cy="0"/>
            </a:xfrm>
            <a:prstGeom prst="straightConnector1">
              <a:avLst/>
            </a:prstGeom>
            <a:ln w="19050">
              <a:solidFill>
                <a:srgbClr val="0298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60"/>
            <p:cNvSpPr/>
            <p:nvPr/>
          </p:nvSpPr>
          <p:spPr>
            <a:xfrm>
              <a:off x="6900169" y="5009437"/>
              <a:ext cx="432000" cy="43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b="1" dirty="0">
                  <a:solidFill>
                    <a:srgbClr val="FEFFFF"/>
                  </a:solidFill>
                </a:rPr>
                <a:t>+</a:t>
              </a:r>
            </a:p>
          </p:txBody>
        </p:sp>
        <p:cxnSp>
          <p:nvCxnSpPr>
            <p:cNvPr id="33" name="Gerade Verbindung mit Pfeil 61"/>
            <p:cNvCxnSpPr/>
            <p:nvPr/>
          </p:nvCxnSpPr>
          <p:spPr>
            <a:xfrm>
              <a:off x="7772400" y="5216437"/>
              <a:ext cx="720000" cy="0"/>
            </a:xfrm>
            <a:prstGeom prst="straightConnector1">
              <a:avLst/>
            </a:prstGeom>
            <a:ln w="19050">
              <a:solidFill>
                <a:srgbClr val="0298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62"/>
            <p:cNvSpPr/>
            <p:nvPr/>
          </p:nvSpPr>
          <p:spPr>
            <a:xfrm>
              <a:off x="6900169" y="4275000"/>
              <a:ext cx="432000" cy="43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b="1" dirty="0">
                  <a:solidFill>
                    <a:srgbClr val="FEFFFF"/>
                  </a:solidFill>
                </a:rPr>
                <a:t>+</a:t>
              </a:r>
            </a:p>
          </p:txBody>
        </p:sp>
        <p:cxnSp>
          <p:nvCxnSpPr>
            <p:cNvPr id="35" name="Gerade Verbindung mit Pfeil 63"/>
            <p:cNvCxnSpPr/>
            <p:nvPr/>
          </p:nvCxnSpPr>
          <p:spPr>
            <a:xfrm>
              <a:off x="7772400" y="4482000"/>
              <a:ext cx="720000" cy="0"/>
            </a:xfrm>
            <a:prstGeom prst="straightConnector1">
              <a:avLst/>
            </a:prstGeom>
            <a:ln w="19050">
              <a:solidFill>
                <a:srgbClr val="0298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64"/>
            <p:cNvSpPr/>
            <p:nvPr/>
          </p:nvSpPr>
          <p:spPr>
            <a:xfrm>
              <a:off x="6900169" y="3545999"/>
              <a:ext cx="432000" cy="43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b="1" dirty="0">
                  <a:solidFill>
                    <a:srgbClr val="FEFFFF"/>
                  </a:solidFill>
                </a:rPr>
                <a:t>+</a:t>
              </a:r>
            </a:p>
          </p:txBody>
        </p:sp>
        <p:cxnSp>
          <p:nvCxnSpPr>
            <p:cNvPr id="37" name="Gerade Verbindung mit Pfeil 65"/>
            <p:cNvCxnSpPr/>
            <p:nvPr/>
          </p:nvCxnSpPr>
          <p:spPr>
            <a:xfrm>
              <a:off x="7772400" y="3762000"/>
              <a:ext cx="720000" cy="0"/>
            </a:xfrm>
            <a:prstGeom prst="straightConnector1">
              <a:avLst/>
            </a:prstGeom>
            <a:ln w="19050">
              <a:solidFill>
                <a:srgbClr val="0298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69"/>
            <p:cNvSpPr txBox="1"/>
            <p:nvPr/>
          </p:nvSpPr>
          <p:spPr>
            <a:xfrm>
              <a:off x="6478200" y="3048000"/>
              <a:ext cx="643747" cy="34576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>
                  <a:solidFill>
                    <a:srgbClr val="161616"/>
                  </a:solidFill>
                </a:rPr>
                <a:t>R0</a:t>
              </a:r>
            </a:p>
          </p:txBody>
        </p:sp>
        <p:sp>
          <p:nvSpPr>
            <p:cNvPr id="39" name="Textfeld 70"/>
            <p:cNvSpPr txBox="1"/>
            <p:nvPr/>
          </p:nvSpPr>
          <p:spPr>
            <a:xfrm>
              <a:off x="7378200" y="3048000"/>
              <a:ext cx="691748" cy="34576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>
                  <a:solidFill>
                    <a:srgbClr val="161616"/>
                  </a:solidFill>
                </a:rPr>
                <a:t>R1</a:t>
              </a:r>
            </a:p>
          </p:txBody>
        </p:sp>
        <p:sp>
          <p:nvSpPr>
            <p:cNvPr id="40" name="Textfeld 71"/>
            <p:cNvSpPr txBox="1"/>
            <p:nvPr/>
          </p:nvSpPr>
          <p:spPr>
            <a:xfrm>
              <a:off x="8458200" y="3048000"/>
              <a:ext cx="646268" cy="34576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>
                  <a:solidFill>
                    <a:srgbClr val="161616"/>
                  </a:solidFill>
                </a:rPr>
                <a:t>R2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85908" y="4261239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161616"/>
                </a:solidFill>
              </a:rPr>
              <a:t>S</a:t>
            </a:r>
            <a:r>
              <a:rPr lang="en-US" dirty="0">
                <a:solidFill>
                  <a:srgbClr val="161616"/>
                </a:solidFill>
              </a:rPr>
              <a:t>ingle </a:t>
            </a:r>
            <a:r>
              <a:rPr lang="en-US" b="1" dirty="0">
                <a:solidFill>
                  <a:srgbClr val="161616"/>
                </a:solidFill>
              </a:rPr>
              <a:t>I</a:t>
            </a:r>
            <a:r>
              <a:rPr lang="en-US" dirty="0">
                <a:solidFill>
                  <a:srgbClr val="161616"/>
                </a:solidFill>
              </a:rPr>
              <a:t>nstruction </a:t>
            </a:r>
            <a:r>
              <a:rPr lang="en-US" b="1" dirty="0">
                <a:solidFill>
                  <a:srgbClr val="161616"/>
                </a:solidFill>
              </a:rPr>
              <a:t>M</a:t>
            </a:r>
            <a:r>
              <a:rPr lang="en-US" dirty="0">
                <a:solidFill>
                  <a:srgbClr val="161616"/>
                </a:solidFill>
              </a:rPr>
              <a:t>ultiple </a:t>
            </a:r>
            <a:r>
              <a:rPr lang="en-US" b="1" dirty="0">
                <a:solidFill>
                  <a:srgbClr val="161616"/>
                </a:solidFill>
              </a:rPr>
              <a:t>D</a:t>
            </a:r>
            <a:r>
              <a:rPr lang="en-US" dirty="0">
                <a:solidFill>
                  <a:srgbClr val="161616"/>
                </a:solidFill>
              </a:rPr>
              <a:t>ata.</a:t>
            </a:r>
            <a:br>
              <a:rPr lang="en-US" dirty="0">
                <a:solidFill>
                  <a:srgbClr val="161616"/>
                </a:solidFill>
              </a:rPr>
            </a:br>
            <a:r>
              <a:rPr lang="en-US" dirty="0">
                <a:solidFill>
                  <a:srgbClr val="161616"/>
                </a:solidFill>
              </a:rPr>
              <a:t>Data-parallel load/store and execution units.</a:t>
            </a:r>
          </a:p>
        </p:txBody>
      </p:sp>
      <p:cxnSp>
        <p:nvCxnSpPr>
          <p:cNvPr id="43" name="Gerade Verbindung 3"/>
          <p:cNvCxnSpPr>
            <a:stCxn id="45" idx="3"/>
            <a:endCxn id="44" idx="1"/>
          </p:cNvCxnSpPr>
          <p:nvPr/>
        </p:nvCxnSpPr>
        <p:spPr bwMode="auto">
          <a:xfrm>
            <a:off x="5128886" y="5484120"/>
            <a:ext cx="97020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4" name="Grafik 10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89" y="4945714"/>
            <a:ext cx="1287451" cy="1076813"/>
          </a:xfrm>
          <a:prstGeom prst="rect">
            <a:avLst/>
          </a:prstGeom>
        </p:spPr>
      </p:pic>
      <p:pic>
        <p:nvPicPr>
          <p:cNvPr id="45" name="Grafi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35" y="4945714"/>
            <a:ext cx="1287451" cy="1076813"/>
          </a:xfrm>
          <a:prstGeom prst="rect">
            <a:avLst/>
          </a:prstGeom>
        </p:spPr>
      </p:pic>
      <p:pic>
        <p:nvPicPr>
          <p:cNvPr id="47" name="Grafi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84" y="2703302"/>
            <a:ext cx="1287451" cy="107681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5779512" y="2722587"/>
            <a:ext cx="1239520" cy="636158"/>
          </a:xfrm>
          <a:prstGeom prst="rect">
            <a:avLst/>
          </a:prstGeom>
          <a:solidFill>
            <a:schemeClr val="tx2">
              <a:lumMod val="75000"/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charset="0"/>
            </a:endParaRPr>
          </a:p>
        </p:txBody>
      </p:sp>
      <p:cxnSp>
        <p:nvCxnSpPr>
          <p:cNvPr id="48" name="Gerader Verbinder 47"/>
          <p:cNvCxnSpPr/>
          <p:nvPr/>
        </p:nvCxnSpPr>
        <p:spPr bwMode="auto">
          <a:xfrm flipV="1">
            <a:off x="6224390" y="3432987"/>
            <a:ext cx="362842" cy="77047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28575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Fußzeilenplatzhalter 4">
            <a:extLst>
              <a:ext uri="{FF2B5EF4-FFF2-40B4-BE49-F238E27FC236}">
                <a16:creationId xmlns:a16="http://schemas.microsoft.com/office/drawing/2014/main" id="{0BA7AE50-CE92-CC45-AC6D-88AAD0CBABD9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6528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2" grpId="0"/>
      <p:bldP spid="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spatial blocking of j-loop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sz="3200" dirty="0">
                <a:solidFill>
                  <a:schemeClr val="bg1"/>
                </a:solidFill>
              </a:rPr>
              <a:t>Determine for given </a:t>
            </a:r>
            <a:r>
              <a:rPr lang="en-US" sz="3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CacheSize</a:t>
            </a:r>
            <a:r>
              <a:rPr lang="en-US" sz="3200" dirty="0">
                <a:solidFill>
                  <a:schemeClr val="bg1"/>
                </a:solidFill>
              </a:rPr>
              <a:t> an appropriate </a:t>
            </a:r>
            <a:r>
              <a:rPr lang="en-US" sz="3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jblock</a:t>
            </a:r>
            <a:r>
              <a:rPr lang="en-US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3200" dirty="0">
                <a:solidFill>
                  <a:schemeClr val="bg1"/>
                </a:solidFill>
              </a:rPr>
              <a:t> value: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2D 5pt stencil (DP)</a:t>
            </a:r>
            <a:br>
              <a:rPr lang="en-US" dirty="0"/>
            </a:br>
            <a:r>
              <a:rPr lang="en-US" dirty="0"/>
              <a:t>Establish Layer condition for all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96000" y="2209800"/>
            <a:ext cx="9572171" cy="2554545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jb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=1,jmax,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jblock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!	Assume </a:t>
            </a:r>
            <a:r>
              <a:rPr lang="en-US" sz="20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jmax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is multiple of </a:t>
            </a:r>
            <a:r>
              <a:rPr lang="en-US" sz="20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jblock</a:t>
            </a:r>
            <a:endParaRPr lang="en-US" sz="2000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do k=1,kmax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do j=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jb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jb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jblock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-1) ! Length of inner loop: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jblock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y(</a:t>
            </a:r>
            <a:r>
              <a:rPr lang="en-US" sz="20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j,k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* (</a:t>
            </a:r>
            <a:r>
              <a:rPr lang="en-US" sz="2000" b="1" dirty="0">
                <a:solidFill>
                  <a:srgbClr val="33CCFF"/>
                </a:solidFill>
                <a:latin typeface="Courier New" pitchFamily="49" charset="0"/>
                <a:cs typeface="Courier New" pitchFamily="49" charset="0"/>
              </a:rPr>
              <a:t>x(j-1,k)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>
                <a:solidFill>
                  <a:srgbClr val="33CCFF"/>
                </a:solidFill>
                <a:latin typeface="Courier New" pitchFamily="49" charset="0"/>
                <a:cs typeface="Courier New" pitchFamily="49" charset="0"/>
              </a:rPr>
              <a:t>x(j+1,k)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en-US" sz="20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 </a:t>
            </a:r>
            <a:r>
              <a:rPr lang="en-US" sz="2000" b="1" dirty="0">
                <a:solidFill>
                  <a:srgbClr val="33CCFF"/>
                </a:solidFill>
                <a:latin typeface="Courier New" pitchFamily="49" charset="0"/>
                <a:cs typeface="Courier New" pitchFamily="49" charset="0"/>
              </a:rPr>
              <a:t>x(j,k-1)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x(j,k+1)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b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2000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96000" y="5358118"/>
            <a:ext cx="4953000" cy="70788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Courier New" panose="02070309020205020404" pitchFamily="49" charset="0"/>
              </a:rPr>
              <a:t>New layer condition (blocking)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* 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jblock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8B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CacheSize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543000" y="5512006"/>
            <a:ext cx="4953000" cy="4001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jblock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CacheSize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48 B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875000" y="5512006"/>
            <a:ext cx="4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019500" y="1341972"/>
            <a:ext cx="3004457" cy="110799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rgbClr val="C00000"/>
                </a:solidFill>
              </a:rPr>
              <a:t>Take care, loop over the blocks is most outer loop now</a:t>
            </a:r>
          </a:p>
        </p:txBody>
      </p:sp>
      <p:cxnSp>
        <p:nvCxnSpPr>
          <p:cNvPr id="10" name="Gerader Verbinder 9"/>
          <p:cNvCxnSpPr/>
          <p:nvPr/>
        </p:nvCxnSpPr>
        <p:spPr bwMode="auto">
          <a:xfrm flipH="1">
            <a:off x="4151086" y="1857829"/>
            <a:ext cx="4868414" cy="50800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2122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2D 5pt stencil (DP)</a:t>
            </a:r>
            <a:br>
              <a:rPr lang="en-US" dirty="0"/>
            </a:br>
            <a:r>
              <a:rPr lang="en-US" dirty="0"/>
              <a:t>Data traffic analysis (spatial blocking)</a:t>
            </a:r>
          </a:p>
        </p:txBody>
      </p:sp>
      <p:pic>
        <p:nvPicPr>
          <p:cNvPr id="4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00" y="1952605"/>
            <a:ext cx="7358400" cy="1861414"/>
          </a:xfrm>
          <a:prstGeom prst="rect">
            <a:avLst/>
          </a:prstGeom>
        </p:spPr>
      </p:pic>
      <p:cxnSp>
        <p:nvCxnSpPr>
          <p:cNvPr id="6" name="Gerader Verbinder 5"/>
          <p:cNvCxnSpPr>
            <a:stCxn id="4" idx="2"/>
            <a:endCxn id="4" idx="0"/>
          </p:cNvCxnSpPr>
          <p:nvPr/>
        </p:nvCxnSpPr>
        <p:spPr bwMode="auto">
          <a:xfrm flipV="1">
            <a:off x="6096000" y="1952605"/>
            <a:ext cx="0" cy="1861414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16" y="1960844"/>
            <a:ext cx="7358400" cy="1861414"/>
          </a:xfrm>
          <a:prstGeom prst="rect">
            <a:avLst/>
          </a:prstGeom>
        </p:spPr>
      </p:pic>
      <p:cxnSp>
        <p:nvCxnSpPr>
          <p:cNvPr id="9" name="Gerader Verbinder 8"/>
          <p:cNvCxnSpPr>
            <a:stCxn id="8" idx="2"/>
            <a:endCxn id="8" idx="0"/>
          </p:cNvCxnSpPr>
          <p:nvPr/>
        </p:nvCxnSpPr>
        <p:spPr bwMode="auto">
          <a:xfrm flipV="1">
            <a:off x="6110516" y="1960844"/>
            <a:ext cx="0" cy="1861414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57" y="1944366"/>
            <a:ext cx="7365431" cy="1862141"/>
          </a:xfrm>
          <a:prstGeom prst="rect">
            <a:avLst/>
          </a:prstGeom>
        </p:spPr>
      </p:pic>
      <p:cxnSp>
        <p:nvCxnSpPr>
          <p:cNvPr id="17" name="Gerader Verbinder 16"/>
          <p:cNvCxnSpPr>
            <a:stCxn id="16" idx="2"/>
            <a:endCxn id="16" idx="0"/>
          </p:cNvCxnSpPr>
          <p:nvPr/>
        </p:nvCxnSpPr>
        <p:spPr bwMode="auto">
          <a:xfrm flipV="1">
            <a:off x="6110773" y="1944366"/>
            <a:ext cx="0" cy="1862141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Inhaltsplatzhalter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00" y="1928615"/>
            <a:ext cx="7358400" cy="1857741"/>
          </a:xfrm>
          <a:prstGeom prst="rect">
            <a:avLst/>
          </a:prstGeom>
        </p:spPr>
      </p:pic>
      <p:cxnSp>
        <p:nvCxnSpPr>
          <p:cNvPr id="22" name="Gerader Verbinder 21"/>
          <p:cNvCxnSpPr>
            <a:stCxn id="21" idx="2"/>
            <a:endCxn id="21" idx="0"/>
          </p:cNvCxnSpPr>
          <p:nvPr/>
        </p:nvCxnSpPr>
        <p:spPr bwMode="auto">
          <a:xfrm flipV="1">
            <a:off x="6096000" y="1928615"/>
            <a:ext cx="0" cy="1857741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Grafi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57" y="1924942"/>
            <a:ext cx="7358400" cy="1861414"/>
          </a:xfrm>
          <a:prstGeom prst="rect">
            <a:avLst/>
          </a:prstGeom>
        </p:spPr>
      </p:pic>
      <p:cxnSp>
        <p:nvCxnSpPr>
          <p:cNvPr id="28" name="Gerader Verbinder 27"/>
          <p:cNvCxnSpPr>
            <a:stCxn id="27" idx="2"/>
            <a:endCxn id="27" idx="0"/>
          </p:cNvCxnSpPr>
          <p:nvPr/>
        </p:nvCxnSpPr>
        <p:spPr bwMode="auto">
          <a:xfrm flipV="1">
            <a:off x="6107257" y="1924942"/>
            <a:ext cx="0" cy="1861414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Grafik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73" y="1900952"/>
            <a:ext cx="7358400" cy="1861414"/>
          </a:xfrm>
          <a:prstGeom prst="rect">
            <a:avLst/>
          </a:prstGeom>
        </p:spPr>
      </p:pic>
      <p:cxnSp>
        <p:nvCxnSpPr>
          <p:cNvPr id="33" name="Gerader Verbinder 32"/>
          <p:cNvCxnSpPr>
            <a:stCxn id="32" idx="2"/>
            <a:endCxn id="32" idx="0"/>
          </p:cNvCxnSpPr>
          <p:nvPr/>
        </p:nvCxnSpPr>
        <p:spPr bwMode="auto">
          <a:xfrm flipV="1">
            <a:off x="6121773" y="1900952"/>
            <a:ext cx="0" cy="1861414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8" name="Gruppieren 37"/>
          <p:cNvGrpSpPr/>
          <p:nvPr/>
        </p:nvGrpSpPr>
        <p:grpSpPr>
          <a:xfrm>
            <a:off x="6133031" y="1920486"/>
            <a:ext cx="3616397" cy="1861414"/>
            <a:chOff x="5257800" y="4572000"/>
            <a:chExt cx="3616397" cy="1861414"/>
          </a:xfrm>
        </p:grpSpPr>
        <p:sp>
          <p:nvSpPr>
            <p:cNvPr id="39" name="Textfeld 38"/>
            <p:cNvSpPr txBox="1"/>
            <p:nvPr/>
          </p:nvSpPr>
          <p:spPr>
            <a:xfrm>
              <a:off x="6238801" y="4722086"/>
              <a:ext cx="2635396" cy="156966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Additional data transfers (overhead) at block boundaries!</a:t>
              </a:r>
            </a:p>
          </p:txBody>
        </p:sp>
        <p:sp>
          <p:nvSpPr>
            <p:cNvPr id="40" name="Rechteck 39"/>
            <p:cNvSpPr/>
            <p:nvPr/>
          </p:nvSpPr>
          <p:spPr bwMode="auto">
            <a:xfrm>
              <a:off x="5257800" y="4572000"/>
              <a:ext cx="609600" cy="186141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Gerade Verbindung mit Pfeil 40"/>
            <p:cNvCxnSpPr>
              <a:stCxn id="39" idx="1"/>
              <a:endCxn id="40" idx="3"/>
            </p:cNvCxnSpPr>
            <p:nvPr/>
          </p:nvCxnSpPr>
          <p:spPr bwMode="auto">
            <a:xfrm flipH="1" flipV="1">
              <a:off x="5867400" y="5502707"/>
              <a:ext cx="371401" cy="420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288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48528" y="1529136"/>
            <a:ext cx="10179264" cy="446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5pt stencil (DP)</a:t>
            </a:r>
            <a:br>
              <a:rPr lang="en-US" dirty="0"/>
            </a:br>
            <a:r>
              <a:rPr lang="en-US" dirty="0"/>
              <a:t>Blocking for which cache?</a:t>
            </a:r>
          </a:p>
        </p:txBody>
      </p:sp>
      <p:pic>
        <p:nvPicPr>
          <p:cNvPr id="4" name="Inhaltsplatzhalt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2471" r="7915" b="5811"/>
          <a:stretch/>
        </p:blipFill>
        <p:spPr>
          <a:xfrm>
            <a:off x="360695" y="1352509"/>
            <a:ext cx="6960601" cy="4928198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2596896" y="1552661"/>
            <a:ext cx="3200400" cy="1111291"/>
            <a:chOff x="2286000" y="1479509"/>
            <a:chExt cx="3200400" cy="1111291"/>
          </a:xfrm>
        </p:grpSpPr>
        <p:cxnSp>
          <p:nvCxnSpPr>
            <p:cNvPr id="6" name="Gerade Verbindung mit Pfeil 5"/>
            <p:cNvCxnSpPr/>
            <p:nvPr/>
          </p:nvCxnSpPr>
          <p:spPr bwMode="auto">
            <a:xfrm>
              <a:off x="3191700" y="2155724"/>
              <a:ext cx="8700" cy="4350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2983B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7" name="Textfeld 6"/>
            <p:cNvSpPr txBox="1"/>
            <p:nvPr/>
          </p:nvSpPr>
          <p:spPr>
            <a:xfrm>
              <a:off x="2286000" y="1479509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L2: CS=256 KB</a:t>
              </a:r>
              <a:br>
                <a:rPr lang="en-US" dirty="0"/>
              </a:br>
              <a:r>
                <a:rPr lang="en-US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jblock</a:t>
              </a:r>
              <a:r>
                <a:rPr lang="en-US" b="1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=min(jmax,5333)</a:t>
              </a:r>
              <a:endParaRPr lang="en-US" dirty="0"/>
            </a:p>
          </p:txBody>
        </p:sp>
        <p:cxnSp>
          <p:nvCxnSpPr>
            <p:cNvPr id="8" name="Gerade Verbindung mit Pfeil 7"/>
            <p:cNvCxnSpPr/>
            <p:nvPr/>
          </p:nvCxnSpPr>
          <p:spPr bwMode="auto">
            <a:xfrm flipH="1">
              <a:off x="2286000" y="2155724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2983B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9" name="Gruppieren 8"/>
          <p:cNvGrpSpPr/>
          <p:nvPr/>
        </p:nvGrpSpPr>
        <p:grpSpPr>
          <a:xfrm>
            <a:off x="5398009" y="1892692"/>
            <a:ext cx="4788407" cy="1399150"/>
            <a:chOff x="5105401" y="1801252"/>
            <a:chExt cx="4190999" cy="1399150"/>
          </a:xfrm>
        </p:grpSpPr>
        <p:sp>
          <p:nvSpPr>
            <p:cNvPr id="10" name="Textfeld 9"/>
            <p:cNvSpPr txBox="1"/>
            <p:nvPr/>
          </p:nvSpPr>
          <p:spPr>
            <a:xfrm>
              <a:off x="6248400" y="1801252"/>
              <a:ext cx="30480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L3: CS=25 MB</a:t>
              </a:r>
            </a:p>
            <a:p>
              <a:r>
                <a:rPr lang="en-US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jblock</a:t>
              </a:r>
              <a:r>
                <a:rPr lang="en-US" b="1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=min(jmax,533333)</a:t>
              </a:r>
              <a:endParaRPr lang="en-US" dirty="0"/>
            </a:p>
          </p:txBody>
        </p:sp>
        <p:cxnSp>
          <p:nvCxnSpPr>
            <p:cNvPr id="11" name="Gewinkelte Verbindung 10"/>
            <p:cNvCxnSpPr>
              <a:stCxn id="10" idx="2"/>
            </p:cNvCxnSpPr>
            <p:nvPr/>
          </p:nvCxnSpPr>
          <p:spPr bwMode="auto">
            <a:xfrm rot="5400000">
              <a:off x="6862593" y="2290594"/>
              <a:ext cx="752819" cy="1066798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2" name="Gerade Verbindung mit Pfeil 11"/>
            <p:cNvCxnSpPr>
              <a:stCxn id="10" idx="1"/>
            </p:cNvCxnSpPr>
            <p:nvPr/>
          </p:nvCxnSpPr>
          <p:spPr bwMode="auto">
            <a:xfrm flipH="1" flipV="1">
              <a:off x="5105401" y="2093641"/>
              <a:ext cx="1142999" cy="3077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3" name="Textfeld 12"/>
          <p:cNvSpPr txBox="1"/>
          <p:nvPr/>
        </p:nvSpPr>
        <p:spPr>
          <a:xfrm>
            <a:off x="8250911" y="487638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Intel Xeon E5-2690 v2 @ 3 GHz, </a:t>
            </a:r>
            <a:r>
              <a:rPr lang="en-US" sz="1400" dirty="0" err="1">
                <a:solidFill>
                  <a:schemeClr val="bg1"/>
                </a:solidFill>
              </a:rPr>
              <a:t>ifort</a:t>
            </a:r>
            <a:r>
              <a:rPr lang="en-US" sz="1400" dirty="0">
                <a:solidFill>
                  <a:schemeClr val="bg1"/>
                </a:solidFill>
              </a:rPr>
              <a:t> V13.1, L1: 32kB, L2: 256kB, L3: 25 MB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1127760" y="4944143"/>
            <a:ext cx="5826480" cy="381000"/>
            <a:chOff x="838200" y="4419600"/>
            <a:chExt cx="5826480" cy="381000"/>
          </a:xfrm>
        </p:grpSpPr>
        <p:cxnSp>
          <p:nvCxnSpPr>
            <p:cNvPr id="15" name="Gerade Verbindung mit Pfeil 14"/>
            <p:cNvCxnSpPr/>
            <p:nvPr/>
          </p:nvCxnSpPr>
          <p:spPr bwMode="auto">
            <a:xfrm>
              <a:off x="2895600" y="4800600"/>
              <a:ext cx="376908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6" name="Gerade Verbindung mit Pfeil 15"/>
            <p:cNvCxnSpPr/>
            <p:nvPr/>
          </p:nvCxnSpPr>
          <p:spPr bwMode="auto">
            <a:xfrm flipH="1">
              <a:off x="838200" y="4788932"/>
              <a:ext cx="1752600" cy="1166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7" name="Textfeld 16"/>
            <p:cNvSpPr txBox="1"/>
            <p:nvPr/>
          </p:nvSpPr>
          <p:spPr>
            <a:xfrm>
              <a:off x="990600" y="4419600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jmax</a:t>
              </a:r>
              <a:r>
                <a:rPr lang="en-US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r>
                <a:rPr lang="en-US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kmax</a:t>
              </a:r>
              <a:endPara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429000" y="4419600"/>
              <a:ext cx="2528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jmax</a:t>
              </a:r>
              <a:r>
                <a:rPr lang="en-US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  <a:r>
                <a:rPr lang="en-US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kmax</a:t>
              </a:r>
              <a:r>
                <a:rPr lang="en-US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const</a:t>
              </a:r>
              <a:endPara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9" name="Rechteck 18"/>
          <p:cNvSpPr/>
          <p:nvPr/>
        </p:nvSpPr>
        <p:spPr bwMode="auto">
          <a:xfrm>
            <a:off x="3613622" y="5926355"/>
            <a:ext cx="827314" cy="33450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927514" y="2702072"/>
            <a:ext cx="3124200" cy="762000"/>
          </a:xfrm>
          <a:prstGeom prst="rect">
            <a:avLst/>
          </a:prstGeom>
          <a:solidFill>
            <a:srgbClr val="FFC000">
              <a:alpha val="34118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egende mit Linie 1 (Rahmen und Akzentuierungsbalken) 20"/>
          <p:cNvSpPr/>
          <p:nvPr/>
        </p:nvSpPr>
        <p:spPr bwMode="auto">
          <a:xfrm>
            <a:off x="1603248" y="3193853"/>
            <a:ext cx="2019902" cy="650256"/>
          </a:xfrm>
          <a:prstGeom prst="accentBorderCallout1">
            <a:avLst>
              <a:gd name="adj1" fmla="val 25099"/>
              <a:gd name="adj2" fmla="val 103979"/>
              <a:gd name="adj3" fmla="val -29244"/>
              <a:gd name="adj4" fmla="val 115535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Where does the gap come from?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3492" r="8788" b="6191"/>
          <a:stretch/>
        </p:blipFill>
        <p:spPr>
          <a:xfrm>
            <a:off x="6851904" y="2462784"/>
            <a:ext cx="5257800" cy="3715708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 bwMode="auto">
          <a:xfrm>
            <a:off x="8179961" y="5053584"/>
            <a:ext cx="3657600" cy="533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Main Memory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Code balance (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600" b="1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) measured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Gerade Verbindung 8"/>
          <p:cNvCxnSpPr/>
          <p:nvPr/>
        </p:nvCxnSpPr>
        <p:spPr bwMode="auto">
          <a:xfrm>
            <a:off x="7385304" y="4053564"/>
            <a:ext cx="457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Gerade Verbindung 13"/>
          <p:cNvCxnSpPr/>
          <p:nvPr/>
        </p:nvCxnSpPr>
        <p:spPr bwMode="auto">
          <a:xfrm>
            <a:off x="7385304" y="2848041"/>
            <a:ext cx="457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" name="Textfeld 25"/>
          <p:cNvSpPr txBox="1"/>
          <p:nvPr/>
        </p:nvSpPr>
        <p:spPr>
          <a:xfrm>
            <a:off x="7407075" y="371501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24 B / LUP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407075" y="2848041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40 B / LUP</a:t>
            </a:r>
          </a:p>
        </p:txBody>
      </p:sp>
      <p:sp>
        <p:nvSpPr>
          <p:cNvPr id="28" name="Legende mit Linie 1 (Rahmen und Akzentuierungsbalken) 27"/>
          <p:cNvSpPr/>
          <p:nvPr/>
        </p:nvSpPr>
        <p:spPr>
          <a:xfrm>
            <a:off x="5393626" y="1323539"/>
            <a:ext cx="5445401" cy="369332"/>
          </a:xfrm>
          <a:prstGeom prst="accentBorderCallout1">
            <a:avLst>
              <a:gd name="adj1" fmla="val 48460"/>
              <a:gd name="adj2" fmla="val 102839"/>
              <a:gd name="adj3" fmla="val 607665"/>
              <a:gd name="adj4" fmla="val 109786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400" b="1" dirty="0">
                <a:solidFill>
                  <a:srgbClr val="C00000"/>
                </a:solidFill>
              </a:rPr>
              <a:t>Blocking factor (CS=25MB) too large!</a:t>
            </a:r>
          </a:p>
        </p:txBody>
      </p:sp>
      <p:sp>
        <p:nvSpPr>
          <p:cNvPr id="29" name="Rechteck 28"/>
          <p:cNvSpPr/>
          <p:nvPr/>
        </p:nvSpPr>
        <p:spPr bwMode="auto">
          <a:xfrm>
            <a:off x="1044384" y="1499470"/>
            <a:ext cx="504000" cy="4208470"/>
          </a:xfrm>
          <a:prstGeom prst="rect">
            <a:avLst/>
          </a:prstGeom>
          <a:solidFill>
            <a:srgbClr val="FFFF00">
              <a:alpha val="2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L3 Cache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t="18123" r="58469" b="32753"/>
          <a:stretch/>
        </p:blipFill>
        <p:spPr>
          <a:xfrm>
            <a:off x="8516443" y="2962191"/>
            <a:ext cx="1828801" cy="914400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9049947" y="2895187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8472568" y="3193853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</a:rPr>
              <a:t>L1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9036400" y="3468553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</a:rPr>
              <a:t>L</a:t>
            </a:r>
            <a:r>
              <a:rPr lang="en-US" sz="2000" dirty="0">
                <a:solidFill>
                  <a:srgbClr val="00B050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9627711" y="320083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</a:rPr>
              <a:t>L</a:t>
            </a:r>
            <a:r>
              <a:rPr lang="en-US" sz="2000" dirty="0">
                <a:solidFill>
                  <a:srgbClr val="00B050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5" name="Legende mit Linie 1 (Rahmen und Akzentuierungsbalken) 34"/>
          <p:cNvSpPr/>
          <p:nvPr/>
        </p:nvSpPr>
        <p:spPr>
          <a:xfrm>
            <a:off x="3064256" y="5376376"/>
            <a:ext cx="3975448" cy="307777"/>
          </a:xfrm>
          <a:prstGeom prst="accentBorderCallout1">
            <a:avLst>
              <a:gd name="adj1" fmla="val -58496"/>
              <a:gd name="adj2" fmla="val 102533"/>
              <a:gd name="adj3" fmla="val -446044"/>
              <a:gd name="adj4" fmla="val 139236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000" dirty="0">
                <a:solidFill>
                  <a:schemeClr val="bg1"/>
                </a:solidFill>
              </a:rPr>
              <a:t>Little overhead at block </a:t>
            </a:r>
            <a:r>
              <a:rPr lang="en-US" sz="2000" dirty="0" err="1">
                <a:solidFill>
                  <a:schemeClr val="bg1"/>
                </a:solidFill>
              </a:rPr>
              <a:t>bounderies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6" grpId="0"/>
      <p:bldP spid="27" grpId="0"/>
      <p:bldP spid="28" grpId="0" animBg="1"/>
      <p:bldP spid="31" grpId="0"/>
      <p:bldP spid="32" grpId="0"/>
      <p:bldP spid="33" grpId="0"/>
      <p:bldP spid="34" grpId="0"/>
      <p:bldP spid="3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79753" y="1625079"/>
            <a:ext cx="10800000" cy="4464000"/>
          </a:xfrm>
        </p:spPr>
        <p:txBody>
          <a:bodyPr/>
          <a:lstStyle/>
          <a:p>
            <a:r>
              <a:rPr lang="en-US" dirty="0"/>
              <a:t>2D cut of 3D domain for (new) fixed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-coordinate: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0:jmax+1,0:kmax+1)</a:t>
            </a:r>
          </a:p>
          <a:p>
            <a:endParaRPr lang="en-US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8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Think: </a:t>
            </a:r>
            <a:r>
              <a:rPr lang="en-US" dirty="0">
                <a:solidFill>
                  <a:srgbClr val="FF0000"/>
                </a:solidFill>
              </a:rPr>
              <a:t>One cell of </a:t>
            </a:r>
            <a:r>
              <a:rPr lang="en-US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j-k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plane</a:t>
            </a:r>
            <a:r>
              <a:rPr lang="en-US" dirty="0"/>
              <a:t> as a contiguous slab of elements in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-direction: </a:t>
            </a:r>
            <a:r>
              <a:rPr lang="en-US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0:imax</a:t>
            </a:r>
            <a:r>
              <a:rPr lang="en-US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,j,k)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2D 5pt stencil (DP)</a:t>
            </a:r>
            <a:br>
              <a:rPr lang="en-US" dirty="0"/>
            </a:br>
            <a:r>
              <a:rPr lang="en-US" i="1" dirty="0"/>
              <a:t>What about 3D 7pt stencil?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46" y="2663674"/>
            <a:ext cx="8079346" cy="2043787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1619592" y="4235841"/>
            <a:ext cx="1584185" cy="1113876"/>
            <a:chOff x="-153038" y="5366360"/>
            <a:chExt cx="1584185" cy="1113876"/>
          </a:xfrm>
        </p:grpSpPr>
        <p:grpSp>
          <p:nvGrpSpPr>
            <p:cNvPr id="7" name="Gruppieren 6"/>
            <p:cNvGrpSpPr/>
            <p:nvPr/>
          </p:nvGrpSpPr>
          <p:grpSpPr>
            <a:xfrm>
              <a:off x="130364" y="5366360"/>
              <a:ext cx="864096" cy="864096"/>
              <a:chOff x="107504" y="5229200"/>
              <a:chExt cx="864096" cy="864096"/>
            </a:xfrm>
          </p:grpSpPr>
          <p:cxnSp>
            <p:nvCxnSpPr>
              <p:cNvPr id="10" name="Gerade Verbindung mit Pfeil 9"/>
              <p:cNvCxnSpPr/>
              <p:nvPr/>
            </p:nvCxnSpPr>
            <p:spPr bwMode="auto">
              <a:xfrm>
                <a:off x="107504" y="6093296"/>
                <a:ext cx="864096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1" name="Gerade Verbindung mit Pfeil 10"/>
              <p:cNvCxnSpPr/>
              <p:nvPr/>
            </p:nvCxnSpPr>
            <p:spPr bwMode="auto">
              <a:xfrm flipV="1">
                <a:off x="107504" y="5229200"/>
                <a:ext cx="0" cy="86409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8" name="Textfeld 7"/>
            <p:cNvSpPr txBox="1"/>
            <p:nvPr/>
          </p:nvSpPr>
          <p:spPr>
            <a:xfrm>
              <a:off x="1029535" y="6110904"/>
              <a:ext cx="40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-153038" y="5417152"/>
              <a:ext cx="803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46" y="2829687"/>
            <a:ext cx="8079346" cy="204378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92" y="2994274"/>
            <a:ext cx="8079346" cy="2043787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 bwMode="auto">
          <a:xfrm flipH="1">
            <a:off x="1683792" y="2663674"/>
            <a:ext cx="917054" cy="49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1352219" y="4978705"/>
            <a:ext cx="40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>
            <a:off x="1444467" y="5107178"/>
            <a:ext cx="458527" cy="248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516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2D 5pt stencil (DP)</a:t>
            </a:r>
            <a:br>
              <a:rPr lang="en-US" dirty="0"/>
            </a:br>
            <a:r>
              <a:rPr lang="en-US" i="1" dirty="0"/>
              <a:t>What about 3D 7pt stencil?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65626" y="1467310"/>
            <a:ext cx="5638800" cy="4001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3*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8B &lt; 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CacheSize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7567272" y="2493467"/>
            <a:ext cx="18662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B</a:t>
            </a:r>
            <a:r>
              <a:rPr lang="en-US" b="1" baseline="-25000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C</a:t>
            </a:r>
            <a:r>
              <a:rPr lang="en-US" b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= 24 B / LUP</a:t>
            </a:r>
          </a:p>
        </p:txBody>
      </p:sp>
      <p:sp>
        <p:nvSpPr>
          <p:cNvPr id="8" name="Rechteck 7"/>
          <p:cNvSpPr/>
          <p:nvPr/>
        </p:nvSpPr>
        <p:spPr>
          <a:xfrm>
            <a:off x="665626" y="1893303"/>
            <a:ext cx="5638800" cy="156966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 k=1,kmax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do j=1,jmax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y(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j,k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* (</a:t>
            </a:r>
            <a:r>
              <a:rPr lang="en-US" sz="1600" b="1" dirty="0">
                <a:solidFill>
                  <a:srgbClr val="0055FE"/>
                </a:solidFill>
                <a:latin typeface="Courier New" pitchFamily="49" charset="0"/>
                <a:cs typeface="Courier New" pitchFamily="49" charset="0"/>
              </a:rPr>
              <a:t>x(j-1,k)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600" b="1" dirty="0">
                <a:solidFill>
                  <a:srgbClr val="0055FE"/>
                </a:solidFill>
                <a:latin typeface="Courier New" pitchFamily="49" charset="0"/>
                <a:cs typeface="Courier New" pitchFamily="49" charset="0"/>
              </a:rPr>
              <a:t>x(j+1,k)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US" sz="16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 </a:t>
            </a:r>
            <a:r>
              <a:rPr lang="en-US" sz="1600" b="1" dirty="0">
                <a:solidFill>
                  <a:srgbClr val="0055FE"/>
                </a:solidFill>
                <a:latin typeface="Courier New" pitchFamily="49" charset="0"/>
                <a:cs typeface="Courier New" pitchFamily="49" charset="0"/>
              </a:rPr>
              <a:t>x(j,k-1)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600" b="1" dirty="0">
                <a:solidFill>
                  <a:srgbClr val="FF66CC"/>
                </a:solidFill>
                <a:latin typeface="Courier New" pitchFamily="49" charset="0"/>
                <a:cs typeface="Courier New" pitchFamily="49" charset="0"/>
              </a:rPr>
              <a:t>x(j,k+1)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66972" y="3522461"/>
            <a:ext cx="6662742" cy="230832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 k=1,kmax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do j=1,jmax</a:t>
            </a:r>
            <a:b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=1,imax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y(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i,j,k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* (</a:t>
            </a:r>
            <a:r>
              <a:rPr lang="en-US" sz="1600" b="1" dirty="0">
                <a:solidFill>
                  <a:srgbClr val="0055FE"/>
                </a:solidFill>
                <a:latin typeface="Courier New" pitchFamily="49" charset="0"/>
                <a:cs typeface="Courier New" pitchFamily="49" charset="0"/>
              </a:rPr>
              <a:t>x(i-1,j,k)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600" b="1" dirty="0">
                <a:solidFill>
                  <a:srgbClr val="0055FE"/>
                </a:solidFill>
                <a:latin typeface="Courier New" pitchFamily="49" charset="0"/>
                <a:cs typeface="Courier New" pitchFamily="49" charset="0"/>
              </a:rPr>
              <a:t>x(i+1,j,k)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         </a:t>
            </a:r>
            <a:r>
              <a:rPr lang="en-US" sz="16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55FE"/>
                </a:solidFill>
                <a:latin typeface="Courier New" pitchFamily="49" charset="0"/>
                <a:cs typeface="Courier New" pitchFamily="49" charset="0"/>
              </a:rPr>
              <a:t>x(i,j-1,k)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600" b="1" dirty="0">
                <a:solidFill>
                  <a:srgbClr val="0055FE"/>
                </a:solidFill>
                <a:latin typeface="Courier New" pitchFamily="49" charset="0"/>
                <a:cs typeface="Courier New" pitchFamily="49" charset="0"/>
              </a:rPr>
              <a:t>x(i,j+1,k)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     </a:t>
            </a:r>
            <a:r>
              <a:rPr lang="en-US" sz="16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 </a:t>
            </a:r>
            <a:r>
              <a:rPr lang="en-US" sz="1600" b="1" dirty="0">
                <a:solidFill>
                  <a:srgbClr val="0055FE"/>
                </a:solidFill>
                <a:latin typeface="Courier New" pitchFamily="49" charset="0"/>
                <a:cs typeface="Courier New" pitchFamily="49" charset="0"/>
              </a:rPr>
              <a:t>x(i,j,k-1)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600" b="1" dirty="0">
                <a:solidFill>
                  <a:srgbClr val="FF66CC"/>
                </a:solidFill>
                <a:latin typeface="Courier New" pitchFamily="49" charset="0"/>
                <a:cs typeface="Courier New" pitchFamily="49" charset="0"/>
              </a:rPr>
              <a:t>x(i,j,k+1)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66972" y="5803515"/>
            <a:ext cx="6662742" cy="4001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3*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imax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8B &lt; 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CacheSize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hteck 11"/>
          <p:cNvSpPr/>
          <p:nvPr/>
        </p:nvSpPr>
        <p:spPr>
          <a:xfrm>
            <a:off x="7567272" y="4491957"/>
            <a:ext cx="18662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B</a:t>
            </a:r>
            <a:r>
              <a:rPr lang="en-US" b="1" baseline="-25000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C</a:t>
            </a:r>
            <a:r>
              <a:rPr lang="en-US" b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= 24 B / LUP</a:t>
            </a:r>
          </a:p>
        </p:txBody>
      </p:sp>
      <p:sp>
        <p:nvSpPr>
          <p:cNvPr id="16" name="Freihandform 15"/>
          <p:cNvSpPr/>
          <p:nvPr/>
        </p:nvSpPr>
        <p:spPr bwMode="auto">
          <a:xfrm>
            <a:off x="3846286" y="4240078"/>
            <a:ext cx="3062514" cy="845820"/>
          </a:xfrm>
          <a:custGeom>
            <a:avLst/>
            <a:gdLst>
              <a:gd name="connsiteX0" fmla="*/ 0 w 3646170"/>
              <a:gd name="connsiteY0" fmla="*/ 22860 h 845820"/>
              <a:gd name="connsiteX1" fmla="*/ 0 w 3646170"/>
              <a:gd name="connsiteY1" fmla="*/ 22860 h 845820"/>
              <a:gd name="connsiteX2" fmla="*/ 0 w 3646170"/>
              <a:gd name="connsiteY2" fmla="*/ 845820 h 845820"/>
              <a:gd name="connsiteX3" fmla="*/ 0 w 3646170"/>
              <a:gd name="connsiteY3" fmla="*/ 845820 h 845820"/>
              <a:gd name="connsiteX4" fmla="*/ 1634490 w 3646170"/>
              <a:gd name="connsiteY4" fmla="*/ 845820 h 845820"/>
              <a:gd name="connsiteX5" fmla="*/ 2171700 w 3646170"/>
              <a:gd name="connsiteY5" fmla="*/ 582930 h 845820"/>
              <a:gd name="connsiteX6" fmla="*/ 3646170 w 3646170"/>
              <a:gd name="connsiteY6" fmla="*/ 571500 h 845820"/>
              <a:gd name="connsiteX7" fmla="*/ 3634740 w 3646170"/>
              <a:gd name="connsiteY7" fmla="*/ 0 h 845820"/>
              <a:gd name="connsiteX8" fmla="*/ 0 w 3646170"/>
              <a:gd name="connsiteY8" fmla="*/ 2286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6170" h="845820">
                <a:moveTo>
                  <a:pt x="0" y="22860"/>
                </a:moveTo>
                <a:lnTo>
                  <a:pt x="0" y="22860"/>
                </a:lnTo>
                <a:lnTo>
                  <a:pt x="0" y="845820"/>
                </a:lnTo>
                <a:lnTo>
                  <a:pt x="0" y="845820"/>
                </a:lnTo>
                <a:lnTo>
                  <a:pt x="1634490" y="845820"/>
                </a:lnTo>
                <a:lnTo>
                  <a:pt x="2171700" y="582930"/>
                </a:lnTo>
                <a:lnTo>
                  <a:pt x="3646170" y="571500"/>
                </a:lnTo>
                <a:lnTo>
                  <a:pt x="3634740" y="0"/>
                </a:lnTo>
                <a:lnTo>
                  <a:pt x="0" y="22860"/>
                </a:ln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709714" y="3163652"/>
            <a:ext cx="4263086" cy="64633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“Layer condition” OK </a:t>
            </a: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b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chemeClr val="bg1"/>
                </a:solidFill>
              </a:rPr>
              <a:t> 5 accesses to 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x()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served by cache</a:t>
            </a:r>
          </a:p>
        </p:txBody>
      </p:sp>
      <p:cxnSp>
        <p:nvCxnSpPr>
          <p:cNvPr id="19" name="Gerade Verbindung mit Pfeil 18"/>
          <p:cNvCxnSpPr>
            <a:stCxn id="17" idx="1"/>
          </p:cNvCxnSpPr>
          <p:nvPr/>
        </p:nvCxnSpPr>
        <p:spPr bwMode="auto">
          <a:xfrm flipH="1">
            <a:off x="5399314" y="3486818"/>
            <a:ext cx="1310400" cy="765868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7547430" y="5358597"/>
            <a:ext cx="448491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Same for version with spatial blocking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7" name="Gerader Verbinder 6"/>
          <p:cNvCxnSpPr>
            <a:stCxn id="2" idx="0"/>
          </p:cNvCxnSpPr>
          <p:nvPr/>
        </p:nvCxnSpPr>
        <p:spPr bwMode="auto">
          <a:xfrm flipH="1" flipV="1">
            <a:off x="9187543" y="4861289"/>
            <a:ext cx="602344" cy="49730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203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3D 7pt stencil (DP)</a:t>
            </a:r>
            <a:br>
              <a:rPr lang="en-US" dirty="0"/>
            </a:br>
            <a:r>
              <a:rPr lang="en-US" i="1" dirty="0"/>
              <a:t>Blocking, layer condition and threading?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27338" y="1702541"/>
            <a:ext cx="9036496" cy="3293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jb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=1,jmax,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jblock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!	Assume 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jmax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is multiple of 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jblock</a:t>
            </a:r>
            <a:b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b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do k=1,kmax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do j=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jb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(jb+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jblock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-1) !	Loop length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jblock</a:t>
            </a:r>
            <a:endParaRPr lang="en-US" sz="1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do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=1,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y(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i,j,k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(x(i-1,j,k) </a:t>
            </a:r>
            <a:r>
              <a:rPr lang="en-US" sz="1600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x(i+1,j,k)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   </a:t>
            </a:r>
            <a:r>
              <a:rPr lang="en-US" sz="1600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x(i,j-1,k) </a:t>
            </a:r>
            <a:r>
              <a:rPr lang="en-US" sz="1600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x(i,j+1,k) </a:t>
            </a:r>
            <a:b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x(i,j,k-1) </a:t>
            </a:r>
            <a:r>
              <a:rPr lang="en-US" sz="1600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x(i,j,k+1)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12D9A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enddo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			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43483" y="2024511"/>
            <a:ext cx="5254857" cy="113877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“Layer condition” (j-Blocking))</a:t>
            </a:r>
          </a:p>
          <a:p>
            <a:pPr algn="ctr"/>
            <a:r>
              <a:rPr lang="en-US" b="1" dirty="0">
                <a:solidFill>
                  <a:srgbClr val="01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nthreads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*3*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jblock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*8B &lt; </a:t>
            </a:r>
            <a:r>
              <a:rPr lang="en-US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jblock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/(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imax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nthreads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48B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27338" y="5178443"/>
                <a:ext cx="5031758" cy="923330"/>
              </a:xfrm>
              <a:prstGeom prst="rect">
                <a:avLst/>
              </a:prstGeom>
              <a:solidFill>
                <a:srgbClr val="FFFF00">
                  <a:alpha val="3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Intel Xeon E5-2690 v2 @ 3 GHz, </a:t>
                </a:r>
                <a:r>
                  <a:rPr lang="en-US" dirty="0" err="1">
                    <a:solidFill>
                      <a:schemeClr val="bg1"/>
                    </a:solidFill>
                  </a:rPr>
                  <a:t>ifort</a:t>
                </a:r>
                <a:r>
                  <a:rPr lang="en-US" dirty="0">
                    <a:solidFill>
                      <a:schemeClr val="bg1"/>
                    </a:solidFill>
                  </a:rPr>
                  <a:t> V13.1, L1: 32kB, L2: 256kB, L3: 25 MB</a:t>
                </a:r>
                <a:br>
                  <a:rPr lang="de-DE" b="1" dirty="0">
                    <a:solidFill>
                      <a:schemeClr val="bg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de-DE" b="1" dirty="0">
                    <a:solidFill>
                      <a:schemeClr val="bg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Maximum </a:t>
                </a:r>
                <a:r>
                  <a:rPr lang="de-DE" b="1" dirty="0" err="1">
                    <a:solidFill>
                      <a:schemeClr val="bg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memory</a:t>
                </a:r>
                <a:r>
                  <a:rPr lang="de-DE" b="1" dirty="0">
                    <a:solidFill>
                      <a:schemeClr val="bg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de-DE" b="1" dirty="0" err="1">
                    <a:solidFill>
                      <a:schemeClr val="bg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bandwidth</a:t>
                </a:r>
                <a:r>
                  <a:rPr lang="de-DE" b="1" dirty="0">
                    <a:solidFill>
                      <a:schemeClr val="bg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de-DE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𝒃</m:t>
                        </m:r>
                      </m:e>
                      <m:sub>
                        <m:r>
                          <a:rPr lang="de-DE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𝑺</m:t>
                        </m:r>
                      </m:sub>
                    </m:sSub>
                    <m:r>
                      <a:rPr lang="de-DE" b="1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de-DE" b="1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𝟒𝟖</m:t>
                    </m:r>
                    <m:r>
                      <a:rPr lang="de-DE" b="1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de-DE" b="1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𝐆𝐁</m:t>
                    </m:r>
                    <m:r>
                      <a:rPr lang="de-DE" b="1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</m:t>
                    </m:r>
                    <m:r>
                      <a:rPr lang="de-DE" b="1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𝐬</m:t>
                    </m:r>
                  </m:oMath>
                </a14:m>
                <a:r>
                  <a:rPr lang="de-DE" b="1" dirty="0">
                    <a:solidFill>
                      <a:schemeClr val="bg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38" y="5178443"/>
                <a:ext cx="5031758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969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ieren 9"/>
          <p:cNvGrpSpPr/>
          <p:nvPr/>
        </p:nvGrpSpPr>
        <p:grpSpPr>
          <a:xfrm>
            <a:off x="5727758" y="5164121"/>
            <a:ext cx="4374184" cy="991425"/>
            <a:chOff x="3608674" y="5334000"/>
            <a:chExt cx="4374184" cy="991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/>
                <p:nvPr/>
              </p:nvSpPr>
              <p:spPr>
                <a:xfrm>
                  <a:off x="4724399" y="5334000"/>
                  <a:ext cx="3258459" cy="991425"/>
                </a:xfrm>
                <a:prstGeom prst="rect">
                  <a:avLst/>
                </a:prstGeom>
                <a:noFill/>
                <a:ln w="38100"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cs typeface="Courier New" panose="02070309020205020404" pitchFamily="49" charset="0"/>
                    </a:rPr>
                    <a:t>Best performance:</a:t>
                  </a:r>
                  <a:br>
                    <a:rPr lang="en-US" b="1" dirty="0">
                      <a:solidFill>
                        <a:schemeClr val="bg1"/>
                      </a:solidFill>
                      <a:cs typeface="Courier New" panose="02070309020205020404" pitchFamily="49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𝑷</m:t>
                        </m:r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=</m:t>
                        </m:r>
                        <m:f>
                          <m:fPr>
                            <m:ctrlPr>
                              <a:rPr lang="de-DE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de-DE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de-DE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de-DE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  <m:sup/>
                            </m:sSubSup>
                          </m:den>
                        </m:f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𝟐𝟎𝟎𝟎</m:t>
                        </m:r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MLUP</m:t>
                        </m:r>
                        <m:r>
                          <m:rPr>
                            <m:nor/>
                          </m:rPr>
                          <a:rPr lang="de-DE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de-DE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s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399" y="5334000"/>
                  <a:ext cx="3258459" cy="99142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183"/>
                  </a:stretch>
                </a:blipFill>
                <a:ln w="381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Gerade Verbindung mit Pfeil 11"/>
            <p:cNvCxnSpPr>
              <a:endCxn id="11" idx="1"/>
            </p:cNvCxnSpPr>
            <p:nvPr/>
          </p:nvCxnSpPr>
          <p:spPr bwMode="auto">
            <a:xfrm>
              <a:off x="3608674" y="5657165"/>
              <a:ext cx="1115725" cy="1725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13" name="Textfeld 12"/>
          <p:cNvSpPr txBox="1"/>
          <p:nvPr/>
        </p:nvSpPr>
        <p:spPr>
          <a:xfrm>
            <a:off x="914400" y="1990834"/>
            <a:ext cx="4992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!$OMP PARALLEL DO SCHEDULE(STATIC)</a:t>
            </a:r>
          </a:p>
          <a:p>
            <a:b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b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!$OMP END PARALLEL DO</a:t>
            </a:r>
            <a:endParaRPr lang="en-US" sz="1600" dirty="0">
              <a:solidFill>
                <a:srgbClr val="012D9A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3D 7pt stencil (DP)</a:t>
            </a:r>
            <a:br>
              <a:rPr lang="en-US" dirty="0"/>
            </a:br>
            <a:r>
              <a:rPr lang="en-US" i="1" dirty="0"/>
              <a:t>What about layer condition and threading?</a:t>
            </a:r>
            <a:endParaRPr lang="en-US" dirty="0"/>
          </a:p>
        </p:txBody>
      </p:sp>
      <p:cxnSp>
        <p:nvCxnSpPr>
          <p:cNvPr id="6" name="Gerade Verbindung 10"/>
          <p:cNvCxnSpPr/>
          <p:nvPr/>
        </p:nvCxnSpPr>
        <p:spPr bwMode="auto">
          <a:xfrm flipV="1">
            <a:off x="3744323" y="3449148"/>
            <a:ext cx="0" cy="20882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grpSp>
        <p:nvGrpSpPr>
          <p:cNvPr id="8" name="Gruppieren 7"/>
          <p:cNvGrpSpPr/>
          <p:nvPr/>
        </p:nvGrpSpPr>
        <p:grpSpPr>
          <a:xfrm>
            <a:off x="7663543" y="1319598"/>
            <a:ext cx="4044145" cy="3519154"/>
            <a:chOff x="4254283" y="2174341"/>
            <a:chExt cx="4710205" cy="3774939"/>
          </a:xfrm>
        </p:grpSpPr>
        <p:cxnSp>
          <p:nvCxnSpPr>
            <p:cNvPr id="10" name="Gerade Verbindung 12"/>
            <p:cNvCxnSpPr/>
            <p:nvPr/>
          </p:nvCxnSpPr>
          <p:spPr bwMode="auto">
            <a:xfrm flipV="1">
              <a:off x="6444208" y="4293096"/>
              <a:ext cx="0" cy="16561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</p:cxnSp>
        <p:sp>
          <p:nvSpPr>
            <p:cNvPr id="11" name="Textfeld 10"/>
            <p:cNvSpPr txBox="1"/>
            <p:nvPr/>
          </p:nvSpPr>
          <p:spPr>
            <a:xfrm>
              <a:off x="4254283" y="2174341"/>
              <a:ext cx="4710205" cy="693309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Validation: </a:t>
              </a:r>
              <a:r>
                <a:rPr lang="en-US" b="1" dirty="0">
                  <a:solidFill>
                    <a:schemeClr val="bg1"/>
                  </a:solidFill>
                </a:rPr>
                <a:t>Measured data traffic from main memory [Bytes/LUP]</a:t>
              </a:r>
            </a:p>
          </p:txBody>
        </p:sp>
      </p:grpSp>
      <p:sp>
        <p:nvSpPr>
          <p:cNvPr id="18" name="Rechteck 17"/>
          <p:cNvSpPr/>
          <p:nvPr/>
        </p:nvSpPr>
        <p:spPr>
          <a:xfrm>
            <a:off x="8389257" y="295029"/>
            <a:ext cx="3802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Intel Xeon E5-2690 v2 @ 3 GHz, </a:t>
            </a:r>
            <a:r>
              <a:rPr lang="en-US" sz="1400" dirty="0" err="1">
                <a:solidFill>
                  <a:schemeClr val="bg1"/>
                </a:solidFill>
              </a:rPr>
              <a:t>ifort</a:t>
            </a:r>
            <a:r>
              <a:rPr lang="en-US" sz="1400" dirty="0">
                <a:solidFill>
                  <a:schemeClr val="bg1"/>
                </a:solidFill>
              </a:rPr>
              <a:t> V13.1, L1: 32kB, L2: 256kB, L3: 25 MB</a:t>
            </a:r>
            <a:endParaRPr lang="en-US" sz="1400" dirty="0"/>
          </a:p>
        </p:txBody>
      </p:sp>
      <p:pic>
        <p:nvPicPr>
          <p:cNvPr id="19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12341" r="8615" b="7055"/>
          <a:stretch/>
        </p:blipFill>
        <p:spPr>
          <a:xfrm>
            <a:off x="523170" y="1619764"/>
            <a:ext cx="6260970" cy="4366800"/>
          </a:xfrm>
        </p:spPr>
      </p:pic>
      <p:sp>
        <p:nvSpPr>
          <p:cNvPr id="17" name="Textfeld 16"/>
          <p:cNvSpPr txBox="1"/>
          <p:nvPr/>
        </p:nvSpPr>
        <p:spPr>
          <a:xfrm>
            <a:off x="162608" y="5790353"/>
            <a:ext cx="349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imax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kmax</a:t>
            </a: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13333" r="7809" b="6833"/>
          <a:stretch/>
        </p:blipFill>
        <p:spPr>
          <a:xfrm>
            <a:off x="7446363" y="1963028"/>
            <a:ext cx="4745637" cy="3315600"/>
          </a:xfrm>
          <a:prstGeom prst="rect">
            <a:avLst/>
          </a:prstGeom>
        </p:spPr>
      </p:pic>
      <p:sp>
        <p:nvSpPr>
          <p:cNvPr id="21" name="Legende mit Linie 2 20"/>
          <p:cNvSpPr/>
          <p:nvPr/>
        </p:nvSpPr>
        <p:spPr bwMode="auto">
          <a:xfrm>
            <a:off x="3433428" y="1958662"/>
            <a:ext cx="3881772" cy="576064"/>
          </a:xfrm>
          <a:prstGeom prst="borderCallout2">
            <a:avLst>
              <a:gd name="adj1" fmla="val 104919"/>
              <a:gd name="adj2" fmla="val 48256"/>
              <a:gd name="adj3" fmla="val 206111"/>
              <a:gd name="adj4" fmla="val 41025"/>
              <a:gd name="adj5" fmla="val 205641"/>
              <a:gd name="adj6" fmla="val 39754"/>
            </a:avLst>
          </a:prstGeom>
          <a:solidFill>
            <a:srgbClr val="FFC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CS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=10 MB,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imax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=400,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jblock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&lt; 54</a:t>
            </a:r>
            <a:b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~ 90+ % roofline limit</a:t>
            </a:r>
          </a:p>
        </p:txBody>
      </p:sp>
      <p:sp>
        <p:nvSpPr>
          <p:cNvPr id="22" name="Legende mit Linie 2 21"/>
          <p:cNvSpPr/>
          <p:nvPr/>
        </p:nvSpPr>
        <p:spPr bwMode="auto">
          <a:xfrm>
            <a:off x="7916540" y="2938184"/>
            <a:ext cx="1296144" cy="713210"/>
          </a:xfrm>
          <a:prstGeom prst="borderCallout2">
            <a:avLst>
              <a:gd name="adj1" fmla="val 55290"/>
              <a:gd name="adj2" fmla="val 838"/>
              <a:gd name="adj3" fmla="val 102406"/>
              <a:gd name="adj4" fmla="val -79984"/>
              <a:gd name="adj5" fmla="val 93627"/>
              <a:gd name="adj6" fmla="val -199072"/>
            </a:avLst>
          </a:prstGeom>
          <a:solidFill>
            <a:srgbClr val="FFC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#blocks changes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Gerade Verbindung 11"/>
          <p:cNvCxnSpPr>
            <a:stCxn id="22" idx="0"/>
          </p:cNvCxnSpPr>
          <p:nvPr/>
        </p:nvCxnSpPr>
        <p:spPr bwMode="auto">
          <a:xfrm>
            <a:off x="9212684" y="3294789"/>
            <a:ext cx="1632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2" name="Legende mit Linie 2 31"/>
          <p:cNvSpPr/>
          <p:nvPr/>
        </p:nvSpPr>
        <p:spPr bwMode="auto">
          <a:xfrm>
            <a:off x="3236976" y="4293252"/>
            <a:ext cx="4679564" cy="875343"/>
          </a:xfrm>
          <a:prstGeom prst="borderCallout2">
            <a:avLst>
              <a:gd name="adj1" fmla="val 6505"/>
              <a:gd name="adj2" fmla="val 51598"/>
              <a:gd name="adj3" fmla="val -36756"/>
              <a:gd name="adj4" fmla="val 63293"/>
              <a:gd name="adj5" fmla="val -95216"/>
              <a:gd name="adj6" fmla="val 71021"/>
            </a:avLst>
          </a:prstGeom>
          <a:solidFill>
            <a:srgbClr val="FFC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CS=25MB,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imax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=400,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jblock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 136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b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“Layer Condition” too optimistic</a:t>
            </a:r>
            <a:b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jblock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=32,…,64 </a:t>
            </a:r>
            <a:r>
              <a:rPr lang="en-US" dirty="0">
                <a:solidFill>
                  <a:schemeClr val="bg1"/>
                </a:solidFill>
              </a:rPr>
              <a:t>useful choices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784140" y="5737392"/>
            <a:ext cx="5296025" cy="4001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jblock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/(2*</a:t>
            </a: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nthreads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*3*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imax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*8B)</a:t>
            </a:r>
          </a:p>
        </p:txBody>
      </p:sp>
    </p:spTree>
    <p:extLst>
      <p:ext uri="{BB962C8B-B14F-4D97-AF65-F5344CB8AC3E}">
        <p14:creationId xmlns:p14="http://schemas.microsoft.com/office/powerpoint/2010/main" val="32630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3D 7pt stencil (DP)</a:t>
            </a:r>
            <a:br>
              <a:rPr lang="en-US" dirty="0"/>
            </a:br>
            <a:r>
              <a:rPr lang="en-US" i="1" dirty="0"/>
              <a:t>What about j-loop parallelization?</a:t>
            </a:r>
          </a:p>
        </p:txBody>
      </p:sp>
      <p:sp>
        <p:nvSpPr>
          <p:cNvPr id="4" name="Rechteck 3"/>
          <p:cNvSpPr/>
          <p:nvPr/>
        </p:nvSpPr>
        <p:spPr>
          <a:xfrm>
            <a:off x="696000" y="1508323"/>
            <a:ext cx="9036496" cy="3293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12D9A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 k=1,kmax</a:t>
            </a:r>
            <a:br>
              <a:rPr lang="en-US" sz="1600" b="1" dirty="0">
                <a:solidFill>
                  <a:srgbClr val="012D9A"/>
                </a:solidFill>
                <a:latin typeface="Courier New" pitchFamily="49" charset="0"/>
                <a:cs typeface="Courier New" pitchFamily="49" charset="0"/>
              </a:rPr>
            </a:br>
            <a:endParaRPr lang="en-US" sz="1600" b="1" dirty="0">
              <a:solidFill>
                <a:srgbClr val="012D9A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12D9A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 j=1,jmax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do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=1,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y(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i,j,k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(x(i-1,j,k) </a:t>
            </a:r>
            <a:r>
              <a:rPr lang="en-US" sz="16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x(i+1,j,k)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    </a:t>
            </a:r>
            <a:r>
              <a:rPr lang="en-US" sz="16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x(i,j-1,k) </a:t>
            </a:r>
            <a:r>
              <a:rPr lang="en-US" sz="16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x(i,j+1,k)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   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x(i,j,k-1) </a:t>
            </a:r>
            <a:r>
              <a:rPr lang="en-US" sz="16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x(i,j,k+1) 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sz="1600" b="1" dirty="0">
                <a:solidFill>
                  <a:srgbClr val="01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br>
              <a:rPr lang="en-US" sz="1600" b="1" dirty="0">
                <a:solidFill>
                  <a:srgbClr val="012D9A"/>
                </a:solidFill>
                <a:latin typeface="Courier New" pitchFamily="49" charset="0"/>
                <a:cs typeface="Courier New" pitchFamily="49" charset="0"/>
              </a:rPr>
            </a:br>
            <a:endParaRPr lang="en-US" sz="1600" b="1" dirty="0">
              <a:solidFill>
                <a:srgbClr val="012D9A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96000" y="1508323"/>
            <a:ext cx="5943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!$OMP PARALLEL PRIVATE(k)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!$OMP DO SCHEDULE(STATIC)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!$OMP END 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!$OMP END PARALLEL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096000" y="3517636"/>
            <a:ext cx="5938612" cy="132343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“Layer condition” (j-loop parallel; schedule=static)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3*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imax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*8B &lt;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Layer condition is independent of number of threads (</a:t>
            </a:r>
            <a:r>
              <a:rPr lang="en-US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imax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&lt;720 </a:t>
            </a: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for test system)</a:t>
            </a:r>
            <a:endParaRPr lang="en-US" sz="2000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023360" y="1556681"/>
            <a:ext cx="7626096" cy="583015"/>
            <a:chOff x="2449536" y="1145320"/>
            <a:chExt cx="7626096" cy="583015"/>
          </a:xfrm>
        </p:grpSpPr>
        <p:sp>
          <p:nvSpPr>
            <p:cNvPr id="8" name="Textfeld 7"/>
            <p:cNvSpPr txBox="1"/>
            <p:nvPr/>
          </p:nvSpPr>
          <p:spPr>
            <a:xfrm>
              <a:off x="3455376" y="1145320"/>
              <a:ext cx="6620256" cy="4001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cs typeface="Courier New" panose="02070309020205020404" pitchFamily="49" charset="0"/>
                </a:rPr>
                <a:t>All threads work on the same 3 k-layers at the same time</a:t>
              </a:r>
            </a:p>
          </p:txBody>
        </p:sp>
        <p:cxnSp>
          <p:nvCxnSpPr>
            <p:cNvPr id="9" name="Gerade Verbindung mit Pfeil 8"/>
            <p:cNvCxnSpPr>
              <a:stCxn id="8" idx="1"/>
            </p:cNvCxnSpPr>
            <p:nvPr/>
          </p:nvCxnSpPr>
          <p:spPr bwMode="auto">
            <a:xfrm flipH="1">
              <a:off x="2449536" y="1345375"/>
              <a:ext cx="1005840" cy="3829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6" name="Textfeld 15"/>
          <p:cNvSpPr txBox="1"/>
          <p:nvPr/>
        </p:nvSpPr>
        <p:spPr>
          <a:xfrm>
            <a:off x="2066544" y="4978288"/>
            <a:ext cx="3767328" cy="110799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>
                <a:solidFill>
                  <a:schemeClr val="bg1"/>
                </a:solidFill>
              </a:rPr>
              <a:t>Parallelization overhead:</a:t>
            </a:r>
          </a:p>
          <a:p>
            <a:pPr algn="ctr">
              <a:buNone/>
            </a:pP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</a:t>
            </a:r>
            <a:r>
              <a:rPr lang="en-US" sz="2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imax</a:t>
            </a:r>
            <a:r>
              <a:rPr lang="en-US" sz="2200" dirty="0">
                <a:solidFill>
                  <a:schemeClr val="bg1"/>
                </a:solidFill>
              </a:rPr>
              <a:t> implicit barriers,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each </a:t>
            </a:r>
            <a:r>
              <a:rPr lang="en-US" sz="2200" dirty="0">
                <a:solidFill>
                  <a:srgbClr val="012D9A"/>
                </a:solidFill>
                <a:cs typeface="Courier New" panose="02070309020205020404" pitchFamily="49" charset="0"/>
              </a:rPr>
              <a:t>≈ </a:t>
            </a:r>
            <a:r>
              <a:rPr lang="en-US" sz="22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1500 cycles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18" name="Gewinkelte Verbindung 17"/>
          <p:cNvCxnSpPr/>
          <p:nvPr/>
        </p:nvCxnSpPr>
        <p:spPr bwMode="auto">
          <a:xfrm flipH="1" flipV="1">
            <a:off x="2286000" y="4139817"/>
            <a:ext cx="1737360" cy="826311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5961888" y="5157216"/>
            <a:ext cx="6072724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</a:t>
            </a:r>
            <a:r>
              <a:rPr lang="en-US" sz="2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imax</a:t>
            </a:r>
            <a:r>
              <a:rPr lang="en-US" sz="2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200, P = 2000 MLUP/s</a:t>
            </a:r>
            <a:br>
              <a:rPr lang="en-US" sz="2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sz="22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60000 cycles</a:t>
            </a:r>
            <a:endParaRPr lang="en-US" sz="2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6" grpId="0" animBg="1"/>
      <p:bldP spid="2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6000" y="1584000"/>
            <a:ext cx="5771931" cy="4464000"/>
          </a:xfrm>
        </p:spPr>
        <p:txBody>
          <a:bodyPr/>
          <a:lstStyle/>
          <a:p>
            <a:r>
              <a:rPr lang="en-US" dirty="0"/>
              <a:t>Temporal blocking</a:t>
            </a:r>
          </a:p>
          <a:p>
            <a:pPr lvl="1"/>
            <a:r>
              <a:rPr lang="en-US" dirty="0"/>
              <a:t>Compute multiple future iterations for a block in a single iteration</a:t>
            </a:r>
          </a:p>
          <a:p>
            <a:pPr lvl="1"/>
            <a:r>
              <a:rPr lang="en-US" dirty="0"/>
              <a:t>Reuse data just computed</a:t>
            </a:r>
          </a:p>
          <a:p>
            <a:r>
              <a:rPr lang="en-US" dirty="0"/>
              <a:t>Semi-Stencil</a:t>
            </a:r>
          </a:p>
          <a:p>
            <a:pPr lvl="1"/>
            <a:r>
              <a:rPr lang="en-US" dirty="0"/>
              <a:t>Compute only part of stencil and complete computation when required data is really required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3D 7pt stencil (DP)</a:t>
            </a:r>
            <a:br>
              <a:rPr lang="en-US" dirty="0"/>
            </a:br>
            <a:r>
              <a:rPr lang="en-US" i="1" dirty="0"/>
              <a:t>Other options?</a:t>
            </a:r>
            <a:endParaRPr lang="en-US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25025"/>
              </p:ext>
            </p:extLst>
          </p:nvPr>
        </p:nvGraphicFramePr>
        <p:xfrm>
          <a:off x="6836918" y="4095400"/>
          <a:ext cx="4659081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5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2371"/>
              </p:ext>
            </p:extLst>
          </p:nvPr>
        </p:nvGraphicFramePr>
        <p:xfrm>
          <a:off x="6836919" y="1689644"/>
          <a:ext cx="4659081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5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A0503A40-D994-C64B-BCFE-ED5076608D66}"/>
              </a:ext>
            </a:extLst>
          </p:cNvPr>
          <p:cNvSpPr/>
          <p:nvPr/>
        </p:nvSpPr>
        <p:spPr>
          <a:xfrm>
            <a:off x="6836918" y="3044952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1B37A7-071E-6B43-87C8-6490026AADA1}"/>
              </a:ext>
            </a:extLst>
          </p:cNvPr>
          <p:cNvSpPr/>
          <p:nvPr/>
        </p:nvSpPr>
        <p:spPr>
          <a:xfrm>
            <a:off x="7516368" y="3044952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788665F-408B-4E4E-83B7-946073CF88E5}"/>
              </a:ext>
            </a:extLst>
          </p:cNvPr>
          <p:cNvSpPr/>
          <p:nvPr/>
        </p:nvSpPr>
        <p:spPr>
          <a:xfrm>
            <a:off x="6836918" y="2604044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6BB304-E676-F74A-B9E7-0064ECEBE3B2}"/>
              </a:ext>
            </a:extLst>
          </p:cNvPr>
          <p:cNvSpPr txBox="1"/>
          <p:nvPr/>
        </p:nvSpPr>
        <p:spPr>
          <a:xfrm>
            <a:off x="6748272" y="1078992"/>
            <a:ext cx="768096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t = 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1C361A9-266D-0E46-A189-0435782F9275}"/>
              </a:ext>
            </a:extLst>
          </p:cNvPr>
          <p:cNvSpPr txBox="1"/>
          <p:nvPr/>
        </p:nvSpPr>
        <p:spPr>
          <a:xfrm>
            <a:off x="7516368" y="1078992"/>
            <a:ext cx="768096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rgbClr val="C00000"/>
                </a:solidFill>
              </a:rPr>
              <a:t>t = 1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2B577FE-8FD0-4440-8A2D-EFAD2FAF9EE8}"/>
              </a:ext>
            </a:extLst>
          </p:cNvPr>
          <p:cNvSpPr/>
          <p:nvPr/>
        </p:nvSpPr>
        <p:spPr>
          <a:xfrm>
            <a:off x="6836918" y="3058136"/>
            <a:ext cx="679450" cy="473492"/>
          </a:xfrm>
          <a:prstGeom prst="rect">
            <a:avLst/>
          </a:prstGeom>
          <a:solidFill>
            <a:srgbClr val="C0000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0001316-BB59-6140-8B35-FA4B03CCAC6C}"/>
              </a:ext>
            </a:extLst>
          </p:cNvPr>
          <p:cNvSpPr/>
          <p:nvPr/>
        </p:nvSpPr>
        <p:spPr>
          <a:xfrm>
            <a:off x="6836918" y="2143736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06CC98-31D3-9E46-9EDC-397687F511B4}"/>
              </a:ext>
            </a:extLst>
          </p:cNvPr>
          <p:cNvSpPr/>
          <p:nvPr/>
        </p:nvSpPr>
        <p:spPr>
          <a:xfrm>
            <a:off x="7516368" y="2578052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8899C7C-CBB4-4541-A15D-C82980E5AF61}"/>
              </a:ext>
            </a:extLst>
          </p:cNvPr>
          <p:cNvSpPr/>
          <p:nvPr/>
        </p:nvSpPr>
        <p:spPr>
          <a:xfrm>
            <a:off x="8171434" y="3047378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4574CD-1593-2A43-8241-D4BCD0F4A828}"/>
              </a:ext>
            </a:extLst>
          </p:cNvPr>
          <p:cNvSpPr/>
          <p:nvPr/>
        </p:nvSpPr>
        <p:spPr>
          <a:xfrm>
            <a:off x="6836918" y="2591967"/>
            <a:ext cx="679450" cy="473492"/>
          </a:xfrm>
          <a:prstGeom prst="rect">
            <a:avLst/>
          </a:prstGeom>
          <a:solidFill>
            <a:srgbClr val="C0000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BE29B74-B351-1349-B5FE-F89D9EAD6ADF}"/>
              </a:ext>
            </a:extLst>
          </p:cNvPr>
          <p:cNvSpPr/>
          <p:nvPr/>
        </p:nvSpPr>
        <p:spPr>
          <a:xfrm>
            <a:off x="7516368" y="3050956"/>
            <a:ext cx="679450" cy="473492"/>
          </a:xfrm>
          <a:prstGeom prst="rect">
            <a:avLst/>
          </a:prstGeom>
          <a:solidFill>
            <a:srgbClr val="C0000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BC40D78-2ACD-064A-AD57-048839765C10}"/>
              </a:ext>
            </a:extLst>
          </p:cNvPr>
          <p:cNvSpPr/>
          <p:nvPr/>
        </p:nvSpPr>
        <p:spPr>
          <a:xfrm>
            <a:off x="6836918" y="5450708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AE7EEB3-DC99-074C-B478-348C2D336CC3}"/>
              </a:ext>
            </a:extLst>
          </p:cNvPr>
          <p:cNvSpPr/>
          <p:nvPr/>
        </p:nvSpPr>
        <p:spPr>
          <a:xfrm>
            <a:off x="6836918" y="5009800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2452A04-E9B0-A844-88B4-DC48AE6DA913}"/>
              </a:ext>
            </a:extLst>
          </p:cNvPr>
          <p:cNvSpPr/>
          <p:nvPr/>
        </p:nvSpPr>
        <p:spPr>
          <a:xfrm>
            <a:off x="7491984" y="5450708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2403525-1942-EA49-B998-74DE6BD5AC2E}"/>
              </a:ext>
            </a:extLst>
          </p:cNvPr>
          <p:cNvSpPr/>
          <p:nvPr/>
        </p:nvSpPr>
        <p:spPr>
          <a:xfrm>
            <a:off x="7491984" y="5009800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593736C-0B55-7047-90B3-FEB24DA75C04}"/>
              </a:ext>
            </a:extLst>
          </p:cNvPr>
          <p:cNvSpPr/>
          <p:nvPr/>
        </p:nvSpPr>
        <p:spPr>
          <a:xfrm>
            <a:off x="8160676" y="5009800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34FA532-A457-C247-B4A0-5234BEDFF1ED}"/>
              </a:ext>
            </a:extLst>
          </p:cNvPr>
          <p:cNvSpPr/>
          <p:nvPr/>
        </p:nvSpPr>
        <p:spPr>
          <a:xfrm>
            <a:off x="8157808" y="5450708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A599071-6F1D-614E-9557-ABBD434748F2}"/>
              </a:ext>
            </a:extLst>
          </p:cNvPr>
          <p:cNvSpPr/>
          <p:nvPr/>
        </p:nvSpPr>
        <p:spPr>
          <a:xfrm>
            <a:off x="8819920" y="5450708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F335F70-E90C-4B49-AFEB-752BFA0E8151}"/>
              </a:ext>
            </a:extLst>
          </p:cNvPr>
          <p:cNvSpPr/>
          <p:nvPr/>
        </p:nvSpPr>
        <p:spPr>
          <a:xfrm>
            <a:off x="8837258" y="5009800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4EE31A8-5359-BE49-A00E-88423D52321A}"/>
              </a:ext>
            </a:extLst>
          </p:cNvPr>
          <p:cNvSpPr/>
          <p:nvPr/>
        </p:nvSpPr>
        <p:spPr>
          <a:xfrm>
            <a:off x="9485744" y="5450708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392F0AA-160A-1B4A-AA7C-ACF4EE5617B2}"/>
              </a:ext>
            </a:extLst>
          </p:cNvPr>
          <p:cNvSpPr/>
          <p:nvPr/>
        </p:nvSpPr>
        <p:spPr>
          <a:xfrm>
            <a:off x="9499370" y="5009800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6216F1F-E7A1-2346-A224-5E15289D7643}"/>
              </a:ext>
            </a:extLst>
          </p:cNvPr>
          <p:cNvSpPr/>
          <p:nvPr/>
        </p:nvSpPr>
        <p:spPr>
          <a:xfrm>
            <a:off x="10157959" y="5009800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126F8DB-EEB5-DD4C-85D3-46D8F20290C7}"/>
              </a:ext>
            </a:extLst>
          </p:cNvPr>
          <p:cNvSpPr/>
          <p:nvPr/>
        </p:nvSpPr>
        <p:spPr>
          <a:xfrm>
            <a:off x="10154764" y="5456242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719A906-AA16-A946-8FEA-8E04EAEBCFA6}"/>
              </a:ext>
            </a:extLst>
          </p:cNvPr>
          <p:cNvSpPr/>
          <p:nvPr/>
        </p:nvSpPr>
        <p:spPr>
          <a:xfrm>
            <a:off x="10834214" y="5009800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6F8C69C-8967-5D40-9AD8-2822BEA715D8}"/>
              </a:ext>
            </a:extLst>
          </p:cNvPr>
          <p:cNvSpPr/>
          <p:nvPr/>
        </p:nvSpPr>
        <p:spPr>
          <a:xfrm>
            <a:off x="10834214" y="5450708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0A1A34B-2F63-C84C-ABC7-29D5C33D521C}"/>
              </a:ext>
            </a:extLst>
          </p:cNvPr>
          <p:cNvSpPr/>
          <p:nvPr/>
        </p:nvSpPr>
        <p:spPr>
          <a:xfrm>
            <a:off x="8171878" y="5009800"/>
            <a:ext cx="679450" cy="473492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AD93E14-87F2-B74F-8522-D20A01182649}"/>
              </a:ext>
            </a:extLst>
          </p:cNvPr>
          <p:cNvSpPr/>
          <p:nvPr/>
        </p:nvSpPr>
        <p:spPr>
          <a:xfrm>
            <a:off x="8820364" y="5450708"/>
            <a:ext cx="679450" cy="473492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4A84CC35-3E02-2E44-9A0C-35723E15FA85}"/>
              </a:ext>
            </a:extLst>
          </p:cNvPr>
          <p:cNvSpPr/>
          <p:nvPr/>
        </p:nvSpPr>
        <p:spPr>
          <a:xfrm>
            <a:off x="8833990" y="5009800"/>
            <a:ext cx="679450" cy="473492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BBB9856-F09E-CC4D-9ECF-A5AA733E831C}"/>
              </a:ext>
            </a:extLst>
          </p:cNvPr>
          <p:cNvSpPr/>
          <p:nvPr/>
        </p:nvSpPr>
        <p:spPr>
          <a:xfrm>
            <a:off x="9492579" y="5009800"/>
            <a:ext cx="679450" cy="473492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8E652A47-563F-F649-B319-358003527CA9}"/>
              </a:ext>
            </a:extLst>
          </p:cNvPr>
          <p:cNvSpPr/>
          <p:nvPr/>
        </p:nvSpPr>
        <p:spPr>
          <a:xfrm>
            <a:off x="8826500" y="4538323"/>
            <a:ext cx="679450" cy="473492"/>
          </a:xfrm>
          <a:prstGeom prst="rect">
            <a:avLst/>
          </a:prstGeom>
          <a:solidFill>
            <a:srgbClr val="C0000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712BA11-5BEC-E84F-B5A4-AB775E315189}"/>
              </a:ext>
            </a:extLst>
          </p:cNvPr>
          <p:cNvSpPr txBox="1"/>
          <p:nvPr/>
        </p:nvSpPr>
        <p:spPr>
          <a:xfrm>
            <a:off x="8852138" y="4573379"/>
            <a:ext cx="651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47FB0D10-74C7-5549-9007-BED68FE9A201}"/>
              </a:ext>
            </a:extLst>
          </p:cNvPr>
          <p:cNvSpPr/>
          <p:nvPr/>
        </p:nvSpPr>
        <p:spPr>
          <a:xfrm>
            <a:off x="6831274" y="4538323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8852608E-ABA5-FC48-B0EC-798111902A18}"/>
              </a:ext>
            </a:extLst>
          </p:cNvPr>
          <p:cNvSpPr/>
          <p:nvPr/>
        </p:nvSpPr>
        <p:spPr>
          <a:xfrm>
            <a:off x="7486340" y="4538323"/>
            <a:ext cx="679450" cy="47349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FF548875-437F-2F41-A588-31EAF65B3C10}"/>
              </a:ext>
            </a:extLst>
          </p:cNvPr>
          <p:cNvSpPr/>
          <p:nvPr/>
        </p:nvSpPr>
        <p:spPr>
          <a:xfrm>
            <a:off x="8176463" y="4538323"/>
            <a:ext cx="679450" cy="473492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6E56298-967C-9E47-B613-C0337C668EDB}"/>
              </a:ext>
            </a:extLst>
          </p:cNvPr>
          <p:cNvSpPr/>
          <p:nvPr/>
        </p:nvSpPr>
        <p:spPr>
          <a:xfrm>
            <a:off x="8824949" y="4979231"/>
            <a:ext cx="679450" cy="473492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36000">
                <a:srgbClr val="C00000"/>
              </a:gs>
              <a:gs pos="69000">
                <a:srgbClr val="00B050"/>
              </a:gs>
              <a:gs pos="100000">
                <a:srgbClr val="00B050"/>
              </a:gs>
            </a:gsLst>
            <a:lin ang="18900000" scaled="1"/>
            <a:tileRect/>
          </a:gra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614AED46-98C7-E34B-A5DC-6E3705DF248F}"/>
              </a:ext>
            </a:extLst>
          </p:cNvPr>
          <p:cNvSpPr/>
          <p:nvPr/>
        </p:nvSpPr>
        <p:spPr>
          <a:xfrm>
            <a:off x="8827365" y="4536479"/>
            <a:ext cx="679450" cy="473492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763080CF-5C65-664C-9C8B-6E6FF272D473}"/>
              </a:ext>
            </a:extLst>
          </p:cNvPr>
          <p:cNvSpPr/>
          <p:nvPr/>
        </p:nvSpPr>
        <p:spPr>
          <a:xfrm>
            <a:off x="9497164" y="4538323"/>
            <a:ext cx="679450" cy="473492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5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14" grpId="0"/>
      <p:bldP spid="14" grpId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6000" y="1584000"/>
            <a:ext cx="11496000" cy="4464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Data transfer analysis is key </a:t>
            </a:r>
            <a:r>
              <a:rPr lang="en-US" dirty="0"/>
              <a:t>to structured performance modeling and optimization</a:t>
            </a:r>
          </a:p>
          <a:p>
            <a:r>
              <a:rPr lang="en-US" dirty="0">
                <a:solidFill>
                  <a:srgbClr val="C00000"/>
                </a:solidFill>
              </a:rPr>
              <a:t>Avoiding slow data paths </a:t>
            </a:r>
            <a:r>
              <a:rPr lang="en-US" dirty="0"/>
              <a:t>== re-establishing the most favorable layer condition</a:t>
            </a:r>
          </a:p>
          <a:p>
            <a:r>
              <a:rPr lang="en-US" dirty="0"/>
              <a:t>Optimal </a:t>
            </a:r>
            <a:r>
              <a:rPr lang="en-US" dirty="0">
                <a:solidFill>
                  <a:srgbClr val="C00000"/>
                </a:solidFill>
              </a:rPr>
              <a:t>blocking factor for spatial blocking can be estimated</a:t>
            </a:r>
          </a:p>
          <a:p>
            <a:pPr lvl="1"/>
            <a:r>
              <a:rPr lang="en-US" dirty="0"/>
              <a:t>Be guided by the cache size &amp; the </a:t>
            </a:r>
            <a:r>
              <a:rPr lang="en-US" dirty="0">
                <a:solidFill>
                  <a:srgbClr val="C00000"/>
                </a:solidFill>
              </a:rPr>
              <a:t>layer condition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 does not depend on outer loop!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Blocking: </a:t>
            </a:r>
            <a:r>
              <a:rPr lang="en-US" dirty="0">
                <a:solidFill>
                  <a:srgbClr val="C00000"/>
                </a:solidFill>
              </a:rPr>
              <a:t>overhead at block boundaries </a:t>
            </a:r>
            <a:r>
              <a:rPr lang="en-US" dirty="0">
                <a:sym typeface="Wingdings" panose="05000000000000000000" pitchFamily="2" charset="2"/>
              </a:rPr>
              <a:t> Largest cache first choice</a:t>
            </a:r>
            <a:endParaRPr lang="en-US" dirty="0"/>
          </a:p>
          <a:p>
            <a:pPr lvl="1"/>
            <a:r>
              <a:rPr lang="en-US" dirty="0"/>
              <a:t>No need for exhaustive scan of “optimization space”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Jacobi 2D 5pt &amp; 3D 7pt stencil (DP)</a:t>
            </a:r>
            <a:br>
              <a:rPr lang="en-US" sz="4000" dirty="0"/>
            </a:br>
            <a:r>
              <a:rPr lang="en-US" sz="4000" i="1" dirty="0"/>
              <a:t>Conclusions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6698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register?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Amdahl’s Law?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a pipelined functional unit?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/>
              <a:t>IHPCSS2018: Single </a:t>
            </a:r>
            <a:r>
              <a:rPr lang="de-DE" dirty="0" err="1"/>
              <a:t>Node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.                                       Thomas Roehl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536" y="3848299"/>
            <a:ext cx="1959003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485" y="2121827"/>
            <a:ext cx="7211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 storage unit in the CPU core that can take one single value (a few values in case of SIMD). Operands for computations reside in registers.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96000" y="3772474"/>
                <a:ext cx="2977995" cy="934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de-DE" sz="2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(1)</m:t>
                          </m:r>
                        </m:num>
                        <m:den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de-DE" sz="2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box>
                            <m:boxPr>
                              <m:ctrlPr>
                                <a:rPr lang="de-DE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de-DE" sz="2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de-DE" sz="2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de-DE" sz="2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box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3772474"/>
                <a:ext cx="2977995" cy="9343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pieren 24"/>
          <p:cNvGrpSpPr/>
          <p:nvPr/>
        </p:nvGrpSpPr>
        <p:grpSpPr>
          <a:xfrm>
            <a:off x="8048233" y="1574801"/>
            <a:ext cx="2067243" cy="1196371"/>
            <a:chOff x="6332220" y="886948"/>
            <a:chExt cx="2067243" cy="1196371"/>
          </a:xfrm>
        </p:grpSpPr>
        <p:sp>
          <p:nvSpPr>
            <p:cNvPr id="6" name="Abgerundetes Rechteck 5"/>
            <p:cNvSpPr/>
            <p:nvPr/>
          </p:nvSpPr>
          <p:spPr bwMode="auto">
            <a:xfrm>
              <a:off x="6357938" y="886948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de-DE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6356033" y="1128713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de-DE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Abgerundetes Rechteck 13"/>
            <p:cNvSpPr/>
            <p:nvPr/>
          </p:nvSpPr>
          <p:spPr bwMode="auto">
            <a:xfrm>
              <a:off x="6356033" y="1370478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de-DE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6356033" y="1612243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de-DE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Abgerundetes Rechteck 15"/>
            <p:cNvSpPr/>
            <p:nvPr/>
          </p:nvSpPr>
          <p:spPr bwMode="auto">
            <a:xfrm>
              <a:off x="6357938" y="1854008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de-DE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6332220" y="1592482"/>
              <a:ext cx="972820" cy="249073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latin typeface="Arial" charset="0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6332220" y="1834246"/>
              <a:ext cx="972820" cy="249073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latin typeface="Arial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 bwMode="auto">
            <a:xfrm>
              <a:off x="7452361" y="886948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ymm0</a:t>
              </a:r>
            </a:p>
          </p:txBody>
        </p:sp>
        <p:sp>
          <p:nvSpPr>
            <p:cNvPr id="19" name="Abgerundetes Rechteck 18"/>
            <p:cNvSpPr/>
            <p:nvPr/>
          </p:nvSpPr>
          <p:spPr bwMode="auto">
            <a:xfrm>
              <a:off x="7450456" y="1128713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ymm1</a:t>
              </a:r>
            </a:p>
          </p:txBody>
        </p:sp>
        <p:sp>
          <p:nvSpPr>
            <p:cNvPr id="20" name="Abgerundetes Rechteck 19"/>
            <p:cNvSpPr/>
            <p:nvPr/>
          </p:nvSpPr>
          <p:spPr bwMode="auto">
            <a:xfrm>
              <a:off x="7450456" y="1370478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ymm2</a:t>
              </a:r>
            </a:p>
          </p:txBody>
        </p:sp>
        <p:sp>
          <p:nvSpPr>
            <p:cNvPr id="21" name="Abgerundetes Rechteck 20"/>
            <p:cNvSpPr/>
            <p:nvPr/>
          </p:nvSpPr>
          <p:spPr bwMode="auto">
            <a:xfrm>
              <a:off x="7450456" y="1612243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ymm3</a:t>
              </a:r>
            </a:p>
          </p:txBody>
        </p:sp>
        <p:sp>
          <p:nvSpPr>
            <p:cNvPr id="22" name="Abgerundetes Rechteck 21"/>
            <p:cNvSpPr/>
            <p:nvPr/>
          </p:nvSpPr>
          <p:spPr bwMode="auto">
            <a:xfrm>
              <a:off x="7452361" y="1854008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ymm4</a:t>
              </a: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7426643" y="1592482"/>
              <a:ext cx="972820" cy="249073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latin typeface="Arial" charset="0"/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7426643" y="1834246"/>
              <a:ext cx="972820" cy="249073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latin typeface="Arial" charset="0"/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4972665" y="3263043"/>
            <a:ext cx="2882046" cy="1572457"/>
            <a:chOff x="5521863" y="2419132"/>
            <a:chExt cx="2882046" cy="1572457"/>
          </a:xfrm>
        </p:grpSpPr>
        <p:grpSp>
          <p:nvGrpSpPr>
            <p:cNvPr id="28" name="Gruppieren 27"/>
            <p:cNvGrpSpPr/>
            <p:nvPr/>
          </p:nvGrpSpPr>
          <p:grpSpPr>
            <a:xfrm flipV="1">
              <a:off x="5521863" y="2891764"/>
              <a:ext cx="2880141" cy="87277"/>
              <a:chOff x="2035175" y="2866938"/>
              <a:chExt cx="7543800" cy="228600"/>
            </a:xfrm>
          </p:grpSpPr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2035175" y="2866938"/>
                <a:ext cx="6172200" cy="228600"/>
              </a:xfrm>
              <a:prstGeom prst="rect">
                <a:avLst/>
              </a:prstGeom>
              <a:solidFill>
                <a:srgbClr val="66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6"/>
              <p:cNvSpPr>
                <a:spLocks noChangeArrowheads="1"/>
              </p:cNvSpPr>
              <p:nvPr/>
            </p:nvSpPr>
            <p:spPr bwMode="auto">
              <a:xfrm>
                <a:off x="8207375" y="2866938"/>
                <a:ext cx="1371600" cy="2286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uppieren 33"/>
            <p:cNvGrpSpPr/>
            <p:nvPr/>
          </p:nvGrpSpPr>
          <p:grpSpPr>
            <a:xfrm>
              <a:off x="7232034" y="3180615"/>
              <a:ext cx="1169970" cy="350991"/>
              <a:chOff x="2760663" y="3587750"/>
              <a:chExt cx="3048000" cy="914400"/>
            </a:xfrm>
          </p:grpSpPr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2760663" y="3587750"/>
                <a:ext cx="1676400" cy="228600"/>
              </a:xfrm>
              <a:prstGeom prst="rect">
                <a:avLst/>
              </a:prstGeom>
              <a:solidFill>
                <a:srgbClr val="66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2760663" y="3816350"/>
                <a:ext cx="1676400" cy="228600"/>
              </a:xfrm>
              <a:prstGeom prst="rect">
                <a:avLst/>
              </a:prstGeom>
              <a:solidFill>
                <a:srgbClr val="66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31"/>
              <p:cNvSpPr>
                <a:spLocks noChangeArrowheads="1"/>
              </p:cNvSpPr>
              <p:nvPr/>
            </p:nvSpPr>
            <p:spPr bwMode="auto">
              <a:xfrm>
                <a:off x="2760663" y="4044950"/>
                <a:ext cx="1676400" cy="228600"/>
              </a:xfrm>
              <a:prstGeom prst="rect">
                <a:avLst/>
              </a:prstGeom>
              <a:solidFill>
                <a:srgbClr val="66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2"/>
              <p:cNvSpPr>
                <a:spLocks noChangeArrowheads="1"/>
              </p:cNvSpPr>
              <p:nvPr/>
            </p:nvSpPr>
            <p:spPr bwMode="auto">
              <a:xfrm>
                <a:off x="2760663" y="4273550"/>
                <a:ext cx="1676400" cy="228600"/>
              </a:xfrm>
              <a:prstGeom prst="rect">
                <a:avLst/>
              </a:prstGeom>
              <a:solidFill>
                <a:srgbClr val="66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4437063" y="3587750"/>
                <a:ext cx="1371600" cy="2286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Geschweifte Klammer rechts 34"/>
            <p:cNvSpPr/>
            <p:nvPr/>
          </p:nvSpPr>
          <p:spPr bwMode="auto">
            <a:xfrm rot="16200000">
              <a:off x="6863666" y="1323100"/>
              <a:ext cx="200345" cy="2880141"/>
            </a:xfrm>
            <a:prstGeom prst="rightBrace">
              <a:avLst>
                <a:gd name="adj1" fmla="val 24323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feld 38"/>
                <p:cNvSpPr txBox="1"/>
                <p:nvPr/>
              </p:nvSpPr>
              <p:spPr>
                <a:xfrm>
                  <a:off x="6759872" y="2419132"/>
                  <a:ext cx="40793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de-DE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de-DE" sz="1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feld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9872" y="2419132"/>
                  <a:ext cx="407932" cy="2154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955" r="-13433" b="-3428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feld 39"/>
                <p:cNvSpPr txBox="1"/>
                <p:nvPr/>
              </p:nvSpPr>
              <p:spPr>
                <a:xfrm>
                  <a:off x="7614004" y="3776145"/>
                  <a:ext cx="40793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de-DE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oMath>
                    </m:oMathPara>
                  </a14:m>
                  <a:endParaRPr lang="de-DE" sz="1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feld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4004" y="3776145"/>
                  <a:ext cx="407932" cy="2154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955" r="-13433" b="-3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Geschweifte Klammer rechts 40"/>
            <p:cNvSpPr/>
            <p:nvPr/>
          </p:nvSpPr>
          <p:spPr bwMode="auto">
            <a:xfrm rot="5400000">
              <a:off x="7717798" y="3067631"/>
              <a:ext cx="200345" cy="1171875"/>
            </a:xfrm>
            <a:prstGeom prst="rightBrace">
              <a:avLst>
                <a:gd name="adj1" fmla="val 24323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latin typeface="Arial" charset="0"/>
              </a:endParaRPr>
            </a:p>
          </p:txBody>
        </p:sp>
      </p:grpSp>
      <p:sp>
        <p:nvSpPr>
          <p:cNvPr id="37" name="TextBox 8"/>
          <p:cNvSpPr txBox="1"/>
          <p:nvPr/>
        </p:nvSpPr>
        <p:spPr>
          <a:xfrm>
            <a:off x="643485" y="5053387"/>
            <a:ext cx="7211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An instruction execution unit on the core that executes an instruction in several simple sub-steps. The stages of the pipeline can act in parallel on several instructions at once.</a:t>
            </a:r>
          </a:p>
        </p:txBody>
      </p:sp>
    </p:spTree>
    <p:extLst>
      <p:ext uri="{BB962C8B-B14F-4D97-AF65-F5344CB8AC3E}">
        <p14:creationId xmlns:p14="http://schemas.microsoft.com/office/powerpoint/2010/main" val="1217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3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Performance optimization</a:t>
            </a:r>
            <a:r>
              <a:rPr lang="en-US" dirty="0"/>
              <a:t> by re-establishing the layer condition was guided and </a:t>
            </a:r>
            <a:r>
              <a:rPr lang="en-US" dirty="0">
                <a:solidFill>
                  <a:srgbClr val="C00000"/>
                </a:solidFill>
              </a:rPr>
              <a:t>validated by (roofline-like) model</a:t>
            </a:r>
            <a:endParaRPr lang="en-US" dirty="0"/>
          </a:p>
          <a:p>
            <a:r>
              <a:rPr lang="en-US" dirty="0"/>
              <a:t>Modeling and optimizing “Jacobi” stencil is blueprint for many stencil(-like) kernels. 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Jacobi 2D 5pt &amp; 3D 7pt stencil (DP)</a:t>
            </a:r>
            <a:br>
              <a:rPr lang="en-US" sz="3600" dirty="0"/>
            </a:br>
            <a:r>
              <a:rPr lang="en-US" sz="3600" i="1" dirty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7141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Comments on C++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2415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6000" y="1392089"/>
            <a:ext cx="11305500" cy="44640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C++ codes which suffer from overhead (</a:t>
            </a:r>
            <a:r>
              <a:rPr lang="en-US" sz="2400" dirty="0" err="1">
                <a:solidFill>
                  <a:schemeClr val="bg1"/>
                </a:solidFill>
              </a:rPr>
              <a:t>inlining</a:t>
            </a:r>
            <a:r>
              <a:rPr lang="en-US" sz="2400" dirty="0">
                <a:solidFill>
                  <a:schemeClr val="bg1"/>
                </a:solidFill>
              </a:rPr>
              <a:t> problems, complex abstractions) need a lot more overall instructions related to the arithmetic instructions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Often (but not always) “good” (i.e. low) CPI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 “Instruction overhead” pattern</a:t>
            </a:r>
          </a:p>
          <a:p>
            <a:r>
              <a:rPr lang="en-US" sz="2400" dirty="0">
                <a:solidFill>
                  <a:schemeClr val="bg1"/>
                </a:solidFill>
              </a:rPr>
              <a:t>Low-</a:t>
            </a:r>
            <a:r>
              <a:rPr lang="en-US" sz="2400" dirty="0" err="1">
                <a:solidFill>
                  <a:schemeClr val="bg1"/>
                </a:solidFill>
              </a:rPr>
              <a:t>ish</a:t>
            </a:r>
            <a:r>
              <a:rPr lang="en-US" sz="2400" dirty="0">
                <a:solidFill>
                  <a:schemeClr val="bg1"/>
                </a:solidFill>
              </a:rPr>
              <a:t> bandwidth</a:t>
            </a:r>
          </a:p>
          <a:p>
            <a:r>
              <a:rPr lang="de-DE" sz="2400" dirty="0">
                <a:solidFill>
                  <a:schemeClr val="bg1"/>
                </a:solidFill>
              </a:rPr>
              <a:t>Low #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floating</a:t>
            </a:r>
            <a:r>
              <a:rPr lang="de-DE" sz="2400" dirty="0">
                <a:solidFill>
                  <a:schemeClr val="bg1"/>
                </a:solidFill>
              </a:rPr>
              <a:t>-point </a:t>
            </a:r>
            <a:r>
              <a:rPr lang="de-DE" sz="2400" dirty="0" err="1">
                <a:solidFill>
                  <a:schemeClr val="bg1"/>
                </a:solidFill>
              </a:rPr>
              <a:t>instructions</a:t>
            </a:r>
            <a:r>
              <a:rPr lang="de-DE" sz="2400" dirty="0">
                <a:solidFill>
                  <a:schemeClr val="bg1"/>
                </a:solidFill>
              </a:rPr>
              <a:t> vs. </a:t>
            </a:r>
            <a:r>
              <a:rPr lang="de-DE" sz="2400" dirty="0" err="1">
                <a:solidFill>
                  <a:schemeClr val="bg1"/>
                </a:solidFill>
              </a:rPr>
              <a:t>other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instructions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High-level </a:t>
            </a:r>
            <a:r>
              <a:rPr lang="de-DE" sz="2400" dirty="0" err="1">
                <a:solidFill>
                  <a:schemeClr val="bg1"/>
                </a:solidFill>
              </a:rPr>
              <a:t>optimizations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complex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impossible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“Excess data volume” pattern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SzPct val="110000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C++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31317"/>
              </p:ext>
            </p:extLst>
          </p:nvPr>
        </p:nvGraphicFramePr>
        <p:xfrm>
          <a:off x="2325350" y="3858692"/>
          <a:ext cx="9866650" cy="231350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01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4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4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de-DE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r>
                        <a:rPr lang="de-DE" sz="1600" b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retired</a:t>
                      </a:r>
                      <a:r>
                        <a:rPr lang="de-DE" sz="16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600" b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instructions</a:t>
                      </a:r>
                      <a:r>
                        <a:rPr lang="de-DE" sz="16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[10</a:t>
                      </a:r>
                      <a:r>
                        <a:rPr lang="de-DE" sz="1600" b="0" baseline="30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de-DE" sz="16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Memory </a:t>
                      </a:r>
                      <a:r>
                        <a:rPr lang="de-DE" sz="1600" b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Bandwidth</a:t>
                      </a:r>
                      <a:r>
                        <a:rPr lang="de-DE" sz="16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[MB/s]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MFlops</a:t>
                      </a:r>
                      <a:r>
                        <a:rPr lang="de-DE" sz="16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211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Classic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12.5</a:t>
                      </a:r>
                      <a:endParaRPr lang="de-DE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0.44</a:t>
                      </a:r>
                      <a:endParaRPr lang="de-DE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5300</a:t>
                      </a:r>
                      <a:endParaRPr lang="de-DE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211">
                <a:tc>
                  <a:txBody>
                    <a:bodyPr/>
                    <a:lstStyle/>
                    <a:p>
                      <a:r>
                        <a:rPr lang="de-DE" sz="16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Boost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uBLAS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211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Eigen3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8555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755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Blaze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/DGEMM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0.32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531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11260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3700" y="3985692"/>
            <a:ext cx="2236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Matrix-matrix multiply with expression template frameworks on a 2.93 GHz </a:t>
            </a:r>
            <a:r>
              <a:rPr lang="en-US" sz="2000" dirty="0" err="1">
                <a:solidFill>
                  <a:schemeClr val="bg1"/>
                </a:solidFill>
              </a:rPr>
              <a:t>Westmere</a:t>
            </a:r>
            <a:r>
              <a:rPr lang="en-US" sz="2000" dirty="0">
                <a:solidFill>
                  <a:schemeClr val="bg1"/>
                </a:solidFill>
              </a:rPr>
              <a:t> core</a:t>
            </a:r>
          </a:p>
          <a:p>
            <a:pPr>
              <a:buNone/>
            </a:pPr>
            <a:endParaRPr lang="en-US" sz="2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5158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27, 2017</a:t>
            </a: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PTfS 2017</a:t>
            </a:r>
            <a:endParaRPr lang="de-DE"/>
          </a:p>
        </p:txBody>
      </p:sp>
      <p:sp>
        <p:nvSpPr>
          <p:cNvPr id="947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de-DE" sz="3600" dirty="0" err="1"/>
              <a:t>Profiling</a:t>
            </a:r>
            <a:r>
              <a:rPr lang="de-DE" sz="3600" dirty="0"/>
              <a:t> </a:t>
            </a:r>
            <a:r>
              <a:rPr lang="de-DE" sz="3600" dirty="0" err="1"/>
              <a:t>with</a:t>
            </a:r>
            <a:r>
              <a:rPr lang="de-DE" sz="3600" dirty="0"/>
              <a:t> </a:t>
            </a:r>
            <a:r>
              <a:rPr lang="de-DE" sz="3600" dirty="0" err="1"/>
              <a:t>gprof</a:t>
            </a:r>
            <a:r>
              <a:rPr lang="de-DE" sz="3600" dirty="0"/>
              <a:t>: </a:t>
            </a:r>
            <a:r>
              <a:rPr lang="de-DE" sz="3600" dirty="0" err="1"/>
              <a:t>Example</a:t>
            </a:r>
            <a:r>
              <a:rPr lang="de-DE" sz="3600" dirty="0"/>
              <a:t> (C++)</a:t>
            </a:r>
          </a:p>
        </p:txBody>
      </p:sp>
      <p:sp>
        <p:nvSpPr>
          <p:cNvPr id="111719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358775" indent="-342900"/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wrapped</a:t>
            </a:r>
            <a:r>
              <a:rPr lang="de-DE" dirty="0"/>
              <a:t> 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:</a:t>
            </a:r>
          </a:p>
        </p:txBody>
      </p:sp>
      <p:sp>
        <p:nvSpPr>
          <p:cNvPr id="1117191" name="Rectangle 4"/>
          <p:cNvSpPr>
            <a:spLocks noChangeArrowheads="1"/>
          </p:cNvSpPr>
          <p:nvPr/>
        </p:nvSpPr>
        <p:spPr bwMode="auto">
          <a:xfrm>
            <a:off x="838645" y="2391016"/>
            <a:ext cx="45720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de-DE" b="1" dirty="0" err="1">
                <a:solidFill>
                  <a:srgbClr val="E0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de-DE" b="1" dirty="0">
                <a:solidFill>
                  <a:srgbClr val="E00000"/>
                </a:solidFill>
                <a:latin typeface="Courier New" pitchFamily="49" charset="0"/>
                <a:cs typeface="Courier New" pitchFamily="49" charset="0"/>
              </a:rPr>
              <a:t> D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double d;</a:t>
            </a:r>
          </a:p>
          <a:p>
            <a:pPr eaLnBrk="1" hangingPunct="1"/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D(double _d=0) : d(_d) {}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D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operator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+(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D&amp; o) {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D r;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r.d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d+o.d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r;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operator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double() {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d;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1117192" name="Rectangle 5"/>
          <p:cNvSpPr>
            <a:spLocks noChangeArrowheads="1"/>
          </p:cNvSpPr>
          <p:nvPr/>
        </p:nvSpPr>
        <p:spPr bwMode="auto">
          <a:xfrm>
            <a:off x="5870575" y="2719389"/>
            <a:ext cx="4572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de-DE" dirty="0">
                <a:latin typeface="Calibri" pitchFamily="34" charset="0"/>
                <a:cs typeface="Arial" pitchFamily="34" charset="0"/>
              </a:rPr>
              <a:t>   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n=</a:t>
            </a:r>
            <a:r>
              <a:rPr lang="de-DE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10000000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D a[n],b[n];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D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/>
            <a:endParaRPr lang="de-DE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i=0; i&lt;n; ++i)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a[i] = b[i] = 1.5;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double s =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k=0; k&lt;10; ++k) {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i=0; i&lt;n; ++i)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+ a[i] + b[i];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sp>
        <p:nvSpPr>
          <p:cNvPr id="1117193" name="Line 6"/>
          <p:cNvSpPr>
            <a:spLocks noChangeShapeType="1"/>
          </p:cNvSpPr>
          <p:nvPr/>
        </p:nvSpPr>
        <p:spPr bwMode="auto">
          <a:xfrm flipH="1">
            <a:off x="5123085" y="2252663"/>
            <a:ext cx="747490" cy="3824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7194" name="Text Box 7"/>
          <p:cNvSpPr txBox="1">
            <a:spLocks noChangeArrowheads="1"/>
          </p:cNvSpPr>
          <p:nvPr/>
        </p:nvSpPr>
        <p:spPr bwMode="auto">
          <a:xfrm>
            <a:off x="6500813" y="2252663"/>
            <a:ext cx="256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800" b="1" dirty="0">
                <a:solidFill>
                  <a:srgbClr val="E00000"/>
                </a:solidFill>
                <a:latin typeface="Calibri" pitchFamily="34" charset="0"/>
                <a:cs typeface="Arial" pitchFamily="34" charset="0"/>
              </a:rPr>
              <a:t>Main </a:t>
            </a:r>
            <a:r>
              <a:rPr lang="de-DE" sz="1800" b="1" dirty="0" err="1">
                <a:solidFill>
                  <a:srgbClr val="E00000"/>
                </a:solidFill>
                <a:latin typeface="Calibri" pitchFamily="34" charset="0"/>
                <a:cs typeface="Arial" pitchFamily="34" charset="0"/>
              </a:rPr>
              <a:t>program</a:t>
            </a:r>
            <a:r>
              <a:rPr lang="de-DE" sz="1800" b="1" dirty="0">
                <a:solidFill>
                  <a:srgbClr val="E00000"/>
                </a:solidFill>
                <a:latin typeface="Calibri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8208253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de-DE" sz="3600" dirty="0" err="1"/>
              <a:t>Profiling</a:t>
            </a:r>
            <a:r>
              <a:rPr lang="de-DE" sz="3600" dirty="0"/>
              <a:t> </a:t>
            </a:r>
            <a:r>
              <a:rPr lang="de-DE" sz="3600" dirty="0" err="1"/>
              <a:t>with</a:t>
            </a:r>
            <a:r>
              <a:rPr lang="de-DE" sz="3600" dirty="0"/>
              <a:t> </a:t>
            </a:r>
            <a:r>
              <a:rPr lang="de-DE" sz="3600" dirty="0" err="1"/>
              <a:t>gprof</a:t>
            </a:r>
            <a:r>
              <a:rPr lang="de-DE" sz="3600" dirty="0"/>
              <a:t>: </a:t>
            </a:r>
            <a:r>
              <a:rPr lang="de-DE" sz="3600" dirty="0" err="1"/>
              <a:t>Example</a:t>
            </a:r>
            <a:r>
              <a:rPr lang="de-DE" sz="3600" dirty="0"/>
              <a:t> (C++) </a:t>
            </a:r>
            <a:r>
              <a:rPr lang="de-DE" sz="3600" dirty="0" err="1"/>
              <a:t>profiler</a:t>
            </a:r>
            <a:r>
              <a:rPr lang="de-DE" sz="3600" dirty="0"/>
              <a:t> </a:t>
            </a:r>
            <a:r>
              <a:rPr lang="de-DE" sz="3600" dirty="0" err="1"/>
              <a:t>output</a:t>
            </a:r>
            <a:endParaRPr lang="de-DE" sz="3600" dirty="0"/>
          </a:p>
        </p:txBody>
      </p:sp>
      <p:sp>
        <p:nvSpPr>
          <p:cNvPr id="111821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358775" indent="-342900"/>
            <a:r>
              <a:rPr lang="de-DE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icpc</a:t>
            </a:r>
            <a:r>
              <a:rPr lang="de-DE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-O3 -</a:t>
            </a:r>
            <a:r>
              <a:rPr lang="de-DE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pg</a:t>
            </a:r>
            <a:r>
              <a:rPr lang="de-DE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perf.cc</a:t>
            </a:r>
          </a:p>
          <a:p>
            <a:pPr marL="15875" indent="0">
              <a:buNone/>
            </a:pPr>
            <a:endParaRPr lang="de-DE" sz="4000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pPr marL="358775" indent="-342900"/>
            <a:r>
              <a:rPr lang="de-DE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icpc</a:t>
            </a:r>
            <a:r>
              <a:rPr lang="de-DE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-O3 -</a:t>
            </a:r>
            <a:r>
              <a:rPr lang="de-DE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fno</a:t>
            </a:r>
            <a:r>
              <a:rPr lang="de-DE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-inline -</a:t>
            </a:r>
            <a:r>
              <a:rPr lang="de-DE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pg</a:t>
            </a:r>
            <a:r>
              <a:rPr lang="de-DE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perf.cc</a:t>
            </a:r>
          </a:p>
          <a:p>
            <a:pPr marL="358775" indent="-342900"/>
            <a:endParaRPr lang="de-DE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pPr marL="15875" indent="0">
              <a:buNone/>
            </a:pPr>
            <a:endParaRPr lang="de-DE" dirty="0"/>
          </a:p>
          <a:p>
            <a:pPr marL="358775" indent="-342900"/>
            <a:r>
              <a:rPr lang="de-DE" dirty="0"/>
              <a:t>But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time </a:t>
            </a:r>
            <a:r>
              <a:rPr lang="de-DE" i="1" dirty="0" err="1"/>
              <a:t>actually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?</a:t>
            </a:r>
          </a:p>
          <a:p>
            <a:pPr marL="574675" lvl="1" indent="-285750"/>
            <a:r>
              <a:rPr lang="de-DE" dirty="0"/>
              <a:t>Real </a:t>
            </a:r>
            <a:r>
              <a:rPr lang="de-DE" dirty="0" err="1"/>
              <a:t>problem</a:t>
            </a:r>
            <a:r>
              <a:rPr lang="de-DE" dirty="0"/>
              <a:t> also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libraries</a:t>
            </a:r>
            <a:r>
              <a:rPr lang="de-DE" dirty="0"/>
              <a:t> (STL!)</a:t>
            </a:r>
          </a:p>
          <a:p>
            <a:pPr marL="358775" indent="-342900"/>
            <a:endParaRPr lang="de-DE" dirty="0"/>
          </a:p>
        </p:txBody>
      </p:sp>
      <p:sp>
        <p:nvSpPr>
          <p:cNvPr id="1118215" name="Rectangle 4"/>
          <p:cNvSpPr>
            <a:spLocks noChangeArrowheads="1"/>
          </p:cNvSpPr>
          <p:nvPr/>
        </p:nvSpPr>
        <p:spPr bwMode="auto">
          <a:xfrm>
            <a:off x="1422400" y="2087985"/>
            <a:ext cx="7831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  <a:cs typeface="Arial" pitchFamily="34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%   cumulative   self            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total           </a:t>
            </a: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time   seconds 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seconds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calls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/call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/call  name    </a:t>
            </a: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101.01      0.41     0.41                             main</a:t>
            </a:r>
          </a:p>
        </p:txBody>
      </p:sp>
      <p:sp>
        <p:nvSpPr>
          <p:cNvPr id="1118216" name="Rectangle 5"/>
          <p:cNvSpPr>
            <a:spLocks noChangeArrowheads="1"/>
          </p:cNvSpPr>
          <p:nvPr/>
        </p:nvSpPr>
        <p:spPr bwMode="auto">
          <a:xfrm>
            <a:off x="1422399" y="3179589"/>
            <a:ext cx="99277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  <a:cs typeface="Arial" pitchFamily="34" charset="0"/>
              </a:rPr>
              <a:t>    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%   cumulative   self            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total           </a:t>
            </a: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time   seconds 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seconds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calls  ns/call  ns/call  name    </a:t>
            </a: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46.44      0.59     0.59 200000000     2.93     4.48  D::operator+(D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&amp;)</a:t>
            </a: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29.63      0.96     0.37 240000001     1.56     1.56  D::D(double)</a:t>
            </a: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24.82      1.27     0.31                             main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27, 2017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PTfS 2017</a:t>
            </a:r>
            <a:endParaRPr lang="de-DE"/>
          </a:p>
        </p:txBody>
      </p:sp>
      <p:sp>
        <p:nvSpPr>
          <p:cNvPr id="8" name="Legende mit Linie 1 (ohne Rahmen) 7"/>
          <p:cNvSpPr/>
          <p:nvPr/>
        </p:nvSpPr>
        <p:spPr bwMode="auto">
          <a:xfrm>
            <a:off x="8140257" y="2331154"/>
            <a:ext cx="4082143" cy="587828"/>
          </a:xfrm>
          <a:prstGeom prst="callout1">
            <a:avLst>
              <a:gd name="adj1" fmla="val 95402"/>
              <a:gd name="adj2" fmla="val -2875"/>
              <a:gd name="adj3" fmla="val 240265"/>
              <a:gd name="adj4" fmla="val -57953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+ a[i] + b[i];</a:t>
            </a:r>
          </a:p>
        </p:txBody>
      </p:sp>
      <p:sp>
        <p:nvSpPr>
          <p:cNvPr id="9" name="Legende mit Linie 1 (ohne Rahmen) 8"/>
          <p:cNvSpPr/>
          <p:nvPr/>
        </p:nvSpPr>
        <p:spPr bwMode="auto">
          <a:xfrm>
            <a:off x="5536066" y="5564211"/>
            <a:ext cx="4082143" cy="587828"/>
          </a:xfrm>
          <a:prstGeom prst="callout1">
            <a:avLst>
              <a:gd name="adj1" fmla="val 30587"/>
              <a:gd name="adj2" fmla="val -3231"/>
              <a:gd name="adj3" fmla="val -230106"/>
              <a:gd name="adj4" fmla="val -16263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a[i] = b[i] = 1.5;</a:t>
            </a:r>
          </a:p>
        </p:txBody>
      </p:sp>
      <p:sp>
        <p:nvSpPr>
          <p:cNvPr id="10" name="Legende mit Linie 1 (ohne Rahmen) 9"/>
          <p:cNvSpPr/>
          <p:nvPr/>
        </p:nvSpPr>
        <p:spPr bwMode="auto">
          <a:xfrm>
            <a:off x="8140257" y="4502008"/>
            <a:ext cx="4082143" cy="587828"/>
          </a:xfrm>
          <a:prstGeom prst="callout1">
            <a:avLst>
              <a:gd name="adj1" fmla="val 45402"/>
              <a:gd name="adj2" fmla="val -7142"/>
              <a:gd name="adj3" fmla="val -56648"/>
              <a:gd name="adj4" fmla="val -56975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11" name="Legende mit Linie 1 (ohne Rahmen) 10"/>
          <p:cNvSpPr/>
          <p:nvPr/>
        </p:nvSpPr>
        <p:spPr bwMode="auto">
          <a:xfrm>
            <a:off x="1026885" y="5361815"/>
            <a:ext cx="3675743" cy="954260"/>
          </a:xfrm>
          <a:prstGeom prst="callout1">
            <a:avLst>
              <a:gd name="adj1" fmla="val 1179"/>
              <a:gd name="adj2" fmla="val 44653"/>
              <a:gd name="adj3" fmla="val -125583"/>
              <a:gd name="adj4" fmla="val 99740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 </a:t>
            </a:r>
            <a:r>
              <a:rPr lang="de-DE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operator</a:t>
            </a:r>
            <a:r>
              <a:rPr lang="de-DE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+(</a:t>
            </a:r>
            <a:r>
              <a:rPr lang="de-DE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de-DE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D&amp; o) {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D r;</a:t>
            </a:r>
            <a:b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…}</a:t>
            </a:r>
          </a:p>
        </p:txBody>
      </p:sp>
    </p:spTree>
    <p:extLst>
      <p:ext uri="{BB962C8B-B14F-4D97-AF65-F5344CB8AC3E}">
        <p14:creationId xmlns:p14="http://schemas.microsoft.com/office/powerpoint/2010/main" val="134572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6" grpId="0"/>
      <p:bldP spid="8" grpId="0" animBg="1"/>
      <p:bldP spid="9" grpId="0" animBg="1"/>
      <p:bldP spid="10" grpId="0" animBg="1"/>
      <p:bldP spid="11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complexity of systems </a:t>
            </a:r>
          </a:p>
          <a:p>
            <a:pPr marL="311992" lvl="1" indent="0">
              <a:buNone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dirty="0"/>
              <a:t>Increasing complexity to optimize the code</a:t>
            </a:r>
          </a:p>
          <a:p>
            <a:r>
              <a:rPr lang="en-US" dirty="0"/>
              <a:t>Systems mainly optimized for instruction throughput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dirty="0"/>
              <a:t>Take care about the data side</a:t>
            </a:r>
          </a:p>
          <a:p>
            <a:r>
              <a:rPr lang="en-US" dirty="0"/>
              <a:t>Keep data in caches (close to the consumer) as long as possible and reuse it as much as possible</a:t>
            </a:r>
          </a:p>
          <a:p>
            <a:r>
              <a:rPr lang="en-US" dirty="0"/>
              <a:t>Create models that can be verified by testing runs</a:t>
            </a:r>
          </a:p>
          <a:p>
            <a:r>
              <a:rPr lang="en-US" dirty="0"/>
              <a:t>Limit optimization efforts to a reasonable amount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i="1" dirty="0"/>
              <a:t>Node-level performance engineering</a:t>
            </a:r>
          </a:p>
        </p:txBody>
      </p:sp>
    </p:spTree>
    <p:extLst>
      <p:ext uri="{BB962C8B-B14F-4D97-AF65-F5344CB8AC3E}">
        <p14:creationId xmlns:p14="http://schemas.microsoft.com/office/powerpoint/2010/main" val="426765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gymnastics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712329" y="1378854"/>
                <a:ext cx="10800000" cy="4455012"/>
              </a:xfrm>
            </p:spPr>
            <p:txBody>
              <a:bodyPr/>
              <a:lstStyle/>
              <a:p>
                <a:r>
                  <a:rPr lang="en-US" sz="2000" dirty="0"/>
                  <a:t>1 </a:t>
                </a:r>
                <a:r>
                  <a:rPr lang="en-US" sz="2000" dirty="0">
                    <a:solidFill>
                      <a:srgbClr val="C00000"/>
                    </a:solidFill>
                  </a:rPr>
                  <a:t>cycle</a:t>
                </a:r>
                <a:r>
                  <a:rPr lang="en-US" sz="2000" dirty="0"/>
                  <a:t> or </a:t>
                </a:r>
                <a:r>
                  <a:rPr lang="en-US" sz="2000" dirty="0">
                    <a:solidFill>
                      <a:srgbClr val="C00000"/>
                    </a:solidFill>
                  </a:rPr>
                  <a:t>cy</a:t>
                </a:r>
                <a:r>
                  <a:rPr lang="en-US" sz="2000" dirty="0"/>
                  <a:t> = smallest unit of time on a CPU (“heartbeat”)</a:t>
                </a:r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r>
                  <a:rPr lang="en-US" sz="2000" dirty="0"/>
                  <a:t>Basic unit of work: Floating-point operation (</a:t>
                </a:r>
                <a:r>
                  <a:rPr lang="en-US" sz="2000" dirty="0">
                    <a:solidFill>
                      <a:srgbClr val="C00000"/>
                    </a:solidFill>
                  </a:rPr>
                  <a:t>Flop</a:t>
                </a:r>
                <a:r>
                  <a:rPr lang="en-US" sz="2000" dirty="0"/>
                  <a:t> or </a:t>
                </a:r>
                <a:r>
                  <a:rPr lang="en-US" sz="2000" dirty="0">
                    <a:solidFill>
                      <a:srgbClr val="C00000"/>
                    </a:solidFill>
                  </a:rPr>
                  <a:t>F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Basic unit of traffic: </a:t>
                </a:r>
                <a:r>
                  <a:rPr lang="en-US" sz="2000" dirty="0">
                    <a:solidFill>
                      <a:srgbClr val="C00000"/>
                    </a:solidFill>
                  </a:rPr>
                  <a:t>Byte</a:t>
                </a:r>
              </a:p>
              <a:p>
                <a:r>
                  <a:rPr lang="en-US" sz="2000" dirty="0"/>
                  <a:t>Unit of bandwidth: </a:t>
                </a:r>
                <a:r>
                  <a:rPr lang="en-US" sz="2000" dirty="0">
                    <a:solidFill>
                      <a:srgbClr val="C00000"/>
                    </a:solidFill>
                  </a:rPr>
                  <a:t>Bytes/s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</a:rPr>
                  <a:t>Typical memory bandwidth: </a:t>
                </a:r>
                <a:r>
                  <a:rPr lang="en-US" sz="1800" dirty="0">
                    <a:solidFill>
                      <a:srgbClr val="C00000"/>
                    </a:solidFill>
                  </a:rPr>
                  <a:t>48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Gbytes</a:t>
                </a:r>
                <a:r>
                  <a:rPr lang="en-US" sz="1800" dirty="0">
                    <a:solidFill>
                      <a:srgbClr val="C00000"/>
                    </a:solidFill>
                  </a:rPr>
                  <a:t>/s = 4.8∙10</a:t>
                </a:r>
                <a:r>
                  <a:rPr lang="en-US" sz="1800" baseline="30000" dirty="0">
                    <a:solidFill>
                      <a:srgbClr val="C00000"/>
                    </a:solidFill>
                  </a:rPr>
                  <a:t>10</a:t>
                </a:r>
                <a:r>
                  <a:rPr lang="en-US" sz="1800" dirty="0">
                    <a:solidFill>
                      <a:srgbClr val="C00000"/>
                    </a:solidFill>
                  </a:rPr>
                  <a:t> Bytes/s</a:t>
                </a:r>
                <a:br>
                  <a:rPr lang="en-US" sz="1800" dirty="0">
                    <a:solidFill>
                      <a:srgbClr val="C00000"/>
                    </a:solidFill>
                  </a:rPr>
                </a:br>
                <a:r>
                  <a:rPr lang="en-US" sz="1800" dirty="0">
                    <a:solidFill>
                      <a:srgbClr val="000000"/>
                    </a:solidFill>
                  </a:rPr>
                  <a:t>How many bytes per cycle is that?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48</m:t>
                        </m:r>
                        <m:r>
                          <a:rPr lang="de-DE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sup>
                        </m:sSup>
                        <m:f>
                          <m:fPr>
                            <m:ctrlP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𝐵𝑦𝑡𝑒𝑠</m:t>
                            </m:r>
                          </m:num>
                          <m:den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num>
                      <m:den>
                        <m:r>
                          <a:rPr lang="de-DE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3.0</m:t>
                        </m:r>
                        <m:r>
                          <a:rPr lang="de-DE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sup>
                        </m:sSup>
                        <m:f>
                          <m:fPr>
                            <m:ctrlP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𝑐𝑦</m:t>
                            </m:r>
                          </m:num>
                          <m:den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den>
                        </m:f>
                      </m:den>
                    </m:f>
                    <m:r>
                      <a:rPr lang="de-DE" sz="1800" i="1">
                        <a:solidFill>
                          <a:srgbClr val="000000"/>
                        </a:solidFill>
                        <a:latin typeface="Cambria Math"/>
                      </a:rPr>
                      <m:t>=16</m:t>
                    </m:r>
                    <m:f>
                      <m:fPr>
                        <m:ctrlPr>
                          <a:rPr lang="de-DE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𝐵𝑦𝑡𝑒𝑠</m:t>
                        </m:r>
                      </m:num>
                      <m:den>
                        <m:r>
                          <a:rPr lang="de-DE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𝑐𝑦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329" y="1378854"/>
                <a:ext cx="10800000" cy="4455012"/>
              </a:xfrm>
              <a:blipFill>
                <a:blip r:embed="rId2"/>
                <a:stretch>
                  <a:fillRect l="-1293" t="-1425" b="-7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525600" y="2029561"/>
            <a:ext cx="604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Clock speed of typical CPU: </a:t>
            </a:r>
            <a:r>
              <a:rPr lang="en-US" dirty="0">
                <a:solidFill>
                  <a:srgbClr val="C00000"/>
                </a:solidFill>
              </a:rPr>
              <a:t>3.0 </a:t>
            </a:r>
            <a:r>
              <a:rPr lang="en-US" dirty="0" err="1">
                <a:solidFill>
                  <a:srgbClr val="C00000"/>
                </a:solidFill>
              </a:rPr>
              <a:t>Gcy</a:t>
            </a:r>
            <a:r>
              <a:rPr lang="en-US" dirty="0">
                <a:solidFill>
                  <a:srgbClr val="C00000"/>
                </a:solidFill>
              </a:rPr>
              <a:t>/s</a:t>
            </a:r>
            <a:r>
              <a:rPr lang="en-US" dirty="0">
                <a:solidFill>
                  <a:srgbClr val="000000"/>
                </a:solidFill>
              </a:rPr>
              <a:t> (or </a:t>
            </a:r>
            <a:r>
              <a:rPr lang="en-US" dirty="0">
                <a:solidFill>
                  <a:srgbClr val="C00000"/>
                </a:solidFill>
              </a:rPr>
              <a:t>GHz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525600" y="2897440"/>
                <a:ext cx="8198777" cy="174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0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Typical peak performance of 8-core CPU: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P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peak</a:t>
                </a:r>
                <a:r>
                  <a:rPr lang="en-US" dirty="0">
                    <a:solidFill>
                      <a:srgbClr val="C00000"/>
                    </a:solidFill>
                  </a:rPr>
                  <a:t> = 192 GF/s</a:t>
                </a:r>
              </a:p>
              <a:p>
                <a:pPr marL="285750" indent="-285750">
                  <a:buClr>
                    <a:srgbClr val="000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How many FLOPs per cycle per core is that?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192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sup>
                        </m:sSup>
                        <m:f>
                          <m:f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num>
                          <m:den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den>
                        </m:f>
                      </m:num>
                      <m:den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8 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𝑐𝑜𝑟𝑒𝑠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 ∙3.0∙</m:t>
                        </m:r>
                        <m:sSup>
                          <m:sSup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sup>
                        </m:sSup>
                        <m:f>
                          <m:f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𝑐𝑦</m:t>
                            </m:r>
                          </m:num>
                          <m:den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den>
                        </m:f>
                      </m:den>
                    </m:f>
                    <m:r>
                      <a:rPr lang="de-DE" i="1">
                        <a:solidFill>
                          <a:srgbClr val="000000"/>
                        </a:solidFill>
                        <a:latin typeface="Cambria Math"/>
                      </a:rPr>
                      <m:t>=8</m:t>
                    </m:r>
                    <m:f>
                      <m:fPr>
                        <m:ctrlPr>
                          <a:rPr 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𝑐𝑦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𝑐𝑜𝑟𝑒</m:t>
                        </m:r>
                      </m:den>
                    </m:f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285750" indent="-285750">
                  <a:buClr>
                    <a:srgbClr val="000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Typical duration of a double precision </a:t>
                </a:r>
                <a:r>
                  <a:rPr lang="en-US" dirty="0">
                    <a:solidFill>
                      <a:srgbClr val="C00000"/>
                    </a:solidFill>
                  </a:rPr>
                  <a:t>multiply: 5 cycles</a:t>
                </a:r>
              </a:p>
              <a:p>
                <a:pPr marL="742950" lvl="1" indent="-285750">
                  <a:buClr>
                    <a:srgbClr val="000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How much time is that?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5 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𝑐𝑦</m:t>
                        </m:r>
                      </m:num>
                      <m:den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3.0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sup>
                        </m:sSup>
                        <m:f>
                          <m:f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𝑐𝑦</m:t>
                            </m:r>
                          </m:num>
                          <m:den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den>
                        </m:f>
                      </m:den>
                    </m:f>
                    <m:r>
                      <a:rPr lang="de-DE" i="1">
                        <a:solidFill>
                          <a:srgbClr val="000000"/>
                        </a:solidFill>
                        <a:latin typeface="Cambria Math"/>
                      </a:rPr>
                      <m:t>=1.67</m:t>
                    </m:r>
                    <m:r>
                      <a:rPr lang="de-DE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−9</m:t>
                        </m:r>
                      </m:sup>
                    </m:sSup>
                    <m:r>
                      <a:rPr lang="de-DE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de-DE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=1.67 </m:t>
                    </m:r>
                    <m:r>
                      <a:rPr lang="de-DE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𝑛𝑠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0" y="2897440"/>
                <a:ext cx="8198777" cy="1748940"/>
              </a:xfrm>
              <a:prstGeom prst="rect">
                <a:avLst/>
              </a:prstGeom>
              <a:blipFill>
                <a:blip r:embed="rId3"/>
                <a:stretch>
                  <a:fillRect l="-309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536" y="3848299"/>
            <a:ext cx="1959003" cy="2057400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D59D79C-1DFB-2B41-976B-DCAD9B545149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2572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ln w="57150">
            <a:noFill/>
          </a:ln>
        </p:spPr>
        <p:txBody>
          <a:bodyPr/>
          <a:lstStyle/>
          <a:p>
            <a:r>
              <a:rPr lang="en-US" dirty="0"/>
              <a:t>Different levels of sharing (exclusive vs. shared)</a:t>
            </a:r>
          </a:p>
          <a:p>
            <a:r>
              <a:rPr lang="en-US" dirty="0"/>
              <a:t>Different distances to processing units</a:t>
            </a:r>
          </a:p>
          <a:p>
            <a:pPr lvl="1"/>
            <a:r>
              <a:rPr lang="en-US" dirty="0"/>
              <a:t>Increasing latency</a:t>
            </a:r>
          </a:p>
          <a:p>
            <a:pPr lvl="1"/>
            <a:r>
              <a:rPr lang="en-US" dirty="0"/>
              <a:t>Decreasing bandwidth</a:t>
            </a:r>
          </a:p>
          <a:p>
            <a:pPr lvl="1"/>
            <a:r>
              <a:rPr lang="en-US" dirty="0"/>
              <a:t>Increasing management</a:t>
            </a:r>
            <a:br>
              <a:rPr lang="en-US" dirty="0"/>
            </a:br>
            <a:r>
              <a:rPr lang="en-US" dirty="0"/>
              <a:t>needs</a:t>
            </a:r>
          </a:p>
          <a:p>
            <a:pPr lvl="1"/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  <a:br>
              <a:rPr lang="en-US" dirty="0"/>
            </a:br>
            <a:r>
              <a:rPr lang="en-US" i="1" dirty="0"/>
              <a:t>Common layout of systems used in HPC</a:t>
            </a:r>
          </a:p>
        </p:txBody>
      </p:sp>
      <p:grpSp>
        <p:nvGrpSpPr>
          <p:cNvPr id="66" name="Gruppieren 65"/>
          <p:cNvGrpSpPr/>
          <p:nvPr/>
        </p:nvGrpSpPr>
        <p:grpSpPr>
          <a:xfrm>
            <a:off x="5150403" y="2991438"/>
            <a:ext cx="7014165" cy="3056562"/>
            <a:chOff x="2497507" y="2991438"/>
            <a:chExt cx="8150536" cy="3248473"/>
          </a:xfrm>
        </p:grpSpPr>
        <p:grpSp>
          <p:nvGrpSpPr>
            <p:cNvPr id="64" name="Gruppieren 63"/>
            <p:cNvGrpSpPr/>
            <p:nvPr/>
          </p:nvGrpSpPr>
          <p:grpSpPr>
            <a:xfrm>
              <a:off x="2497507" y="2991438"/>
              <a:ext cx="8150536" cy="3248473"/>
              <a:chOff x="1539564" y="2991438"/>
              <a:chExt cx="8150536" cy="3248473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1540205" y="3783542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1540205" y="3999572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1540205" y="2991438"/>
                <a:ext cx="576080" cy="7921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1540202" y="4215607"/>
                <a:ext cx="2390038" cy="29606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L3</a:t>
                </a:r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1539564" y="4586317"/>
                <a:ext cx="2390676" cy="296064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Memory Interface</a:t>
                </a:r>
              </a:p>
            </p:txBody>
          </p:sp>
          <p:sp>
            <p:nvSpPr>
              <p:cNvPr id="17" name="Abgerundetes Rechteck 16"/>
              <p:cNvSpPr/>
              <p:nvPr/>
            </p:nvSpPr>
            <p:spPr>
              <a:xfrm>
                <a:off x="1540201" y="5591821"/>
                <a:ext cx="2390039" cy="648090"/>
              </a:xfrm>
              <a:prstGeom prst="round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Memory</a:t>
                </a:r>
              </a:p>
            </p:txBody>
          </p:sp>
          <p:cxnSp>
            <p:nvCxnSpPr>
              <p:cNvPr id="18" name="Gerade Verbindung 134"/>
              <p:cNvCxnSpPr/>
              <p:nvPr/>
            </p:nvCxnSpPr>
            <p:spPr>
              <a:xfrm>
                <a:off x="2878770" y="4882381"/>
                <a:ext cx="0" cy="702580"/>
              </a:xfrm>
              <a:prstGeom prst="line">
                <a:avLst/>
              </a:prstGeom>
              <a:ln w="47625">
                <a:solidFill>
                  <a:srgbClr val="190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35"/>
              <p:cNvCxnSpPr/>
              <p:nvPr/>
            </p:nvCxnSpPr>
            <p:spPr>
              <a:xfrm>
                <a:off x="3238770" y="4882381"/>
                <a:ext cx="0" cy="702580"/>
              </a:xfrm>
              <a:prstGeom prst="line">
                <a:avLst/>
              </a:prstGeom>
              <a:ln w="47625">
                <a:solidFill>
                  <a:srgbClr val="190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hteck 19"/>
              <p:cNvSpPr/>
              <p:nvPr/>
            </p:nvSpPr>
            <p:spPr>
              <a:xfrm>
                <a:off x="2158770" y="2991439"/>
                <a:ext cx="115200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r>
                  <a:rPr lang="en-US" sz="4400" b="1" baseline="-25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2158770" y="3783549"/>
                <a:ext cx="1152000" cy="216030"/>
              </a:xfrm>
              <a:prstGeom prst="rect">
                <a:avLst/>
              </a:prstGeom>
              <a:solidFill>
                <a:srgbClr val="FFFF00">
                  <a:alpha val="35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158770" y="3999579"/>
                <a:ext cx="1152000" cy="216030"/>
              </a:xfrm>
              <a:prstGeom prst="rect">
                <a:avLst/>
              </a:prstGeom>
              <a:solidFill>
                <a:srgbClr val="FFFF00">
                  <a:alpha val="35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3354160" y="3783547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3354160" y="3999577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3354160" y="2991439"/>
                <a:ext cx="576080" cy="79210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cxnSp>
            <p:nvCxnSpPr>
              <p:cNvPr id="26" name="Gerade Verbindung 194"/>
              <p:cNvCxnSpPr/>
              <p:nvPr/>
            </p:nvCxnSpPr>
            <p:spPr>
              <a:xfrm>
                <a:off x="2518770" y="4882381"/>
                <a:ext cx="0" cy="702580"/>
              </a:xfrm>
              <a:prstGeom prst="line">
                <a:avLst/>
              </a:prstGeom>
              <a:ln w="47625">
                <a:solidFill>
                  <a:srgbClr val="190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195"/>
              <p:cNvCxnSpPr/>
              <p:nvPr/>
            </p:nvCxnSpPr>
            <p:spPr>
              <a:xfrm>
                <a:off x="2158770" y="4882381"/>
                <a:ext cx="0" cy="702580"/>
              </a:xfrm>
              <a:prstGeom prst="line">
                <a:avLst/>
              </a:prstGeom>
              <a:ln w="47625">
                <a:solidFill>
                  <a:srgbClr val="190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hteck 27"/>
              <p:cNvSpPr/>
              <p:nvPr/>
            </p:nvSpPr>
            <p:spPr>
              <a:xfrm>
                <a:off x="4654535" y="3783542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4654535" y="3999572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4654535" y="2991438"/>
                <a:ext cx="576080" cy="7921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4654532" y="4215607"/>
                <a:ext cx="2390038" cy="29606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L3</a:t>
                </a:r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4653894" y="4586317"/>
                <a:ext cx="2390676" cy="296064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Memory Interface</a:t>
                </a:r>
              </a:p>
            </p:txBody>
          </p:sp>
          <p:sp>
            <p:nvSpPr>
              <p:cNvPr id="33" name="Abgerundetes Rechteck 32"/>
              <p:cNvSpPr/>
              <p:nvPr/>
            </p:nvSpPr>
            <p:spPr>
              <a:xfrm>
                <a:off x="4654531" y="5591821"/>
                <a:ext cx="2390039" cy="648090"/>
              </a:xfrm>
              <a:prstGeom prst="round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Memory</a:t>
                </a:r>
              </a:p>
            </p:txBody>
          </p:sp>
          <p:cxnSp>
            <p:nvCxnSpPr>
              <p:cNvPr id="34" name="Gerade Verbindung 92"/>
              <p:cNvCxnSpPr/>
              <p:nvPr/>
            </p:nvCxnSpPr>
            <p:spPr>
              <a:xfrm>
                <a:off x="5993100" y="4882381"/>
                <a:ext cx="0" cy="702580"/>
              </a:xfrm>
              <a:prstGeom prst="line">
                <a:avLst/>
              </a:prstGeom>
              <a:ln w="47625">
                <a:solidFill>
                  <a:srgbClr val="190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93"/>
              <p:cNvCxnSpPr/>
              <p:nvPr/>
            </p:nvCxnSpPr>
            <p:spPr>
              <a:xfrm>
                <a:off x="6353100" y="4882381"/>
                <a:ext cx="0" cy="702580"/>
              </a:xfrm>
              <a:prstGeom prst="line">
                <a:avLst/>
              </a:prstGeom>
              <a:ln w="47625">
                <a:solidFill>
                  <a:srgbClr val="190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hteck 35"/>
              <p:cNvSpPr/>
              <p:nvPr/>
            </p:nvSpPr>
            <p:spPr>
              <a:xfrm>
                <a:off x="5273100" y="2991439"/>
                <a:ext cx="115200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r>
                  <a:rPr lang="en-US" sz="4400" b="1" baseline="-25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5273100" y="3783549"/>
                <a:ext cx="1152000" cy="216030"/>
              </a:xfrm>
              <a:prstGeom prst="rect">
                <a:avLst/>
              </a:prstGeom>
              <a:solidFill>
                <a:srgbClr val="FFFF00">
                  <a:alpha val="35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5273100" y="3999579"/>
                <a:ext cx="1152000" cy="216030"/>
              </a:xfrm>
              <a:prstGeom prst="rect">
                <a:avLst/>
              </a:prstGeom>
              <a:solidFill>
                <a:srgbClr val="FFFF00">
                  <a:alpha val="35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6468490" y="3783547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6468490" y="3999577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6468490" y="2991439"/>
                <a:ext cx="576080" cy="79210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cxnSp>
            <p:nvCxnSpPr>
              <p:cNvPr id="42" name="Gerade Verbindung 96"/>
              <p:cNvCxnSpPr/>
              <p:nvPr/>
            </p:nvCxnSpPr>
            <p:spPr>
              <a:xfrm>
                <a:off x="5633100" y="4882381"/>
                <a:ext cx="0" cy="702580"/>
              </a:xfrm>
              <a:prstGeom prst="line">
                <a:avLst/>
              </a:prstGeom>
              <a:ln w="47625">
                <a:solidFill>
                  <a:srgbClr val="190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97"/>
              <p:cNvCxnSpPr/>
              <p:nvPr/>
            </p:nvCxnSpPr>
            <p:spPr>
              <a:xfrm>
                <a:off x="5273100" y="4882381"/>
                <a:ext cx="0" cy="702580"/>
              </a:xfrm>
              <a:prstGeom prst="line">
                <a:avLst/>
              </a:prstGeom>
              <a:ln w="47625">
                <a:solidFill>
                  <a:srgbClr val="190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11"/>
              <p:cNvCxnSpPr>
                <a:stCxn id="16" idx="3"/>
                <a:endCxn id="32" idx="1"/>
              </p:cNvCxnSpPr>
              <p:nvPr/>
            </p:nvCxnSpPr>
            <p:spPr>
              <a:xfrm>
                <a:off x="3930240" y="4734349"/>
                <a:ext cx="723654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Abgerundetes Rechteck 44"/>
              <p:cNvSpPr>
                <a:spLocks noChangeAspect="1"/>
              </p:cNvSpPr>
              <p:nvPr/>
            </p:nvSpPr>
            <p:spPr>
              <a:xfrm>
                <a:off x="7452140" y="4816420"/>
                <a:ext cx="2237960" cy="803746"/>
              </a:xfrm>
              <a:prstGeom prst="roundRect">
                <a:avLst/>
              </a:prstGeom>
              <a:solidFill>
                <a:srgbClr val="002583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dirty="0">
                    <a:solidFill>
                      <a:schemeClr val="tx2"/>
                    </a:solidFill>
                    <a:latin typeface="Arial"/>
                  </a:rPr>
                  <a:t>GPGPU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6" name="Abgerundetes Rechteck 45"/>
              <p:cNvSpPr>
                <a:spLocks noChangeAspect="1"/>
              </p:cNvSpPr>
              <p:nvPr/>
            </p:nvSpPr>
            <p:spPr>
              <a:xfrm>
                <a:off x="7452140" y="3859682"/>
                <a:ext cx="2237960" cy="803746"/>
              </a:xfrm>
              <a:prstGeom prst="roundRect">
                <a:avLst/>
              </a:prstGeom>
              <a:solidFill>
                <a:srgbClr val="002583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dirty="0">
                    <a:solidFill>
                      <a:schemeClr val="tx2"/>
                    </a:solidFill>
                    <a:latin typeface="Arial"/>
                  </a:rPr>
                  <a:t>GPGPU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7" name="Abgerundetes Rechteck 46"/>
              <p:cNvSpPr/>
              <p:nvPr/>
            </p:nvSpPr>
            <p:spPr>
              <a:xfrm>
                <a:off x="7452140" y="3859682"/>
                <a:ext cx="1107660" cy="803746"/>
              </a:xfrm>
              <a:prstGeom prst="roundRect">
                <a:avLst/>
              </a:prstGeom>
              <a:solidFill>
                <a:srgbClr val="FFC000">
                  <a:alpha val="8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Device Memory</a:t>
                </a:r>
              </a:p>
            </p:txBody>
          </p:sp>
          <p:sp>
            <p:nvSpPr>
              <p:cNvPr id="48" name="Abgerundetes Rechteck 47"/>
              <p:cNvSpPr/>
              <p:nvPr/>
            </p:nvSpPr>
            <p:spPr>
              <a:xfrm>
                <a:off x="7452140" y="4822762"/>
                <a:ext cx="1107660" cy="803746"/>
              </a:xfrm>
              <a:prstGeom prst="roundRect">
                <a:avLst/>
              </a:prstGeom>
              <a:solidFill>
                <a:srgbClr val="FFC000">
                  <a:alpha val="8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Device Memory</a:t>
                </a:r>
              </a:p>
            </p:txBody>
          </p:sp>
          <p:cxnSp>
            <p:nvCxnSpPr>
              <p:cNvPr id="49" name="Gewinkelte Verbindung 48"/>
              <p:cNvCxnSpPr>
                <a:endCxn id="47" idx="1"/>
              </p:cNvCxnSpPr>
              <p:nvPr/>
            </p:nvCxnSpPr>
            <p:spPr>
              <a:xfrm rot="5400000" flipH="1" flipV="1">
                <a:off x="7143223" y="4426453"/>
                <a:ext cx="473815" cy="144020"/>
              </a:xfrm>
              <a:prstGeom prst="bentConnector2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winkelte Verbindung 49"/>
              <p:cNvCxnSpPr>
                <a:endCxn id="48" idx="1"/>
              </p:cNvCxnSpPr>
              <p:nvPr/>
            </p:nvCxnSpPr>
            <p:spPr>
              <a:xfrm rot="16200000" flipH="1">
                <a:off x="7135497" y="4907992"/>
                <a:ext cx="489266" cy="144020"/>
              </a:xfrm>
              <a:prstGeom prst="bentConnector2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98"/>
              <p:cNvCxnSpPr/>
              <p:nvPr/>
            </p:nvCxnSpPr>
            <p:spPr>
              <a:xfrm flipH="1">
                <a:off x="5849100" y="4511671"/>
                <a:ext cx="319" cy="74646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98"/>
              <p:cNvCxnSpPr/>
              <p:nvPr/>
            </p:nvCxnSpPr>
            <p:spPr>
              <a:xfrm flipH="1">
                <a:off x="2734451" y="4509165"/>
                <a:ext cx="319" cy="74646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Gerade Verbindung 62"/>
            <p:cNvCxnSpPr/>
            <p:nvPr/>
          </p:nvCxnSpPr>
          <p:spPr>
            <a:xfrm>
              <a:off x="7978023" y="4745600"/>
              <a:ext cx="2880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hteck 66"/>
          <p:cNvSpPr/>
          <p:nvPr/>
        </p:nvSpPr>
        <p:spPr>
          <a:xfrm>
            <a:off x="5140598" y="2991438"/>
            <a:ext cx="2067166" cy="114539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7830523" y="2991438"/>
            <a:ext cx="2057361" cy="113893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7830524" y="4136831"/>
            <a:ext cx="2057361" cy="19111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5140598" y="4136831"/>
            <a:ext cx="2057361" cy="19111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5140598" y="2991438"/>
            <a:ext cx="4747286" cy="30565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53" name="Fußzeilenplatzhalter 4">
            <a:extLst>
              <a:ext uri="{FF2B5EF4-FFF2-40B4-BE49-F238E27FC236}">
                <a16:creationId xmlns:a16="http://schemas.microsoft.com/office/drawing/2014/main" id="{D0A76D4F-C721-0649-AADB-98DE514295F3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7099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72" grpId="0" animBg="1"/>
      <p:bldP spid="72" grpId="1" animBg="1"/>
      <p:bldP spid="73" grpId="0" animBg="1"/>
      <p:bldP spid="73" grpId="1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What is commonly known as CPU core or HW thread</a:t>
            </a:r>
          </a:p>
          <a:p>
            <a:r>
              <a:rPr lang="en-US" dirty="0"/>
              <a:t>Load data/instructions, execute instructions on data, write back</a:t>
            </a:r>
          </a:p>
          <a:p>
            <a:r>
              <a:rPr lang="en-US" dirty="0"/>
              <a:t>Instructions are scheduled on different</a:t>
            </a:r>
            <a:br>
              <a:rPr lang="en-US" dirty="0"/>
            </a:br>
            <a:r>
              <a:rPr lang="en-US" dirty="0"/>
              <a:t>ports (=execution unit)</a:t>
            </a:r>
          </a:p>
          <a:p>
            <a:r>
              <a:rPr lang="en-US" dirty="0"/>
              <a:t>Load/store ops step down in memory</a:t>
            </a:r>
            <a:br>
              <a:rPr lang="en-US" dirty="0"/>
            </a:br>
            <a:r>
              <a:rPr lang="en-US" dirty="0"/>
              <a:t>hierarchy until data location is found</a:t>
            </a:r>
          </a:p>
          <a:p>
            <a:r>
              <a:rPr lang="en-US" dirty="0"/>
              <a:t>Arithmetic ops might have different widths (vectorization)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  <a:br>
              <a:rPr lang="en-US" dirty="0"/>
            </a:br>
            <a:r>
              <a:rPr lang="en-US" i="1" dirty="0"/>
              <a:t>Processing units</a:t>
            </a:r>
          </a:p>
        </p:txBody>
      </p:sp>
      <p:sp>
        <p:nvSpPr>
          <p:cNvPr id="4" name="Gewitterblitz 3"/>
          <p:cNvSpPr/>
          <p:nvPr/>
        </p:nvSpPr>
        <p:spPr>
          <a:xfrm>
            <a:off x="6473371" y="1074057"/>
            <a:ext cx="304800" cy="653143"/>
          </a:xfrm>
          <a:prstGeom prst="lightningBolt">
            <a:avLst/>
          </a:prstGeom>
          <a:solidFill>
            <a:srgbClr val="FF000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5" name="Smiley 4"/>
          <p:cNvSpPr/>
          <p:nvPr/>
        </p:nvSpPr>
        <p:spPr>
          <a:xfrm>
            <a:off x="8571028" y="1116318"/>
            <a:ext cx="566057" cy="522514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9710057" y="2755343"/>
            <a:ext cx="1407886" cy="1857827"/>
            <a:chOff x="2915769" y="1556739"/>
            <a:chExt cx="576081" cy="1224171"/>
          </a:xfrm>
        </p:grpSpPr>
        <p:sp>
          <p:nvSpPr>
            <p:cNvPr id="7" name="Rechteck 6"/>
            <p:cNvSpPr/>
            <p:nvPr/>
          </p:nvSpPr>
          <p:spPr>
            <a:xfrm>
              <a:off x="2915770" y="1556740"/>
              <a:ext cx="576080" cy="7921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324000" rtlCol="0" anchor="ctr"/>
            <a:lstStyle/>
            <a:p>
              <a:pPr algn="ctr"/>
              <a:endParaRPr lang="en-US" sz="4400" b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2915770" y="2348850"/>
              <a:ext cx="576080" cy="21603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L1D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2915770" y="2564880"/>
              <a:ext cx="576080" cy="21603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L2</a:t>
              </a:r>
            </a:p>
          </p:txBody>
        </p:sp>
        <p:cxnSp>
          <p:nvCxnSpPr>
            <p:cNvPr id="10" name="Gerade Verbindung 14"/>
            <p:cNvCxnSpPr>
              <a:endCxn id="8" idx="0"/>
            </p:cNvCxnSpPr>
            <p:nvPr/>
          </p:nvCxnSpPr>
          <p:spPr>
            <a:xfrm>
              <a:off x="3203810" y="1556740"/>
              <a:ext cx="0" cy="792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hteck 10"/>
            <p:cNvSpPr/>
            <p:nvPr/>
          </p:nvSpPr>
          <p:spPr>
            <a:xfrm>
              <a:off x="2915770" y="1927830"/>
              <a:ext cx="576080" cy="42101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915769" y="1556740"/>
              <a:ext cx="288041" cy="371091"/>
            </a:xfrm>
            <a:prstGeom prst="rect">
              <a:avLst/>
            </a:prstGeom>
            <a:noFill/>
          </p:spPr>
          <p:txBody>
            <a:bodyPr wrap="square" lIns="3600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T1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203810" y="1556739"/>
              <a:ext cx="288040" cy="371091"/>
            </a:xfrm>
            <a:prstGeom prst="rect">
              <a:avLst/>
            </a:prstGeom>
            <a:noFill/>
          </p:spPr>
          <p:txBody>
            <a:bodyPr wrap="square" lIns="0" tIns="0" rIns="3600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T2</a:t>
              </a:r>
            </a:p>
          </p:txBody>
        </p:sp>
      </p:grpSp>
      <p:sp>
        <p:nvSpPr>
          <p:cNvPr id="14" name="Rechteck 13"/>
          <p:cNvSpPr/>
          <p:nvPr/>
        </p:nvSpPr>
        <p:spPr>
          <a:xfrm>
            <a:off x="7663547" y="2755343"/>
            <a:ext cx="1306285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</a:rPr>
              <a:t>Load/Store</a:t>
            </a:r>
          </a:p>
        </p:txBody>
      </p:sp>
      <p:sp>
        <p:nvSpPr>
          <p:cNvPr id="15" name="Rechteck 14"/>
          <p:cNvSpPr/>
          <p:nvPr/>
        </p:nvSpPr>
        <p:spPr>
          <a:xfrm>
            <a:off x="7663546" y="3186673"/>
            <a:ext cx="1306285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</a:rPr>
              <a:t>Branch</a:t>
            </a:r>
          </a:p>
        </p:txBody>
      </p:sp>
      <p:sp>
        <p:nvSpPr>
          <p:cNvPr id="16" name="Rechteck 15"/>
          <p:cNvSpPr/>
          <p:nvPr/>
        </p:nvSpPr>
        <p:spPr>
          <a:xfrm>
            <a:off x="7663545" y="3618003"/>
            <a:ext cx="1306285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b="1" dirty="0" err="1">
                <a:solidFill>
                  <a:schemeClr val="bg1"/>
                </a:solidFill>
              </a:rPr>
              <a:t>Arithmetics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8" name="Gewinkelte Verbindung 17"/>
          <p:cNvCxnSpPr>
            <a:stCxn id="12" idx="1"/>
            <a:endCxn id="14" idx="3"/>
          </p:cNvCxnSpPr>
          <p:nvPr/>
        </p:nvCxnSpPr>
        <p:spPr bwMode="auto">
          <a:xfrm rot="10800000">
            <a:off x="8969833" y="2893843"/>
            <a:ext cx="740225" cy="143090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winkelte Verbindung 19"/>
          <p:cNvCxnSpPr>
            <a:stCxn id="12" idx="1"/>
            <a:endCxn id="15" idx="3"/>
          </p:cNvCxnSpPr>
          <p:nvPr/>
        </p:nvCxnSpPr>
        <p:spPr bwMode="auto">
          <a:xfrm rot="10800000" flipV="1">
            <a:off x="8969831" y="3036933"/>
            <a:ext cx="740226" cy="288240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winkelte Verbindung 21"/>
          <p:cNvCxnSpPr>
            <a:stCxn id="12" idx="1"/>
          </p:cNvCxnSpPr>
          <p:nvPr/>
        </p:nvCxnSpPr>
        <p:spPr bwMode="auto">
          <a:xfrm rot="10800000" flipV="1">
            <a:off x="8969831" y="3036932"/>
            <a:ext cx="740227" cy="71956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CFEFD911-C499-524E-A02C-76E2DFEB10D2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419948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Caches keep recently used data (LRU strategy)</a:t>
            </a:r>
          </a:p>
          <a:p>
            <a:r>
              <a:rPr lang="en-US" dirty="0"/>
              <a:t>High bandwidth and low latency</a:t>
            </a:r>
          </a:p>
          <a:p>
            <a:r>
              <a:rPr lang="en-US" dirty="0"/>
              <a:t>Organized in cache lines (x86: 64B)</a:t>
            </a:r>
          </a:p>
          <a:p>
            <a:r>
              <a:rPr lang="en-US" dirty="0"/>
              <a:t>Coherency protocol for management</a:t>
            </a:r>
          </a:p>
          <a:p>
            <a:r>
              <a:rPr lang="en-US" dirty="0"/>
              <a:t>Shared caches speed up collaborative</a:t>
            </a:r>
            <a:br>
              <a:rPr lang="en-US" dirty="0"/>
            </a:br>
            <a:r>
              <a:rPr lang="en-US" dirty="0"/>
              <a:t>work of HW threads</a:t>
            </a:r>
          </a:p>
          <a:p>
            <a:r>
              <a:rPr lang="en-US" dirty="0"/>
              <a:t>Inclusive vs. exclusive</a:t>
            </a:r>
          </a:p>
          <a:p>
            <a:r>
              <a:rPr lang="en-US" dirty="0"/>
              <a:t>Different number of ports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  <a:br>
              <a:rPr lang="en-US" dirty="0"/>
            </a:br>
            <a:r>
              <a:rPr lang="en-US" i="1" dirty="0"/>
              <a:t>Cache hierarchy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7535450" y="2735540"/>
            <a:ext cx="3960550" cy="3312460"/>
            <a:chOff x="2511958" y="873963"/>
            <a:chExt cx="3960550" cy="3312460"/>
          </a:xfrm>
        </p:grpSpPr>
        <p:cxnSp>
          <p:nvCxnSpPr>
            <p:cNvPr id="5" name="Gerade Verbindung 122"/>
            <p:cNvCxnSpPr>
              <a:stCxn id="14" idx="2"/>
              <a:endCxn id="15" idx="0"/>
            </p:cNvCxnSpPr>
            <p:nvPr/>
          </p:nvCxnSpPr>
          <p:spPr>
            <a:xfrm>
              <a:off x="4492233" y="2828893"/>
              <a:ext cx="637" cy="709440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123"/>
            <p:cNvCxnSpPr>
              <a:stCxn id="13" idx="2"/>
              <a:endCxn id="14" idx="0"/>
            </p:cNvCxnSpPr>
            <p:nvPr/>
          </p:nvCxnSpPr>
          <p:spPr>
            <a:xfrm flipH="1">
              <a:off x="4492233" y="2458183"/>
              <a:ext cx="638" cy="74646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pieren 6"/>
            <p:cNvGrpSpPr/>
            <p:nvPr/>
          </p:nvGrpSpPr>
          <p:grpSpPr>
            <a:xfrm>
              <a:off x="2585244" y="937943"/>
              <a:ext cx="576081" cy="1224171"/>
              <a:chOff x="2915769" y="1556739"/>
              <a:chExt cx="576081" cy="1224171"/>
            </a:xfrm>
          </p:grpSpPr>
          <p:sp>
            <p:nvSpPr>
              <p:cNvPr id="54" name="Rechteck 53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44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hteck 54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56" name="Rechteck 55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57" name="Gerade Verbindung 174"/>
              <p:cNvCxnSpPr>
                <a:endCxn id="55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hteck 57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2915769" y="1556740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3088544" y="1556739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</p:grpSp>
        <p:grpSp>
          <p:nvGrpSpPr>
            <p:cNvPr id="8" name="Gruppieren 7"/>
            <p:cNvGrpSpPr/>
            <p:nvPr/>
          </p:nvGrpSpPr>
          <p:grpSpPr>
            <a:xfrm>
              <a:off x="3232058" y="937944"/>
              <a:ext cx="576081" cy="1224171"/>
              <a:chOff x="2915769" y="1556739"/>
              <a:chExt cx="576081" cy="1224171"/>
            </a:xfrm>
          </p:grpSpPr>
          <p:sp>
            <p:nvSpPr>
              <p:cNvPr id="47" name="Rechteck 46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44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50" name="Gerade Verbindung 167"/>
              <p:cNvCxnSpPr>
                <a:endCxn id="48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hteck 50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2915769" y="1556740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3088544" y="1556739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3880148" y="937945"/>
              <a:ext cx="576081" cy="1224171"/>
              <a:chOff x="2915769" y="1556739"/>
              <a:chExt cx="576081" cy="1224171"/>
            </a:xfrm>
          </p:grpSpPr>
          <p:sp>
            <p:nvSpPr>
              <p:cNvPr id="40" name="Rechteck 39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44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42" name="Rechteck 41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43" name="Gerade Verbindung 160"/>
              <p:cNvCxnSpPr>
                <a:endCxn id="41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hteck 43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2915769" y="1556740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3088544" y="1556739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4528238" y="937946"/>
              <a:ext cx="576081" cy="1224171"/>
              <a:chOff x="2915769" y="1556739"/>
              <a:chExt cx="576081" cy="1224171"/>
            </a:xfrm>
          </p:grpSpPr>
          <p:sp>
            <p:nvSpPr>
              <p:cNvPr id="33" name="Rechteck 32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44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36" name="Gerade Verbindung 153"/>
              <p:cNvCxnSpPr>
                <a:endCxn id="34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hteck 36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2915769" y="1556740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3088544" y="1556739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5176328" y="937947"/>
              <a:ext cx="576081" cy="1224171"/>
              <a:chOff x="2915769" y="1556739"/>
              <a:chExt cx="576081" cy="1224171"/>
            </a:xfrm>
          </p:grpSpPr>
          <p:sp>
            <p:nvSpPr>
              <p:cNvPr id="26" name="Rechteck 25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44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28" name="Rechteck 27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29" name="Gerade Verbindung 146"/>
              <p:cNvCxnSpPr>
                <a:endCxn id="27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hteck 29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2915769" y="1556740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3088544" y="1556739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5824418" y="937948"/>
              <a:ext cx="576081" cy="1224171"/>
              <a:chOff x="2915769" y="1556739"/>
              <a:chExt cx="576081" cy="1224171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44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22" name="Gerade Verbindung 139"/>
              <p:cNvCxnSpPr>
                <a:endCxn id="20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hteck 22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2915769" y="1556740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088544" y="1556739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</p:grpSp>
        <p:sp>
          <p:nvSpPr>
            <p:cNvPr id="13" name="Rechteck 12"/>
            <p:cNvSpPr/>
            <p:nvPr/>
          </p:nvSpPr>
          <p:spPr>
            <a:xfrm>
              <a:off x="2585243" y="2162119"/>
              <a:ext cx="3815255" cy="29606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L3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584605" y="2532829"/>
              <a:ext cx="3815255" cy="296064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Memory Interface</a:t>
              </a:r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2585242" y="3538333"/>
              <a:ext cx="3815255" cy="64809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Memory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2511958" y="873963"/>
              <a:ext cx="3960550" cy="2092302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7" name="Gerade Verbindung 134"/>
            <p:cNvCxnSpPr/>
            <p:nvPr/>
          </p:nvCxnSpPr>
          <p:spPr>
            <a:xfrm>
              <a:off x="4748213" y="2828893"/>
              <a:ext cx="0" cy="702580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35"/>
            <p:cNvCxnSpPr/>
            <p:nvPr/>
          </p:nvCxnSpPr>
          <p:spPr>
            <a:xfrm>
              <a:off x="4254576" y="2828893"/>
              <a:ext cx="0" cy="702580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feld 60"/>
          <p:cNvSpPr txBox="1"/>
          <p:nvPr/>
        </p:nvSpPr>
        <p:spPr>
          <a:xfrm>
            <a:off x="8543591" y="622852"/>
            <a:ext cx="2592360" cy="769441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rgbClr val="C00000"/>
                </a:solidFill>
              </a:rPr>
              <a:t>Most common one! There are others</a:t>
            </a:r>
          </a:p>
        </p:txBody>
      </p:sp>
      <p:cxnSp>
        <p:nvCxnSpPr>
          <p:cNvPr id="63" name="Gerade Verbindung mit Pfeil 62"/>
          <p:cNvCxnSpPr>
            <a:stCxn id="61" idx="1"/>
          </p:cNvCxnSpPr>
          <p:nvPr/>
        </p:nvCxnSpPr>
        <p:spPr bwMode="auto">
          <a:xfrm flipH="1">
            <a:off x="7781511" y="1007573"/>
            <a:ext cx="762080" cy="576427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Fußzeilenplatzhalter 4">
            <a:extLst>
              <a:ext uri="{FF2B5EF4-FFF2-40B4-BE49-F238E27FC236}">
                <a16:creationId xmlns:a16="http://schemas.microsoft.com/office/drawing/2014/main" id="{D99936B0-AAF3-4C45-847C-28FD2EFD23AD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418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ccNUMA</a:t>
            </a:r>
            <a:r>
              <a:rPr lang="en-US" dirty="0"/>
              <a:t> architectures each socket has local memory</a:t>
            </a:r>
          </a:p>
          <a:p>
            <a:r>
              <a:rPr lang="en-US" dirty="0"/>
              <a:t>Access to non-local memory slower (socket interconnect)</a:t>
            </a:r>
          </a:p>
          <a:p>
            <a:r>
              <a:rPr lang="en-US" dirty="0"/>
              <a:t>Organized in pages (4K, 1M, 1G)</a:t>
            </a:r>
          </a:p>
          <a:p>
            <a:r>
              <a:rPr lang="en-US" dirty="0"/>
              <a:t>Optimized for streaming access</a:t>
            </a:r>
          </a:p>
          <a:p>
            <a:r>
              <a:rPr lang="en-US" dirty="0"/>
              <a:t>Commonly max. bandwidth only when</a:t>
            </a:r>
            <a:br>
              <a:rPr lang="en-US" dirty="0"/>
            </a:br>
            <a:r>
              <a:rPr lang="en-US" dirty="0"/>
              <a:t>enough requests are in flight</a:t>
            </a:r>
          </a:p>
          <a:p>
            <a:r>
              <a:rPr lang="en-US" dirty="0"/>
              <a:t>Coherency over all sockets (cc)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  <a:br>
              <a:rPr lang="en-US" dirty="0"/>
            </a:br>
            <a:r>
              <a:rPr lang="en-US" i="1" dirty="0"/>
              <a:t>Memory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7535450" y="2735540"/>
            <a:ext cx="3960550" cy="3312460"/>
            <a:chOff x="2511958" y="873963"/>
            <a:chExt cx="3960550" cy="3312460"/>
          </a:xfrm>
        </p:grpSpPr>
        <p:cxnSp>
          <p:nvCxnSpPr>
            <p:cNvPr id="5" name="Gerade Verbindung 122"/>
            <p:cNvCxnSpPr>
              <a:stCxn id="14" idx="2"/>
              <a:endCxn id="15" idx="0"/>
            </p:cNvCxnSpPr>
            <p:nvPr/>
          </p:nvCxnSpPr>
          <p:spPr>
            <a:xfrm>
              <a:off x="4492233" y="2828893"/>
              <a:ext cx="637" cy="709440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123"/>
            <p:cNvCxnSpPr>
              <a:stCxn id="13" idx="2"/>
              <a:endCxn id="14" idx="0"/>
            </p:cNvCxnSpPr>
            <p:nvPr/>
          </p:nvCxnSpPr>
          <p:spPr>
            <a:xfrm flipH="1">
              <a:off x="4492233" y="2458183"/>
              <a:ext cx="638" cy="74646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pieren 6"/>
            <p:cNvGrpSpPr/>
            <p:nvPr/>
          </p:nvGrpSpPr>
          <p:grpSpPr>
            <a:xfrm>
              <a:off x="2585244" y="937943"/>
              <a:ext cx="576081" cy="1224171"/>
              <a:chOff x="2915769" y="1556739"/>
              <a:chExt cx="576081" cy="1224171"/>
            </a:xfrm>
          </p:grpSpPr>
          <p:sp>
            <p:nvSpPr>
              <p:cNvPr id="54" name="Rechteck 53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44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hteck 54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56" name="Rechteck 55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57" name="Gerade Verbindung 174"/>
              <p:cNvCxnSpPr>
                <a:endCxn id="55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hteck 57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2915769" y="1556740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3088544" y="1556739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</p:grpSp>
        <p:grpSp>
          <p:nvGrpSpPr>
            <p:cNvPr id="8" name="Gruppieren 7"/>
            <p:cNvGrpSpPr/>
            <p:nvPr/>
          </p:nvGrpSpPr>
          <p:grpSpPr>
            <a:xfrm>
              <a:off x="3232058" y="937944"/>
              <a:ext cx="576081" cy="1224171"/>
              <a:chOff x="2915769" y="1556739"/>
              <a:chExt cx="576081" cy="1224171"/>
            </a:xfrm>
          </p:grpSpPr>
          <p:sp>
            <p:nvSpPr>
              <p:cNvPr id="47" name="Rechteck 46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44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50" name="Gerade Verbindung 167"/>
              <p:cNvCxnSpPr>
                <a:endCxn id="48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hteck 50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2915769" y="1556740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3088544" y="1556739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3880148" y="937945"/>
              <a:ext cx="576081" cy="1224171"/>
              <a:chOff x="2915769" y="1556739"/>
              <a:chExt cx="576081" cy="1224171"/>
            </a:xfrm>
          </p:grpSpPr>
          <p:sp>
            <p:nvSpPr>
              <p:cNvPr id="40" name="Rechteck 39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44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42" name="Rechteck 41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43" name="Gerade Verbindung 160"/>
              <p:cNvCxnSpPr>
                <a:endCxn id="41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hteck 43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2915769" y="1556740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3088544" y="1556739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4528238" y="937946"/>
              <a:ext cx="576081" cy="1224171"/>
              <a:chOff x="2915769" y="1556739"/>
              <a:chExt cx="576081" cy="1224171"/>
            </a:xfrm>
          </p:grpSpPr>
          <p:sp>
            <p:nvSpPr>
              <p:cNvPr id="33" name="Rechteck 32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44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36" name="Gerade Verbindung 153"/>
              <p:cNvCxnSpPr>
                <a:endCxn id="34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hteck 36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2915769" y="1556740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3088544" y="1556739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5176328" y="937947"/>
              <a:ext cx="576081" cy="1224171"/>
              <a:chOff x="2915769" y="1556739"/>
              <a:chExt cx="576081" cy="1224171"/>
            </a:xfrm>
          </p:grpSpPr>
          <p:sp>
            <p:nvSpPr>
              <p:cNvPr id="26" name="Rechteck 25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44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28" name="Rechteck 27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29" name="Gerade Verbindung 146"/>
              <p:cNvCxnSpPr>
                <a:endCxn id="27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hteck 29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2915769" y="1556740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3088544" y="1556739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5824418" y="937948"/>
              <a:ext cx="576081" cy="1224171"/>
              <a:chOff x="2915769" y="1556739"/>
              <a:chExt cx="576081" cy="1224171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44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L1D</a:t>
                </a:r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22" name="Gerade Verbindung 139"/>
              <p:cNvCxnSpPr>
                <a:endCxn id="20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hteck 22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2915769" y="1556740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088544" y="1556739"/>
                <a:ext cx="403306" cy="371091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</p:grpSp>
        <p:sp>
          <p:nvSpPr>
            <p:cNvPr id="13" name="Rechteck 12"/>
            <p:cNvSpPr/>
            <p:nvPr/>
          </p:nvSpPr>
          <p:spPr>
            <a:xfrm>
              <a:off x="2585243" y="2162119"/>
              <a:ext cx="3815255" cy="29606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L3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584605" y="2532829"/>
              <a:ext cx="3815255" cy="296064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Memory Interface</a:t>
              </a:r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2585242" y="3538333"/>
              <a:ext cx="3815255" cy="64809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Memory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2511958" y="873963"/>
              <a:ext cx="3960550" cy="2092302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7" name="Gerade Verbindung 134"/>
            <p:cNvCxnSpPr/>
            <p:nvPr/>
          </p:nvCxnSpPr>
          <p:spPr>
            <a:xfrm>
              <a:off x="4748213" y="2828893"/>
              <a:ext cx="0" cy="702580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35"/>
            <p:cNvCxnSpPr/>
            <p:nvPr/>
          </p:nvCxnSpPr>
          <p:spPr>
            <a:xfrm>
              <a:off x="4254576" y="2828893"/>
              <a:ext cx="0" cy="702580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ußzeilenplatzhalter 4">
            <a:extLst>
              <a:ext uri="{FF2B5EF4-FFF2-40B4-BE49-F238E27FC236}">
                <a16:creationId xmlns:a16="http://schemas.microsoft.com/office/drawing/2014/main" id="{89CD964A-CA12-A947-B61E-F2194EC4D1D3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32372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widest/fastest arithmetic units </a:t>
            </a:r>
            <a:r>
              <a:rPr lang="en-US" dirty="0"/>
              <a:t>if possible</a:t>
            </a:r>
          </a:p>
          <a:p>
            <a:r>
              <a:rPr lang="en-US" dirty="0">
                <a:solidFill>
                  <a:srgbClr val="C00000"/>
                </a:solidFill>
              </a:rPr>
              <a:t>Reuse data</a:t>
            </a:r>
            <a:r>
              <a:rPr lang="en-US" dirty="0"/>
              <a:t> as often as possible</a:t>
            </a:r>
          </a:p>
          <a:p>
            <a:pPr lvl="1"/>
            <a:r>
              <a:rPr lang="en-US" dirty="0"/>
              <a:t>Keep data as close as possible to the execution units</a:t>
            </a:r>
          </a:p>
          <a:p>
            <a:r>
              <a:rPr lang="en-US" dirty="0">
                <a:solidFill>
                  <a:srgbClr val="C00000"/>
                </a:solidFill>
              </a:rPr>
              <a:t>Allocate</a:t>
            </a:r>
            <a:r>
              <a:rPr lang="en-US" dirty="0"/>
              <a:t> data in the memory </a:t>
            </a:r>
            <a:r>
              <a:rPr lang="en-US" dirty="0">
                <a:solidFill>
                  <a:srgbClr val="C00000"/>
                </a:solidFill>
              </a:rPr>
              <a:t>close to the consumers</a:t>
            </a:r>
          </a:p>
          <a:p>
            <a:r>
              <a:rPr lang="en-US" dirty="0">
                <a:solidFill>
                  <a:srgbClr val="C00000"/>
                </a:solidFill>
              </a:rPr>
              <a:t>Avoid sharing cache lines </a:t>
            </a:r>
            <a:r>
              <a:rPr lang="en-US" dirty="0"/>
              <a:t>between consumers</a:t>
            </a:r>
          </a:p>
          <a:p>
            <a:r>
              <a:rPr lang="en-US" dirty="0"/>
              <a:t>Try to organize memory access in </a:t>
            </a:r>
            <a:r>
              <a:rPr lang="en-US" dirty="0">
                <a:solidFill>
                  <a:srgbClr val="C00000"/>
                </a:solidFill>
              </a:rPr>
              <a:t>streaming fashion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  <a:br>
              <a:rPr lang="en-US" dirty="0"/>
            </a:br>
            <a:r>
              <a:rPr lang="en-US" i="1" dirty="0"/>
              <a:t>Architecture-specific optimizations</a:t>
            </a:r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E6EE291-4DBA-8E44-87FE-D7D4C2F9473C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180905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Performance engineering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Let’s understand performance!</a:t>
            </a:r>
          </a:p>
        </p:txBody>
      </p:sp>
    </p:spTree>
    <p:extLst>
      <p:ext uri="{BB962C8B-B14F-4D97-AF65-F5344CB8AC3E}">
        <p14:creationId xmlns:p14="http://schemas.microsoft.com/office/powerpoint/2010/main" val="3046470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engineering</a:t>
            </a:r>
          </a:p>
        </p:txBody>
      </p:sp>
      <p:sp>
        <p:nvSpPr>
          <p:cNvPr id="6" name="Freihandform 5"/>
          <p:cNvSpPr/>
          <p:nvPr/>
        </p:nvSpPr>
        <p:spPr>
          <a:xfrm rot="204201">
            <a:off x="4551830" y="4880551"/>
            <a:ext cx="5121321" cy="1016331"/>
          </a:xfrm>
          <a:custGeom>
            <a:avLst/>
            <a:gdLst>
              <a:gd name="connsiteX0" fmla="*/ 5964194 w 5964194"/>
              <a:gd name="connsiteY0" fmla="*/ 0 h 1009340"/>
              <a:gd name="connsiteX1" fmla="*/ 4621427 w 5964194"/>
              <a:gd name="connsiteY1" fmla="*/ 988540 h 1009340"/>
              <a:gd name="connsiteX2" fmla="*/ 0 w 5964194"/>
              <a:gd name="connsiteY2" fmla="*/ 576648 h 1009340"/>
              <a:gd name="connsiteX0" fmla="*/ 5964194 w 5964194"/>
              <a:gd name="connsiteY0" fmla="*/ 0 h 1065824"/>
              <a:gd name="connsiteX1" fmla="*/ 4621427 w 5964194"/>
              <a:gd name="connsiteY1" fmla="*/ 988540 h 1065824"/>
              <a:gd name="connsiteX2" fmla="*/ 1774517 w 5964194"/>
              <a:gd name="connsiteY2" fmla="*/ 983944 h 1065824"/>
              <a:gd name="connsiteX3" fmla="*/ 0 w 5964194"/>
              <a:gd name="connsiteY3" fmla="*/ 576648 h 1065824"/>
              <a:gd name="connsiteX0" fmla="*/ 5964194 w 5964194"/>
              <a:gd name="connsiteY0" fmla="*/ 0 h 1099018"/>
              <a:gd name="connsiteX1" fmla="*/ 4640678 w 5964194"/>
              <a:gd name="connsiteY1" fmla="*/ 1036667 h 1099018"/>
              <a:gd name="connsiteX2" fmla="*/ 1774517 w 5964194"/>
              <a:gd name="connsiteY2" fmla="*/ 983944 h 1099018"/>
              <a:gd name="connsiteX3" fmla="*/ 0 w 5964194"/>
              <a:gd name="connsiteY3" fmla="*/ 576648 h 1099018"/>
              <a:gd name="connsiteX0" fmla="*/ 5964194 w 5964194"/>
              <a:gd name="connsiteY0" fmla="*/ 0 h 1099018"/>
              <a:gd name="connsiteX1" fmla="*/ 4640678 w 5964194"/>
              <a:gd name="connsiteY1" fmla="*/ 1036667 h 1099018"/>
              <a:gd name="connsiteX2" fmla="*/ 1774517 w 5964194"/>
              <a:gd name="connsiteY2" fmla="*/ 983944 h 1099018"/>
              <a:gd name="connsiteX3" fmla="*/ 0 w 5964194"/>
              <a:gd name="connsiteY3" fmla="*/ 576648 h 1099018"/>
              <a:gd name="connsiteX0" fmla="*/ 5964194 w 5964194"/>
              <a:gd name="connsiteY0" fmla="*/ 0 h 1099018"/>
              <a:gd name="connsiteX1" fmla="*/ 4640678 w 5964194"/>
              <a:gd name="connsiteY1" fmla="*/ 1036667 h 1099018"/>
              <a:gd name="connsiteX2" fmla="*/ 1774517 w 5964194"/>
              <a:gd name="connsiteY2" fmla="*/ 983944 h 1099018"/>
              <a:gd name="connsiteX3" fmla="*/ 0 w 5964194"/>
              <a:gd name="connsiteY3" fmla="*/ 576648 h 1099018"/>
              <a:gd name="connsiteX0" fmla="*/ 5964194 w 5964194"/>
              <a:gd name="connsiteY0" fmla="*/ 0 h 1117668"/>
              <a:gd name="connsiteX1" fmla="*/ 4640678 w 5964194"/>
              <a:gd name="connsiteY1" fmla="*/ 1036667 h 1117668"/>
              <a:gd name="connsiteX2" fmla="*/ 1745641 w 5964194"/>
              <a:gd name="connsiteY2" fmla="*/ 1041696 h 1117668"/>
              <a:gd name="connsiteX3" fmla="*/ 0 w 5964194"/>
              <a:gd name="connsiteY3" fmla="*/ 576648 h 11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4194" h="1117668">
                <a:moveTo>
                  <a:pt x="5964194" y="0"/>
                </a:moveTo>
                <a:cubicBezTo>
                  <a:pt x="5789826" y="446216"/>
                  <a:pt x="5615459" y="853932"/>
                  <a:pt x="4640678" y="1036667"/>
                </a:cubicBezTo>
                <a:cubicBezTo>
                  <a:pt x="3956836" y="1173386"/>
                  <a:pt x="2515879" y="1110345"/>
                  <a:pt x="1745641" y="1041696"/>
                </a:cubicBezTo>
                <a:cubicBezTo>
                  <a:pt x="975403" y="973047"/>
                  <a:pt x="541197" y="790514"/>
                  <a:pt x="0" y="576648"/>
                </a:cubicBez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E:\home\unrz55.FAUAD\AppData\Local\Microsoft\Windows\Temporary Internet Files\Content.IE5\117Z3A8A\Discrete_event_simulation_graph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b="6774"/>
          <a:stretch/>
        </p:blipFill>
        <p:spPr bwMode="auto">
          <a:xfrm>
            <a:off x="5849661" y="3928704"/>
            <a:ext cx="1442524" cy="8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955826" y="2402811"/>
            <a:ext cx="2795507" cy="1780247"/>
            <a:chOff x="1752600" y="3886200"/>
            <a:chExt cx="1905000" cy="1295400"/>
          </a:xfrm>
        </p:grpSpPr>
        <p:pic>
          <p:nvPicPr>
            <p:cNvPr id="9" name="Picture 17" descr="E:\home\unrz55.FAUAD\AppData\Local\Microsoft\Windows\Temporary Internet Files\Content.IE5\HUOWE2EF\3[1]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522" y="4308136"/>
              <a:ext cx="1514633" cy="719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bgerundetes Rechteck 9"/>
            <p:cNvSpPr/>
            <p:nvPr/>
          </p:nvSpPr>
          <p:spPr>
            <a:xfrm>
              <a:off x="1752600" y="3886200"/>
              <a:ext cx="1905000" cy="12954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912993" y="4198277"/>
            <a:ext cx="243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simplified description of system (HW+SW)</a:t>
            </a:r>
          </a:p>
        </p:txBody>
      </p:sp>
      <p:pic>
        <p:nvPicPr>
          <p:cNvPr id="12" name="Picture 11" descr="E:\home\unrz55.FAUAD\AppData\Local\Microsoft\Windows\Temporary Internet Files\Content.IE5\117Z3A8A\665px-WikiProject_Council_project_list_icon.svg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160" y="2809142"/>
            <a:ext cx="1110772" cy="10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chtungspfeil 12"/>
          <p:cNvSpPr/>
          <p:nvPr/>
        </p:nvSpPr>
        <p:spPr>
          <a:xfrm>
            <a:off x="955826" y="4846163"/>
            <a:ext cx="4563963" cy="347618"/>
          </a:xfrm>
          <a:prstGeom prst="homePlat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modeling</a:t>
            </a:r>
          </a:p>
        </p:txBody>
      </p:sp>
      <p:pic>
        <p:nvPicPr>
          <p:cNvPr id="14" name="Inhaltsplatzhalter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t="12583" r="9907" b="7259"/>
          <a:stretch/>
        </p:blipFill>
        <p:spPr>
          <a:xfrm>
            <a:off x="5774805" y="2756427"/>
            <a:ext cx="1450751" cy="101335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797110" y="4818086"/>
            <a:ext cx="1416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predictions</a:t>
            </a:r>
          </a:p>
        </p:txBody>
      </p:sp>
      <p:sp>
        <p:nvSpPr>
          <p:cNvPr id="16" name="Richtungspfeil 15"/>
          <p:cNvSpPr/>
          <p:nvPr/>
        </p:nvSpPr>
        <p:spPr>
          <a:xfrm>
            <a:off x="7396836" y="3374365"/>
            <a:ext cx="295927" cy="823912"/>
          </a:xfrm>
          <a:prstGeom prst="homePlat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ichtungspfeil 16"/>
          <p:cNvSpPr/>
          <p:nvPr/>
        </p:nvSpPr>
        <p:spPr>
          <a:xfrm rot="5400000">
            <a:off x="4239272" y="3987916"/>
            <a:ext cx="686926" cy="568503"/>
          </a:xfrm>
          <a:prstGeom prst="homePlat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1" descr="E:\home\unrz55.FAUAD\AppData\Local\Microsoft\Windows\Temporary Internet Files\Content.IE5\117Z3A8A\665px-WikiProject_Council_project_list_icon.svg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191" y="2583533"/>
            <a:ext cx="740106" cy="66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chtungspfeil 18"/>
          <p:cNvSpPr/>
          <p:nvPr/>
        </p:nvSpPr>
        <p:spPr>
          <a:xfrm rot="5400000">
            <a:off x="8038566" y="3320057"/>
            <a:ext cx="477519" cy="643481"/>
          </a:xfrm>
          <a:prstGeom prst="homePlat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654044" y="4812461"/>
            <a:ext cx="1232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validation</a:t>
            </a:r>
          </a:p>
        </p:txBody>
      </p:sp>
      <p:sp>
        <p:nvSpPr>
          <p:cNvPr id="21" name="Flussdiagramm: Verzweigung 20"/>
          <p:cNvSpPr/>
          <p:nvPr/>
        </p:nvSpPr>
        <p:spPr>
          <a:xfrm>
            <a:off x="8962025" y="3663200"/>
            <a:ext cx="1524533" cy="584694"/>
          </a:xfrm>
          <a:prstGeom prst="flowChartDecision">
            <a:avLst/>
          </a:prstGeom>
          <a:solidFill>
            <a:srgbClr val="4F81BD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 OK?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9576065" y="4420717"/>
            <a:ext cx="296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N</a:t>
            </a:r>
          </a:p>
        </p:txBody>
      </p:sp>
      <p:cxnSp>
        <p:nvCxnSpPr>
          <p:cNvPr id="24" name="Gerade Verbindung mit Pfeil 23"/>
          <p:cNvCxnSpPr>
            <a:stCxn id="21" idx="0"/>
          </p:cNvCxnSpPr>
          <p:nvPr/>
        </p:nvCxnSpPr>
        <p:spPr>
          <a:xfrm flipH="1" flipV="1">
            <a:off x="9724291" y="3342410"/>
            <a:ext cx="1" cy="32079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5" name="Textfeld 24"/>
          <p:cNvSpPr txBox="1"/>
          <p:nvPr/>
        </p:nvSpPr>
        <p:spPr>
          <a:xfrm>
            <a:off x="4005944" y="2133343"/>
            <a:ext cx="1533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input data</a:t>
            </a:r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</a:rPr>
              <a:t>CODE</a:t>
            </a:r>
          </a:p>
        </p:txBody>
      </p:sp>
      <p:pic>
        <p:nvPicPr>
          <p:cNvPr id="26" name="Picture 22" descr="http://www.hsorga.de/mesc/gallery/beans/data/ms/gross/MH90007862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03" y="2763362"/>
            <a:ext cx="817847" cy="81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9746310" y="2054536"/>
            <a:ext cx="1401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/>
                </a:solidFill>
                <a:latin typeface="Calibri"/>
              </a:rPr>
              <a:t>insight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</a:t>
            </a:r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</a:rPr>
              <a:t>bottleneck</a:t>
            </a:r>
          </a:p>
        </p:txBody>
      </p:sp>
      <p:pic>
        <p:nvPicPr>
          <p:cNvPr id="28" name="Picture 22" descr="http://www.hsorga.de/mesc/gallery/beans/data/ms/gross/MH90007862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788" y="4260503"/>
            <a:ext cx="892471" cy="8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9710165" y="5236568"/>
            <a:ext cx="155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adjust model</a:t>
            </a:r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insight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Picture 2" descr="C:\Users\unrz55\AppData\Local\Microsoft\Windows\Temporary Internet Files\Content.IE5\AKV92T5D\pen_paper[1]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08" y="4102867"/>
            <a:ext cx="512762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1752218" y="2021267"/>
            <a:ext cx="140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white box</a:t>
            </a:r>
          </a:p>
        </p:txBody>
      </p:sp>
      <p:pic>
        <p:nvPicPr>
          <p:cNvPr id="32" name="Picture 2" descr="http://upload.wikimedia.org/wikipedia/commons/thumb/8/88/PSM_V46_D167_Outer_surface_of_the_human_brain.jpg/914px-PSM_V46_D167_Outer_surface_of_the_human_brain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19" y="4020627"/>
            <a:ext cx="567273" cy="4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ihandform 32"/>
          <p:cNvSpPr/>
          <p:nvPr/>
        </p:nvSpPr>
        <p:spPr>
          <a:xfrm flipV="1">
            <a:off x="4893723" y="1479869"/>
            <a:ext cx="4735148" cy="1473096"/>
          </a:xfrm>
          <a:custGeom>
            <a:avLst/>
            <a:gdLst>
              <a:gd name="connsiteX0" fmla="*/ 5964194 w 5964194"/>
              <a:gd name="connsiteY0" fmla="*/ 0 h 1009340"/>
              <a:gd name="connsiteX1" fmla="*/ 4621427 w 5964194"/>
              <a:gd name="connsiteY1" fmla="*/ 988540 h 1009340"/>
              <a:gd name="connsiteX2" fmla="*/ 0 w 5964194"/>
              <a:gd name="connsiteY2" fmla="*/ 576648 h 1009340"/>
              <a:gd name="connsiteX0" fmla="*/ 5964194 w 5964194"/>
              <a:gd name="connsiteY0" fmla="*/ 0 h 1065824"/>
              <a:gd name="connsiteX1" fmla="*/ 4621427 w 5964194"/>
              <a:gd name="connsiteY1" fmla="*/ 988540 h 1065824"/>
              <a:gd name="connsiteX2" fmla="*/ 1774517 w 5964194"/>
              <a:gd name="connsiteY2" fmla="*/ 983944 h 1065824"/>
              <a:gd name="connsiteX3" fmla="*/ 0 w 5964194"/>
              <a:gd name="connsiteY3" fmla="*/ 576648 h 1065824"/>
              <a:gd name="connsiteX0" fmla="*/ 5964194 w 5964194"/>
              <a:gd name="connsiteY0" fmla="*/ 0 h 1099018"/>
              <a:gd name="connsiteX1" fmla="*/ 4640678 w 5964194"/>
              <a:gd name="connsiteY1" fmla="*/ 1036667 h 1099018"/>
              <a:gd name="connsiteX2" fmla="*/ 1774517 w 5964194"/>
              <a:gd name="connsiteY2" fmla="*/ 983944 h 1099018"/>
              <a:gd name="connsiteX3" fmla="*/ 0 w 5964194"/>
              <a:gd name="connsiteY3" fmla="*/ 576648 h 1099018"/>
              <a:gd name="connsiteX0" fmla="*/ 5964194 w 5964194"/>
              <a:gd name="connsiteY0" fmla="*/ 0 h 1099018"/>
              <a:gd name="connsiteX1" fmla="*/ 4640678 w 5964194"/>
              <a:gd name="connsiteY1" fmla="*/ 1036667 h 1099018"/>
              <a:gd name="connsiteX2" fmla="*/ 1774517 w 5964194"/>
              <a:gd name="connsiteY2" fmla="*/ 983944 h 1099018"/>
              <a:gd name="connsiteX3" fmla="*/ 0 w 5964194"/>
              <a:gd name="connsiteY3" fmla="*/ 576648 h 1099018"/>
              <a:gd name="connsiteX0" fmla="*/ 5964194 w 5964194"/>
              <a:gd name="connsiteY0" fmla="*/ 0 h 1099018"/>
              <a:gd name="connsiteX1" fmla="*/ 4640678 w 5964194"/>
              <a:gd name="connsiteY1" fmla="*/ 1036667 h 1099018"/>
              <a:gd name="connsiteX2" fmla="*/ 1774517 w 5964194"/>
              <a:gd name="connsiteY2" fmla="*/ 983944 h 1099018"/>
              <a:gd name="connsiteX3" fmla="*/ 0 w 5964194"/>
              <a:gd name="connsiteY3" fmla="*/ 576648 h 1099018"/>
              <a:gd name="connsiteX0" fmla="*/ 5964194 w 5964194"/>
              <a:gd name="connsiteY0" fmla="*/ 0 h 1117668"/>
              <a:gd name="connsiteX1" fmla="*/ 4640678 w 5964194"/>
              <a:gd name="connsiteY1" fmla="*/ 1036667 h 1117668"/>
              <a:gd name="connsiteX2" fmla="*/ 1745641 w 5964194"/>
              <a:gd name="connsiteY2" fmla="*/ 1041696 h 1117668"/>
              <a:gd name="connsiteX3" fmla="*/ 0 w 5964194"/>
              <a:gd name="connsiteY3" fmla="*/ 576648 h 11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4194" h="1117668">
                <a:moveTo>
                  <a:pt x="5964194" y="0"/>
                </a:moveTo>
                <a:cubicBezTo>
                  <a:pt x="5789826" y="446216"/>
                  <a:pt x="5615459" y="853932"/>
                  <a:pt x="4640678" y="1036667"/>
                </a:cubicBezTo>
                <a:cubicBezTo>
                  <a:pt x="3956836" y="1173386"/>
                  <a:pt x="2515879" y="1110345"/>
                  <a:pt x="1745641" y="1041696"/>
                </a:cubicBezTo>
                <a:cubicBezTo>
                  <a:pt x="975403" y="973047"/>
                  <a:pt x="541197" y="790514"/>
                  <a:pt x="0" y="576648"/>
                </a:cubicBez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266580" y="946352"/>
            <a:ext cx="233248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possible</a:t>
            </a:r>
          </a:p>
          <a:p>
            <a:pPr algn="ctr">
              <a:buNone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optimization </a:t>
            </a: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59" y="2787448"/>
            <a:ext cx="693039" cy="442553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68"/>
          <a:stretch/>
        </p:blipFill>
        <p:spPr>
          <a:xfrm>
            <a:off x="1818833" y="2762140"/>
            <a:ext cx="1871812" cy="526367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032" y="3985530"/>
            <a:ext cx="789636" cy="504237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9545216" y="3099915"/>
            <a:ext cx="29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Calibri"/>
              </a:rPr>
              <a:t>Y</a:t>
            </a:r>
          </a:p>
        </p:txBody>
      </p:sp>
      <p:sp>
        <p:nvSpPr>
          <p:cNvPr id="38" name="Fußzeilenplatzhalter 4">
            <a:extLst>
              <a:ext uri="{FF2B5EF4-FFF2-40B4-BE49-F238E27FC236}">
                <a16:creationId xmlns:a16="http://schemas.microsoft.com/office/drawing/2014/main" id="{A0696AF3-47AA-B84C-9103-CABFEE7324B2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1317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 animBg="1"/>
      <p:bldP spid="15" grpId="0"/>
      <p:bldP spid="16" grpId="0" animBg="1"/>
      <p:bldP spid="17" grpId="0" animBg="1"/>
      <p:bldP spid="19" grpId="0" animBg="1"/>
      <p:bldP spid="20" grpId="0"/>
      <p:bldP spid="21" grpId="0" animBg="1"/>
      <p:bldP spid="22" grpId="0"/>
      <p:bldP spid="25" grpId="0"/>
      <p:bldP spid="27" grpId="0"/>
      <p:bldP spid="29" grpId="0"/>
      <p:bldP spid="31" grpId="0"/>
      <p:bldP spid="33" grpId="0" animBg="1"/>
      <p:bldP spid="34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node optimization I</a:t>
            </a:r>
          </a:p>
          <a:p>
            <a:pPr lvl="1"/>
            <a:r>
              <a:rPr lang="en-US" dirty="0"/>
              <a:t>What is performance?</a:t>
            </a:r>
          </a:p>
          <a:p>
            <a:pPr lvl="1"/>
            <a:r>
              <a:rPr lang="en-US" dirty="0"/>
              <a:t>Introduction to performance engineering</a:t>
            </a:r>
          </a:p>
          <a:p>
            <a:pPr lvl="1"/>
            <a:r>
              <a:rPr lang="en-US" dirty="0"/>
              <a:t>Hardware performance counter measurements</a:t>
            </a:r>
          </a:p>
          <a:p>
            <a:pPr lvl="1"/>
            <a:endParaRPr lang="en-US" sz="1200" dirty="0"/>
          </a:p>
          <a:p>
            <a:r>
              <a:rPr lang="en-US" dirty="0"/>
              <a:t>Single node optimization II</a:t>
            </a:r>
          </a:p>
          <a:p>
            <a:pPr lvl="1"/>
            <a:r>
              <a:rPr lang="en-US" dirty="0"/>
              <a:t>Hands on using vector triad (DP)</a:t>
            </a:r>
          </a:p>
          <a:p>
            <a:pPr lvl="1"/>
            <a:r>
              <a:rPr lang="en-US" dirty="0"/>
              <a:t>Hands on using dense matrix-vector-multiplication (DP)</a:t>
            </a:r>
          </a:p>
          <a:p>
            <a:pPr lvl="1"/>
            <a:r>
              <a:rPr lang="en-US" dirty="0"/>
              <a:t>Hands on using 5pt stencil code (DP)</a:t>
            </a:r>
          </a:p>
          <a:p>
            <a:pPr lvl="1"/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performance engineering sessions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2D5A425-1CBC-1148-ADC5-FAC615B2DF90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745708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</a:t>
            </a:r>
            <a:br>
              <a:rPr lang="en-US" sz="3600" dirty="0"/>
            </a:br>
            <a:r>
              <a:rPr lang="en-US" sz="3600" i="1" dirty="0"/>
              <a:t>What is a good measure/metric?</a:t>
            </a:r>
            <a:endParaRPr lang="en-US" i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2300" y="3156615"/>
            <a:ext cx="6692901" cy="940434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for(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=0; 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&lt;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++) {     </a:t>
            </a:r>
            <a:br>
              <a:rPr lang="en-US" b="1" dirty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    a[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]= 3.0*c0+c1*c2+c3*c4*a[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]-1.d0*a[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];</a:t>
            </a:r>
            <a:br>
              <a:rPr lang="en-US" b="1" dirty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15321" y="4520913"/>
            <a:ext cx="4333719" cy="161582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d0 = 3.0*c0+c1*c2;</a:t>
            </a:r>
            <a:br>
              <a:rPr lang="en-US" b="1" dirty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d1 = c3*c4-1.d0;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for(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=0; 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&lt;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++) {     </a:t>
            </a:r>
            <a:br>
              <a:rPr lang="en-US" b="1" dirty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    a[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]= d0 + d1*a[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];</a:t>
            </a:r>
            <a:br>
              <a:rPr lang="en-US" b="1" dirty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098177" y="2993675"/>
            <a:ext cx="251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Same execution time but…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67377" y="5174405"/>
            <a:ext cx="2908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… but my </a:t>
            </a:r>
            <a:r>
              <a:rPr lang="en-US" sz="2400" b="1" dirty="0" err="1">
                <a:solidFill>
                  <a:schemeClr val="bg1"/>
                </a:solidFill>
              </a:rPr>
              <a:t>MFlop</a:t>
            </a:r>
            <a:r>
              <a:rPr lang="en-US" sz="2400" b="1" dirty="0">
                <a:solidFill>
                  <a:schemeClr val="bg1"/>
                </a:solidFill>
              </a:rPr>
              <a:t>/s rate is only ¼! 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5400000">
            <a:off x="6131858" y="4275153"/>
            <a:ext cx="852488" cy="852487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6200000">
            <a:off x="7155201" y="3560331"/>
            <a:ext cx="852488" cy="852487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62300" y="4104077"/>
            <a:ext cx="276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#FLOPS = 8 * 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416847" y="4097049"/>
            <a:ext cx="331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#FLOP =  2* n + 5 </a:t>
            </a:r>
          </a:p>
        </p:txBody>
      </p:sp>
      <p:sp>
        <p:nvSpPr>
          <p:cNvPr id="12" name="Ovale Legende 11"/>
          <p:cNvSpPr/>
          <p:nvPr/>
        </p:nvSpPr>
        <p:spPr>
          <a:xfrm>
            <a:off x="8416847" y="757076"/>
            <a:ext cx="3062515" cy="1731169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My vector update code runs at 2,000 MFLOP/s on a 2GHz processor!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CFD34568-D521-684C-A63C-93798857C701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12425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kern="1200" dirty="0">
                <a:solidFill>
                  <a:srgbClr val="012D9A"/>
                </a:solidFill>
                <a:latin typeface="Arial" pitchFamily="34" charset="0"/>
              </a:rPr>
              <a:t>Performance = </a:t>
            </a:r>
            <a:r>
              <a:rPr lang="en-US" sz="3200" b="1" kern="1200" dirty="0">
                <a:solidFill>
                  <a:srgbClr val="C00000"/>
                </a:solidFill>
                <a:latin typeface="Arial" pitchFamily="34" charset="0"/>
              </a:rPr>
              <a:t>WORK </a:t>
            </a:r>
            <a:r>
              <a:rPr lang="en-US" sz="3200" b="1" kern="1200" dirty="0">
                <a:solidFill>
                  <a:srgbClr val="000000"/>
                </a:solidFill>
                <a:latin typeface="Arial" pitchFamily="34" charset="0"/>
              </a:rPr>
              <a:t>/</a:t>
            </a:r>
            <a:r>
              <a:rPr lang="en-US" sz="3200" b="1" kern="1200" dirty="0">
                <a:solidFill>
                  <a:srgbClr val="C00000"/>
                </a:solidFill>
                <a:latin typeface="Arial" pitchFamily="34" charset="0"/>
              </a:rPr>
              <a:t> TIME</a:t>
            </a:r>
          </a:p>
          <a:p>
            <a:r>
              <a:rPr lang="en-US" sz="3200" b="1" kern="1200" dirty="0">
                <a:solidFill>
                  <a:srgbClr val="012D9A"/>
                </a:solidFill>
                <a:latin typeface="Arial" pitchFamily="34" charset="0"/>
              </a:rPr>
              <a:t>“Pure” metrics – basic choices for “</a:t>
            </a:r>
            <a:r>
              <a:rPr lang="en-US" sz="3200" b="1" kern="1200" dirty="0">
                <a:solidFill>
                  <a:srgbClr val="C00000"/>
                </a:solidFill>
                <a:latin typeface="Arial" pitchFamily="34" charset="0"/>
              </a:rPr>
              <a:t>WORK</a:t>
            </a:r>
            <a:r>
              <a:rPr lang="en-US" sz="3200" b="1" kern="1200" dirty="0">
                <a:solidFill>
                  <a:srgbClr val="012D9A"/>
                </a:solidFill>
                <a:latin typeface="Arial" pitchFamily="34" charset="0"/>
              </a:rPr>
              <a:t>”</a:t>
            </a:r>
          </a:p>
          <a:p>
            <a:pPr lvl="1"/>
            <a:r>
              <a:rPr lang="en-US" sz="2700" dirty="0">
                <a:solidFill>
                  <a:srgbClr val="C00000"/>
                </a:solidFill>
                <a:sym typeface="Wingdings" panose="05000000000000000000" pitchFamily="2" charset="2"/>
              </a:rPr>
              <a:t>Iterations</a:t>
            </a:r>
            <a:r>
              <a:rPr lang="en-US" sz="2700" dirty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en-US" sz="2700" dirty="0"/>
              <a:t>Total number of loop iterations performed</a:t>
            </a:r>
            <a:endParaRPr lang="en-US" sz="2700" b="1" kern="1200" dirty="0">
              <a:solidFill>
                <a:srgbClr val="C00000"/>
              </a:solidFill>
              <a:latin typeface="Arial" pitchFamily="34" charset="0"/>
            </a:endParaRPr>
          </a:p>
          <a:p>
            <a:pPr lvl="1"/>
            <a:r>
              <a:rPr lang="en-US" sz="2700" kern="1200" dirty="0">
                <a:solidFill>
                  <a:srgbClr val="C00000"/>
                </a:solidFill>
                <a:latin typeface="Arial" pitchFamily="34" charset="0"/>
              </a:rPr>
              <a:t>MFLOP</a:t>
            </a:r>
            <a:r>
              <a:rPr lang="en-US" sz="2700" kern="1200" dirty="0">
                <a:solidFill>
                  <a:srgbClr val="012D9A"/>
                </a:solidFill>
                <a:latin typeface="Arial" pitchFamily="34" charset="0"/>
              </a:rPr>
              <a:t>: Millions of Floating Point Operations</a:t>
            </a:r>
          </a:p>
          <a:p>
            <a:pPr lvl="1"/>
            <a:r>
              <a:rPr lang="en-US" sz="2700" kern="1200" dirty="0">
                <a:solidFill>
                  <a:srgbClr val="C00000"/>
                </a:solidFill>
                <a:latin typeface="Arial" pitchFamily="34" charset="0"/>
              </a:rPr>
              <a:t>MIPS</a:t>
            </a:r>
            <a:r>
              <a:rPr lang="en-US" sz="2700" kern="1200" dirty="0">
                <a:solidFill>
                  <a:srgbClr val="012D9A"/>
                </a:solidFill>
                <a:latin typeface="Arial" pitchFamily="34" charset="0"/>
              </a:rPr>
              <a:t>: Millions of Instructions</a:t>
            </a:r>
          </a:p>
          <a:p>
            <a:pPr lvl="1"/>
            <a:r>
              <a:rPr lang="en-US" sz="2700" dirty="0">
                <a:solidFill>
                  <a:srgbClr val="C00000"/>
                </a:solidFill>
                <a:sym typeface="Wingdings" panose="05000000000000000000" pitchFamily="2" charset="2"/>
              </a:rPr>
              <a:t>Lattice Site/ Cell / Particle Updates</a:t>
            </a:r>
            <a:r>
              <a:rPr lang="en-US" sz="2700" dirty="0">
                <a:solidFill>
                  <a:schemeClr val="bg1"/>
                </a:solidFill>
                <a:sym typeface="Wingdings" panose="05000000000000000000" pitchFamily="2" charset="2"/>
              </a:rPr>
              <a:t>: number of sites/cells/particles to be updated/computed</a:t>
            </a:r>
          </a:p>
          <a:p>
            <a:pPr lvl="1"/>
            <a:r>
              <a:rPr lang="en-US" sz="2700" dirty="0">
                <a:solidFill>
                  <a:srgbClr val="C00000"/>
                </a:solidFill>
                <a:sym typeface="Wingdings" panose="05000000000000000000" pitchFamily="2" charset="2"/>
              </a:rPr>
              <a:t>Physical simulation time</a:t>
            </a:r>
            <a:r>
              <a:rPr lang="en-US" sz="2700" dirty="0">
                <a:solidFill>
                  <a:schemeClr val="bg1"/>
                </a:solidFill>
                <a:sym typeface="Wingdings" panose="05000000000000000000" pitchFamily="2" charset="2"/>
              </a:rPr>
              <a:t>: Physical time (e.g. </a:t>
            </a:r>
            <a:r>
              <a:rPr lang="en-US" sz="2700" dirty="0" err="1">
                <a:solidFill>
                  <a:schemeClr val="bg1"/>
                </a:solidFill>
                <a:sym typeface="Wingdings" panose="05000000000000000000" pitchFamily="2" charset="2"/>
              </a:rPr>
              <a:t>nanosenconds</a:t>
            </a:r>
            <a:r>
              <a:rPr lang="en-US" sz="2700" dirty="0">
                <a:solidFill>
                  <a:schemeClr val="bg1"/>
                </a:solidFill>
                <a:sym typeface="Wingdings" panose="05000000000000000000" pitchFamily="2" charset="2"/>
              </a:rPr>
              <a:t>) a system is propagated</a:t>
            </a:r>
            <a:endParaRPr lang="en-US" sz="2700" kern="1200" dirty="0">
              <a:solidFill>
                <a:schemeClr val="bg1"/>
              </a:solidFill>
              <a:latin typeface="Arial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</a:t>
            </a:r>
            <a:br>
              <a:rPr lang="en-US" sz="3600" dirty="0"/>
            </a:br>
            <a:r>
              <a:rPr lang="en-US" sz="3600" i="1" dirty="0"/>
              <a:t>What is a good measure/metric?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A527293-7C31-4F46-94C5-76520285D069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1625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42900"/>
            <a:r>
              <a:rPr lang="en-US" dirty="0">
                <a:solidFill>
                  <a:srgbClr val="C00000"/>
                </a:solidFill>
              </a:rPr>
              <a:t>Simplest performance metric (“Bestseller”):           1 / TIME</a:t>
            </a:r>
          </a:p>
          <a:p>
            <a:pPr marL="574675" lvl="1" indent="-285750">
              <a:lnSpc>
                <a:spcPct val="90000"/>
              </a:lnSpc>
              <a:tabLst/>
            </a:pPr>
            <a:r>
              <a:rPr lang="en-US" b="1" dirty="0">
                <a:solidFill>
                  <a:schemeClr val="bg1"/>
                </a:solidFill>
              </a:rPr>
              <a:t>Measures time to solution </a:t>
            </a:r>
            <a:endParaRPr lang="en-US" b="1" dirty="0">
              <a:solidFill>
                <a:schemeClr val="bg1"/>
              </a:solidFill>
              <a:sym typeface="Wingdings" pitchFamily="2" charset="2"/>
            </a:endParaRPr>
          </a:p>
          <a:p>
            <a:pPr marL="574675" lvl="1" indent="-285750">
              <a:lnSpc>
                <a:spcPct val="90000"/>
              </a:lnSpc>
              <a:tabLst/>
            </a:pPr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Carefully specify the “problem” you solved!</a:t>
            </a:r>
          </a:p>
          <a:p>
            <a:pPr marL="574675" lvl="1" indent="-285750">
              <a:lnSpc>
                <a:spcPct val="90000"/>
              </a:lnSpc>
              <a:tabLst/>
            </a:pPr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Best metric thinkable, but not intuitive in all</a:t>
            </a:r>
          </a:p>
          <a:p>
            <a:r>
              <a:rPr lang="en-US" dirty="0"/>
              <a:t>LINUX / UNIX command </a:t>
            </a:r>
            <a:r>
              <a:rPr lang="en-US" dirty="0">
                <a:latin typeface="Courier New" pitchFamily="49" charset="0"/>
              </a:rPr>
              <a:t>time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</a:t>
            </a:r>
            <a:br>
              <a:rPr lang="en-US" sz="3600" dirty="0"/>
            </a:br>
            <a:r>
              <a:rPr lang="en-US" sz="3600" i="1" dirty="0"/>
              <a:t>What is a good measure/metric?</a:t>
            </a:r>
            <a:endParaRPr lang="en-US" i="1" dirty="0"/>
          </a:p>
        </p:txBody>
      </p:sp>
      <p:sp>
        <p:nvSpPr>
          <p:cNvPr id="4" name="Ovale Legende 3"/>
          <p:cNvSpPr/>
          <p:nvPr/>
        </p:nvSpPr>
        <p:spPr>
          <a:xfrm>
            <a:off x="9521952" y="2076975"/>
            <a:ext cx="2670048" cy="1038701"/>
          </a:xfrm>
          <a:prstGeom prst="wedgeEllipseCallout">
            <a:avLst>
              <a:gd name="adj1" fmla="val -38641"/>
              <a:gd name="adj2" fmla="val -58986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Problem:</a:t>
            </a:r>
          </a:p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Which </a:t>
            </a:r>
            <a:r>
              <a:rPr lang="en-US" sz="2400" dirty="0">
                <a:solidFill>
                  <a:srgbClr val="C00000"/>
                </a:solidFill>
              </a:rPr>
              <a:t>TIME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3945" y="3906574"/>
            <a:ext cx="574296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&gt;time ./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test.x</a:t>
            </a:r>
            <a:br>
              <a:rPr lang="en-US" sz="2400" dirty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&gt;34.650u 0.612s 0:35.28 99.9%</a:t>
            </a:r>
            <a:br>
              <a:rPr lang="en-US" sz="2400" dirty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&gt;time ./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testwIO.x</a:t>
            </a:r>
            <a:br>
              <a:rPr lang="en-US" sz="2400" dirty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&gt;33.802u 0.608s 0:43.64 78.8%</a:t>
            </a:r>
            <a:br>
              <a:rPr lang="en-US" sz="2400" dirty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ourier New" pitchFamily="49" charset="0"/>
              </a:rPr>
              <a:t>user    sys    elapsed ratio</a:t>
            </a:r>
            <a:br>
              <a:rPr lang="en-US" sz="2400" b="1" dirty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sz="2400" b="1" dirty="0">
                <a:solidFill>
                  <a:schemeClr val="bg1"/>
                </a:solidFill>
                <a:latin typeface="Courier New" pitchFamily="49" charset="0"/>
              </a:rPr>
              <a:t>   </a:t>
            </a:r>
            <a:r>
              <a:rPr lang="en-US" sz="2400" b="1" dirty="0" err="1">
                <a:solidFill>
                  <a:schemeClr val="bg1"/>
                </a:solidFill>
                <a:latin typeface="Courier New" pitchFamily="49" charset="0"/>
              </a:rPr>
              <a:t>cpu</a:t>
            </a:r>
            <a:r>
              <a:rPr lang="en-US" sz="2400" b="1" dirty="0">
                <a:solidFill>
                  <a:schemeClr val="bg1"/>
                </a:solidFill>
                <a:latin typeface="Courier New" pitchFamily="49" charset="0"/>
              </a:rPr>
              <a:t> time      </a:t>
            </a:r>
            <a:r>
              <a:rPr lang="en-US" sz="2400" b="1" dirty="0" err="1">
                <a:solidFill>
                  <a:schemeClr val="bg1"/>
                </a:solidFill>
                <a:latin typeface="Courier New" pitchFamily="49" charset="0"/>
              </a:rPr>
              <a:t>time</a:t>
            </a:r>
            <a:r>
              <a:rPr lang="en-US" sz="2400" b="1" dirty="0">
                <a:solidFill>
                  <a:schemeClr val="bg1"/>
                </a:solidFill>
                <a:latin typeface="Courier New" pitchFamily="49" charset="0"/>
              </a:rPr>
              <a:t>  (</a:t>
            </a:r>
            <a:r>
              <a:rPr lang="en-US" sz="2400" b="1" dirty="0" err="1">
                <a:solidFill>
                  <a:schemeClr val="bg1"/>
                </a:solidFill>
                <a:latin typeface="Courier New" pitchFamily="49" charset="0"/>
              </a:rPr>
              <a:t>u+s</a:t>
            </a:r>
            <a:r>
              <a:rPr lang="en-US" sz="2400" b="1" dirty="0">
                <a:solidFill>
                  <a:schemeClr val="bg1"/>
                </a:solidFill>
                <a:latin typeface="Courier New" pitchFamily="49" charset="0"/>
              </a:rPr>
              <a:t>)/e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8" name="Legende mit Linie 1 7"/>
          <p:cNvSpPr/>
          <p:nvPr/>
        </p:nvSpPr>
        <p:spPr>
          <a:xfrm>
            <a:off x="0" y="4284106"/>
            <a:ext cx="2854949" cy="1107996"/>
          </a:xfrm>
          <a:prstGeom prst="borderCallout1">
            <a:avLst>
              <a:gd name="adj1" fmla="val 64336"/>
              <a:gd name="adj2" fmla="val 99536"/>
              <a:gd name="adj3" fmla="val 148008"/>
              <a:gd name="adj4" fmla="val 12047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Stay away from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CPU time – it‘s </a:t>
            </a:r>
            <a:r>
              <a:rPr lang="en-US" sz="2400" b="1" dirty="0">
                <a:solidFill>
                  <a:srgbClr val="C00000"/>
                </a:solidFill>
              </a:rPr>
              <a:t>evil</a:t>
            </a:r>
            <a:r>
              <a:rPr lang="en-US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No I/O!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Legende mit Linie 1 8"/>
          <p:cNvSpPr/>
          <p:nvPr/>
        </p:nvSpPr>
        <p:spPr>
          <a:xfrm>
            <a:off x="9033292" y="4653438"/>
            <a:ext cx="2521704" cy="1477328"/>
          </a:xfrm>
          <a:prstGeom prst="borderCallout1">
            <a:avLst>
              <a:gd name="adj1" fmla="val 39600"/>
              <a:gd name="adj2" fmla="val -3831"/>
              <a:gd name="adj3" fmla="val 79501"/>
              <a:gd name="adj4" fmla="val -86017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This is the time (</a:t>
            </a:r>
            <a:r>
              <a:rPr lang="en-US" sz="2400" b="1" dirty="0" err="1">
                <a:solidFill>
                  <a:schemeClr val="bg1"/>
                </a:solidFill>
              </a:rPr>
              <a:t>walltime</a:t>
            </a:r>
            <a:r>
              <a:rPr lang="en-US" sz="2400" b="1" dirty="0">
                <a:solidFill>
                  <a:schemeClr val="bg1"/>
                </a:solidFill>
              </a:rPr>
              <a:t>) you wait for the result!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931663" y="3321119"/>
            <a:ext cx="4623333" cy="1200329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Always use </a:t>
            </a:r>
            <a:r>
              <a:rPr lang="en-US" sz="2400" b="1" dirty="0">
                <a:solidFill>
                  <a:srgbClr val="C00000"/>
                </a:solidFill>
              </a:rPr>
              <a:t>one dedicated source</a:t>
            </a:r>
            <a:r>
              <a:rPr lang="en-US" sz="2400" b="1" dirty="0">
                <a:solidFill>
                  <a:schemeClr val="bg1"/>
                </a:solidFill>
              </a:rPr>
              <a:t> for time measurements (e.g. one node)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36B59285-7AE7-C348-9760-0EA2521C89DC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8424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sz="2800" dirty="0" err="1">
                <a:solidFill>
                  <a:srgbClr val="0033CC"/>
                </a:solidFill>
                <a:latin typeface="Courier New" pitchFamily="49" charset="0"/>
              </a:rPr>
              <a:t>walltime</a:t>
            </a:r>
            <a:r>
              <a:rPr lang="en-US" dirty="0"/>
              <a:t> within code on UNIX (-like) systems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gettimeofday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WALL</a:t>
            </a:r>
            <a:r>
              <a:rPr lang="en-US" b="1" dirty="0">
                <a:solidFill>
                  <a:srgbClr val="C00000"/>
                </a:solidFill>
              </a:rPr>
              <a:t>TIME</a:t>
            </a:r>
            <a:r>
              <a:rPr lang="en-US" dirty="0"/>
              <a:t>:= Difference of two timestamps!</a:t>
            </a:r>
          </a:p>
          <a:p>
            <a:pPr lvl="1"/>
            <a:r>
              <a:rPr lang="en-US" dirty="0"/>
              <a:t>Works fine for serial timings – due care for parallel apps is required</a:t>
            </a:r>
          </a:p>
          <a:p>
            <a:pPr lvl="1"/>
            <a:r>
              <a:rPr lang="en-US" dirty="0"/>
              <a:t>Use runtime specific method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omp_get_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</a:t>
            </a:r>
            <a:br>
              <a:rPr lang="en-US" sz="3600" dirty="0"/>
            </a:br>
            <a:r>
              <a:rPr lang="en-US" sz="3600" i="1" dirty="0"/>
              <a:t>What is a good measure/metric?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31788" y="2671275"/>
            <a:ext cx="7928423" cy="175432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&lt;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sys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time.h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eaLnBrk="1" hangingPunct="1"/>
            <a:endParaRPr lang="de-DE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){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timeval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tp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de-DE" b="1" dirty="0" err="1">
                <a:solidFill>
                  <a:srgbClr val="E00000"/>
                </a:solidFill>
                <a:latin typeface="Courier New" pitchFamily="49" charset="0"/>
                <a:cs typeface="Courier New" pitchFamily="49" charset="0"/>
              </a:rPr>
              <a:t>gettimeofday</a:t>
            </a:r>
            <a:r>
              <a:rPr lang="de-DE" b="1" dirty="0">
                <a:solidFill>
                  <a:srgbClr val="E00000"/>
                </a:solidFill>
                <a:latin typeface="Courier New" pitchFamily="49" charset="0"/>
                <a:cs typeface="Courier New" pitchFamily="49" charset="0"/>
              </a:rPr>
              <a:t>(&amp;</a:t>
            </a:r>
            <a:r>
              <a:rPr lang="de-DE" b="1" dirty="0" err="1">
                <a:solidFill>
                  <a:srgbClr val="E00000"/>
                </a:solidFill>
                <a:latin typeface="Courier New" pitchFamily="49" charset="0"/>
                <a:cs typeface="Courier New" pitchFamily="49" charset="0"/>
              </a:rPr>
              <a:t>tp</a:t>
            </a:r>
            <a:r>
              <a:rPr lang="de-DE" b="1" dirty="0">
                <a:solidFill>
                  <a:srgbClr val="E00000"/>
                </a:solidFill>
                <a:latin typeface="Courier New" pitchFamily="49" charset="0"/>
                <a:cs typeface="Courier New" pitchFamily="49" charset="0"/>
              </a:rPr>
              <a:t>, NULL);</a:t>
            </a:r>
          </a:p>
          <a:p>
            <a:pPr eaLnBrk="1" hangingPunct="1"/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((double)(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tp.tv_sec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de-DE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tp.tv_usec</a:t>
            </a:r>
            <a:r>
              <a:rPr lang="de-DE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/1000000.0)); }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58859" y="2700950"/>
            <a:ext cx="367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 err="1">
                <a:solidFill>
                  <a:srgbClr val="C00000"/>
                </a:solidFill>
              </a:rPr>
              <a:t>walltime.h</a:t>
            </a:r>
            <a:r>
              <a:rPr lang="en-US" sz="2200" dirty="0">
                <a:solidFill>
                  <a:srgbClr val="C00000"/>
                </a:solidFill>
              </a:rPr>
              <a:t> in NPLE/snippets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6D7329E-63F0-4141-8784-470CEBB5E209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1265199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the gap between hardware and software</a:t>
            </a:r>
          </a:p>
          <a:p>
            <a:pPr lvl="1"/>
            <a:r>
              <a:rPr lang="en-US" dirty="0"/>
              <a:t>Compilers do the job in most cases</a:t>
            </a:r>
          </a:p>
          <a:p>
            <a:pPr lvl="1"/>
            <a:r>
              <a:rPr lang="en-US" dirty="0"/>
              <a:t>No huge frameworks with X software layers</a:t>
            </a:r>
          </a:p>
          <a:p>
            <a:pPr lvl="1"/>
            <a:r>
              <a:rPr lang="en-US" dirty="0"/>
              <a:t>Reuse libraries </a:t>
            </a:r>
          </a:p>
          <a:p>
            <a:r>
              <a:rPr lang="en-US" dirty="0"/>
              <a:t>Think </a:t>
            </a:r>
            <a:r>
              <a:rPr lang="en-US" i="1" dirty="0"/>
              <a:t>carefully</a:t>
            </a:r>
            <a:r>
              <a:rPr lang="en-US" dirty="0"/>
              <a:t> about the execution while coding</a:t>
            </a:r>
          </a:p>
          <a:p>
            <a:r>
              <a:rPr lang="en-US" dirty="0"/>
              <a:t>Use tools what help but don’t get into the way</a:t>
            </a:r>
          </a:p>
          <a:p>
            <a:r>
              <a:rPr lang="en-US" dirty="0"/>
              <a:t>Ask others! Anybody could know the answer.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  <a:br>
              <a:rPr lang="en-US" dirty="0"/>
            </a:br>
            <a:r>
              <a:rPr lang="en-US" dirty="0"/>
              <a:t>How to get performance?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614055" y="3193142"/>
            <a:ext cx="554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(of people that know what they do)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232144-4BE3-454B-851B-94D7F3EADF08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8109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given code/problem performance may be influenced by many factors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For reproducibility of</a:t>
            </a:r>
            <a:br>
              <a:rPr lang="en-US" dirty="0"/>
            </a:br>
            <a:r>
              <a:rPr lang="en-US" dirty="0"/>
              <a:t>results all performance critical factors need to be reported!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/>
              <a:t>Sensibility and stability analysis!</a:t>
            </a:r>
          </a:p>
          <a:p>
            <a:pPr>
              <a:lnSpc>
                <a:spcPct val="90000"/>
              </a:lnSpc>
            </a:pPr>
            <a:r>
              <a:rPr lang="en-US" dirty="0"/>
              <a:t>Statistics - fluctuations between runs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Performance</a:t>
            </a:r>
            <a:br>
              <a:rPr lang="en-US" sz="4000" dirty="0"/>
            </a:br>
            <a:r>
              <a:rPr lang="en-US" sz="4000" i="1" dirty="0"/>
              <a:t>Impact factors</a:t>
            </a:r>
            <a:endParaRPr lang="en-US" i="1" dirty="0"/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6093614" y="3056709"/>
            <a:ext cx="3265487" cy="15652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463161" y="1968221"/>
            <a:ext cx="2125661" cy="1015663"/>
          </a:xfrm>
          <a:prstGeom prst="rect">
            <a:avLst/>
          </a:prstGeom>
          <a:solidFill>
            <a:srgbClr val="FAF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CPU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Clock speed, SMT, #cores, cache size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041006" y="2459170"/>
            <a:ext cx="2404579" cy="738664"/>
          </a:xfrm>
          <a:prstGeom prst="rect">
            <a:avLst/>
          </a:prstGeom>
          <a:solidFill>
            <a:srgbClr val="FAF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Memory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interface, size, speed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112640" y="3388263"/>
            <a:ext cx="1980974" cy="400110"/>
          </a:xfrm>
          <a:prstGeom prst="rect">
            <a:avLst/>
          </a:prstGeom>
          <a:solidFill>
            <a:srgbClr val="FAF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Vendor / Board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131237" y="3944876"/>
            <a:ext cx="1962377" cy="400110"/>
          </a:xfrm>
          <a:prstGeom prst="rect">
            <a:avLst/>
          </a:prstGeom>
          <a:solidFill>
            <a:srgbClr val="FAF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IO subsystem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9241740" y="2426841"/>
            <a:ext cx="1809750" cy="73183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Compiler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Version, Flags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9082990" y="3944876"/>
            <a:ext cx="196850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OS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Parameters, Version, Libraries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828147" y="4560428"/>
            <a:ext cx="2562454" cy="4001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BIOS </a:t>
            </a:r>
            <a:r>
              <a:rPr lang="en-US" dirty="0">
                <a:solidFill>
                  <a:srgbClr val="FF0000"/>
                </a:solidFill>
              </a:rPr>
              <a:t>Settings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9376677" y="3276153"/>
            <a:ext cx="1968500" cy="4572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Libraries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9290159" y="2060129"/>
            <a:ext cx="3522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gnu, Intel, pgi, pathscale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1258659" y="3170654"/>
            <a:ext cx="1554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Atlas, </a:t>
            </a:r>
            <a:r>
              <a:rPr lang="en-US" err="1">
                <a:solidFill>
                  <a:schemeClr val="bg1"/>
                </a:solidFill>
              </a:rPr>
              <a:t>mkl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fftw</a:t>
            </a:r>
            <a:r>
              <a:rPr lang="en-US">
                <a:solidFill>
                  <a:schemeClr val="bg1"/>
                </a:solidFill>
              </a:rPr>
              <a:t>,…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1092538" y="3898974"/>
            <a:ext cx="14827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err="1">
                <a:solidFill>
                  <a:schemeClr val="bg1"/>
                </a:solidFill>
              </a:rPr>
              <a:t>SuSe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RedHat</a:t>
            </a:r>
            <a:r>
              <a:rPr lang="en-US">
                <a:solidFill>
                  <a:schemeClr val="bg1"/>
                </a:solidFill>
              </a:rPr>
              <a:t>, Ubuntu,…</a:t>
            </a:r>
          </a:p>
        </p:txBody>
      </p:sp>
      <p:sp>
        <p:nvSpPr>
          <p:cNvPr id="28" name="Fußzeilenplatzhalter 4">
            <a:extLst>
              <a:ext uri="{FF2B5EF4-FFF2-40B4-BE49-F238E27FC236}">
                <a16:creationId xmlns:a16="http://schemas.microsoft.com/office/drawing/2014/main" id="{6C60D307-DED9-154A-960C-2F8057C7A99A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816340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6000" y="1608061"/>
            <a:ext cx="10800000" cy="4464000"/>
          </a:xfrm>
        </p:spPr>
        <p:txBody>
          <a:bodyPr/>
          <a:lstStyle/>
          <a:p>
            <a:r>
              <a:rPr lang="en-US" sz="2400" b="1" dirty="0"/>
              <a:t>Preparation</a:t>
            </a:r>
          </a:p>
          <a:p>
            <a:pPr lvl="1"/>
            <a:r>
              <a:rPr lang="en-US" sz="2000" dirty="0"/>
              <a:t>Reliable timing/timer granularity (Minimum time which can be measured?)</a:t>
            </a:r>
          </a:p>
          <a:p>
            <a:pPr lvl="1"/>
            <a:r>
              <a:rPr lang="en-US" sz="2000" dirty="0"/>
              <a:t>Document code generation (Flags, Compiler Version)</a:t>
            </a:r>
          </a:p>
          <a:p>
            <a:pPr lvl="1"/>
            <a:r>
              <a:rPr lang="en-US" sz="2000" dirty="0"/>
              <a:t>Document system state (Clock, Turbo mode, Memory, Caches)</a:t>
            </a:r>
          </a:p>
          <a:p>
            <a:pPr lvl="1"/>
            <a:r>
              <a:rPr lang="en-US" sz="2000" dirty="0"/>
              <a:t>Consider to automate runs with a </a:t>
            </a:r>
            <a:r>
              <a:rPr lang="en-US" sz="2000" dirty="0" err="1"/>
              <a:t>skript</a:t>
            </a:r>
            <a:r>
              <a:rPr lang="en-US" sz="2000" dirty="0"/>
              <a:t> (Shell, python, </a:t>
            </a:r>
            <a:r>
              <a:rPr lang="en-US" sz="2000" dirty="0" err="1"/>
              <a:t>perl</a:t>
            </a:r>
            <a:r>
              <a:rPr lang="en-US" sz="2000" dirty="0"/>
              <a:t>) if it works manually</a:t>
            </a:r>
          </a:p>
          <a:p>
            <a:r>
              <a:rPr lang="en-US" sz="2400" b="1" dirty="0"/>
              <a:t>Doing it</a:t>
            </a:r>
          </a:p>
          <a:p>
            <a:pPr lvl="1"/>
            <a:r>
              <a:rPr lang="en-US" sz="2000" dirty="0"/>
              <a:t>Get </a:t>
            </a:r>
            <a:r>
              <a:rPr lang="en-US" sz="2000" b="1" dirty="0">
                <a:solidFill>
                  <a:srgbClr val="C00000"/>
                </a:solidFill>
              </a:rPr>
              <a:t>exclusive</a:t>
            </a:r>
            <a:r>
              <a:rPr lang="en-US" sz="2000" dirty="0"/>
              <a:t> system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Fix clock speed </a:t>
            </a:r>
          </a:p>
          <a:p>
            <a:pPr lvl="1"/>
            <a:r>
              <a:rPr lang="en-US" sz="2000" dirty="0"/>
              <a:t>Control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Affinity / Topology</a:t>
            </a:r>
            <a:r>
              <a:rPr lang="en-US" sz="2000" dirty="0"/>
              <a:t>– where does my code/threads/processes run exactly? 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Working set size </a:t>
            </a:r>
            <a:r>
              <a:rPr lang="mr-IN" sz="2000" dirty="0"/>
              <a:t>–</a:t>
            </a:r>
            <a:r>
              <a:rPr lang="en-US" sz="2000" dirty="0"/>
              <a:t> code input parameters?!</a:t>
            </a:r>
          </a:p>
          <a:p>
            <a:pPr lvl="1"/>
            <a:r>
              <a:rPr lang="en-US" sz="2000" dirty="0"/>
              <a:t>Is result </a:t>
            </a:r>
            <a:r>
              <a:rPr lang="en-US" sz="2000" b="1" dirty="0">
                <a:solidFill>
                  <a:srgbClr val="C00000"/>
                </a:solidFill>
              </a:rPr>
              <a:t>deterministic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C00000"/>
                </a:solidFill>
              </a:rPr>
              <a:t>reproducible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Do s</a:t>
            </a:r>
            <a:r>
              <a:rPr lang="en-US" sz="2000" dirty="0"/>
              <a:t>tatistics (Mean, Best, …)</a:t>
            </a:r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Performance Measurement</a:t>
            </a:r>
            <a:br>
              <a:rPr lang="en-US" sz="4000" dirty="0"/>
            </a:br>
            <a:r>
              <a:rPr lang="en-US" sz="4000" i="1" dirty="0"/>
              <a:t>Best Practices</a:t>
            </a:r>
            <a:endParaRPr lang="en-US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9041558" y="3669631"/>
            <a:ext cx="2358189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Check</a:t>
            </a:r>
            <a:r>
              <a:rPr lang="en-US" sz="2400" dirty="0">
                <a:solidFill>
                  <a:schemeClr val="bg1"/>
                </a:solidFill>
              </a:rPr>
              <a:t>: Are the </a:t>
            </a:r>
            <a:r>
              <a:rPr lang="en-US" sz="2400" b="1" dirty="0">
                <a:solidFill>
                  <a:schemeClr val="bg1"/>
                </a:solidFill>
              </a:rPr>
              <a:t>results reasonable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B399D-704C-CD43-8A01-B99A370A5F4C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0262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Postprocessing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Documentation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Try to understand and explain the result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Plan variations to gain more information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Many things can be better understood if you plot them (</a:t>
            </a:r>
            <a:r>
              <a:rPr lang="en-US" sz="2000" dirty="0" err="1"/>
              <a:t>gnuplot</a:t>
            </a:r>
            <a:r>
              <a:rPr lang="en-US" sz="2000" dirty="0"/>
              <a:t>, </a:t>
            </a:r>
            <a:r>
              <a:rPr lang="en-US" sz="2000" dirty="0" err="1"/>
              <a:t>xmgrace</a:t>
            </a:r>
            <a:r>
              <a:rPr lang="en-US" sz="2000" dirty="0"/>
              <a:t>)</a:t>
            </a:r>
          </a:p>
          <a:p>
            <a:pPr marL="311992" lvl="1" indent="0">
              <a:lnSpc>
                <a:spcPct val="100000"/>
              </a:lnSpc>
              <a:buNone/>
            </a:pPr>
            <a:endParaRPr lang="en-US" sz="8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Is there a (simple) model which can (qualitatively) explain the performance levels and variations?</a:t>
            </a:r>
          </a:p>
          <a:p>
            <a:pPr lvl="1"/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Performance Measurement</a:t>
            </a:r>
            <a:br>
              <a:rPr lang="en-US" sz="4000" dirty="0"/>
            </a:br>
            <a:r>
              <a:rPr lang="en-US" sz="4000" i="1" dirty="0"/>
              <a:t>Best Practices</a:t>
            </a:r>
            <a:endParaRPr lang="en-US" i="1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13274" r="10177" b="6872"/>
          <a:stretch/>
        </p:blipFill>
        <p:spPr bwMode="auto">
          <a:xfrm>
            <a:off x="7753077" y="3955096"/>
            <a:ext cx="3207692" cy="224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075627" y="4294379"/>
            <a:ext cx="5020373" cy="184665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do k = 1 , </a:t>
            </a:r>
            <a:r>
              <a:rPr kumimoji="0" lang="en-US" sz="1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Nk</a:t>
            </a:r>
            <a:r>
              <a:rPr lang="en-US" sz="1200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do j = 1, </a:t>
            </a:r>
            <a:r>
              <a:rPr kumimoji="0" lang="en-US" sz="1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Nj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kumimoji="0" lang="en-US" sz="1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= 1, Ni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y(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i,j,k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$               (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x(i-1,j,k)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x(i+1,j,k)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$              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x(i,j-1,k)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x(i,j+1,k)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$              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x(i,j,k-1)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x(i,j,k+1)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kumimoji="0" lang="en-US" sz="1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enddo</a:t>
            </a:r>
            <a:r>
              <a:rPr lang="en-US" sz="1200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200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sz="1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enddo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kumimoji="0" lang="en-US" sz="12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enddo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300532" y="5524434"/>
            <a:ext cx="2811987" cy="40011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pt-BR" sz="1000" dirty="0">
                <a:solidFill>
                  <a:prstClr val="black"/>
                </a:solidFill>
              </a:rPr>
              <a:t>Intel(R) Xeon(R) CPU E5-2690 v2 @ 3.00GHz</a:t>
            </a:r>
          </a:p>
          <a:p>
            <a:pPr algn="r">
              <a:buNone/>
            </a:pPr>
            <a:r>
              <a:rPr lang="pt-BR" sz="1000" dirty="0">
                <a:solidFill>
                  <a:prstClr val="black"/>
                </a:solidFill>
              </a:rPr>
              <a:t>Memory Bandwidth 48 GB/s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0C46702-853E-BA43-B190-6DEA1409DD8B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188401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don’t know where to start</a:t>
            </a:r>
            <a:br>
              <a:rPr lang="en-US" dirty="0"/>
            </a:br>
            <a:r>
              <a:rPr lang="en-US" i="1" dirty="0"/>
              <a:t>Compilers</a:t>
            </a:r>
            <a:endParaRPr lang="en-US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696000" y="1602618"/>
            <a:ext cx="8487740" cy="319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265113" indent="-265113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tabLst>
                <a:tab pos="265113" algn="l"/>
              </a:tabLst>
            </a:pP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!$OMP PARALLEL DO</a:t>
            </a:r>
          </a:p>
          <a:p>
            <a:pPr marL="265113" indent="-265113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tabLst>
                <a:tab pos="265113" algn="l"/>
              </a:tabLst>
            </a:pPr>
            <a:r>
              <a:rPr lang="pl-PL" b="1" dirty="0">
                <a:solidFill>
                  <a:srgbClr val="012D9A"/>
                </a:solidFill>
                <a:latin typeface="Courier New" pitchFamily="49" charset="0"/>
              </a:rPr>
              <a:t>do </a:t>
            </a: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k</a:t>
            </a:r>
            <a:r>
              <a:rPr lang="pl-PL" b="1" dirty="0">
                <a:solidFill>
                  <a:srgbClr val="012D9A"/>
                </a:solidFill>
                <a:latin typeface="Courier New" pitchFamily="49" charset="0"/>
              </a:rPr>
              <a:t> = </a:t>
            </a: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1</a:t>
            </a:r>
            <a:r>
              <a:rPr lang="pl-PL" b="1" dirty="0">
                <a:solidFill>
                  <a:srgbClr val="012D9A"/>
                </a:solidFill>
                <a:latin typeface="Courier New" pitchFamily="49" charset="0"/>
              </a:rPr>
              <a:t> , </a:t>
            </a:r>
            <a:r>
              <a:rPr lang="de-DE" b="1" dirty="0" err="1">
                <a:solidFill>
                  <a:srgbClr val="012D9A"/>
                </a:solidFill>
                <a:latin typeface="Courier New" pitchFamily="49" charset="0"/>
              </a:rPr>
              <a:t>Nk</a:t>
            </a:r>
            <a:endParaRPr lang="pl-PL" b="1" dirty="0">
              <a:solidFill>
                <a:srgbClr val="012D9A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None/>
              <a:tabLst>
                <a:tab pos="265113" algn="l"/>
              </a:tabLst>
            </a:pP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	</a:t>
            </a:r>
            <a:r>
              <a:rPr lang="pl-PL" b="1" dirty="0">
                <a:solidFill>
                  <a:srgbClr val="012D9A"/>
                </a:solidFill>
                <a:latin typeface="Courier New" pitchFamily="49" charset="0"/>
              </a:rPr>
              <a:t>do j = </a:t>
            </a: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1</a:t>
            </a:r>
            <a:r>
              <a:rPr lang="pl-PL" b="1" dirty="0">
                <a:solidFill>
                  <a:srgbClr val="012D9A"/>
                </a:solidFill>
                <a:latin typeface="Courier New" pitchFamily="49" charset="0"/>
              </a:rPr>
              <a:t> , </a:t>
            </a:r>
            <a:r>
              <a:rPr lang="de-DE" b="1" dirty="0" err="1">
                <a:solidFill>
                  <a:srgbClr val="012D9A"/>
                </a:solidFill>
                <a:latin typeface="Courier New" pitchFamily="49" charset="0"/>
              </a:rPr>
              <a:t>Nj</a:t>
            </a: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; </a:t>
            </a:r>
            <a:r>
              <a:rPr lang="pl-PL" b="1" dirty="0">
                <a:solidFill>
                  <a:srgbClr val="012D9A"/>
                </a:solidFill>
                <a:latin typeface="Courier New" pitchFamily="49" charset="0"/>
              </a:rPr>
              <a:t>do i = </a:t>
            </a: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1 </a:t>
            </a:r>
            <a:r>
              <a:rPr lang="pl-PL" b="1" dirty="0">
                <a:solidFill>
                  <a:srgbClr val="012D9A"/>
                </a:solidFill>
                <a:latin typeface="Courier New" pitchFamily="49" charset="0"/>
              </a:rPr>
              <a:t>, </a:t>
            </a:r>
            <a:r>
              <a:rPr lang="de-DE" b="1" dirty="0" err="1">
                <a:solidFill>
                  <a:srgbClr val="012D9A"/>
                </a:solidFill>
                <a:latin typeface="Courier New" pitchFamily="49" charset="0"/>
              </a:rPr>
              <a:t>Ni</a:t>
            </a:r>
            <a:endParaRPr lang="pl-PL" b="1" dirty="0">
              <a:solidFill>
                <a:srgbClr val="012D9A"/>
              </a:solidFill>
              <a:latin typeface="Courier New" pitchFamily="49" charset="0"/>
            </a:endParaRPr>
          </a:p>
          <a:p>
            <a:pPr marL="265113" indent="-265113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tabLst>
                <a:tab pos="265113" algn="l"/>
              </a:tabLst>
            </a:pP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	   </a:t>
            </a:r>
            <a:r>
              <a:rPr lang="de-DE" b="1" u="sng" dirty="0">
                <a:solidFill>
                  <a:srgbClr val="FF0000"/>
                </a:solidFill>
                <a:latin typeface="Courier New" pitchFamily="49" charset="0"/>
              </a:rPr>
              <a:t>y</a:t>
            </a:r>
            <a:r>
              <a:rPr lang="pl-PL" b="1" u="sng" dirty="0">
                <a:solidFill>
                  <a:srgbClr val="FF0000"/>
                </a:solidFill>
                <a:latin typeface="Courier New" pitchFamily="49" charset="0"/>
              </a:rPr>
              <a:t>(i,j,k)</a:t>
            </a:r>
            <a:r>
              <a:rPr lang="pl-PL" b="1" dirty="0">
                <a:solidFill>
                  <a:srgbClr val="012D9A"/>
                </a:solidFill>
                <a:latin typeface="Courier New" pitchFamily="49" charset="0"/>
              </a:rPr>
              <a:t>= </a:t>
            </a:r>
            <a:r>
              <a:rPr lang="de-DE" b="1" dirty="0">
                <a:solidFill>
                  <a:srgbClr val="000000"/>
                </a:solidFill>
                <a:latin typeface="Courier New" pitchFamily="49" charset="0"/>
              </a:rPr>
              <a:t>b*</a:t>
            </a:r>
            <a:r>
              <a:rPr lang="pl-PL" b="1" dirty="0">
                <a:solidFill>
                  <a:srgbClr val="012D9A"/>
                </a:solidFill>
                <a:latin typeface="Courier New" pitchFamily="49" charset="0"/>
              </a:rPr>
              <a:t>(</a:t>
            </a: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 	  </a:t>
            </a:r>
            <a:r>
              <a:rPr lang="pl-PL" b="1" dirty="0">
                <a:solidFill>
                  <a:srgbClr val="000000"/>
                </a:solidFill>
                <a:latin typeface="Courier New" pitchFamily="49" charset="0"/>
              </a:rPr>
              <a:t>x(i-1,j,k)</a:t>
            </a:r>
            <a:br>
              <a:rPr lang="de-DE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de-DE" b="1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pl-PL" b="1" dirty="0">
                <a:solidFill>
                  <a:srgbClr val="012D9A"/>
                </a:solidFill>
                <a:latin typeface="Courier New" pitchFamily="49" charset="0"/>
              </a:rPr>
              <a:t>+</a:t>
            </a: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 </a:t>
            </a:r>
            <a:r>
              <a:rPr lang="pl-PL" b="1" dirty="0">
                <a:solidFill>
                  <a:srgbClr val="000000"/>
                </a:solidFill>
                <a:latin typeface="Courier New" pitchFamily="49" charset="0"/>
              </a:rPr>
              <a:t>x(i+1,j,k)</a:t>
            </a:r>
            <a:endParaRPr lang="de-DE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265113" indent="-265113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tabLst>
                <a:tab pos="265113" algn="l"/>
              </a:tabLst>
            </a:pPr>
            <a:r>
              <a:rPr lang="de-DE" b="1" dirty="0">
                <a:solidFill>
                  <a:srgbClr val="000000"/>
                </a:solidFill>
                <a:latin typeface="Courier New" pitchFamily="49" charset="0"/>
              </a:rPr>
              <a:t>				</a:t>
            </a:r>
            <a:r>
              <a:rPr lang="pl-PL" b="1" dirty="0">
                <a:solidFill>
                  <a:srgbClr val="012D9A"/>
                </a:solidFill>
                <a:latin typeface="Courier New" pitchFamily="49" charset="0"/>
              </a:rPr>
              <a:t>+ </a:t>
            </a:r>
            <a:r>
              <a:rPr lang="pl-PL" b="1" dirty="0">
                <a:solidFill>
                  <a:srgbClr val="000000"/>
                </a:solidFill>
                <a:latin typeface="Courier New" pitchFamily="49" charset="0"/>
              </a:rPr>
              <a:t>x(i,j-1,k)</a:t>
            </a:r>
            <a:endParaRPr lang="de-DE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265113" indent="-265113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tabLst>
                <a:tab pos="265113" algn="l"/>
              </a:tabLst>
            </a:pPr>
            <a:r>
              <a:rPr lang="de-DE" b="1" dirty="0">
                <a:solidFill>
                  <a:srgbClr val="000000"/>
                </a:solidFill>
                <a:latin typeface="Courier New" pitchFamily="49" charset="0"/>
              </a:rPr>
              <a:t>				</a:t>
            </a:r>
            <a:r>
              <a:rPr lang="de-DE" b="1" dirty="0">
                <a:solidFill>
                  <a:schemeClr val="bg1"/>
                </a:solidFill>
                <a:latin typeface="Courier New" pitchFamily="49" charset="0"/>
              </a:rPr>
              <a:t>+</a:t>
            </a:r>
            <a:r>
              <a:rPr lang="de-DE" b="1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pl-PL" b="1" dirty="0">
                <a:solidFill>
                  <a:srgbClr val="000000"/>
                </a:solidFill>
                <a:latin typeface="Courier New" pitchFamily="49" charset="0"/>
              </a:rPr>
              <a:t>(i,j+1,k</a:t>
            </a:r>
            <a:r>
              <a:rPr lang="de-DE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br>
              <a:rPr lang="de-DE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de-DE" b="1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pl-PL" b="1" dirty="0">
                <a:solidFill>
                  <a:srgbClr val="012D9A"/>
                </a:solidFill>
                <a:latin typeface="Courier New" pitchFamily="49" charset="0"/>
              </a:rPr>
              <a:t>+ </a:t>
            </a:r>
            <a:r>
              <a:rPr lang="pl-PL" b="1" dirty="0">
                <a:solidFill>
                  <a:srgbClr val="000000"/>
                </a:solidFill>
                <a:latin typeface="Courier New" pitchFamily="49" charset="0"/>
              </a:rPr>
              <a:t>x(i,j,k-1)</a:t>
            </a:r>
            <a:br>
              <a:rPr lang="de-DE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de-DE" b="1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pl-PL" b="1" dirty="0">
                <a:solidFill>
                  <a:srgbClr val="012D9A"/>
                </a:solidFill>
                <a:latin typeface="Courier New" pitchFamily="49" charset="0"/>
              </a:rPr>
              <a:t>+</a:t>
            </a: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 </a:t>
            </a:r>
            <a:r>
              <a:rPr lang="pl-PL" b="1" u="sng" dirty="0">
                <a:solidFill>
                  <a:srgbClr val="000000"/>
                </a:solidFill>
                <a:latin typeface="Courier New" pitchFamily="49" charset="0"/>
              </a:rPr>
              <a:t>x(i,j,k+1</a:t>
            </a:r>
            <a:r>
              <a:rPr lang="de-DE" b="1" u="sng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)</a:t>
            </a:r>
            <a:endParaRPr lang="pl-PL" b="1" dirty="0">
              <a:solidFill>
                <a:srgbClr val="012D9A"/>
              </a:solidFill>
              <a:latin typeface="Courier New" pitchFamily="49" charset="0"/>
            </a:endParaRPr>
          </a:p>
          <a:p>
            <a:pPr marL="265113" indent="-265113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tabLst>
                <a:tab pos="265113" algn="l"/>
              </a:tabLst>
            </a:pP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    e</a:t>
            </a:r>
            <a:r>
              <a:rPr lang="pl-PL" b="1" dirty="0">
                <a:solidFill>
                  <a:srgbClr val="012D9A"/>
                </a:solidFill>
                <a:latin typeface="Courier New" pitchFamily="49" charset="0"/>
              </a:rPr>
              <a:t>nddo</a:t>
            </a: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; </a:t>
            </a:r>
            <a:r>
              <a:rPr lang="pl-PL" b="1" dirty="0">
                <a:solidFill>
                  <a:srgbClr val="012D9A"/>
                </a:solidFill>
                <a:latin typeface="Courier New" pitchFamily="49" charset="0"/>
              </a:rPr>
              <a:t>enddo</a:t>
            </a: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 </a:t>
            </a:r>
          </a:p>
          <a:p>
            <a:pPr marL="265113" indent="-265113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tabLst>
                <a:tab pos="265113" algn="l"/>
              </a:tabLst>
            </a:pPr>
            <a:r>
              <a:rPr lang="de-DE" b="1" dirty="0" err="1">
                <a:solidFill>
                  <a:srgbClr val="012D9A"/>
                </a:solidFill>
                <a:latin typeface="Courier New" pitchFamily="49" charset="0"/>
              </a:rPr>
              <a:t>enddo</a:t>
            </a:r>
            <a:endParaRPr lang="de-DE" b="1" dirty="0">
              <a:solidFill>
                <a:srgbClr val="012D9A"/>
              </a:solidFill>
              <a:latin typeface="Courier New" pitchFamily="49" charset="0"/>
            </a:endParaRPr>
          </a:p>
          <a:p>
            <a:pPr marL="265113" indent="-265113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tabLst>
                <a:tab pos="265113" algn="l"/>
              </a:tabLst>
            </a:pPr>
            <a:r>
              <a:rPr lang="de-DE" b="1" dirty="0">
                <a:solidFill>
                  <a:srgbClr val="012D9A"/>
                </a:solidFill>
                <a:latin typeface="Courier New" pitchFamily="49" charset="0"/>
              </a:rPr>
              <a:t>!$OMP END PARALLEL DO</a:t>
            </a:r>
          </a:p>
        </p:txBody>
      </p:sp>
      <p:pic>
        <p:nvPicPr>
          <p:cNvPr id="10" name="Inhaltsplatzhalt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12551" r="9936" b="7108"/>
          <a:stretch/>
        </p:blipFill>
        <p:spPr>
          <a:xfrm>
            <a:off x="5454402" y="1729902"/>
            <a:ext cx="5838398" cy="424839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rot="19643414">
            <a:off x="8228836" y="3331810"/>
            <a:ext cx="67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–O0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712200" y="443126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–O3 -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xAVX</a:t>
            </a: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950245" y="3410274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2D9A"/>
                </a:solidFill>
              </a:rPr>
              <a:t>Prepared for </a:t>
            </a:r>
            <a:br>
              <a:rPr lang="en-US" dirty="0">
                <a:solidFill>
                  <a:srgbClr val="002D9A"/>
                </a:solidFill>
              </a:rPr>
            </a:br>
            <a:r>
              <a:rPr lang="en-US" dirty="0">
                <a:solidFill>
                  <a:srgbClr val="002D9A"/>
                </a:solidFill>
              </a:rPr>
              <a:t>the highly </a:t>
            </a:r>
            <a:br>
              <a:rPr lang="en-US" dirty="0">
                <a:solidFill>
                  <a:srgbClr val="002D9A"/>
                </a:solidFill>
              </a:rPr>
            </a:br>
            <a:r>
              <a:rPr lang="en-US" dirty="0">
                <a:solidFill>
                  <a:srgbClr val="002D9A"/>
                </a:solidFill>
              </a:rPr>
              <a:t>parallel era!</a:t>
            </a: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10626645" y="2428604"/>
            <a:ext cx="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493372" y="4927883"/>
            <a:ext cx="5163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2D9A"/>
                </a:solidFill>
              </a:rPr>
              <a:t>Changing only a the compile options makes this code scalable on an 8-core chip (Intel </a:t>
            </a:r>
            <a:r>
              <a:rPr lang="en-US" sz="2000" dirty="0" err="1">
                <a:solidFill>
                  <a:srgbClr val="002D9A"/>
                </a:solidFill>
              </a:rPr>
              <a:t>SandyBridge</a:t>
            </a:r>
            <a:r>
              <a:rPr lang="en-US" sz="2000" dirty="0">
                <a:solidFill>
                  <a:srgbClr val="002D9A"/>
                </a:solidFill>
              </a:rPr>
              <a:t>)</a:t>
            </a:r>
          </a:p>
        </p:txBody>
      </p:sp>
      <p:sp>
        <p:nvSpPr>
          <p:cNvPr id="16" name="Ellipse 15"/>
          <p:cNvSpPr/>
          <p:nvPr/>
        </p:nvSpPr>
        <p:spPr bwMode="auto">
          <a:xfrm>
            <a:off x="5485175" y="3062270"/>
            <a:ext cx="318198" cy="12307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583BBD52-BEC0-0641-AAB4-1A36AAF273C7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14316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6000" y="1584000"/>
            <a:ext cx="11496000" cy="4464000"/>
          </a:xfrm>
        </p:spPr>
        <p:txBody>
          <a:bodyPr/>
          <a:lstStyle/>
          <a:p>
            <a:r>
              <a:rPr lang="en-US" dirty="0"/>
              <a:t>If you have the source, recompile it for a new machine type</a:t>
            </a:r>
          </a:p>
          <a:p>
            <a:r>
              <a:rPr lang="en-US" dirty="0"/>
              <a:t>Select architecture flag manually</a:t>
            </a:r>
          </a:p>
          <a:p>
            <a:pPr lvl="1"/>
            <a:r>
              <a:rPr lang="en-US" dirty="0"/>
              <a:t>Auto selector often chooses not the best option</a:t>
            </a:r>
          </a:p>
          <a:p>
            <a:r>
              <a:rPr lang="en-US" dirty="0"/>
              <a:t>General optimization levels: -O0, -O1, -O2, -O3</a:t>
            </a:r>
          </a:p>
          <a:p>
            <a:pPr lvl="1"/>
            <a:r>
              <a:rPr lang="en-US" dirty="0"/>
              <a:t>Enable/disable set of optimization options</a:t>
            </a:r>
          </a:p>
          <a:p>
            <a:pPr lvl="1"/>
            <a:r>
              <a:rPr lang="en-US" dirty="0"/>
              <a:t>Check compiler’s options to choose best (-</a:t>
            </a:r>
            <a:r>
              <a:rPr lang="en-US" dirty="0" err="1"/>
              <a:t>xAVX</a:t>
            </a:r>
            <a:r>
              <a:rPr lang="en-US" dirty="0"/>
              <a:t>, -</a:t>
            </a:r>
            <a:r>
              <a:rPr lang="en-US" dirty="0" err="1"/>
              <a:t>mavx</a:t>
            </a:r>
            <a:r>
              <a:rPr lang="en-US" dirty="0"/>
              <a:t>)</a:t>
            </a:r>
          </a:p>
          <a:p>
            <a:r>
              <a:rPr lang="en-US" dirty="0"/>
              <a:t>Different functions may benefit from different options</a:t>
            </a:r>
          </a:p>
          <a:p>
            <a:r>
              <a:rPr lang="en-US" dirty="0"/>
              <a:t>Put hints in the code (e.g. pragma </a:t>
            </a:r>
            <a:r>
              <a:rPr lang="en-US" dirty="0" err="1"/>
              <a:t>simd</a:t>
            </a:r>
            <a:r>
              <a:rPr lang="en-US" dirty="0"/>
              <a:t>, vector aligned, ..)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don’t know where to start</a:t>
            </a:r>
            <a:br>
              <a:rPr lang="en-US" dirty="0"/>
            </a:br>
            <a:r>
              <a:rPr lang="en-US" i="1" dirty="0"/>
              <a:t>Compilers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991600" y="2344740"/>
            <a:ext cx="3200400" cy="156966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Don’t do a parameter search study with machine learning which takes a week!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Ovale Legende 4"/>
          <p:cNvSpPr/>
          <p:nvPr/>
        </p:nvSpPr>
        <p:spPr>
          <a:xfrm>
            <a:off x="7560252" y="5740444"/>
            <a:ext cx="2402898" cy="432792"/>
          </a:xfrm>
          <a:prstGeom prst="wedgeEllipseCallout">
            <a:avLst>
              <a:gd name="adj1" fmla="val -51752"/>
              <a:gd name="adj2" fmla="val -91558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000" dirty="0">
                <a:solidFill>
                  <a:schemeClr val="bg1"/>
                </a:solidFill>
              </a:rPr>
              <a:t>What is SIMD?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A4B3159-4929-0D40-9981-2D44D01B944C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76768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HPC = Computing on the edge</a:t>
            </a:r>
          </a:p>
        </p:txBody>
      </p:sp>
    </p:spTree>
    <p:extLst>
      <p:ext uri="{BB962C8B-B14F-4D97-AF65-F5344CB8AC3E}">
        <p14:creationId xmlns:p14="http://schemas.microsoft.com/office/powerpoint/2010/main" val="2839028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5999" y="1584000"/>
            <a:ext cx="10975443" cy="4464000"/>
          </a:xfrm>
        </p:spPr>
        <p:txBody>
          <a:bodyPr/>
          <a:lstStyle/>
          <a:p>
            <a:r>
              <a:rPr lang="en-US" dirty="0"/>
              <a:t>Your application is, of course, an important source of data</a:t>
            </a:r>
          </a:p>
          <a:p>
            <a:pPr lvl="1"/>
            <a:r>
              <a:rPr lang="en-US" dirty="0"/>
              <a:t>Also previous versions / optimization steps</a:t>
            </a:r>
          </a:p>
          <a:p>
            <a:pPr lvl="1"/>
            <a:r>
              <a:rPr lang="en-US" dirty="0"/>
              <a:t>Measure! Measure! Measure!</a:t>
            </a:r>
          </a:p>
          <a:p>
            <a:r>
              <a:rPr lang="en-US" dirty="0"/>
              <a:t>Reference values</a:t>
            </a:r>
          </a:p>
          <a:p>
            <a:pPr lvl="1"/>
            <a:r>
              <a:rPr lang="en-US" dirty="0"/>
              <a:t>Determined with benchmarks (STREAM, MPI ping/pong, …)</a:t>
            </a:r>
          </a:p>
          <a:p>
            <a:pPr lvl="1"/>
            <a:r>
              <a:rPr lang="en-US" dirty="0"/>
              <a:t>Data sheets of hardware vendors</a:t>
            </a:r>
          </a:p>
          <a:p>
            <a:r>
              <a:rPr lang="en-US" dirty="0" err="1"/>
              <a:t>Microbenchmarks</a:t>
            </a:r>
            <a:r>
              <a:rPr lang="en-US" dirty="0"/>
              <a:t> / Proxy Apps</a:t>
            </a:r>
          </a:p>
          <a:p>
            <a:pPr lvl="1"/>
            <a:r>
              <a:rPr lang="en-US" dirty="0"/>
              <a:t>Code snippet of a hot region to run stand-alone for in-depth analysis</a:t>
            </a:r>
          </a:p>
          <a:p>
            <a:pPr lvl="1"/>
            <a:r>
              <a:rPr lang="en-US" dirty="0"/>
              <a:t>Code that stresses some specific hardware component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get data from?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45EF7FEA-0D21-A141-89A4-33A2A398C256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985484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Simply</a:t>
            </a:r>
            <a:r>
              <a:rPr lang="en-US" dirty="0"/>
              <a:t>: To know where to stop</a:t>
            </a:r>
          </a:p>
          <a:p>
            <a:r>
              <a:rPr lang="en-US" dirty="0"/>
              <a:t>How deep do you want to dig?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reference data?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923314" y="1756229"/>
            <a:ext cx="957943" cy="43088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164285" y="1756228"/>
            <a:ext cx="1299029" cy="43088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>
                <a:solidFill>
                  <a:schemeClr val="bg1"/>
                </a:solidFill>
              </a:rPr>
              <a:t>Libraries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923314" y="2379026"/>
            <a:ext cx="2540000" cy="43088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>
                <a:solidFill>
                  <a:schemeClr val="bg1"/>
                </a:solidFill>
              </a:rPr>
              <a:t>OS kernel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23314" y="3001823"/>
            <a:ext cx="2540000" cy="43088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>
                <a:solidFill>
                  <a:schemeClr val="bg1"/>
                </a:solidFill>
              </a:rPr>
              <a:t>Hardware</a:t>
            </a:r>
          </a:p>
        </p:txBody>
      </p:sp>
      <p:pic>
        <p:nvPicPr>
          <p:cNvPr id="9" name="Inhaltsplatzhalt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13274" r="10177" b="6872"/>
          <a:stretch/>
        </p:blipFill>
        <p:spPr bwMode="auto">
          <a:xfrm>
            <a:off x="1120048" y="2692949"/>
            <a:ext cx="4932410" cy="345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705600" y="3860800"/>
            <a:ext cx="5214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Intel Haswell:</a:t>
            </a:r>
          </a:p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2x FMA/cy   but 1 divide every 28 cycles</a:t>
            </a:r>
          </a:p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Intel Broadwell:</a:t>
            </a:r>
          </a:p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2x FMA/cy but 1 divide every 16 cycles</a:t>
            </a:r>
          </a:p>
        </p:txBody>
      </p:sp>
      <p:sp>
        <p:nvSpPr>
          <p:cNvPr id="11" name="Ovale Legende 10"/>
          <p:cNvSpPr/>
          <p:nvPr/>
        </p:nvSpPr>
        <p:spPr>
          <a:xfrm>
            <a:off x="9232858" y="3599604"/>
            <a:ext cx="2263142" cy="432792"/>
          </a:xfrm>
          <a:prstGeom prst="wedgeEllipseCallout">
            <a:avLst>
              <a:gd name="adj1" fmla="val -93430"/>
              <a:gd name="adj2" fmla="val 119721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000" dirty="0">
                <a:solidFill>
                  <a:schemeClr val="bg1"/>
                </a:solidFill>
              </a:rPr>
              <a:t>What is FMA?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E147ABA-3476-8D46-8E1C-FFAE2197CCA3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8394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task scheduler places tasks (=processes/threads) on cores</a:t>
            </a:r>
          </a:p>
          <a:p>
            <a:r>
              <a:rPr lang="en-US" dirty="0"/>
              <a:t>OS scheduler moves tasks to different cores from time to time</a:t>
            </a:r>
          </a:p>
          <a:p>
            <a:r>
              <a:rPr lang="en-US" dirty="0"/>
              <a:t>STREAM: parallel allocation and initialization of data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Affinity</a:t>
            </a:r>
            <a:br>
              <a:rPr lang="en-US" i="1" dirty="0"/>
            </a:br>
            <a:r>
              <a:rPr lang="en-US" i="1" dirty="0"/>
              <a:t>Why does my runtime vary?</a:t>
            </a:r>
            <a:br>
              <a:rPr lang="en-US" dirty="0"/>
            </a:br>
            <a:endParaRPr lang="en-US" i="1" dirty="0"/>
          </a:p>
        </p:txBody>
      </p:sp>
      <p:sp>
        <p:nvSpPr>
          <p:cNvPr id="11" name="Rechteck 10"/>
          <p:cNvSpPr/>
          <p:nvPr/>
        </p:nvSpPr>
        <p:spPr>
          <a:xfrm>
            <a:off x="7285521" y="3155522"/>
            <a:ext cx="1939502" cy="285475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2" name="Ovale Legende 11"/>
          <p:cNvSpPr/>
          <p:nvPr/>
        </p:nvSpPr>
        <p:spPr>
          <a:xfrm>
            <a:off x="8131558" y="423117"/>
            <a:ext cx="2486391" cy="865584"/>
          </a:xfrm>
          <a:prstGeom prst="wedgeEllipseCallout">
            <a:avLst>
              <a:gd name="adj1" fmla="val -75102"/>
              <a:gd name="adj2" fmla="val 76124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000" dirty="0">
                <a:solidFill>
                  <a:schemeClr val="bg1"/>
                </a:solidFill>
              </a:rPr>
              <a:t>Enough talking,</a:t>
            </a:r>
          </a:p>
          <a:p>
            <a:pPr algn="r">
              <a:buNone/>
            </a:pPr>
            <a:r>
              <a:rPr lang="en-US" sz="2000" dirty="0">
                <a:solidFill>
                  <a:schemeClr val="bg1"/>
                </a:solidFill>
              </a:rPr>
              <a:t>Let’s run it</a:t>
            </a:r>
          </a:p>
        </p:txBody>
      </p:sp>
      <p:sp>
        <p:nvSpPr>
          <p:cNvPr id="13" name="Textfeld 12"/>
          <p:cNvSpPr txBox="1"/>
          <p:nvPr/>
        </p:nvSpPr>
        <p:spPr>
          <a:xfrm rot="16200000">
            <a:off x="-421020" y="4262909"/>
            <a:ext cx="221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No CPU affinity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2CBE913-45AF-5844-9C6B-E2E1A7BD3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98" y="3210558"/>
            <a:ext cx="3820719" cy="286553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95A43BD-5584-5147-9ED5-AA265F9F9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31" y="3188327"/>
            <a:ext cx="3904739" cy="29285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3EA0F74-DE3D-0F48-B5DF-8FE6AD931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44" y="3228804"/>
            <a:ext cx="3837535" cy="287815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F0D3894-85DF-A346-AF76-69FAB4F00A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18" y="3240907"/>
            <a:ext cx="3821397" cy="286604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253773" y="4267884"/>
            <a:ext cx="3841365" cy="769441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b="1" dirty="0">
                <a:solidFill>
                  <a:schemeClr val="bg1"/>
                </a:solidFill>
              </a:rPr>
              <a:t>Control your execution environment!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1BF70CDC-8878-A34D-9514-72DE63C7FD19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2776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 animBg="1"/>
      <p:bldP spid="13" grpId="0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6000" y="1584000"/>
            <a:ext cx="11037088" cy="4464000"/>
          </a:xfrm>
        </p:spPr>
        <p:txBody>
          <a:bodyPr/>
          <a:lstStyle/>
          <a:p>
            <a:r>
              <a:rPr lang="en-US" dirty="0"/>
              <a:t>Limiting set of possible HW threads per process/thread</a:t>
            </a:r>
          </a:p>
          <a:p>
            <a:r>
              <a:rPr lang="en-US" dirty="0"/>
              <a:t>There are several reasons for caring about affinity:</a:t>
            </a:r>
          </a:p>
          <a:p>
            <a:pPr lvl="1"/>
            <a:r>
              <a:rPr lang="en-US" dirty="0"/>
              <a:t>Eliminating performance variation</a:t>
            </a:r>
          </a:p>
          <a:p>
            <a:pPr lvl="1"/>
            <a:r>
              <a:rPr lang="en-US" dirty="0"/>
              <a:t>Making use of architectural features</a:t>
            </a:r>
          </a:p>
          <a:p>
            <a:pPr lvl="1"/>
            <a:r>
              <a:rPr lang="en-US" dirty="0"/>
              <a:t>Avoiding resource contention</a:t>
            </a:r>
          </a:p>
          <a:p>
            <a:r>
              <a:rPr lang="en-US" dirty="0"/>
              <a:t>Many tools/methods for affinity: </a:t>
            </a:r>
            <a:r>
              <a:rPr lang="en-US" dirty="0" err="1"/>
              <a:t>taskset</a:t>
            </a:r>
            <a:r>
              <a:rPr lang="en-US" dirty="0"/>
              <a:t>, </a:t>
            </a:r>
            <a:r>
              <a:rPr lang="en-US" dirty="0" err="1"/>
              <a:t>sched.h</a:t>
            </a:r>
            <a:r>
              <a:rPr lang="en-US" dirty="0"/>
              <a:t>, </a:t>
            </a:r>
            <a:r>
              <a:rPr lang="en-US" dirty="0" err="1"/>
              <a:t>OpenMP</a:t>
            </a:r>
            <a:r>
              <a:rPr lang="en-US" dirty="0"/>
              <a:t>/MPI-specific, </a:t>
            </a:r>
            <a:r>
              <a:rPr lang="en-US" dirty="0" err="1"/>
              <a:t>numactl</a:t>
            </a:r>
            <a:r>
              <a:rPr lang="en-US" dirty="0"/>
              <a:t>, </a:t>
            </a:r>
            <a:r>
              <a:rPr lang="en-US" dirty="0" err="1"/>
              <a:t>likwid</a:t>
            </a:r>
            <a:r>
              <a:rPr lang="en-US" dirty="0"/>
              <a:t>-pin</a:t>
            </a:r>
          </a:p>
          <a:p>
            <a:endParaRPr lang="en-US" dirty="0"/>
          </a:p>
          <a:p>
            <a:r>
              <a:rPr lang="en-US" dirty="0"/>
              <a:t>Choose what fits best! Remember to set thread count!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Affinity</a:t>
            </a:r>
            <a:br>
              <a:rPr lang="en-US" dirty="0"/>
            </a:br>
            <a:r>
              <a:rPr lang="en-US" dirty="0"/>
              <a:t>Process and thread affinity</a:t>
            </a:r>
          </a:p>
        </p:txBody>
      </p:sp>
      <p:sp>
        <p:nvSpPr>
          <p:cNvPr id="4" name="Legende mit Linie 2 3"/>
          <p:cNvSpPr/>
          <p:nvPr/>
        </p:nvSpPr>
        <p:spPr>
          <a:xfrm>
            <a:off x="6964413" y="3535027"/>
            <a:ext cx="1706975" cy="492443"/>
          </a:xfrm>
          <a:prstGeom prst="borderCallout2">
            <a:avLst>
              <a:gd name="adj1" fmla="val 20141"/>
              <a:gd name="adj2" fmla="val -1146"/>
              <a:gd name="adj3" fmla="val 18750"/>
              <a:gd name="adj4" fmla="val -16667"/>
              <a:gd name="adj5" fmla="val 116673"/>
              <a:gd name="adj6" fmla="val -1791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</a:rPr>
              <a:t>Define </a:t>
            </a:r>
            <a:r>
              <a:rPr lang="en-US" sz="1600" dirty="0" err="1">
                <a:solidFill>
                  <a:schemeClr val="bg1"/>
                </a:solidFill>
              </a:rPr>
              <a:t>cpuset</a:t>
            </a:r>
            <a:r>
              <a:rPr lang="en-US" sz="1600" dirty="0">
                <a:solidFill>
                  <a:schemeClr val="bg1"/>
                </a:solidFill>
              </a:rPr>
              <a:t> but no real pinning</a:t>
            </a:r>
          </a:p>
        </p:txBody>
      </p:sp>
      <p:sp>
        <p:nvSpPr>
          <p:cNvPr id="5" name="Legende mit Linie 2 4"/>
          <p:cNvSpPr/>
          <p:nvPr/>
        </p:nvSpPr>
        <p:spPr>
          <a:xfrm>
            <a:off x="8393986" y="4668403"/>
            <a:ext cx="1429572" cy="738664"/>
          </a:xfrm>
          <a:prstGeom prst="borderCallout2">
            <a:avLst>
              <a:gd name="adj1" fmla="val 20141"/>
              <a:gd name="adj2" fmla="val -1146"/>
              <a:gd name="adj3" fmla="val 18750"/>
              <a:gd name="adj4" fmla="val -16667"/>
              <a:gd name="adj5" fmla="val -7118"/>
              <a:gd name="adj6" fmla="val -1648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</a:rPr>
              <a:t>Application threads pin themselves</a:t>
            </a:r>
          </a:p>
        </p:txBody>
      </p:sp>
      <p:sp>
        <p:nvSpPr>
          <p:cNvPr id="6" name="Legende mit Linie 2 5"/>
          <p:cNvSpPr/>
          <p:nvPr/>
        </p:nvSpPr>
        <p:spPr>
          <a:xfrm>
            <a:off x="9736724" y="3535026"/>
            <a:ext cx="1429572" cy="492443"/>
          </a:xfrm>
          <a:prstGeom prst="borderCallout2">
            <a:avLst>
              <a:gd name="adj1" fmla="val 20141"/>
              <a:gd name="adj2" fmla="val -1146"/>
              <a:gd name="adj3" fmla="val 18750"/>
              <a:gd name="adj4" fmla="val -16667"/>
              <a:gd name="adj5" fmla="val 116673"/>
              <a:gd name="adj6" fmla="val -1791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</a:rPr>
              <a:t>Vendor-specific non-portable</a:t>
            </a:r>
          </a:p>
        </p:txBody>
      </p:sp>
      <p:sp>
        <p:nvSpPr>
          <p:cNvPr id="7" name="Legende mit Linie 2 6"/>
          <p:cNvSpPr/>
          <p:nvPr/>
        </p:nvSpPr>
        <p:spPr>
          <a:xfrm>
            <a:off x="3396343" y="5160845"/>
            <a:ext cx="2452914" cy="492443"/>
          </a:xfrm>
          <a:prstGeom prst="borderCallout2">
            <a:avLst>
              <a:gd name="adj1" fmla="val 20141"/>
              <a:gd name="adj2" fmla="val -1146"/>
              <a:gd name="adj3" fmla="val 18750"/>
              <a:gd name="adj4" fmla="val -16667"/>
              <a:gd name="adj5" fmla="val -11820"/>
              <a:gd name="adj6" fmla="val -1637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</a:rPr>
              <a:t>Pin application threads to NUMA domain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C2C8F8F-A693-644C-866C-F849926CE4B3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7229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6000" y="1584000"/>
            <a:ext cx="6744077" cy="15077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„Like I </a:t>
            </a:r>
            <a:r>
              <a:rPr lang="de-DE" dirty="0" err="1"/>
              <a:t>knew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I do“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Tool suite for performance-oriented programmers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LIKWID</a:t>
            </a:r>
            <a:br>
              <a:rPr lang="en-US" dirty="0"/>
            </a:br>
            <a:r>
              <a:rPr lang="en-US" sz="3600" i="1" dirty="0"/>
              <a:t>Overview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7624231" y="329985"/>
            <a:ext cx="4290345" cy="2793924"/>
            <a:chOff x="3343309" y="-70179"/>
            <a:chExt cx="5587130" cy="3225156"/>
          </a:xfrm>
        </p:grpSpPr>
        <p:pic>
          <p:nvPicPr>
            <p:cNvPr id="5" name="Grafik 4" descr="KA950_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2302" y="-70179"/>
              <a:ext cx="3118137" cy="3091492"/>
            </a:xfrm>
            <a:prstGeom prst="rect">
              <a:avLst/>
            </a:prstGeom>
          </p:spPr>
        </p:pic>
        <p:sp>
          <p:nvSpPr>
            <p:cNvPr id="6" name="&quot;Nein&quot;-Symbol 5"/>
            <p:cNvSpPr>
              <a:spLocks noChangeAspect="1"/>
            </p:cNvSpPr>
            <p:nvPr/>
          </p:nvSpPr>
          <p:spPr bwMode="auto">
            <a:xfrm>
              <a:off x="6795138" y="852681"/>
              <a:ext cx="1443492" cy="1431157"/>
            </a:xfrm>
            <a:prstGeom prst="noSmoking">
              <a:avLst>
                <a:gd name="adj" fmla="val 7708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7" name="Grafik 6" descr="kitchen-aid-5-speed-hand-mix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3309" y="790457"/>
              <a:ext cx="1867899" cy="1851937"/>
            </a:xfrm>
            <a:prstGeom prst="rect">
              <a:avLst/>
            </a:prstGeom>
          </p:spPr>
        </p:pic>
        <p:pic>
          <p:nvPicPr>
            <p:cNvPr id="8" name="Grafik 7" descr="kyocera-ceramic-knife.jpg"/>
            <p:cNvPicPr>
              <a:picLocks noChangeAspect="1"/>
            </p:cNvPicPr>
            <p:nvPr/>
          </p:nvPicPr>
          <p:blipFill>
            <a:blip r:embed="rId5" cstate="print"/>
            <a:srcRect t="32705" b="34590"/>
            <a:stretch>
              <a:fillRect/>
            </a:stretch>
          </p:blipFill>
          <p:spPr>
            <a:xfrm>
              <a:off x="3845393" y="2594959"/>
              <a:ext cx="1727093" cy="560018"/>
            </a:xfrm>
            <a:prstGeom prst="rect">
              <a:avLst/>
            </a:prstGeom>
          </p:spPr>
        </p:pic>
        <p:sp>
          <p:nvSpPr>
            <p:cNvPr id="9" name="Pfeil nach rechts 8"/>
            <p:cNvSpPr/>
            <p:nvPr/>
          </p:nvSpPr>
          <p:spPr bwMode="auto">
            <a:xfrm rot="10800000">
              <a:off x="5288885" y="1786044"/>
              <a:ext cx="815887" cy="373345"/>
            </a:xfrm>
            <a:prstGeom prst="rightArrow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696000" y="4343400"/>
            <a:ext cx="10800000" cy="168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200" dirty="0" err="1">
              <a:solidFill>
                <a:schemeClr val="bg1"/>
              </a:solidFill>
            </a:endParaRPr>
          </a:p>
        </p:txBody>
      </p:sp>
      <p:sp>
        <p:nvSpPr>
          <p:cNvPr id="11" name="Inhaltsplatzhalter 1"/>
          <p:cNvSpPr txBox="1">
            <a:spLocks/>
          </p:cNvSpPr>
          <p:nvPr/>
        </p:nvSpPr>
        <p:spPr>
          <a:xfrm>
            <a:off x="696000" y="3385448"/>
            <a:ext cx="10800000" cy="24947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11992" marR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 sz="2933" b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23984" indent="-31199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defRPr sz="2667" b="0">
                <a:solidFill>
                  <a:srgbClr val="003399"/>
                </a:solidFill>
                <a:latin typeface="+mn-lt"/>
              </a:defRPr>
            </a:lvl2pPr>
            <a:lvl3pPr marL="935977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b="0">
                <a:solidFill>
                  <a:srgbClr val="003399"/>
                </a:solidFill>
                <a:latin typeface="+mn-lt"/>
              </a:defRPr>
            </a:lvl3pPr>
            <a:lvl4pPr marL="1247969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2133" b="0">
                <a:solidFill>
                  <a:srgbClr val="003399"/>
                </a:solidFill>
                <a:latin typeface="+mn-lt"/>
              </a:defRPr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>
                <a:solidFill>
                  <a:srgbClr val="003399"/>
                </a:solidFill>
                <a:latin typeface="+mn-lt"/>
              </a:defRPr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="0" i="0" baseline="0">
                <a:solidFill>
                  <a:srgbClr val="003896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r>
              <a:rPr lang="en-US" kern="0" dirty="0"/>
              <a:t>Developed by HPC group of RRZE since 2009</a:t>
            </a:r>
          </a:p>
          <a:p>
            <a:pPr marL="0" indent="0">
              <a:buNone/>
            </a:pPr>
            <a:endParaRPr lang="en-US" kern="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kern="0" dirty="0">
                <a:solidFill>
                  <a:srgbClr val="C00000"/>
                </a:solidFill>
              </a:rPr>
              <a:t>Goals: </a:t>
            </a:r>
          </a:p>
          <a:p>
            <a:r>
              <a:rPr lang="en-US" kern="0" dirty="0">
                <a:solidFill>
                  <a:srgbClr val="C00000"/>
                </a:solidFill>
              </a:rPr>
              <a:t>Provide support for architecture at official release date</a:t>
            </a:r>
          </a:p>
          <a:p>
            <a:r>
              <a:rPr lang="en-US" kern="0" dirty="0">
                <a:solidFill>
                  <a:srgbClr val="C00000"/>
                </a:solidFill>
              </a:rPr>
              <a:t>Offer powerful tools for daily work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46D98318-7104-9348-B2D2-B72E781CC3CB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3667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Pinning processes/threads to HW thread(s) is crucial</a:t>
            </a:r>
          </a:p>
          <a:p>
            <a:r>
              <a:rPr lang="en-US" dirty="0"/>
              <a:t>Pinning of application threads transparent for users</a:t>
            </a:r>
          </a:p>
          <a:p>
            <a:pPr lvl="1"/>
            <a:r>
              <a:rPr lang="en-US" sz="2200" dirty="0" err="1"/>
              <a:t>likwid</a:t>
            </a:r>
            <a:r>
              <a:rPr lang="en-US" sz="2200" dirty="0"/>
              <a:t>-pin –c 4 ./</a:t>
            </a:r>
            <a:r>
              <a:rPr lang="en-US" sz="2200" dirty="0" err="1"/>
              <a:t>serial_app</a:t>
            </a:r>
            <a:endParaRPr lang="en-US" sz="2200" dirty="0"/>
          </a:p>
          <a:p>
            <a:pPr lvl="1"/>
            <a:r>
              <a:rPr lang="en-US" sz="2200" dirty="0" err="1"/>
              <a:t>likwid</a:t>
            </a:r>
            <a:r>
              <a:rPr lang="en-US" sz="2200" dirty="0"/>
              <a:t>-pin –c 4,5 ./</a:t>
            </a:r>
            <a:r>
              <a:rPr lang="en-US" sz="2200" dirty="0" err="1"/>
              <a:t>threaded_app</a:t>
            </a:r>
            <a:endParaRPr lang="en-US" sz="2200" dirty="0"/>
          </a:p>
          <a:p>
            <a:pPr lvl="1"/>
            <a:r>
              <a:rPr lang="en-US" sz="2200" dirty="0" err="1"/>
              <a:t>likwid</a:t>
            </a:r>
            <a:r>
              <a:rPr lang="en-US" sz="2200" dirty="0"/>
              <a:t>-pin –c S0:1@S1:1 ./</a:t>
            </a:r>
            <a:r>
              <a:rPr lang="en-US" sz="2200" dirty="0" err="1"/>
              <a:t>threaded_app</a:t>
            </a:r>
            <a:endParaRPr lang="en-US" sz="2200" dirty="0"/>
          </a:p>
          <a:p>
            <a:pPr lvl="1"/>
            <a:r>
              <a:rPr lang="en-US" sz="2200" dirty="0" err="1"/>
              <a:t>likwid</a:t>
            </a:r>
            <a:r>
              <a:rPr lang="en-US" sz="2200" dirty="0"/>
              <a:t>-pin –c S0:0-2 ./</a:t>
            </a:r>
            <a:r>
              <a:rPr lang="en-US" sz="2200" dirty="0" err="1"/>
              <a:t>threaded_app</a:t>
            </a:r>
            <a:endParaRPr lang="en-US" sz="2200" dirty="0"/>
          </a:p>
          <a:p>
            <a:pPr lvl="1"/>
            <a:r>
              <a:rPr lang="en-US" sz="2200" dirty="0"/>
              <a:t>Other selection syntaxes</a:t>
            </a:r>
            <a:br>
              <a:rPr lang="en-US" sz="2200" dirty="0"/>
            </a:br>
            <a:r>
              <a:rPr lang="en-US" sz="2200" dirty="0"/>
              <a:t>exist as well</a:t>
            </a:r>
          </a:p>
          <a:p>
            <a:pPr lvl="2"/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LIKWID</a:t>
            </a:r>
            <a:br>
              <a:rPr lang="de-DE" dirty="0"/>
            </a:br>
            <a:r>
              <a:rPr lang="de-DE" sz="4000" dirty="0" err="1"/>
              <a:t>Process</a:t>
            </a:r>
            <a:r>
              <a:rPr lang="de-DE" sz="4000" dirty="0"/>
              <a:t>/</a:t>
            </a:r>
            <a:r>
              <a:rPr lang="de-DE" sz="4000" dirty="0" err="1"/>
              <a:t>thread</a:t>
            </a:r>
            <a:r>
              <a:rPr lang="de-DE" sz="4000" dirty="0"/>
              <a:t> </a:t>
            </a:r>
            <a:r>
              <a:rPr lang="de-DE" sz="4000" dirty="0" err="1"/>
              <a:t>affinity</a:t>
            </a:r>
            <a:r>
              <a:rPr lang="de-DE" sz="4000" dirty="0"/>
              <a:t> </a:t>
            </a:r>
            <a:r>
              <a:rPr lang="de-DE" sz="4000" dirty="0" err="1"/>
              <a:t>with</a:t>
            </a:r>
            <a:r>
              <a:rPr lang="de-DE" sz="4000" dirty="0"/>
              <a:t> </a:t>
            </a:r>
            <a:r>
              <a:rPr lang="de-DE" sz="4000" i="1" dirty="0" err="1">
                <a:solidFill>
                  <a:srgbClr val="C00000"/>
                </a:solidFill>
              </a:rPr>
              <a:t>likwid-pin</a:t>
            </a:r>
            <a:endParaRPr lang="en-US" dirty="0"/>
          </a:p>
        </p:txBody>
      </p:sp>
      <p:sp>
        <p:nvSpPr>
          <p:cNvPr id="4" name="Geschweifte Klammer rechts 3"/>
          <p:cNvSpPr/>
          <p:nvPr/>
        </p:nvSpPr>
        <p:spPr bwMode="auto">
          <a:xfrm>
            <a:off x="6455216" y="3469915"/>
            <a:ext cx="385011" cy="830179"/>
          </a:xfrm>
          <a:prstGeom prst="righ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909610" y="3635028"/>
            <a:ext cx="3380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Physical HW threads first</a:t>
            </a:r>
          </a:p>
        </p:txBody>
      </p:sp>
      <p:grpSp>
        <p:nvGrpSpPr>
          <p:cNvPr id="107" name="Gruppieren 106"/>
          <p:cNvGrpSpPr/>
          <p:nvPr/>
        </p:nvGrpSpPr>
        <p:grpSpPr>
          <a:xfrm>
            <a:off x="4787900" y="4360321"/>
            <a:ext cx="2731828" cy="1770816"/>
            <a:chOff x="2584605" y="937943"/>
            <a:chExt cx="3815894" cy="3248480"/>
          </a:xfrm>
        </p:grpSpPr>
        <p:cxnSp>
          <p:nvCxnSpPr>
            <p:cNvPr id="108" name="Gerade Verbindung 122"/>
            <p:cNvCxnSpPr>
              <a:stCxn id="117" idx="2"/>
              <a:endCxn id="118" idx="0"/>
            </p:cNvCxnSpPr>
            <p:nvPr/>
          </p:nvCxnSpPr>
          <p:spPr>
            <a:xfrm>
              <a:off x="4492233" y="2828893"/>
              <a:ext cx="637" cy="709440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23"/>
            <p:cNvCxnSpPr>
              <a:stCxn id="116" idx="2"/>
              <a:endCxn id="117" idx="0"/>
            </p:cNvCxnSpPr>
            <p:nvPr/>
          </p:nvCxnSpPr>
          <p:spPr>
            <a:xfrm flipH="1">
              <a:off x="4492233" y="2458183"/>
              <a:ext cx="638" cy="74646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uppieren 109"/>
            <p:cNvGrpSpPr/>
            <p:nvPr/>
          </p:nvGrpSpPr>
          <p:grpSpPr>
            <a:xfrm>
              <a:off x="2585244" y="937943"/>
              <a:ext cx="576081" cy="1224171"/>
              <a:chOff x="2915769" y="1556739"/>
              <a:chExt cx="576081" cy="1224171"/>
            </a:xfrm>
          </p:grpSpPr>
          <p:sp>
            <p:nvSpPr>
              <p:cNvPr id="157" name="Rechteck 156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11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" name="Rechteck 157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159" name="Rechteck 158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160" name="Gerade Verbindung 174"/>
              <p:cNvCxnSpPr>
                <a:endCxn id="158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Rechteck 160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162" name="Textfeld 161"/>
              <p:cNvSpPr txBox="1"/>
              <p:nvPr/>
            </p:nvSpPr>
            <p:spPr>
              <a:xfrm>
                <a:off x="2915769" y="1556741"/>
                <a:ext cx="286763" cy="371092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63" name="Textfeld 162"/>
              <p:cNvSpPr txBox="1"/>
              <p:nvPr/>
            </p:nvSpPr>
            <p:spPr>
              <a:xfrm>
                <a:off x="3202531" y="1556739"/>
                <a:ext cx="289318" cy="371092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12</a:t>
                </a:r>
              </a:p>
            </p:txBody>
          </p:sp>
        </p:grpSp>
        <p:grpSp>
          <p:nvGrpSpPr>
            <p:cNvPr id="111" name="Gruppieren 110"/>
            <p:cNvGrpSpPr/>
            <p:nvPr/>
          </p:nvGrpSpPr>
          <p:grpSpPr>
            <a:xfrm>
              <a:off x="3232058" y="937944"/>
              <a:ext cx="576081" cy="1224171"/>
              <a:chOff x="2915769" y="1556739"/>
              <a:chExt cx="576081" cy="1224171"/>
            </a:xfrm>
          </p:grpSpPr>
          <p:sp>
            <p:nvSpPr>
              <p:cNvPr id="150" name="Rechteck 149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11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Rechteck 150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152" name="Rechteck 151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153" name="Gerade Verbindung 167"/>
              <p:cNvCxnSpPr>
                <a:endCxn id="151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hteck 153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155" name="Textfeld 154"/>
              <p:cNvSpPr txBox="1"/>
              <p:nvPr/>
            </p:nvSpPr>
            <p:spPr>
              <a:xfrm>
                <a:off x="2915769" y="1556741"/>
                <a:ext cx="288037" cy="371092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56" name="Textfeld 155"/>
              <p:cNvSpPr txBox="1"/>
              <p:nvPr/>
            </p:nvSpPr>
            <p:spPr>
              <a:xfrm>
                <a:off x="3203807" y="1556739"/>
                <a:ext cx="288043" cy="371092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13</a:t>
                </a:r>
              </a:p>
            </p:txBody>
          </p:sp>
        </p:grpSp>
        <p:grpSp>
          <p:nvGrpSpPr>
            <p:cNvPr id="112" name="Gruppieren 111"/>
            <p:cNvGrpSpPr/>
            <p:nvPr/>
          </p:nvGrpSpPr>
          <p:grpSpPr>
            <a:xfrm>
              <a:off x="3880148" y="937945"/>
              <a:ext cx="576081" cy="1224171"/>
              <a:chOff x="2915769" y="1556739"/>
              <a:chExt cx="576081" cy="1224171"/>
            </a:xfrm>
          </p:grpSpPr>
          <p:sp>
            <p:nvSpPr>
              <p:cNvPr id="143" name="Rechteck 142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11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Rechteck 143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145" name="Rechteck 144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146" name="Gerade Verbindung 160"/>
              <p:cNvCxnSpPr>
                <a:endCxn id="144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Rechteck 146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148" name="Textfeld 147"/>
              <p:cNvSpPr txBox="1"/>
              <p:nvPr/>
            </p:nvSpPr>
            <p:spPr>
              <a:xfrm>
                <a:off x="2915769" y="1556741"/>
                <a:ext cx="286763" cy="371092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149" name="Textfeld 148"/>
              <p:cNvSpPr txBox="1"/>
              <p:nvPr/>
            </p:nvSpPr>
            <p:spPr>
              <a:xfrm>
                <a:off x="3202533" y="1556739"/>
                <a:ext cx="289317" cy="371092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14</a:t>
                </a:r>
              </a:p>
            </p:txBody>
          </p:sp>
        </p:grpSp>
        <p:grpSp>
          <p:nvGrpSpPr>
            <p:cNvPr id="113" name="Gruppieren 112"/>
            <p:cNvGrpSpPr/>
            <p:nvPr/>
          </p:nvGrpSpPr>
          <p:grpSpPr>
            <a:xfrm>
              <a:off x="4528238" y="937946"/>
              <a:ext cx="576081" cy="1224171"/>
              <a:chOff x="2915769" y="1556739"/>
              <a:chExt cx="576081" cy="1224171"/>
            </a:xfrm>
          </p:grpSpPr>
          <p:sp>
            <p:nvSpPr>
              <p:cNvPr id="136" name="Rechteck 135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11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Rechteck 136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138" name="Rechteck 137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139" name="Gerade Verbindung 153"/>
              <p:cNvCxnSpPr>
                <a:endCxn id="137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echteck 139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141" name="Textfeld 140"/>
              <p:cNvSpPr txBox="1"/>
              <p:nvPr/>
            </p:nvSpPr>
            <p:spPr>
              <a:xfrm>
                <a:off x="2915769" y="1556741"/>
                <a:ext cx="286763" cy="371092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142" name="Textfeld 141"/>
              <p:cNvSpPr txBox="1"/>
              <p:nvPr/>
            </p:nvSpPr>
            <p:spPr>
              <a:xfrm>
                <a:off x="3202531" y="1556739"/>
                <a:ext cx="289318" cy="371092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</a:p>
            </p:txBody>
          </p:sp>
        </p:grpSp>
        <p:grpSp>
          <p:nvGrpSpPr>
            <p:cNvPr id="114" name="Gruppieren 113"/>
            <p:cNvGrpSpPr/>
            <p:nvPr/>
          </p:nvGrpSpPr>
          <p:grpSpPr>
            <a:xfrm>
              <a:off x="5176328" y="937947"/>
              <a:ext cx="576081" cy="1224171"/>
              <a:chOff x="2915769" y="1556739"/>
              <a:chExt cx="576081" cy="1224171"/>
            </a:xfrm>
          </p:grpSpPr>
          <p:sp>
            <p:nvSpPr>
              <p:cNvPr id="129" name="Rechteck 128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11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Rechteck 129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131" name="Rechteck 130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132" name="Gerade Verbindung 146"/>
              <p:cNvCxnSpPr>
                <a:endCxn id="130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hteck 132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134" name="Textfeld 133"/>
              <p:cNvSpPr txBox="1"/>
              <p:nvPr/>
            </p:nvSpPr>
            <p:spPr>
              <a:xfrm>
                <a:off x="2915769" y="1556741"/>
                <a:ext cx="286760" cy="371092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135" name="Textfeld 134"/>
              <p:cNvSpPr txBox="1"/>
              <p:nvPr/>
            </p:nvSpPr>
            <p:spPr>
              <a:xfrm>
                <a:off x="3202528" y="1556739"/>
                <a:ext cx="289321" cy="371092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16</a:t>
                </a:r>
              </a:p>
            </p:txBody>
          </p:sp>
        </p:grpSp>
        <p:grpSp>
          <p:nvGrpSpPr>
            <p:cNvPr id="115" name="Gruppieren 114"/>
            <p:cNvGrpSpPr/>
            <p:nvPr/>
          </p:nvGrpSpPr>
          <p:grpSpPr>
            <a:xfrm>
              <a:off x="5824418" y="937948"/>
              <a:ext cx="576081" cy="1224171"/>
              <a:chOff x="2915769" y="1556739"/>
              <a:chExt cx="576081" cy="1224171"/>
            </a:xfrm>
          </p:grpSpPr>
          <p:sp>
            <p:nvSpPr>
              <p:cNvPr id="122" name="Rechteck 121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11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Rechteck 122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124" name="Rechteck 123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125" name="Gerade Verbindung 139"/>
              <p:cNvCxnSpPr>
                <a:endCxn id="123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eck 125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127" name="Textfeld 126"/>
              <p:cNvSpPr txBox="1"/>
              <p:nvPr/>
            </p:nvSpPr>
            <p:spPr>
              <a:xfrm>
                <a:off x="2915769" y="1556741"/>
                <a:ext cx="286759" cy="371092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128" name="Textfeld 127"/>
              <p:cNvSpPr txBox="1"/>
              <p:nvPr/>
            </p:nvSpPr>
            <p:spPr>
              <a:xfrm>
                <a:off x="3202528" y="1556739"/>
                <a:ext cx="289322" cy="371092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17</a:t>
                </a:r>
              </a:p>
            </p:txBody>
          </p:sp>
        </p:grpSp>
        <p:sp>
          <p:nvSpPr>
            <p:cNvPr id="116" name="Rechteck 115"/>
            <p:cNvSpPr/>
            <p:nvPr/>
          </p:nvSpPr>
          <p:spPr>
            <a:xfrm>
              <a:off x="2585243" y="2162119"/>
              <a:ext cx="3815255" cy="29606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L3</a:t>
              </a:r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2584605" y="2532829"/>
              <a:ext cx="3815255" cy="296064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Memory Interface</a:t>
              </a:r>
            </a:p>
          </p:txBody>
        </p:sp>
        <p:sp>
          <p:nvSpPr>
            <p:cNvPr id="118" name="Abgerundetes Rechteck 117"/>
            <p:cNvSpPr/>
            <p:nvPr/>
          </p:nvSpPr>
          <p:spPr>
            <a:xfrm>
              <a:off x="2585242" y="3538333"/>
              <a:ext cx="3815255" cy="64809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Memory</a:t>
              </a:r>
            </a:p>
          </p:txBody>
        </p:sp>
        <p:cxnSp>
          <p:nvCxnSpPr>
            <p:cNvPr id="120" name="Gerade Verbindung 134"/>
            <p:cNvCxnSpPr/>
            <p:nvPr/>
          </p:nvCxnSpPr>
          <p:spPr>
            <a:xfrm>
              <a:off x="4748213" y="2828893"/>
              <a:ext cx="0" cy="702580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35"/>
            <p:cNvCxnSpPr/>
            <p:nvPr/>
          </p:nvCxnSpPr>
          <p:spPr>
            <a:xfrm>
              <a:off x="4254576" y="2828893"/>
              <a:ext cx="0" cy="702580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uppieren 219"/>
          <p:cNvGrpSpPr/>
          <p:nvPr/>
        </p:nvGrpSpPr>
        <p:grpSpPr>
          <a:xfrm>
            <a:off x="7827215" y="4360321"/>
            <a:ext cx="2731828" cy="1770816"/>
            <a:chOff x="2584605" y="937943"/>
            <a:chExt cx="3815894" cy="3248480"/>
          </a:xfrm>
        </p:grpSpPr>
        <p:cxnSp>
          <p:nvCxnSpPr>
            <p:cNvPr id="221" name="Gerade Verbindung 122"/>
            <p:cNvCxnSpPr>
              <a:stCxn id="230" idx="2"/>
              <a:endCxn id="231" idx="0"/>
            </p:cNvCxnSpPr>
            <p:nvPr/>
          </p:nvCxnSpPr>
          <p:spPr>
            <a:xfrm>
              <a:off x="4492233" y="2828893"/>
              <a:ext cx="637" cy="709440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123"/>
            <p:cNvCxnSpPr>
              <a:stCxn id="229" idx="2"/>
              <a:endCxn id="230" idx="0"/>
            </p:cNvCxnSpPr>
            <p:nvPr/>
          </p:nvCxnSpPr>
          <p:spPr>
            <a:xfrm flipH="1">
              <a:off x="4492233" y="2458183"/>
              <a:ext cx="638" cy="74646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3" name="Gruppieren 222"/>
            <p:cNvGrpSpPr/>
            <p:nvPr/>
          </p:nvGrpSpPr>
          <p:grpSpPr>
            <a:xfrm>
              <a:off x="2585244" y="937943"/>
              <a:ext cx="576081" cy="1224171"/>
              <a:chOff x="2915769" y="1556739"/>
              <a:chExt cx="576081" cy="1224171"/>
            </a:xfrm>
          </p:grpSpPr>
          <p:sp>
            <p:nvSpPr>
              <p:cNvPr id="269" name="Rechteck 268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11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0" name="Rechteck 269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271" name="Rechteck 270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272" name="Gerade Verbindung 174"/>
              <p:cNvCxnSpPr>
                <a:endCxn id="270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3" name="Rechteck 272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274" name="Textfeld 273"/>
              <p:cNvSpPr txBox="1"/>
              <p:nvPr/>
            </p:nvSpPr>
            <p:spPr>
              <a:xfrm>
                <a:off x="2915769" y="1556741"/>
                <a:ext cx="286763" cy="371092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275" name="Textfeld 274"/>
              <p:cNvSpPr txBox="1"/>
              <p:nvPr/>
            </p:nvSpPr>
            <p:spPr>
              <a:xfrm>
                <a:off x="3202531" y="1556739"/>
                <a:ext cx="289318" cy="371092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18</a:t>
                </a:r>
              </a:p>
            </p:txBody>
          </p:sp>
        </p:grpSp>
        <p:grpSp>
          <p:nvGrpSpPr>
            <p:cNvPr id="224" name="Gruppieren 223"/>
            <p:cNvGrpSpPr/>
            <p:nvPr/>
          </p:nvGrpSpPr>
          <p:grpSpPr>
            <a:xfrm>
              <a:off x="3232058" y="937944"/>
              <a:ext cx="576081" cy="1224171"/>
              <a:chOff x="2915769" y="1556739"/>
              <a:chExt cx="576081" cy="1224171"/>
            </a:xfrm>
          </p:grpSpPr>
          <p:sp>
            <p:nvSpPr>
              <p:cNvPr id="262" name="Rechteck 261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11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" name="Rechteck 262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264" name="Rechteck 263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265" name="Gerade Verbindung 167"/>
              <p:cNvCxnSpPr>
                <a:endCxn id="263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Rechteck 265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267" name="Textfeld 266"/>
              <p:cNvSpPr txBox="1"/>
              <p:nvPr/>
            </p:nvSpPr>
            <p:spPr>
              <a:xfrm>
                <a:off x="2915769" y="1556741"/>
                <a:ext cx="288037" cy="371092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  <p:sp>
            <p:nvSpPr>
              <p:cNvPr id="268" name="Textfeld 267"/>
              <p:cNvSpPr txBox="1"/>
              <p:nvPr/>
            </p:nvSpPr>
            <p:spPr>
              <a:xfrm>
                <a:off x="3203807" y="1556739"/>
                <a:ext cx="288043" cy="371092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19</a:t>
                </a:r>
              </a:p>
            </p:txBody>
          </p:sp>
        </p:grpSp>
        <p:grpSp>
          <p:nvGrpSpPr>
            <p:cNvPr id="225" name="Gruppieren 224"/>
            <p:cNvGrpSpPr/>
            <p:nvPr/>
          </p:nvGrpSpPr>
          <p:grpSpPr>
            <a:xfrm>
              <a:off x="3880148" y="937945"/>
              <a:ext cx="576081" cy="1224171"/>
              <a:chOff x="2915769" y="1556739"/>
              <a:chExt cx="576081" cy="1224171"/>
            </a:xfrm>
          </p:grpSpPr>
          <p:sp>
            <p:nvSpPr>
              <p:cNvPr id="255" name="Rechteck 254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11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" name="Rechteck 255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257" name="Rechteck 256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258" name="Gerade Verbindung 160"/>
              <p:cNvCxnSpPr>
                <a:endCxn id="256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Rechteck 258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260" name="Textfeld 259"/>
              <p:cNvSpPr txBox="1"/>
              <p:nvPr/>
            </p:nvSpPr>
            <p:spPr>
              <a:xfrm>
                <a:off x="2915769" y="1556741"/>
                <a:ext cx="286763" cy="371092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</a:p>
            </p:txBody>
          </p:sp>
          <p:sp>
            <p:nvSpPr>
              <p:cNvPr id="261" name="Textfeld 260"/>
              <p:cNvSpPr txBox="1"/>
              <p:nvPr/>
            </p:nvSpPr>
            <p:spPr>
              <a:xfrm>
                <a:off x="3202533" y="1556739"/>
                <a:ext cx="289317" cy="371092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20</a:t>
                </a:r>
              </a:p>
            </p:txBody>
          </p:sp>
        </p:grpSp>
        <p:grpSp>
          <p:nvGrpSpPr>
            <p:cNvPr id="226" name="Gruppieren 225"/>
            <p:cNvGrpSpPr/>
            <p:nvPr/>
          </p:nvGrpSpPr>
          <p:grpSpPr>
            <a:xfrm>
              <a:off x="4528238" y="937946"/>
              <a:ext cx="576081" cy="1224171"/>
              <a:chOff x="2915769" y="1556739"/>
              <a:chExt cx="576081" cy="1224171"/>
            </a:xfrm>
          </p:grpSpPr>
          <p:sp>
            <p:nvSpPr>
              <p:cNvPr id="248" name="Rechteck 247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11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9" name="Rechteck 248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250" name="Rechteck 249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251" name="Gerade Verbindung 153"/>
              <p:cNvCxnSpPr>
                <a:endCxn id="249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Rechteck 251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253" name="Textfeld 252"/>
              <p:cNvSpPr txBox="1"/>
              <p:nvPr/>
            </p:nvSpPr>
            <p:spPr>
              <a:xfrm>
                <a:off x="2915769" y="1556741"/>
                <a:ext cx="286763" cy="371092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</a:p>
            </p:txBody>
          </p:sp>
          <p:sp>
            <p:nvSpPr>
              <p:cNvPr id="254" name="Textfeld 253"/>
              <p:cNvSpPr txBox="1"/>
              <p:nvPr/>
            </p:nvSpPr>
            <p:spPr>
              <a:xfrm>
                <a:off x="3202531" y="1556739"/>
                <a:ext cx="289318" cy="371092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21</a:t>
                </a:r>
              </a:p>
            </p:txBody>
          </p:sp>
        </p:grpSp>
        <p:grpSp>
          <p:nvGrpSpPr>
            <p:cNvPr id="227" name="Gruppieren 226"/>
            <p:cNvGrpSpPr/>
            <p:nvPr/>
          </p:nvGrpSpPr>
          <p:grpSpPr>
            <a:xfrm>
              <a:off x="5176328" y="937947"/>
              <a:ext cx="576081" cy="1224171"/>
              <a:chOff x="2915769" y="1556739"/>
              <a:chExt cx="576081" cy="1224171"/>
            </a:xfrm>
          </p:grpSpPr>
          <p:sp>
            <p:nvSpPr>
              <p:cNvPr id="241" name="Rechteck 240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11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2" name="Rechteck 241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243" name="Rechteck 242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244" name="Gerade Verbindung 146"/>
              <p:cNvCxnSpPr>
                <a:endCxn id="242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Rechteck 244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246" name="Textfeld 245"/>
              <p:cNvSpPr txBox="1"/>
              <p:nvPr/>
            </p:nvSpPr>
            <p:spPr>
              <a:xfrm>
                <a:off x="2915769" y="1556741"/>
                <a:ext cx="286760" cy="371092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</a:p>
            </p:txBody>
          </p:sp>
          <p:sp>
            <p:nvSpPr>
              <p:cNvPr id="247" name="Textfeld 246"/>
              <p:cNvSpPr txBox="1"/>
              <p:nvPr/>
            </p:nvSpPr>
            <p:spPr>
              <a:xfrm>
                <a:off x="3202528" y="1556739"/>
                <a:ext cx="289321" cy="371092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22</a:t>
                </a:r>
              </a:p>
            </p:txBody>
          </p:sp>
        </p:grpSp>
        <p:grpSp>
          <p:nvGrpSpPr>
            <p:cNvPr id="228" name="Gruppieren 227"/>
            <p:cNvGrpSpPr/>
            <p:nvPr/>
          </p:nvGrpSpPr>
          <p:grpSpPr>
            <a:xfrm>
              <a:off x="5824418" y="937948"/>
              <a:ext cx="576081" cy="1224171"/>
              <a:chOff x="2915769" y="1556739"/>
              <a:chExt cx="576081" cy="1224171"/>
            </a:xfrm>
          </p:grpSpPr>
          <p:sp>
            <p:nvSpPr>
              <p:cNvPr id="234" name="Rechteck 233"/>
              <p:cNvSpPr/>
              <p:nvPr/>
            </p:nvSpPr>
            <p:spPr>
              <a:xfrm>
                <a:off x="2915770" y="1556740"/>
                <a:ext cx="576080" cy="792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24000" rtlCol="0" anchor="ctr"/>
              <a:lstStyle/>
              <a:p>
                <a:pPr algn="ctr"/>
                <a:endParaRPr lang="en-US" sz="1100" b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" name="Rechteck 234"/>
              <p:cNvSpPr/>
              <p:nvPr/>
            </p:nvSpPr>
            <p:spPr>
              <a:xfrm>
                <a:off x="2915770" y="234885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236" name="Rechteck 235"/>
              <p:cNvSpPr/>
              <p:nvPr/>
            </p:nvSpPr>
            <p:spPr>
              <a:xfrm>
                <a:off x="2915770" y="2564880"/>
                <a:ext cx="576080" cy="2160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L2</a:t>
                </a:r>
              </a:p>
            </p:txBody>
          </p:sp>
          <p:cxnSp>
            <p:nvCxnSpPr>
              <p:cNvPr id="237" name="Gerade Verbindung 139"/>
              <p:cNvCxnSpPr>
                <a:endCxn id="235" idx="0"/>
              </p:cNvCxnSpPr>
              <p:nvPr/>
            </p:nvCxnSpPr>
            <p:spPr>
              <a:xfrm>
                <a:off x="3203810" y="1556740"/>
                <a:ext cx="0" cy="7921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Rechteck 237"/>
              <p:cNvSpPr/>
              <p:nvPr/>
            </p:nvSpPr>
            <p:spPr>
              <a:xfrm>
                <a:off x="2915770" y="1927830"/>
                <a:ext cx="576080" cy="4210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239" name="Textfeld 238"/>
              <p:cNvSpPr txBox="1"/>
              <p:nvPr/>
            </p:nvSpPr>
            <p:spPr>
              <a:xfrm>
                <a:off x="2915769" y="1556741"/>
                <a:ext cx="286759" cy="371092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11</a:t>
                </a:r>
              </a:p>
            </p:txBody>
          </p:sp>
          <p:sp>
            <p:nvSpPr>
              <p:cNvPr id="240" name="Textfeld 239"/>
              <p:cNvSpPr txBox="1"/>
              <p:nvPr/>
            </p:nvSpPr>
            <p:spPr>
              <a:xfrm>
                <a:off x="3202528" y="1556739"/>
                <a:ext cx="289322" cy="371092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23</a:t>
                </a:r>
              </a:p>
            </p:txBody>
          </p:sp>
        </p:grpSp>
        <p:sp>
          <p:nvSpPr>
            <p:cNvPr id="229" name="Rechteck 228"/>
            <p:cNvSpPr/>
            <p:nvPr/>
          </p:nvSpPr>
          <p:spPr>
            <a:xfrm>
              <a:off x="2585243" y="2162119"/>
              <a:ext cx="3815255" cy="29606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L3</a:t>
              </a:r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2584605" y="2532829"/>
              <a:ext cx="3815255" cy="296064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Memory Interface</a:t>
              </a:r>
            </a:p>
          </p:txBody>
        </p:sp>
        <p:sp>
          <p:nvSpPr>
            <p:cNvPr id="231" name="Abgerundetes Rechteck 230"/>
            <p:cNvSpPr/>
            <p:nvPr/>
          </p:nvSpPr>
          <p:spPr>
            <a:xfrm>
              <a:off x="2585242" y="3538333"/>
              <a:ext cx="3815255" cy="64809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Memory</a:t>
              </a:r>
            </a:p>
          </p:txBody>
        </p:sp>
        <p:cxnSp>
          <p:nvCxnSpPr>
            <p:cNvPr id="232" name="Gerade Verbindung 134"/>
            <p:cNvCxnSpPr/>
            <p:nvPr/>
          </p:nvCxnSpPr>
          <p:spPr>
            <a:xfrm>
              <a:off x="4748213" y="2828893"/>
              <a:ext cx="0" cy="702580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Gerade Verbindung 135"/>
            <p:cNvCxnSpPr/>
            <p:nvPr/>
          </p:nvCxnSpPr>
          <p:spPr>
            <a:xfrm>
              <a:off x="4254576" y="2828893"/>
              <a:ext cx="0" cy="702580"/>
            </a:xfrm>
            <a:prstGeom prst="line">
              <a:avLst/>
            </a:prstGeom>
            <a:ln w="47625">
              <a:solidFill>
                <a:srgbClr val="19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7" name="Gerader Verbinder 276"/>
          <p:cNvCxnSpPr>
            <a:stCxn id="117" idx="3"/>
            <a:endCxn id="230" idx="1"/>
          </p:cNvCxnSpPr>
          <p:nvPr/>
        </p:nvCxnSpPr>
        <p:spPr bwMode="auto">
          <a:xfrm>
            <a:off x="7519271" y="5310424"/>
            <a:ext cx="307944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8" name="Rechteck 277"/>
          <p:cNvSpPr/>
          <p:nvPr/>
        </p:nvSpPr>
        <p:spPr>
          <a:xfrm>
            <a:off x="6643335" y="4360321"/>
            <a:ext cx="205293" cy="20229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79" name="Rechteck 278"/>
          <p:cNvSpPr/>
          <p:nvPr/>
        </p:nvSpPr>
        <p:spPr>
          <a:xfrm>
            <a:off x="7107285" y="4372460"/>
            <a:ext cx="205293" cy="20229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80" name="Rechteck 279"/>
          <p:cNvSpPr/>
          <p:nvPr/>
        </p:nvSpPr>
        <p:spPr>
          <a:xfrm>
            <a:off x="5251863" y="4372460"/>
            <a:ext cx="205293" cy="20229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81" name="Rechteck 280"/>
          <p:cNvSpPr/>
          <p:nvPr/>
        </p:nvSpPr>
        <p:spPr>
          <a:xfrm>
            <a:off x="8291189" y="4372460"/>
            <a:ext cx="205293" cy="20229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82" name="Rechteck 281"/>
          <p:cNvSpPr/>
          <p:nvPr/>
        </p:nvSpPr>
        <p:spPr>
          <a:xfrm>
            <a:off x="4787889" y="4362139"/>
            <a:ext cx="205293" cy="20229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83" name="Rechteck 282"/>
          <p:cNvSpPr/>
          <p:nvPr/>
        </p:nvSpPr>
        <p:spPr>
          <a:xfrm>
            <a:off x="5706377" y="4371990"/>
            <a:ext cx="205293" cy="20229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64" name="Fußzeilenplatzhalter 4">
            <a:extLst>
              <a:ext uri="{FF2B5EF4-FFF2-40B4-BE49-F238E27FC236}">
                <a16:creationId xmlns:a16="http://schemas.microsoft.com/office/drawing/2014/main" id="{969C4A55-DED0-F54D-A4E0-02A4CE8C225B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120652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78" grpId="0" animBg="1"/>
      <p:bldP spid="278" grpId="1" animBg="1"/>
      <p:bldP spid="279" grpId="0" animBg="1"/>
      <p:bldP spid="279" grpId="1" animBg="1"/>
      <p:bldP spid="280" grpId="0" animBg="1"/>
      <p:bldP spid="281" grpId="0" animBg="1"/>
      <p:bldP spid="281" grpId="1" animBg="1"/>
      <p:bldP spid="282" grpId="0" animBg="1"/>
      <p:bldP spid="28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 OMP_NUM_THREADS=2 </a:t>
            </a:r>
            <a:r>
              <a:rPr lang="en-US" dirty="0" err="1"/>
              <a:t>taskset</a:t>
            </a:r>
            <a:r>
              <a:rPr lang="en-US" dirty="0"/>
              <a:t> –c 4,5 ./app</a:t>
            </a:r>
          </a:p>
          <a:p>
            <a:pPr lvl="1"/>
            <a:r>
              <a:rPr lang="en-US" sz="2800" dirty="0"/>
              <a:t>= </a:t>
            </a:r>
            <a:r>
              <a:rPr lang="en-US" sz="2800" dirty="0" err="1"/>
              <a:t>likwid</a:t>
            </a:r>
            <a:r>
              <a:rPr lang="en-US" sz="2800" dirty="0"/>
              <a:t>-pin –c 4,5 ./app</a:t>
            </a:r>
            <a:endParaRPr lang="en-US" dirty="0"/>
          </a:p>
          <a:p>
            <a:r>
              <a:rPr lang="en-US" dirty="0"/>
              <a:t>OMP_PLACES=cores OMP_PROC_BIND=close OMP_NUM_THREADS=3 ./app</a:t>
            </a:r>
          </a:p>
          <a:p>
            <a:pPr lvl="1"/>
            <a:r>
              <a:rPr lang="en-US" sz="2800" dirty="0"/>
              <a:t>= </a:t>
            </a:r>
            <a:r>
              <a:rPr lang="en-US" sz="2800" dirty="0" err="1"/>
              <a:t>likwid</a:t>
            </a:r>
            <a:r>
              <a:rPr lang="en-US" sz="2800" dirty="0"/>
              <a:t>-pin –c S0:0-2 ./app</a:t>
            </a:r>
          </a:p>
          <a:p>
            <a:r>
              <a:rPr lang="en-US" dirty="0"/>
              <a:t>OMP_PLACES=sockets OMP_NUM_THREADS=2 ./app</a:t>
            </a:r>
          </a:p>
          <a:p>
            <a:pPr lvl="1"/>
            <a:r>
              <a:rPr lang="en-US" dirty="0"/>
              <a:t>= </a:t>
            </a:r>
            <a:r>
              <a:rPr lang="en-US" sz="2800" dirty="0" err="1"/>
              <a:t>likwid</a:t>
            </a:r>
            <a:r>
              <a:rPr lang="en-US" sz="2800" dirty="0"/>
              <a:t>-pin –c S0:1@S1:1 ./app</a:t>
            </a:r>
          </a:p>
          <a:p>
            <a:pPr lvl="1"/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/>
              <a:t>Process</a:t>
            </a:r>
            <a:r>
              <a:rPr lang="de-DE" sz="3600" dirty="0"/>
              <a:t>/</a:t>
            </a:r>
            <a:r>
              <a:rPr lang="de-DE" sz="3600" dirty="0" err="1"/>
              <a:t>thread</a:t>
            </a:r>
            <a:r>
              <a:rPr lang="de-DE" sz="3600" dirty="0"/>
              <a:t> </a:t>
            </a:r>
            <a:r>
              <a:rPr lang="de-DE" sz="3600" dirty="0" err="1"/>
              <a:t>affinity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553200" y="5219700"/>
            <a:ext cx="5283200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Choose what fits YOU best!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527DAB-90D7-0E4A-B071-9B33CFB345FA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7246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Which function(s) take the largest portion of runtime?</a:t>
            </a:r>
          </a:p>
          <a:p>
            <a:r>
              <a:rPr lang="en-US" dirty="0"/>
              <a:t>Get timings of </a:t>
            </a:r>
            <a:r>
              <a:rPr lang="en-US" dirty="0" err="1"/>
              <a:t>callpath</a:t>
            </a:r>
            <a:r>
              <a:rPr lang="en-US" dirty="0"/>
              <a:t> for function-level analysis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If parallel: measure serial and parallel execution</a:t>
            </a:r>
          </a:p>
          <a:p>
            <a:pPr lvl="1"/>
            <a:r>
              <a:rPr lang="en-US" dirty="0"/>
              <a:t>Functions fast in serial might be slow in parallel execution</a:t>
            </a:r>
          </a:p>
          <a:p>
            <a:pPr lvl="1"/>
            <a:r>
              <a:rPr lang="en-US" dirty="0"/>
              <a:t>Some code paths are only accessed if in serial/parallel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don’t know where to start</a:t>
            </a:r>
            <a:br>
              <a:rPr lang="en-US" dirty="0"/>
            </a:br>
            <a:r>
              <a:rPr lang="en-US" i="1" dirty="0"/>
              <a:t>Common problem in bigger codes</a:t>
            </a:r>
          </a:p>
        </p:txBody>
      </p:sp>
      <p:cxnSp>
        <p:nvCxnSpPr>
          <p:cNvPr id="6" name="Gerader Verbinder 5"/>
          <p:cNvCxnSpPr/>
          <p:nvPr/>
        </p:nvCxnSpPr>
        <p:spPr bwMode="auto">
          <a:xfrm>
            <a:off x="1683657" y="4325257"/>
            <a:ext cx="627017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r Verbinder 19"/>
          <p:cNvCxnSpPr/>
          <p:nvPr/>
        </p:nvCxnSpPr>
        <p:spPr bwMode="auto">
          <a:xfrm>
            <a:off x="1683657" y="3639457"/>
            <a:ext cx="627017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r Verbinder 21"/>
          <p:cNvCxnSpPr/>
          <p:nvPr/>
        </p:nvCxnSpPr>
        <p:spPr bwMode="auto">
          <a:xfrm>
            <a:off x="1683657" y="2915557"/>
            <a:ext cx="627017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hteck 6"/>
          <p:cNvSpPr/>
          <p:nvPr/>
        </p:nvSpPr>
        <p:spPr>
          <a:xfrm>
            <a:off x="2179320" y="4173204"/>
            <a:ext cx="5334000" cy="330216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040380" y="3474349"/>
            <a:ext cx="2385060" cy="330216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3634739" y="2750449"/>
            <a:ext cx="1371601" cy="330216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87686" y="4125202"/>
            <a:ext cx="94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foo()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87685" y="3439402"/>
            <a:ext cx="948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bar()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87250" y="2715502"/>
            <a:ext cx="948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3040380" y="3804565"/>
            <a:ext cx="0" cy="368639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Gerade Verbindung mit Pfeil 30"/>
          <p:cNvCxnSpPr/>
          <p:nvPr/>
        </p:nvCxnSpPr>
        <p:spPr bwMode="auto">
          <a:xfrm flipV="1">
            <a:off x="3634739" y="3070763"/>
            <a:ext cx="0" cy="368639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Gerade Verbindung mit Pfeil 31"/>
          <p:cNvCxnSpPr/>
          <p:nvPr/>
        </p:nvCxnSpPr>
        <p:spPr bwMode="auto">
          <a:xfrm>
            <a:off x="5006340" y="3080665"/>
            <a:ext cx="0" cy="39368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Gerade Verbindung mit Pfeil 32"/>
          <p:cNvCxnSpPr/>
          <p:nvPr/>
        </p:nvCxnSpPr>
        <p:spPr bwMode="auto">
          <a:xfrm>
            <a:off x="5425440" y="3779520"/>
            <a:ext cx="0" cy="39368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9575833" y="2348359"/>
            <a:ext cx="2040362" cy="2862322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28575">
            <a:solidFill>
              <a:schemeClr val="tx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endParaRPr lang="de-DE" altLang="de-DE" sz="1800">
              <a:latin typeface="Lucida Console" panose="020B0609040504020204" pitchFamily="49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9866057" y="2779621"/>
            <a:ext cx="1468709" cy="2159096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9927620" y="2851498"/>
            <a:ext cx="1266432" cy="64689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9927620" y="4262750"/>
            <a:ext cx="1266432" cy="60929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9617607" y="2348359"/>
            <a:ext cx="15440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de-DE" sz="1800" dirty="0" err="1">
                <a:solidFill>
                  <a:schemeClr val="bg1"/>
                </a:solidFill>
              </a:rPr>
              <a:t>int</a:t>
            </a:r>
            <a:r>
              <a:rPr lang="en-US" altLang="de-DE" sz="1800" dirty="0">
                <a:solidFill>
                  <a:schemeClr val="bg1"/>
                </a:solidFill>
              </a:rPr>
              <a:t> foo() </a:t>
            </a:r>
          </a:p>
          <a:p>
            <a:pPr eaLnBrk="1" hangingPunct="1"/>
            <a:r>
              <a:rPr lang="en-US" altLang="de-DE" sz="1800" dirty="0">
                <a:solidFill>
                  <a:schemeClr val="bg1"/>
                </a:solidFill>
              </a:rPr>
              <a:t>{</a:t>
            </a:r>
          </a:p>
          <a:p>
            <a:pPr eaLnBrk="1" hangingPunct="1"/>
            <a:r>
              <a:rPr lang="en-US" altLang="de-DE" sz="1800" dirty="0">
                <a:solidFill>
                  <a:schemeClr val="bg1"/>
                </a:solidFill>
              </a:rPr>
              <a:t>       </a:t>
            </a:r>
            <a:r>
              <a:rPr lang="en-US" altLang="de-DE" sz="1800" dirty="0" err="1">
                <a:solidFill>
                  <a:schemeClr val="bg1"/>
                </a:solidFill>
              </a:rPr>
              <a:t>int</a:t>
            </a:r>
            <a:r>
              <a:rPr lang="en-US" altLang="de-DE" sz="1800" dirty="0">
                <a:solidFill>
                  <a:schemeClr val="bg1"/>
                </a:solidFill>
              </a:rPr>
              <a:t> a;</a:t>
            </a:r>
          </a:p>
          <a:p>
            <a:pPr eaLnBrk="1" hangingPunct="1"/>
            <a:r>
              <a:rPr lang="en-US" altLang="de-DE" sz="1800" dirty="0">
                <a:solidFill>
                  <a:schemeClr val="bg1"/>
                </a:solidFill>
              </a:rPr>
              <a:t>       a =a + 1;</a:t>
            </a:r>
          </a:p>
          <a:p>
            <a:pPr eaLnBrk="1" hangingPunct="1"/>
            <a:endParaRPr lang="en-US" altLang="de-DE" sz="18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de-DE" sz="1800" dirty="0">
                <a:solidFill>
                  <a:schemeClr val="bg1"/>
                </a:solidFill>
              </a:rPr>
              <a:t>     bar();</a:t>
            </a:r>
          </a:p>
          <a:p>
            <a:pPr eaLnBrk="1" hangingPunct="1"/>
            <a:endParaRPr lang="en-US" altLang="de-DE" sz="18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de-DE" sz="1800" dirty="0">
                <a:solidFill>
                  <a:schemeClr val="bg1"/>
                </a:solidFill>
              </a:rPr>
              <a:t>       a =a + 1;</a:t>
            </a:r>
          </a:p>
          <a:p>
            <a:pPr eaLnBrk="1" hangingPunct="1"/>
            <a:r>
              <a:rPr lang="en-US" altLang="de-DE" sz="1800" dirty="0">
                <a:solidFill>
                  <a:schemeClr val="bg1"/>
                </a:solidFill>
              </a:rPr>
              <a:t>       return a;</a:t>
            </a:r>
          </a:p>
          <a:p>
            <a:pPr eaLnBrk="1" hangingPunct="1"/>
            <a:r>
              <a:rPr lang="en-US" altLang="de-DE" sz="1800" dirty="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 flipH="1">
            <a:off x="8254177" y="2790928"/>
            <a:ext cx="1239838" cy="70788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chemeClr val="bg1"/>
                </a:solidFill>
              </a:rPr>
              <a:t>inclusive</a:t>
            </a:r>
          </a:p>
          <a:p>
            <a:pPr eaLnBrk="1" hangingPunct="1"/>
            <a:r>
              <a:rPr lang="en-US" altLang="de-DE" sz="2000" dirty="0">
                <a:solidFill>
                  <a:schemeClr val="bg1"/>
                </a:solidFill>
              </a:rPr>
              <a:t>duration</a:t>
            </a:r>
            <a:endParaRPr lang="en-US" altLang="de-DE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 flipH="1">
            <a:off x="8254178" y="3859169"/>
            <a:ext cx="1239838" cy="708025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chemeClr val="bg1"/>
                </a:solidFill>
              </a:rPr>
              <a:t>exclusive</a:t>
            </a:r>
          </a:p>
          <a:p>
            <a:pPr eaLnBrk="1" hangingPunct="1"/>
            <a:r>
              <a:rPr lang="en-US" altLang="de-DE" sz="2000" dirty="0">
                <a:solidFill>
                  <a:schemeClr val="bg1"/>
                </a:solidFill>
              </a:rPr>
              <a:t>duration</a:t>
            </a:r>
          </a:p>
        </p:txBody>
      </p:sp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82E94085-2815-644A-ADF2-9AE726162E48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6884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6000" y="1583999"/>
            <a:ext cx="10800000" cy="4467479"/>
          </a:xfrm>
        </p:spPr>
        <p:txBody>
          <a:bodyPr/>
          <a:lstStyle/>
          <a:p>
            <a:r>
              <a:rPr lang="en-US" dirty="0" err="1"/>
              <a:t>gprof</a:t>
            </a:r>
            <a:r>
              <a:rPr lang="en-US" dirty="0"/>
              <a:t>, Intel compiler or </a:t>
            </a:r>
            <a:r>
              <a:rPr lang="en-US" dirty="0" err="1"/>
              <a:t>xray</a:t>
            </a:r>
            <a:r>
              <a:rPr lang="en-US" dirty="0"/>
              <a:t> (clang)</a:t>
            </a:r>
          </a:p>
          <a:p>
            <a:pPr marL="311992" lvl="1" indent="0">
              <a:buNone/>
            </a:pP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… &amp;&amp; ./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&amp;&amp;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gprof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&lt;opts&gt;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gmon.out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11992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11992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11992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11992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11992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11992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a first impression where the time is spent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don’t know where to start</a:t>
            </a:r>
            <a:br>
              <a:rPr lang="en-US" dirty="0"/>
            </a:br>
            <a:r>
              <a:rPr lang="en-US" i="1" dirty="0"/>
              <a:t>Find hot functions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2671281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Each sample counts as 0.01 seconds.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   cumulative   self              </a:t>
            </a:r>
            <a:r>
              <a:rPr lang="en-US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total           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   seconds   </a:t>
            </a:r>
            <a:r>
              <a:rPr lang="en-US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seconds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calls  </a:t>
            </a:r>
            <a:r>
              <a:rPr lang="en-US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/call  </a:t>
            </a:r>
            <a:r>
              <a:rPr lang="en-US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/call  name    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95.70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12.47    12.47                             _</a:t>
            </a:r>
            <a:r>
              <a:rPr lang="en-US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work_loop_hsw_corei_fma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3.45     12.92     0.45                             thread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0.61     13.00     0.08   990522     0.00     0.00  timestamp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0.08     13.03     0.01        2     5.00     5.00  sm_work_hsw_corei_fma_2t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0.00     13.03     0.00      434     0.00     0.00  </a:t>
            </a:r>
            <a:r>
              <a:rPr lang="en-US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get_cpu_family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Legende mit Linie 2 4"/>
          <p:cNvSpPr/>
          <p:nvPr/>
        </p:nvSpPr>
        <p:spPr>
          <a:xfrm>
            <a:off x="5123543" y="1053193"/>
            <a:ext cx="2285316" cy="307777"/>
          </a:xfrm>
          <a:prstGeom prst="borderCallout2">
            <a:avLst>
              <a:gd name="adj1" fmla="val 100379"/>
              <a:gd name="adj2" fmla="val 49237"/>
              <a:gd name="adj3" fmla="val 99349"/>
              <a:gd name="adj4" fmla="val 49421"/>
              <a:gd name="adj5" fmla="val 190414"/>
              <a:gd name="adj6" fmla="val -70906"/>
            </a:avLst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rgbClr val="C00000"/>
                </a:solidFill>
              </a:rPr>
              <a:t>Only serial analysis</a:t>
            </a:r>
          </a:p>
        </p:txBody>
      </p:sp>
      <p:sp>
        <p:nvSpPr>
          <p:cNvPr id="6" name="Legende mit Linie 2 5"/>
          <p:cNvSpPr/>
          <p:nvPr/>
        </p:nvSpPr>
        <p:spPr>
          <a:xfrm>
            <a:off x="7804261" y="745416"/>
            <a:ext cx="2108996" cy="615553"/>
          </a:xfrm>
          <a:prstGeom prst="borderCallout2">
            <a:avLst>
              <a:gd name="adj1" fmla="val 100379"/>
              <a:gd name="adj2" fmla="val 49237"/>
              <a:gd name="adj3" fmla="val 99349"/>
              <a:gd name="adj4" fmla="val 49421"/>
              <a:gd name="adj5" fmla="val 145466"/>
              <a:gd name="adj6" fmla="val -66791"/>
            </a:avLst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rgbClr val="C00000"/>
                </a:solidFill>
              </a:rPr>
              <a:t>Checks function</a:t>
            </a:r>
          </a:p>
          <a:p>
            <a:pPr algn="r">
              <a:buNone/>
            </a:pPr>
            <a:r>
              <a:rPr lang="en-US" sz="2000" dirty="0">
                <a:solidFill>
                  <a:srgbClr val="C00000"/>
                </a:solidFill>
              </a:rPr>
              <a:t>execution latency</a:t>
            </a:r>
          </a:p>
        </p:txBody>
      </p:sp>
      <p:sp>
        <p:nvSpPr>
          <p:cNvPr id="7" name="Ovale Legende 6"/>
          <p:cNvSpPr/>
          <p:nvPr/>
        </p:nvSpPr>
        <p:spPr>
          <a:xfrm>
            <a:off x="10502616" y="5329116"/>
            <a:ext cx="1442641" cy="389513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dirty="0">
                <a:solidFill>
                  <a:schemeClr val="bg1"/>
                </a:solidFill>
              </a:rPr>
              <a:t>And now?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24FB6DA-105A-4244-B91C-89AC1091D803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844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Linux’s perf subsystem for detailed call stack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don’t know where to start</a:t>
            </a:r>
            <a:br>
              <a:rPr lang="en-US" dirty="0"/>
            </a:br>
            <a:r>
              <a:rPr lang="en-US" i="1" dirty="0"/>
              <a:t>Find hot functions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96000" y="2061674"/>
            <a:ext cx="116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perf record -g ./my-slow-binary</a:t>
            </a:r>
          </a:p>
          <a:p>
            <a:pPr>
              <a:buNone/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perf record: Woken up 1 times to write data ]</a:t>
            </a:r>
          </a:p>
          <a:p>
            <a:pPr>
              <a:buNone/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perf record: Captured and wrote 0.023 MB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perf.data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(75 samples) ]</a:t>
            </a:r>
          </a:p>
          <a:p>
            <a:pPr>
              <a:buNone/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perf script &gt;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out.perf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./stackcollapse-perf.pl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out.perf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out.folded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./flamegraph.pl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out.folded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perf_samples.svg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95999" y="3631334"/>
            <a:ext cx="5776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 err="1">
                <a:solidFill>
                  <a:schemeClr val="bg1"/>
                </a:solidFill>
              </a:rPr>
              <a:t>Flamegraphs</a:t>
            </a:r>
            <a:r>
              <a:rPr lang="en-US" sz="2200" dirty="0">
                <a:solidFill>
                  <a:schemeClr val="bg1"/>
                </a:solidFill>
              </a:rPr>
              <a:t> developed by </a:t>
            </a:r>
            <a:r>
              <a:rPr lang="de-DE" sz="2400" dirty="0">
                <a:solidFill>
                  <a:schemeClr val="bg1"/>
                </a:solidFill>
              </a:rPr>
              <a:t>Brendan Gregg (</a:t>
            </a:r>
            <a:r>
              <a:rPr lang="de-DE" sz="2400" dirty="0" err="1">
                <a:solidFill>
                  <a:schemeClr val="bg1"/>
                </a:solidFill>
              </a:rPr>
              <a:t>Netflix</a:t>
            </a:r>
            <a:r>
              <a:rPr lang="de-DE" sz="2400" dirty="0">
                <a:solidFill>
                  <a:schemeClr val="bg1"/>
                </a:solidFill>
              </a:rPr>
              <a:t>)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Stack </a:t>
            </a:r>
            <a:r>
              <a:rPr lang="de-DE" sz="2400" dirty="0" err="1">
                <a:solidFill>
                  <a:schemeClr val="bg1"/>
                </a:solidFill>
              </a:rPr>
              <a:t>collapse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scripts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for</a:t>
            </a:r>
            <a:r>
              <a:rPr lang="de-DE" sz="2400" dirty="0">
                <a:solidFill>
                  <a:schemeClr val="bg1"/>
                </a:solidFill>
              </a:rPr>
              <a:t> multiple </a:t>
            </a:r>
            <a:r>
              <a:rPr lang="de-DE" sz="2400" dirty="0" err="1">
                <a:solidFill>
                  <a:schemeClr val="bg1"/>
                </a:solidFill>
              </a:rPr>
              <a:t>data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sources</a:t>
            </a:r>
            <a:r>
              <a:rPr lang="de-DE" sz="2400" dirty="0">
                <a:solidFill>
                  <a:schemeClr val="bg1"/>
                </a:solidFill>
              </a:rPr>
              <a:t> (</a:t>
            </a:r>
            <a:r>
              <a:rPr lang="de-DE" sz="2400" dirty="0" err="1">
                <a:solidFill>
                  <a:schemeClr val="bg1"/>
                </a:solidFill>
              </a:rPr>
              <a:t>perf</a:t>
            </a:r>
            <a:r>
              <a:rPr lang="de-DE" sz="2400" dirty="0">
                <a:solidFill>
                  <a:schemeClr val="bg1"/>
                </a:solidFill>
              </a:rPr>
              <a:t>, </a:t>
            </a:r>
            <a:r>
              <a:rPr lang="de-DE" sz="2400" dirty="0" err="1">
                <a:solidFill>
                  <a:schemeClr val="bg1"/>
                </a:solidFill>
              </a:rPr>
              <a:t>dtrace</a:t>
            </a:r>
            <a:r>
              <a:rPr lang="de-DE" sz="2400" dirty="0">
                <a:solidFill>
                  <a:schemeClr val="bg1"/>
                </a:solidFill>
              </a:rPr>
              <a:t>, …)</a:t>
            </a:r>
            <a:endParaRPr lang="en-US" sz="2200" dirty="0" err="1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26" y="3398256"/>
            <a:ext cx="5279174" cy="268083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95999" y="5352836"/>
            <a:ext cx="5848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C00000"/>
                </a:solidFill>
              </a:rPr>
              <a:t>Problem</a:t>
            </a:r>
            <a:r>
              <a:rPr lang="en-US" sz="2200" dirty="0">
                <a:solidFill>
                  <a:schemeClr val="bg1"/>
                </a:solidFill>
              </a:rPr>
              <a:t>: No time-based ordering!</a:t>
            </a:r>
          </a:p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Ordering: x-axis lexically , y-axis stack level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C2DFEA45-7934-264F-8978-909308E4CE9E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49571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Execution limited by bottlenecks caused by</a:t>
            </a:r>
          </a:p>
          <a:p>
            <a:pPr lvl="1"/>
            <a:r>
              <a:rPr lang="en-US" dirty="0"/>
              <a:t>Hardware system limitations</a:t>
            </a:r>
          </a:p>
          <a:p>
            <a:pPr lvl="1"/>
            <a:r>
              <a:rPr lang="en-US" dirty="0"/>
              <a:t>Software runtime behavior</a:t>
            </a:r>
          </a:p>
          <a:p>
            <a:pPr lvl="1"/>
            <a:r>
              <a:rPr lang="en-US" dirty="0"/>
              <a:t>User code</a:t>
            </a:r>
          </a:p>
          <a:p>
            <a:r>
              <a:rPr lang="en-US" dirty="0"/>
              <a:t>Approach in HPC:</a:t>
            </a:r>
          </a:p>
          <a:p>
            <a:pPr lvl="1"/>
            <a:r>
              <a:rPr lang="en-US" dirty="0"/>
              <a:t>Keep user code slim (glue code &amp; library calls)</a:t>
            </a:r>
          </a:p>
          <a:p>
            <a:pPr lvl="1"/>
            <a:r>
              <a:rPr lang="en-US" dirty="0"/>
              <a:t>Optimize software runtime and libraries</a:t>
            </a:r>
          </a:p>
          <a:p>
            <a:pPr lvl="1"/>
            <a:r>
              <a:rPr lang="en-US" dirty="0"/>
              <a:t>Hit hardware bottleneck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br>
              <a:rPr lang="en-US" dirty="0"/>
            </a:br>
            <a:r>
              <a:rPr lang="en-US" i="1" dirty="0"/>
              <a:t>Computing on the edge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7CC1AD1-20AF-2142-9910-288D3D3B65B9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8370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696000" y="1584000"/>
            <a:ext cx="5179061" cy="4464000"/>
          </a:xfrm>
        </p:spPr>
        <p:txBody>
          <a:bodyPr/>
          <a:lstStyle/>
          <a:p>
            <a:r>
              <a:rPr lang="en-US" dirty="0"/>
              <a:t>Sampling</a:t>
            </a:r>
          </a:p>
          <a:p>
            <a:pPr lvl="1"/>
            <a:r>
              <a:rPr lang="en-US" dirty="0"/>
              <a:t>Indirect</a:t>
            </a:r>
          </a:p>
          <a:p>
            <a:pPr lvl="1"/>
            <a:r>
              <a:rPr lang="en-US" dirty="0"/>
              <a:t>External</a:t>
            </a:r>
          </a:p>
          <a:p>
            <a:pPr lvl="1"/>
            <a:r>
              <a:rPr lang="en-US" dirty="0"/>
              <a:t>Low overhead</a:t>
            </a:r>
          </a:p>
          <a:p>
            <a:r>
              <a:rPr lang="en-US" dirty="0"/>
              <a:t>Tracing</a:t>
            </a:r>
          </a:p>
          <a:p>
            <a:pPr lvl="1"/>
            <a:r>
              <a:rPr lang="en-US" dirty="0"/>
              <a:t>Direct</a:t>
            </a:r>
          </a:p>
          <a:p>
            <a:pPr lvl="1"/>
            <a:r>
              <a:rPr lang="en-US" dirty="0"/>
              <a:t>Internal</a:t>
            </a:r>
          </a:p>
          <a:p>
            <a:pPr lvl="1"/>
            <a:r>
              <a:rPr lang="en-US" dirty="0"/>
              <a:t>High overhead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techniques</a:t>
            </a:r>
            <a:br>
              <a:rPr lang="en-US" dirty="0"/>
            </a:br>
            <a:r>
              <a:rPr lang="en-US" i="1" dirty="0"/>
              <a:t>Sampling &amp; Tracing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0"/>
          </p:nvPr>
        </p:nvSpPr>
        <p:spPr>
          <a:xfrm>
            <a:off x="6286923" y="1584000"/>
            <a:ext cx="5498677" cy="4464000"/>
          </a:xfrm>
        </p:spPr>
        <p:txBody>
          <a:bodyPr/>
          <a:lstStyle/>
          <a:p>
            <a:r>
              <a:rPr lang="en-US" dirty="0"/>
              <a:t>Instrumentation</a:t>
            </a:r>
          </a:p>
          <a:p>
            <a:pPr lvl="1"/>
            <a:r>
              <a:rPr lang="en-US" dirty="0"/>
              <a:t>Direct</a:t>
            </a:r>
          </a:p>
          <a:p>
            <a:pPr lvl="1"/>
            <a:r>
              <a:rPr lang="en-US" dirty="0"/>
              <a:t>Internal</a:t>
            </a:r>
          </a:p>
          <a:p>
            <a:pPr lvl="1"/>
            <a:r>
              <a:rPr lang="en-US" dirty="0"/>
              <a:t>High overhead</a:t>
            </a:r>
          </a:p>
          <a:p>
            <a:r>
              <a:rPr lang="en-US" dirty="0"/>
              <a:t>Profiling</a:t>
            </a:r>
          </a:p>
          <a:p>
            <a:pPr lvl="1"/>
            <a:r>
              <a:rPr lang="en-US" dirty="0"/>
              <a:t>Direct/Indirect</a:t>
            </a:r>
          </a:p>
          <a:p>
            <a:pPr lvl="1"/>
            <a:r>
              <a:rPr lang="en-US" dirty="0"/>
              <a:t>Internal/External</a:t>
            </a:r>
          </a:p>
          <a:p>
            <a:pPr lvl="1"/>
            <a:r>
              <a:rPr lang="en-US" dirty="0"/>
              <a:t>Low overhead due to summary (with respect to context)</a:t>
            </a:r>
          </a:p>
        </p:txBody>
      </p:sp>
      <p:sp>
        <p:nvSpPr>
          <p:cNvPr id="5" name="Rechteck 4"/>
          <p:cNvSpPr/>
          <p:nvPr/>
        </p:nvSpPr>
        <p:spPr>
          <a:xfrm>
            <a:off x="6139543" y="1584000"/>
            <a:ext cx="5646057" cy="20881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2501" y="1584000"/>
            <a:ext cx="5646057" cy="20881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37095" y="2841117"/>
            <a:ext cx="2737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C00000"/>
                </a:solidFill>
              </a:rPr>
              <a:t>Many high-level tools use sampling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226145" y="2841116"/>
            <a:ext cx="2737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C00000"/>
                </a:solidFill>
              </a:rPr>
              <a:t>LIKWID, PAPI, Caliper, …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682564" y="1646119"/>
            <a:ext cx="3235102" cy="1099042"/>
            <a:chOff x="3868057" y="779041"/>
            <a:chExt cx="3526974" cy="1304319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3868057" y="1358615"/>
              <a:ext cx="3526974" cy="724745"/>
              <a:chOff x="6749142" y="1728169"/>
              <a:chExt cx="3526974" cy="724745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6749142" y="2142441"/>
                <a:ext cx="1175658" cy="310473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>
                  <a:buNone/>
                </a:pPr>
                <a:r>
                  <a:rPr lang="en-US" sz="1700" dirty="0">
                    <a:solidFill>
                      <a:schemeClr val="tx2"/>
                    </a:solidFill>
                  </a:rPr>
                  <a:t>Function A</a:t>
                </a:r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7924800" y="1728169"/>
                <a:ext cx="1175658" cy="310473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>
                  <a:buNone/>
                </a:pPr>
                <a:r>
                  <a:rPr lang="en-US" sz="1700" dirty="0">
                    <a:solidFill>
                      <a:schemeClr val="tx2"/>
                    </a:solidFill>
                  </a:rPr>
                  <a:t>Function B</a:t>
                </a:r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9100458" y="2142441"/>
                <a:ext cx="1175658" cy="310473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>
                  <a:buNone/>
                </a:pPr>
                <a:r>
                  <a:rPr lang="en-US" sz="1700" dirty="0">
                    <a:solidFill>
                      <a:schemeClr val="tx2"/>
                    </a:solidFill>
                  </a:rPr>
                  <a:t>Function A</a:t>
                </a:r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7924800" y="2175915"/>
                <a:ext cx="1175658" cy="27699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39" name="Gewinkelte Verbindung 38"/>
              <p:cNvCxnSpPr>
                <a:stCxn id="35" idx="0"/>
                <a:endCxn id="36" idx="1"/>
              </p:cNvCxnSpPr>
              <p:nvPr/>
            </p:nvCxnSpPr>
            <p:spPr bwMode="auto">
              <a:xfrm rot="5400000" flipH="1" flipV="1">
                <a:off x="7501367" y="1719010"/>
                <a:ext cx="259036" cy="587828"/>
              </a:xfrm>
              <a:prstGeom prst="bentConnector2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0" name="Gewinkelte Verbindung 39"/>
              <p:cNvCxnSpPr>
                <a:stCxn id="36" idx="3"/>
                <a:endCxn id="37" idx="0"/>
              </p:cNvCxnSpPr>
              <p:nvPr/>
            </p:nvCxnSpPr>
            <p:spPr bwMode="auto">
              <a:xfrm>
                <a:off x="9100457" y="1883405"/>
                <a:ext cx="587830" cy="259036"/>
              </a:xfrm>
              <a:prstGeom prst="bentConnector2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1" name="Gerade Verbindung mit Pfeil 10"/>
            <p:cNvCxnSpPr/>
            <p:nvPr/>
          </p:nvCxnSpPr>
          <p:spPr bwMode="auto">
            <a:xfrm>
              <a:off x="4011613" y="1197703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Gerade Verbindung mit Pfeil 11"/>
            <p:cNvCxnSpPr/>
            <p:nvPr/>
          </p:nvCxnSpPr>
          <p:spPr bwMode="auto">
            <a:xfrm>
              <a:off x="4157348" y="1197703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Gerade Verbindung mit Pfeil 12"/>
            <p:cNvCxnSpPr/>
            <p:nvPr/>
          </p:nvCxnSpPr>
          <p:spPr bwMode="auto">
            <a:xfrm>
              <a:off x="4304166" y="1199643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Gerade Verbindung mit Pfeil 13"/>
            <p:cNvCxnSpPr/>
            <p:nvPr/>
          </p:nvCxnSpPr>
          <p:spPr bwMode="auto">
            <a:xfrm>
              <a:off x="4456160" y="1196703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Gerade Verbindung mit Pfeil 14"/>
            <p:cNvCxnSpPr/>
            <p:nvPr/>
          </p:nvCxnSpPr>
          <p:spPr bwMode="auto">
            <a:xfrm>
              <a:off x="4601895" y="1196703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Gerade Verbindung mit Pfeil 15"/>
            <p:cNvCxnSpPr/>
            <p:nvPr/>
          </p:nvCxnSpPr>
          <p:spPr bwMode="auto">
            <a:xfrm>
              <a:off x="4748713" y="1198643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Gerade Verbindung mit Pfeil 16"/>
            <p:cNvCxnSpPr/>
            <p:nvPr/>
          </p:nvCxnSpPr>
          <p:spPr bwMode="auto">
            <a:xfrm>
              <a:off x="4890507" y="1193424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Gerade Verbindung mit Pfeil 17"/>
            <p:cNvCxnSpPr/>
            <p:nvPr/>
          </p:nvCxnSpPr>
          <p:spPr bwMode="auto">
            <a:xfrm>
              <a:off x="5045768" y="779087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Gerade Verbindung mit Pfeil 18"/>
            <p:cNvCxnSpPr/>
            <p:nvPr/>
          </p:nvCxnSpPr>
          <p:spPr bwMode="auto">
            <a:xfrm>
              <a:off x="5183060" y="781013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Gerade Verbindung mit Pfeil 19"/>
            <p:cNvCxnSpPr/>
            <p:nvPr/>
          </p:nvCxnSpPr>
          <p:spPr bwMode="auto">
            <a:xfrm>
              <a:off x="5477931" y="781085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Gerade Verbindung mit Pfeil 20"/>
            <p:cNvCxnSpPr/>
            <p:nvPr/>
          </p:nvCxnSpPr>
          <p:spPr bwMode="auto">
            <a:xfrm>
              <a:off x="5623666" y="781085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Gerade Verbindung mit Pfeil 21"/>
            <p:cNvCxnSpPr/>
            <p:nvPr/>
          </p:nvCxnSpPr>
          <p:spPr bwMode="auto">
            <a:xfrm>
              <a:off x="5346894" y="779087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Gerade Verbindung mit Pfeil 22"/>
            <p:cNvCxnSpPr/>
            <p:nvPr/>
          </p:nvCxnSpPr>
          <p:spPr bwMode="auto">
            <a:xfrm>
              <a:off x="5770333" y="779041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Gerade Verbindung mit Pfeil 23"/>
            <p:cNvCxnSpPr/>
            <p:nvPr/>
          </p:nvCxnSpPr>
          <p:spPr bwMode="auto">
            <a:xfrm>
              <a:off x="5907625" y="780967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Gerade Verbindung mit Pfeil 24"/>
            <p:cNvCxnSpPr/>
            <p:nvPr/>
          </p:nvCxnSpPr>
          <p:spPr bwMode="auto">
            <a:xfrm>
              <a:off x="6202496" y="781039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Gerade Verbindung mit Pfeil 25"/>
            <p:cNvCxnSpPr/>
            <p:nvPr/>
          </p:nvCxnSpPr>
          <p:spPr bwMode="auto">
            <a:xfrm>
              <a:off x="6348231" y="1195400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Gerade Verbindung mit Pfeil 26"/>
            <p:cNvCxnSpPr/>
            <p:nvPr/>
          </p:nvCxnSpPr>
          <p:spPr bwMode="auto">
            <a:xfrm>
              <a:off x="6071459" y="779041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Gerade Verbindung mit Pfeil 27"/>
            <p:cNvCxnSpPr/>
            <p:nvPr/>
          </p:nvCxnSpPr>
          <p:spPr bwMode="auto">
            <a:xfrm>
              <a:off x="6480235" y="1191828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Gerade Verbindung mit Pfeil 28"/>
            <p:cNvCxnSpPr/>
            <p:nvPr/>
          </p:nvCxnSpPr>
          <p:spPr bwMode="auto">
            <a:xfrm>
              <a:off x="6625970" y="1191828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Gerade Verbindung mit Pfeil 29"/>
            <p:cNvCxnSpPr/>
            <p:nvPr/>
          </p:nvCxnSpPr>
          <p:spPr bwMode="auto">
            <a:xfrm>
              <a:off x="6772788" y="1193768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Gerade Verbindung mit Pfeil 30"/>
            <p:cNvCxnSpPr/>
            <p:nvPr/>
          </p:nvCxnSpPr>
          <p:spPr bwMode="auto">
            <a:xfrm>
              <a:off x="6914582" y="1188549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Gerade Verbindung mit Pfeil 31"/>
            <p:cNvCxnSpPr/>
            <p:nvPr/>
          </p:nvCxnSpPr>
          <p:spPr bwMode="auto">
            <a:xfrm>
              <a:off x="7069543" y="1201922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Gerade Verbindung mit Pfeil 32"/>
            <p:cNvCxnSpPr/>
            <p:nvPr/>
          </p:nvCxnSpPr>
          <p:spPr bwMode="auto">
            <a:xfrm>
              <a:off x="7215278" y="1201922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Gerade Verbindung mit Pfeil 33"/>
            <p:cNvCxnSpPr/>
            <p:nvPr/>
          </p:nvCxnSpPr>
          <p:spPr bwMode="auto">
            <a:xfrm>
              <a:off x="7362096" y="1203862"/>
              <a:ext cx="2179" cy="609006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Gruppieren 40"/>
          <p:cNvGrpSpPr/>
          <p:nvPr/>
        </p:nvGrpSpPr>
        <p:grpSpPr>
          <a:xfrm>
            <a:off x="8401060" y="1951187"/>
            <a:ext cx="3233708" cy="846459"/>
            <a:chOff x="3868056" y="3524977"/>
            <a:chExt cx="3526975" cy="879068"/>
          </a:xfrm>
        </p:grpSpPr>
        <p:grpSp>
          <p:nvGrpSpPr>
            <p:cNvPr id="42" name="Gruppieren 41"/>
            <p:cNvGrpSpPr/>
            <p:nvPr/>
          </p:nvGrpSpPr>
          <p:grpSpPr>
            <a:xfrm>
              <a:off x="3868057" y="3712774"/>
              <a:ext cx="3526974" cy="691271"/>
              <a:chOff x="6749142" y="1761643"/>
              <a:chExt cx="3526974" cy="691271"/>
            </a:xfrm>
          </p:grpSpPr>
          <p:sp>
            <p:nvSpPr>
              <p:cNvPr id="49" name="Rechteck 48"/>
              <p:cNvSpPr/>
              <p:nvPr/>
            </p:nvSpPr>
            <p:spPr>
              <a:xfrm>
                <a:off x="6749142" y="2175915"/>
                <a:ext cx="1175658" cy="27699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>
                  <a:buNone/>
                </a:pPr>
                <a:r>
                  <a:rPr lang="en-US" sz="1700" dirty="0">
                    <a:solidFill>
                      <a:schemeClr val="tx2"/>
                    </a:solidFill>
                  </a:rPr>
                  <a:t>Function A</a:t>
                </a:r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7924800" y="1761643"/>
                <a:ext cx="1175658" cy="27699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>
                  <a:buNone/>
                </a:pPr>
                <a:r>
                  <a:rPr lang="en-US" sz="1700" dirty="0">
                    <a:solidFill>
                      <a:schemeClr val="tx2"/>
                    </a:solidFill>
                  </a:rPr>
                  <a:t>Function B</a:t>
                </a:r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9100458" y="2175915"/>
                <a:ext cx="1175658" cy="27699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>
                  <a:buNone/>
                </a:pPr>
                <a:r>
                  <a:rPr lang="en-US" sz="1700" dirty="0">
                    <a:solidFill>
                      <a:schemeClr val="tx2"/>
                    </a:solidFill>
                  </a:rPr>
                  <a:t>Function A</a:t>
                </a:r>
              </a:p>
            </p:txBody>
          </p:sp>
          <p:sp>
            <p:nvSpPr>
              <p:cNvPr id="52" name="Rechteck 51"/>
              <p:cNvSpPr/>
              <p:nvPr/>
            </p:nvSpPr>
            <p:spPr>
              <a:xfrm>
                <a:off x="7924800" y="2175915"/>
                <a:ext cx="1175658" cy="27699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3" name="Gewinkelte Verbindung 52"/>
              <p:cNvCxnSpPr>
                <a:stCxn id="49" idx="0"/>
                <a:endCxn id="50" idx="1"/>
              </p:cNvCxnSpPr>
              <p:nvPr/>
            </p:nvCxnSpPr>
            <p:spPr bwMode="auto">
              <a:xfrm rot="5400000" flipH="1" flipV="1">
                <a:off x="7492999" y="1744115"/>
                <a:ext cx="275772" cy="587829"/>
              </a:xfrm>
              <a:prstGeom prst="bentConnector2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4" name="Gewinkelte Verbindung 53"/>
              <p:cNvCxnSpPr>
                <a:stCxn id="50" idx="3"/>
                <a:endCxn id="51" idx="0"/>
              </p:cNvCxnSpPr>
              <p:nvPr/>
            </p:nvCxnSpPr>
            <p:spPr bwMode="auto">
              <a:xfrm>
                <a:off x="9100458" y="1900143"/>
                <a:ext cx="587829" cy="275772"/>
              </a:xfrm>
              <a:prstGeom prst="bentConnector2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43" name="Gerade Verbindung mit Pfeil 42"/>
            <p:cNvCxnSpPr/>
            <p:nvPr/>
          </p:nvCxnSpPr>
          <p:spPr bwMode="auto">
            <a:xfrm flipV="1">
              <a:off x="3868056" y="3534503"/>
              <a:ext cx="0" cy="592543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Gerade Verbindung mit Pfeil 43"/>
            <p:cNvCxnSpPr/>
            <p:nvPr/>
          </p:nvCxnSpPr>
          <p:spPr bwMode="auto">
            <a:xfrm flipV="1">
              <a:off x="5043715" y="3534503"/>
              <a:ext cx="0" cy="592543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Gerade Verbindung mit Pfeil 44"/>
            <p:cNvCxnSpPr/>
            <p:nvPr/>
          </p:nvCxnSpPr>
          <p:spPr bwMode="auto">
            <a:xfrm flipV="1">
              <a:off x="6216102" y="3534503"/>
              <a:ext cx="0" cy="592543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Gerade Verbindung mit Pfeil 45"/>
            <p:cNvCxnSpPr/>
            <p:nvPr/>
          </p:nvCxnSpPr>
          <p:spPr bwMode="auto">
            <a:xfrm flipV="1">
              <a:off x="7388681" y="3534503"/>
              <a:ext cx="0" cy="592543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Gerade Verbindung mit Pfeil 46"/>
            <p:cNvCxnSpPr/>
            <p:nvPr/>
          </p:nvCxnSpPr>
          <p:spPr bwMode="auto">
            <a:xfrm flipV="1">
              <a:off x="5361409" y="3534503"/>
              <a:ext cx="0" cy="592543"/>
            </a:xfrm>
            <a:prstGeom prst="straightConnector1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Gerade Verbindung mit Pfeil 47"/>
            <p:cNvCxnSpPr/>
            <p:nvPr/>
          </p:nvCxnSpPr>
          <p:spPr bwMode="auto">
            <a:xfrm flipV="1">
              <a:off x="5623666" y="3524977"/>
              <a:ext cx="0" cy="592543"/>
            </a:xfrm>
            <a:prstGeom prst="straightConnector1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uppieren 54"/>
          <p:cNvGrpSpPr/>
          <p:nvPr/>
        </p:nvGrpSpPr>
        <p:grpSpPr>
          <a:xfrm>
            <a:off x="2676611" y="3960648"/>
            <a:ext cx="3178042" cy="667106"/>
            <a:chOff x="3868056" y="2550489"/>
            <a:chExt cx="3526975" cy="691271"/>
          </a:xfrm>
        </p:grpSpPr>
        <p:grpSp>
          <p:nvGrpSpPr>
            <p:cNvPr id="56" name="Gruppieren 55"/>
            <p:cNvGrpSpPr/>
            <p:nvPr/>
          </p:nvGrpSpPr>
          <p:grpSpPr>
            <a:xfrm>
              <a:off x="3868057" y="2550489"/>
              <a:ext cx="3526974" cy="691271"/>
              <a:chOff x="6749142" y="1761643"/>
              <a:chExt cx="3526974" cy="691271"/>
            </a:xfrm>
          </p:grpSpPr>
          <p:sp>
            <p:nvSpPr>
              <p:cNvPr id="62" name="Rechteck 61"/>
              <p:cNvSpPr/>
              <p:nvPr/>
            </p:nvSpPr>
            <p:spPr>
              <a:xfrm>
                <a:off x="6749142" y="2175915"/>
                <a:ext cx="1175658" cy="27699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>
                  <a:buNone/>
                </a:pPr>
                <a:r>
                  <a:rPr lang="en-US" sz="1700" dirty="0">
                    <a:solidFill>
                      <a:schemeClr val="tx2"/>
                    </a:solidFill>
                  </a:rPr>
                  <a:t>Function A</a:t>
                </a:r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7924800" y="1761643"/>
                <a:ext cx="1175658" cy="27699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>
                  <a:buNone/>
                </a:pPr>
                <a:r>
                  <a:rPr lang="en-US" sz="1700" dirty="0">
                    <a:solidFill>
                      <a:schemeClr val="tx2"/>
                    </a:solidFill>
                  </a:rPr>
                  <a:t>Function B</a:t>
                </a:r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9100458" y="2175915"/>
                <a:ext cx="1175658" cy="27699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>
                  <a:buNone/>
                </a:pPr>
                <a:r>
                  <a:rPr lang="en-US" sz="1700" dirty="0">
                    <a:solidFill>
                      <a:schemeClr val="tx2"/>
                    </a:solidFill>
                  </a:rPr>
                  <a:t>Function A</a:t>
                </a:r>
              </a:p>
            </p:txBody>
          </p:sp>
          <p:sp>
            <p:nvSpPr>
              <p:cNvPr id="65" name="Rechteck 64"/>
              <p:cNvSpPr/>
              <p:nvPr/>
            </p:nvSpPr>
            <p:spPr>
              <a:xfrm>
                <a:off x="7924800" y="2175915"/>
                <a:ext cx="1175658" cy="27699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6" name="Gewinkelte Verbindung 65"/>
              <p:cNvCxnSpPr>
                <a:stCxn id="62" idx="0"/>
                <a:endCxn id="63" idx="1"/>
              </p:cNvCxnSpPr>
              <p:nvPr/>
            </p:nvCxnSpPr>
            <p:spPr bwMode="auto">
              <a:xfrm rot="5400000" flipH="1" flipV="1">
                <a:off x="7492999" y="1744115"/>
                <a:ext cx="275772" cy="587829"/>
              </a:xfrm>
              <a:prstGeom prst="bentConnector2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7" name="Gewinkelte Verbindung 66"/>
              <p:cNvCxnSpPr>
                <a:stCxn id="63" idx="3"/>
                <a:endCxn id="64" idx="0"/>
              </p:cNvCxnSpPr>
              <p:nvPr/>
            </p:nvCxnSpPr>
            <p:spPr bwMode="auto">
              <a:xfrm>
                <a:off x="9100458" y="1900143"/>
                <a:ext cx="587829" cy="275772"/>
              </a:xfrm>
              <a:prstGeom prst="bentConnector2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57" name="Gekrümmte Verbindung 56"/>
            <p:cNvCxnSpPr>
              <a:stCxn id="62" idx="1"/>
              <a:endCxn id="62" idx="0"/>
            </p:cNvCxnSpPr>
            <p:nvPr/>
          </p:nvCxnSpPr>
          <p:spPr bwMode="auto">
            <a:xfrm rot="10800000" flipH="1">
              <a:off x="3868056" y="2964761"/>
              <a:ext cx="587829" cy="138500"/>
            </a:xfrm>
            <a:prstGeom prst="curvedConnector4">
              <a:avLst>
                <a:gd name="adj1" fmla="val 58333"/>
                <a:gd name="adj2" fmla="val -10036"/>
              </a:avLst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Gekrümmte Verbindung 57"/>
            <p:cNvCxnSpPr>
              <a:stCxn id="62" idx="0"/>
              <a:endCxn id="63" idx="1"/>
            </p:cNvCxnSpPr>
            <p:nvPr/>
          </p:nvCxnSpPr>
          <p:spPr bwMode="auto">
            <a:xfrm rot="5400000" flipH="1" flipV="1">
              <a:off x="4611914" y="2532961"/>
              <a:ext cx="275772" cy="587829"/>
            </a:xfrm>
            <a:prstGeom prst="curvedConnector2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Gekrümmte Verbindung 58"/>
            <p:cNvCxnSpPr>
              <a:stCxn id="63" idx="1"/>
              <a:endCxn id="63" idx="3"/>
            </p:cNvCxnSpPr>
            <p:nvPr/>
          </p:nvCxnSpPr>
          <p:spPr bwMode="auto">
            <a:xfrm rot="10800000" flipH="1">
              <a:off x="5043715" y="2688989"/>
              <a:ext cx="1175658" cy="12700"/>
            </a:xfrm>
            <a:prstGeom prst="curvedConnector5">
              <a:avLst>
                <a:gd name="adj1" fmla="val 9723"/>
                <a:gd name="adj2" fmla="val 1040543"/>
                <a:gd name="adj3" fmla="val 89197"/>
              </a:avLst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Gekrümmte Verbindung 59"/>
            <p:cNvCxnSpPr>
              <a:stCxn id="63" idx="3"/>
              <a:endCxn id="64" idx="0"/>
            </p:cNvCxnSpPr>
            <p:nvPr/>
          </p:nvCxnSpPr>
          <p:spPr bwMode="auto">
            <a:xfrm>
              <a:off x="6219373" y="2688989"/>
              <a:ext cx="587829" cy="275772"/>
            </a:xfrm>
            <a:prstGeom prst="curvedConnector2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Gekrümmte Verbindung 60"/>
            <p:cNvCxnSpPr>
              <a:stCxn id="64" idx="0"/>
              <a:endCxn id="64" idx="3"/>
            </p:cNvCxnSpPr>
            <p:nvPr/>
          </p:nvCxnSpPr>
          <p:spPr bwMode="auto">
            <a:xfrm rot="16200000" flipH="1">
              <a:off x="7031866" y="2740097"/>
              <a:ext cx="138500" cy="587829"/>
            </a:xfrm>
            <a:prstGeom prst="curvedConnector4">
              <a:avLst>
                <a:gd name="adj1" fmla="val 64188"/>
                <a:gd name="adj2" fmla="val 75154"/>
              </a:avLst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69" name="Gerade Verbindung mit Pfeil 68"/>
          <p:cNvCxnSpPr>
            <a:stCxn id="4" idx="1"/>
          </p:cNvCxnSpPr>
          <p:nvPr/>
        </p:nvCxnSpPr>
        <p:spPr bwMode="auto">
          <a:xfrm flipV="1">
            <a:off x="6286923" y="2664284"/>
            <a:ext cx="0" cy="1151716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Gerade Verbindung mit Pfeil 69"/>
          <p:cNvCxnSpPr>
            <a:stCxn id="4" idx="1"/>
          </p:cNvCxnSpPr>
          <p:nvPr/>
        </p:nvCxnSpPr>
        <p:spPr bwMode="auto">
          <a:xfrm flipH="1" flipV="1">
            <a:off x="5108891" y="3672114"/>
            <a:ext cx="1178032" cy="143886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Gerade Verbindung mit Pfeil 73"/>
          <p:cNvCxnSpPr>
            <a:stCxn id="4" idx="1"/>
          </p:cNvCxnSpPr>
          <p:nvPr/>
        </p:nvCxnSpPr>
        <p:spPr bwMode="auto">
          <a:xfrm flipH="1">
            <a:off x="5212248" y="3816000"/>
            <a:ext cx="1074675" cy="13247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" name="Fußzeilenplatzhalter 4">
            <a:extLst>
              <a:ext uri="{FF2B5EF4-FFF2-40B4-BE49-F238E27FC236}">
                <a16:creationId xmlns:a16="http://schemas.microsoft.com/office/drawing/2014/main" id="{169F0C37-61FB-2E46-B5E5-C6ACF96BBD33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5169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Hardware performance counting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76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5999" y="1584000"/>
            <a:ext cx="11129555" cy="4464000"/>
          </a:xfrm>
        </p:spPr>
        <p:txBody>
          <a:bodyPr/>
          <a:lstStyle/>
          <a:p>
            <a:r>
              <a:rPr lang="en-US" dirty="0"/>
              <a:t>People write code and don’t design hardware</a:t>
            </a:r>
          </a:p>
          <a:p>
            <a:r>
              <a:rPr lang="en-US" dirty="0"/>
              <a:t>Execution behavior is specified by my code</a:t>
            </a:r>
          </a:p>
          <a:p>
            <a:r>
              <a:rPr lang="en-US" dirty="0"/>
              <a:t>Applications are just compiled code. Compilers are always right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“I know how much data is consumed, it’s my code!”</a:t>
            </a:r>
          </a:p>
          <a:p>
            <a:r>
              <a:rPr lang="en-US" i="1" dirty="0"/>
              <a:t>“I already sum up the number of FLOPs!”</a:t>
            </a:r>
          </a:p>
          <a:p>
            <a:r>
              <a:rPr lang="en-US" i="1" dirty="0"/>
              <a:t>“Of course I overloaded the operators, it’s C++”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hardware performance monitoring?</a:t>
            </a:r>
            <a:br>
              <a:rPr lang="en-US" dirty="0"/>
            </a:br>
            <a:r>
              <a:rPr lang="en-US" sz="3600" i="1" dirty="0"/>
              <a:t>What about software performance monitoring?</a:t>
            </a:r>
          </a:p>
        </p:txBody>
      </p:sp>
      <p:sp>
        <p:nvSpPr>
          <p:cNvPr id="4" name="Legende mit Linie 2 3"/>
          <p:cNvSpPr/>
          <p:nvPr/>
        </p:nvSpPr>
        <p:spPr>
          <a:xfrm>
            <a:off x="10161537" y="2074593"/>
            <a:ext cx="637091" cy="450893"/>
          </a:xfrm>
          <a:prstGeom prst="borderCallout2">
            <a:avLst>
              <a:gd name="adj1" fmla="val 50940"/>
              <a:gd name="adj2" fmla="val 3058"/>
              <a:gd name="adj3" fmla="val 50940"/>
              <a:gd name="adj4" fmla="val -37170"/>
              <a:gd name="adj5" fmla="val 141471"/>
              <a:gd name="adj6" fmla="val -112735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930" dirty="0">
                <a:solidFill>
                  <a:srgbClr val="C00000"/>
                </a:solidFill>
              </a:rPr>
              <a:t>not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BAB299-8DDA-F048-A4E3-128F20B12741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341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6000" y="1584000"/>
            <a:ext cx="11088458" cy="446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r>
              <a:rPr lang="en-US" dirty="0"/>
              <a:t>Fine grained control what should be counted</a:t>
            </a:r>
          </a:p>
          <a:p>
            <a:r>
              <a:rPr lang="en-US" dirty="0"/>
              <a:t>Application insight, you know your code</a:t>
            </a:r>
          </a:p>
          <a:p>
            <a:r>
              <a:rPr lang="en-US" dirty="0"/>
              <a:t>Measurements always included, no other tool/lib required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Cons:</a:t>
            </a:r>
          </a:p>
          <a:p>
            <a:r>
              <a:rPr lang="en-US" dirty="0"/>
              <a:t>Own “counters” defer execution of workload code </a:t>
            </a:r>
            <a:r>
              <a:rPr lang="de-DE" dirty="0"/>
              <a:t>→ Overhead</a:t>
            </a:r>
            <a:endParaRPr lang="en-US" dirty="0"/>
          </a:p>
          <a:p>
            <a:r>
              <a:rPr lang="en-US" dirty="0"/>
              <a:t>Compilers might add (unwanted) instructions to your code (casts)</a:t>
            </a:r>
          </a:p>
          <a:p>
            <a:r>
              <a:rPr lang="en-US" dirty="0"/>
              <a:t>Hardware handles code differently than mind model claims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hardware performance monitoring?</a:t>
            </a:r>
            <a:br>
              <a:rPr lang="en-US" dirty="0"/>
            </a:br>
            <a:r>
              <a:rPr lang="en-US" sz="3600" i="1" dirty="0"/>
              <a:t>What about </a:t>
            </a:r>
            <a:r>
              <a:rPr lang="en-US" sz="3600" i="1" dirty="0">
                <a:solidFill>
                  <a:srgbClr val="C00000"/>
                </a:solidFill>
              </a:rPr>
              <a:t>software</a:t>
            </a:r>
            <a:r>
              <a:rPr lang="en-US" sz="3600" i="1" dirty="0"/>
              <a:t> performance monitoring?</a:t>
            </a:r>
            <a:endParaRPr lang="en-US" sz="3600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30863F3-536F-3F40-ADFA-990E10DC445C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422819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Performance monitoring units (</a:t>
            </a:r>
            <a:r>
              <a:rPr lang="en-US" dirty="0">
                <a:solidFill>
                  <a:srgbClr val="C00000"/>
                </a:solidFill>
              </a:rPr>
              <a:t>PMUs</a:t>
            </a:r>
            <a:r>
              <a:rPr lang="en-US" dirty="0"/>
              <a:t>) at hardware level</a:t>
            </a:r>
          </a:p>
          <a:p>
            <a:pPr>
              <a:lnSpc>
                <a:spcPct val="150000"/>
              </a:lnSpc>
            </a:pPr>
            <a:r>
              <a:rPr lang="en-US" dirty="0"/>
              <a:t>Introduced for x86 with Intel Pentium (1994)</a:t>
            </a:r>
          </a:p>
          <a:p>
            <a:pPr>
              <a:lnSpc>
                <a:spcPct val="150000"/>
              </a:lnSpc>
            </a:pPr>
            <a:r>
              <a:rPr lang="en-US" dirty="0"/>
              <a:t>Originally used by CPU vendors for </a:t>
            </a:r>
            <a:r>
              <a:rPr lang="en-US" dirty="0">
                <a:solidFill>
                  <a:srgbClr val="C00000"/>
                </a:solidFill>
              </a:rPr>
              <a:t>hardware validation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No additional CPU work </a:t>
            </a:r>
            <a:r>
              <a:rPr lang="en-US" dirty="0"/>
              <a:t>to process hardware events in PMUs</a:t>
            </a:r>
          </a:p>
          <a:p>
            <a:pPr>
              <a:lnSpc>
                <a:spcPct val="150000"/>
              </a:lnSpc>
            </a:pPr>
            <a:r>
              <a:rPr lang="en-US" dirty="0"/>
              <a:t>Accessing PMUs requires CPU work</a:t>
            </a:r>
            <a:r>
              <a:rPr lang="de-DE" dirty="0"/>
              <a:t> → </a:t>
            </a:r>
            <a:r>
              <a:rPr lang="de-DE" dirty="0">
                <a:solidFill>
                  <a:srgbClr val="C00000"/>
                </a:solidFill>
              </a:rPr>
              <a:t>Overhead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Limited number of counters per PMU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hardware performance monitoring?</a:t>
            </a:r>
            <a:br>
              <a:rPr lang="en-US" dirty="0"/>
            </a:br>
            <a:r>
              <a:rPr lang="en-US" sz="3600" i="1" dirty="0"/>
              <a:t>Overview about HPM</a:t>
            </a:r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EBA2237-8723-324E-9086-AC58FD24E6D6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480857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hardware performance monitoring?</a:t>
            </a:r>
            <a:br>
              <a:rPr lang="en-US" dirty="0"/>
            </a:br>
            <a:r>
              <a:rPr lang="en-US" sz="3600" i="1" dirty="0"/>
              <a:t>How does it work?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696000" y="2178121"/>
            <a:ext cx="2681554" cy="43088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chemeClr val="tx2"/>
                </a:solidFill>
              </a:rPr>
              <a:t>Execution unit 1</a:t>
            </a:r>
          </a:p>
        </p:txBody>
      </p:sp>
      <p:sp>
        <p:nvSpPr>
          <p:cNvPr id="5" name="Rechteck 4"/>
          <p:cNvSpPr/>
          <p:nvPr/>
        </p:nvSpPr>
        <p:spPr>
          <a:xfrm>
            <a:off x="6675558" y="2178121"/>
            <a:ext cx="4820443" cy="3493214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164176" y="2291765"/>
            <a:ext cx="798296" cy="430887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800" dirty="0">
                <a:solidFill>
                  <a:schemeClr val="tx2"/>
                </a:solidFill>
              </a:rPr>
              <a:t>PMU</a:t>
            </a:r>
          </a:p>
        </p:txBody>
      </p:sp>
      <p:sp>
        <p:nvSpPr>
          <p:cNvPr id="7" name="Rechteck 6"/>
          <p:cNvSpPr/>
          <p:nvPr/>
        </p:nvSpPr>
        <p:spPr>
          <a:xfrm>
            <a:off x="7276449" y="3303200"/>
            <a:ext cx="2092995" cy="410967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621160" y="3314549"/>
            <a:ext cx="1736333" cy="410967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274107" y="3876773"/>
            <a:ext cx="2095337" cy="410967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621160" y="3888122"/>
            <a:ext cx="1736333" cy="410967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269480" y="4428723"/>
            <a:ext cx="2099964" cy="410967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9621160" y="4440072"/>
            <a:ext cx="1736333" cy="410967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267469" y="5054299"/>
            <a:ext cx="2101975" cy="410967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9621160" y="5065648"/>
            <a:ext cx="1736333" cy="410967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633111" y="2885258"/>
            <a:ext cx="891270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400" dirty="0" err="1">
                <a:solidFill>
                  <a:schemeClr val="tx2"/>
                </a:solidFill>
              </a:rPr>
              <a:t>Config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9621160" y="2886871"/>
            <a:ext cx="1096454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400" dirty="0">
                <a:solidFill>
                  <a:schemeClr val="tx2"/>
                </a:solidFill>
              </a:rPr>
              <a:t>Counter</a:t>
            </a:r>
          </a:p>
        </p:txBody>
      </p:sp>
      <p:sp>
        <p:nvSpPr>
          <p:cNvPr id="18" name="Rechteck 17"/>
          <p:cNvSpPr/>
          <p:nvPr/>
        </p:nvSpPr>
        <p:spPr>
          <a:xfrm>
            <a:off x="691553" y="3468241"/>
            <a:ext cx="2681554" cy="43088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chemeClr val="tx2"/>
                </a:solidFill>
              </a:rPr>
              <a:t>Execution unit 2</a:t>
            </a:r>
          </a:p>
        </p:txBody>
      </p:sp>
      <p:sp>
        <p:nvSpPr>
          <p:cNvPr id="19" name="Rechteck 18"/>
          <p:cNvSpPr/>
          <p:nvPr/>
        </p:nvSpPr>
        <p:spPr>
          <a:xfrm>
            <a:off x="696000" y="4965491"/>
            <a:ext cx="2681554" cy="43088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chemeClr val="tx2"/>
                </a:solidFill>
              </a:rPr>
              <a:t>Execution unit 3</a:t>
            </a:r>
          </a:p>
        </p:txBody>
      </p:sp>
      <p:cxnSp>
        <p:nvCxnSpPr>
          <p:cNvPr id="21" name="Gewinkelte Verbindung 20"/>
          <p:cNvCxnSpPr>
            <a:stCxn id="4" idx="3"/>
          </p:cNvCxnSpPr>
          <p:nvPr/>
        </p:nvCxnSpPr>
        <p:spPr bwMode="auto">
          <a:xfrm flipV="1">
            <a:off x="3377554" y="2393564"/>
            <a:ext cx="3298004" cy="1"/>
          </a:xfrm>
          <a:prstGeom prst="bentConnector3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winkelte Verbindung 21"/>
          <p:cNvCxnSpPr>
            <a:stCxn id="18" idx="3"/>
          </p:cNvCxnSpPr>
          <p:nvPr/>
        </p:nvCxnSpPr>
        <p:spPr bwMode="auto">
          <a:xfrm flipV="1">
            <a:off x="3373107" y="2491576"/>
            <a:ext cx="3298004" cy="1192109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winkelte Verbindung 23"/>
          <p:cNvCxnSpPr>
            <a:stCxn id="19" idx="3"/>
          </p:cNvCxnSpPr>
          <p:nvPr/>
        </p:nvCxnSpPr>
        <p:spPr bwMode="auto">
          <a:xfrm flipV="1">
            <a:off x="3377554" y="2629345"/>
            <a:ext cx="3298004" cy="255159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hteck 25"/>
          <p:cNvSpPr/>
          <p:nvPr/>
        </p:nvSpPr>
        <p:spPr>
          <a:xfrm>
            <a:off x="7779846" y="3331257"/>
            <a:ext cx="1077219" cy="369332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400" dirty="0">
                <a:solidFill>
                  <a:schemeClr val="bg1"/>
                </a:solidFill>
              </a:rPr>
              <a:t>Event X</a:t>
            </a:r>
          </a:p>
        </p:txBody>
      </p:sp>
      <p:sp>
        <p:nvSpPr>
          <p:cNvPr id="27" name="Rechteck 26"/>
          <p:cNvSpPr/>
          <p:nvPr/>
        </p:nvSpPr>
        <p:spPr>
          <a:xfrm>
            <a:off x="7435169" y="3908939"/>
            <a:ext cx="1766574" cy="369332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400" dirty="0">
                <a:solidFill>
                  <a:schemeClr val="bg1"/>
                </a:solidFill>
              </a:rPr>
              <a:t>Event Y &gt;= 2</a:t>
            </a:r>
          </a:p>
        </p:txBody>
      </p:sp>
      <p:sp>
        <p:nvSpPr>
          <p:cNvPr id="28" name="Rechteck 27"/>
          <p:cNvSpPr/>
          <p:nvPr/>
        </p:nvSpPr>
        <p:spPr>
          <a:xfrm>
            <a:off x="11072170" y="3333738"/>
            <a:ext cx="171522" cy="369332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9" name="Rechteck 28"/>
          <p:cNvSpPr/>
          <p:nvPr/>
        </p:nvSpPr>
        <p:spPr>
          <a:xfrm>
            <a:off x="11067276" y="3897590"/>
            <a:ext cx="171522" cy="369332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0" name="Rechteck 29"/>
          <p:cNvSpPr/>
          <p:nvPr/>
        </p:nvSpPr>
        <p:spPr>
          <a:xfrm>
            <a:off x="4534150" y="2003895"/>
            <a:ext cx="1077218" cy="369332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400" dirty="0">
                <a:solidFill>
                  <a:schemeClr val="bg1"/>
                </a:solidFill>
              </a:rPr>
              <a:t>Event X</a:t>
            </a:r>
          </a:p>
        </p:txBody>
      </p:sp>
      <p:sp>
        <p:nvSpPr>
          <p:cNvPr id="31" name="Rechteck 30"/>
          <p:cNvSpPr/>
          <p:nvPr/>
        </p:nvSpPr>
        <p:spPr>
          <a:xfrm rot="19256697">
            <a:off x="4821239" y="3717976"/>
            <a:ext cx="1527726" cy="369332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400" dirty="0">
                <a:solidFill>
                  <a:schemeClr val="bg1"/>
                </a:solidFill>
              </a:rPr>
              <a:t>Event Y (1)</a:t>
            </a:r>
          </a:p>
        </p:txBody>
      </p:sp>
      <p:sp>
        <p:nvSpPr>
          <p:cNvPr id="32" name="Rechteck 31"/>
          <p:cNvSpPr/>
          <p:nvPr/>
        </p:nvSpPr>
        <p:spPr>
          <a:xfrm>
            <a:off x="6810790" y="3344835"/>
            <a:ext cx="330427" cy="36933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" name="Rechteck 32"/>
          <p:cNvSpPr/>
          <p:nvPr/>
        </p:nvSpPr>
        <p:spPr>
          <a:xfrm>
            <a:off x="6809619" y="3862298"/>
            <a:ext cx="330427" cy="36933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Rechteck 33"/>
          <p:cNvSpPr/>
          <p:nvPr/>
        </p:nvSpPr>
        <p:spPr>
          <a:xfrm>
            <a:off x="6806301" y="4426123"/>
            <a:ext cx="330427" cy="36933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Rechteck 34"/>
          <p:cNvSpPr/>
          <p:nvPr/>
        </p:nvSpPr>
        <p:spPr>
          <a:xfrm>
            <a:off x="6806300" y="5075116"/>
            <a:ext cx="330427" cy="36933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6" name="Rechteck 35"/>
          <p:cNvSpPr/>
          <p:nvPr/>
        </p:nvSpPr>
        <p:spPr>
          <a:xfrm>
            <a:off x="11069702" y="3319908"/>
            <a:ext cx="171522" cy="369332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Rechteck 37"/>
          <p:cNvSpPr/>
          <p:nvPr/>
        </p:nvSpPr>
        <p:spPr>
          <a:xfrm rot="19225902">
            <a:off x="4832713" y="3720351"/>
            <a:ext cx="1527727" cy="369332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400" dirty="0">
                <a:solidFill>
                  <a:schemeClr val="bg1"/>
                </a:solidFill>
              </a:rPr>
              <a:t>Event Y (3)</a:t>
            </a:r>
          </a:p>
        </p:txBody>
      </p:sp>
      <p:sp>
        <p:nvSpPr>
          <p:cNvPr id="39" name="Rechteck 38"/>
          <p:cNvSpPr/>
          <p:nvPr/>
        </p:nvSpPr>
        <p:spPr>
          <a:xfrm>
            <a:off x="11067276" y="3905922"/>
            <a:ext cx="171522" cy="369332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7" name="Rechteck 36"/>
          <p:cNvSpPr/>
          <p:nvPr/>
        </p:nvSpPr>
        <p:spPr>
          <a:xfrm>
            <a:off x="11061024" y="3900023"/>
            <a:ext cx="171522" cy="369332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" name="Rechteck 39"/>
          <p:cNvSpPr/>
          <p:nvPr/>
        </p:nvSpPr>
        <p:spPr>
          <a:xfrm>
            <a:off x="8586162" y="3917050"/>
            <a:ext cx="359073" cy="369332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sz="2400" b="1" dirty="0">
                <a:solidFill>
                  <a:srgbClr val="FF0000"/>
                </a:solidFill>
              </a:rPr>
              <a:t>&gt;=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4339390" y="5689541"/>
            <a:ext cx="1756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 err="1">
                <a:solidFill>
                  <a:schemeClr val="bg1"/>
                </a:solidFill>
              </a:rPr>
              <a:t>Simplyfied</a:t>
            </a:r>
            <a:r>
              <a:rPr lang="en-US" sz="22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2" name="Fußzeilenplatzhalter 4">
            <a:extLst>
              <a:ext uri="{FF2B5EF4-FFF2-40B4-BE49-F238E27FC236}">
                <a16:creationId xmlns:a16="http://schemas.microsoft.com/office/drawing/2014/main" id="{E7BF3326-20F7-2043-9DBA-BD1546B6C1A2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13262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6" grpId="0" animBg="1"/>
      <p:bldP spid="38" grpId="0" animBg="1"/>
      <p:bldP spid="39" grpId="0" animBg="1"/>
      <p:bldP spid="39" grpId="1" animBg="1"/>
      <p:bldP spid="37" grpId="0" animBg="1"/>
      <p:bldP spid="40" grpId="0" animBg="1"/>
      <p:bldP spid="4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PMUs are scattered over the whole system</a:t>
            </a:r>
          </a:p>
          <a:p>
            <a:pPr>
              <a:lnSpc>
                <a:spcPct val="150000"/>
              </a:lnSpc>
            </a:pPr>
            <a:r>
              <a:rPr lang="en-US" dirty="0"/>
              <a:t>Some PMUs count fixed events, some are configurable</a:t>
            </a:r>
          </a:p>
          <a:p>
            <a:pPr>
              <a:lnSpc>
                <a:spcPct val="150000"/>
              </a:lnSpc>
            </a:pPr>
            <a:r>
              <a:rPr lang="en-US" dirty="0"/>
              <a:t>PMUs have </a:t>
            </a:r>
            <a:r>
              <a:rPr lang="en-US" dirty="0">
                <a:solidFill>
                  <a:schemeClr val="bg1"/>
                </a:solidFill>
              </a:rPr>
              <a:t>different</a:t>
            </a:r>
            <a:r>
              <a:rPr lang="en-US" dirty="0">
                <a:solidFill>
                  <a:srgbClr val="C00000"/>
                </a:solidFill>
              </a:rPr>
              <a:t> scope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HW thread, CPU core, shared L2 cache, socket or system</a:t>
            </a:r>
          </a:p>
          <a:p>
            <a:pPr>
              <a:lnSpc>
                <a:spcPct val="150000"/>
              </a:lnSpc>
            </a:pPr>
            <a:r>
              <a:rPr lang="en-US" dirty="0"/>
              <a:t>Accessible via MSRs and PCI devices (and other libraries)</a:t>
            </a:r>
          </a:p>
          <a:p>
            <a:pPr>
              <a:lnSpc>
                <a:spcPct val="150000"/>
              </a:lnSpc>
            </a:pPr>
            <a:r>
              <a:rPr lang="en-US" dirty="0"/>
              <a:t>Due to validation background: very specific events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hardware performance monitoring?</a:t>
            </a:r>
            <a:br>
              <a:rPr lang="en-US" dirty="0"/>
            </a:br>
            <a:r>
              <a:rPr lang="en-US" sz="3600" i="1" dirty="0"/>
              <a:t>Overview about HPM</a:t>
            </a:r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414CA02-BCD6-4F41-B368-716AA623FAE6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593486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microarchitecture variant has own set of PMUs</a:t>
            </a:r>
          </a:p>
          <a:p>
            <a:pPr lvl="1"/>
            <a:r>
              <a:rPr lang="en-US" dirty="0"/>
              <a:t>Desktop commonly core-local PMUs &amp; limited </a:t>
            </a:r>
            <a:r>
              <a:rPr lang="en-US" dirty="0" err="1"/>
              <a:t>uncore</a:t>
            </a:r>
            <a:r>
              <a:rPr lang="en-US" dirty="0"/>
              <a:t> PMUs</a:t>
            </a:r>
          </a:p>
          <a:p>
            <a:pPr lvl="1"/>
            <a:r>
              <a:rPr lang="en-US" dirty="0"/>
              <a:t>Server core-local PMUs &amp; one PMU per </a:t>
            </a:r>
            <a:r>
              <a:rPr lang="en-US" dirty="0" err="1"/>
              <a:t>uncore</a:t>
            </a:r>
            <a:r>
              <a:rPr lang="en-US" dirty="0"/>
              <a:t> unit </a:t>
            </a:r>
          </a:p>
          <a:p>
            <a:r>
              <a:rPr lang="en-US" dirty="0"/>
              <a:t>Each microarchitecture variant has own set of events</a:t>
            </a:r>
          </a:p>
          <a:p>
            <a:pPr lvl="1"/>
            <a:r>
              <a:rPr lang="en-US" dirty="0"/>
              <a:t>Events with same name but different meaning</a:t>
            </a:r>
          </a:p>
          <a:p>
            <a:pPr lvl="1"/>
            <a:r>
              <a:rPr lang="en-US" dirty="0"/>
              <a:t>Events with different names count (superficially) for the same trigger</a:t>
            </a:r>
          </a:p>
          <a:p>
            <a:r>
              <a:rPr lang="en-US" dirty="0"/>
              <a:t>Access to registers limited (x86: kernel-only, root-only, …)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hardware performance monitoring?</a:t>
            </a:r>
            <a:br>
              <a:rPr lang="en-US" dirty="0"/>
            </a:br>
            <a:r>
              <a:rPr lang="en-US" sz="3600" i="1" dirty="0"/>
              <a:t>Overview about HPM (Problems)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 rot="20010358">
            <a:off x="2049365" y="3042383"/>
            <a:ext cx="671943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>
                <a:solidFill>
                  <a:srgbClr val="C00000"/>
                </a:solidFill>
              </a:rPr>
              <a:t>Use a tool!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BA1B2B-32D4-194E-A7F3-8213AA8A67DE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18985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6000" y="1392089"/>
            <a:ext cx="11363478" cy="4464000"/>
          </a:xfrm>
        </p:spPr>
        <p:txBody>
          <a:bodyPr/>
          <a:lstStyle/>
          <a:p>
            <a:r>
              <a:rPr lang="en-US" dirty="0"/>
              <a:t>Kernel-Interface </a:t>
            </a:r>
            <a:r>
              <a:rPr lang="en-US" dirty="0" err="1">
                <a:solidFill>
                  <a:srgbClr val="C00000"/>
                </a:solidFill>
              </a:rPr>
              <a:t>perf_event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Kernel handles management of PMUs (wrong kernel = no support)</a:t>
            </a:r>
          </a:p>
          <a:p>
            <a:pPr lvl="1"/>
            <a:r>
              <a:rPr lang="en-US" dirty="0"/>
              <a:t>Counting per OS processes or HW threads</a:t>
            </a:r>
          </a:p>
          <a:p>
            <a:pPr lvl="1"/>
            <a:r>
              <a:rPr lang="en-US" dirty="0"/>
              <a:t>Feature-rich interface used by many tools: </a:t>
            </a:r>
            <a:r>
              <a:rPr lang="en-US" dirty="0">
                <a:solidFill>
                  <a:srgbClr val="C00000"/>
                </a:solidFill>
              </a:rPr>
              <a:t>perf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PAPI</a:t>
            </a:r>
            <a:r>
              <a:rPr lang="en-US" dirty="0"/>
              <a:t>, …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C00000"/>
                </a:solidFill>
              </a:rPr>
              <a:t>LIKWID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Runs in user-space. Uses common kernel interfaces or </a:t>
            </a:r>
            <a:r>
              <a:rPr lang="en-US" dirty="0" err="1"/>
              <a:t>perf_event</a:t>
            </a:r>
            <a:endParaRPr lang="en-US" dirty="0"/>
          </a:p>
          <a:p>
            <a:pPr lvl="1"/>
            <a:r>
              <a:rPr lang="en-US" dirty="0"/>
              <a:t>Counts per HW thread (knowledge about processes)</a:t>
            </a:r>
          </a:p>
          <a:p>
            <a:pPr lvl="1"/>
            <a:r>
              <a:rPr lang="en-US" dirty="0"/>
              <a:t>Derives metrics out of raw no counter values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hardware performance monitoring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B4111C1-50C9-F04E-9E61-68D818BC2806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2370955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63653" y="1392089"/>
            <a:ext cx="7390176" cy="1554311"/>
          </a:xfrm>
        </p:spPr>
        <p:txBody>
          <a:bodyPr/>
          <a:lstStyle/>
          <a:p>
            <a:pPr marL="0" indent="0">
              <a:buNone/>
            </a:pPr>
            <a:r>
              <a:rPr lang="de-DE" sz="2930" b="1" i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likwid-topology</a:t>
            </a:r>
            <a:endParaRPr lang="de-DE" sz="293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>
                <a:solidFill>
                  <a:schemeClr val="bg1"/>
                </a:solidFill>
              </a:rPr>
              <a:t>System </a:t>
            </a:r>
            <a:r>
              <a:rPr lang="de-DE" dirty="0" err="1">
                <a:solidFill>
                  <a:schemeClr val="bg1"/>
                </a:solidFill>
              </a:rPr>
              <a:t>information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Thread, </a:t>
            </a:r>
            <a:r>
              <a:rPr lang="de-DE" dirty="0" err="1">
                <a:solidFill>
                  <a:schemeClr val="bg1"/>
                </a:solidFill>
              </a:rPr>
              <a:t>cache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NUMA </a:t>
            </a:r>
            <a:r>
              <a:rPr lang="de-DE" dirty="0" err="1">
                <a:solidFill>
                  <a:schemeClr val="bg1"/>
                </a:solidFill>
              </a:rPr>
              <a:t>topology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LIKWID</a:t>
            </a:r>
            <a:br>
              <a:rPr lang="de-DE" dirty="0"/>
            </a:br>
            <a:r>
              <a:rPr lang="de-DE" sz="3200" i="1" dirty="0"/>
              <a:t>System </a:t>
            </a:r>
            <a:r>
              <a:rPr lang="de-DE" sz="3200" i="1" dirty="0" err="1"/>
              <a:t>topology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8195169" y="848864"/>
            <a:ext cx="3996831" cy="32669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11992" marR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 sz="2933" b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23984" indent="-31199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defRPr sz="2667" b="0">
                <a:solidFill>
                  <a:srgbClr val="003399"/>
                </a:solidFill>
                <a:latin typeface="+mn-lt"/>
              </a:defRPr>
            </a:lvl2pPr>
            <a:lvl3pPr marL="935977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b="0">
                <a:solidFill>
                  <a:srgbClr val="003399"/>
                </a:solidFill>
                <a:latin typeface="+mn-lt"/>
              </a:defRPr>
            </a:lvl3pPr>
            <a:lvl4pPr marL="1247969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2133" b="0">
                <a:solidFill>
                  <a:srgbClr val="003399"/>
                </a:solidFill>
                <a:latin typeface="+mn-lt"/>
              </a:defRPr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>
                <a:solidFill>
                  <a:srgbClr val="003399"/>
                </a:solidFill>
                <a:latin typeface="+mn-lt"/>
              </a:defRPr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="0" i="0" baseline="0">
                <a:solidFill>
                  <a:srgbClr val="003896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200" kern="0" dirty="0">
                <a:latin typeface="Courier New"/>
                <a:cs typeface="Courier New"/>
              </a:rPr>
              <a:t>Socket 0:                  (Intel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i7-4770)</a:t>
            </a:r>
            <a:endParaRPr lang="sv-SE" sz="1200" kern="0" dirty="0">
              <a:latin typeface="Courier New"/>
              <a:cs typeface="Courier New"/>
            </a:endParaRPr>
          </a:p>
          <a:p>
            <a:pPr marL="0" indent="0">
              <a:buFont typeface="Wingdings" pitchFamily="2" charset="2"/>
              <a:buNone/>
            </a:pPr>
            <a:r>
              <a:rPr lang="sv-SE" sz="1200" kern="0" dirty="0">
                <a:latin typeface="Courier New"/>
                <a:cs typeface="Courier New"/>
              </a:rPr>
              <a:t>+-----------------------------------------+</a:t>
            </a:r>
          </a:p>
          <a:p>
            <a:pPr marL="0" indent="0">
              <a:buFont typeface="Wingdings" pitchFamily="2" charset="2"/>
              <a:buNone/>
            </a:pPr>
            <a:r>
              <a:rPr lang="sv-SE" sz="1200" kern="0" dirty="0">
                <a:latin typeface="Courier New"/>
                <a:cs typeface="Courier New"/>
              </a:rPr>
              <a:t>| +-------+ +-------+ +-------+ +-------+ |</a:t>
            </a:r>
          </a:p>
          <a:p>
            <a:pPr marL="0" indent="0">
              <a:buFont typeface="Wingdings" pitchFamily="2" charset="2"/>
              <a:buNone/>
            </a:pPr>
            <a:r>
              <a:rPr lang="sv-SE" sz="1200" kern="0" dirty="0">
                <a:latin typeface="Courier New"/>
                <a:cs typeface="Courier New"/>
              </a:rPr>
              <a:t>| |  0 4  | |  1 5  | |  2 6  | |  3 7  | |</a:t>
            </a:r>
          </a:p>
          <a:p>
            <a:pPr marL="0" indent="0">
              <a:buFont typeface="Wingdings" pitchFamily="2" charset="2"/>
              <a:buNone/>
            </a:pPr>
            <a:r>
              <a:rPr lang="sv-SE" sz="1200" kern="0" dirty="0">
                <a:latin typeface="Courier New"/>
                <a:cs typeface="Courier New"/>
              </a:rPr>
              <a:t>| +-------+ +-------+ +-------+ +-------+ |</a:t>
            </a:r>
          </a:p>
          <a:p>
            <a:pPr marL="0" indent="0">
              <a:buFont typeface="Wingdings" pitchFamily="2" charset="2"/>
              <a:buNone/>
            </a:pPr>
            <a:r>
              <a:rPr lang="sv-SE" sz="1200" kern="0" dirty="0">
                <a:latin typeface="Courier New"/>
                <a:cs typeface="Courier New"/>
              </a:rPr>
              <a:t>| +-------+ +-------+ +-------+ +-------+ |</a:t>
            </a:r>
          </a:p>
          <a:p>
            <a:pPr marL="0" indent="0">
              <a:buFont typeface="Wingdings" pitchFamily="2" charset="2"/>
              <a:buNone/>
            </a:pPr>
            <a:r>
              <a:rPr lang="sv-SE" sz="1200" kern="0" dirty="0">
                <a:latin typeface="Courier New"/>
                <a:cs typeface="Courier New"/>
              </a:rPr>
              <a:t>| |  32kB | |  32kB | |  32kB | |  32kB | |</a:t>
            </a:r>
          </a:p>
          <a:p>
            <a:pPr marL="0" indent="0">
              <a:buFont typeface="Wingdings" pitchFamily="2" charset="2"/>
              <a:buNone/>
            </a:pPr>
            <a:r>
              <a:rPr lang="sv-SE" sz="1200" kern="0" dirty="0">
                <a:latin typeface="Courier New"/>
                <a:cs typeface="Courier New"/>
              </a:rPr>
              <a:t>| +-------+ +-------+ +-------+ +-------+ |</a:t>
            </a:r>
          </a:p>
          <a:p>
            <a:pPr marL="0" indent="0">
              <a:buFont typeface="Wingdings" pitchFamily="2" charset="2"/>
              <a:buNone/>
            </a:pPr>
            <a:r>
              <a:rPr lang="sv-SE" sz="1200" kern="0" dirty="0">
                <a:latin typeface="Courier New"/>
                <a:cs typeface="Courier New"/>
              </a:rPr>
              <a:t>| +-------+ +-------+ +-------+ +-------+ |</a:t>
            </a:r>
          </a:p>
          <a:p>
            <a:pPr marL="0" indent="0">
              <a:buFont typeface="Wingdings" pitchFamily="2" charset="2"/>
              <a:buNone/>
            </a:pPr>
            <a:r>
              <a:rPr lang="sv-SE" sz="1200" kern="0" dirty="0">
                <a:latin typeface="Courier New"/>
                <a:cs typeface="Courier New"/>
              </a:rPr>
              <a:t>| | 256kB | | 256kB | | 256kB | | 256kB | |</a:t>
            </a:r>
          </a:p>
          <a:p>
            <a:pPr marL="0" indent="0">
              <a:buFont typeface="Wingdings" pitchFamily="2" charset="2"/>
              <a:buNone/>
            </a:pPr>
            <a:r>
              <a:rPr lang="sv-SE" sz="1200" kern="0" dirty="0">
                <a:latin typeface="Courier New"/>
                <a:cs typeface="Courier New"/>
              </a:rPr>
              <a:t>| +-------+ +-------+ +-------+ +-------+ |</a:t>
            </a:r>
          </a:p>
          <a:p>
            <a:pPr marL="0" indent="0">
              <a:buFont typeface="Wingdings" pitchFamily="2" charset="2"/>
              <a:buNone/>
            </a:pPr>
            <a:r>
              <a:rPr lang="sv-SE" sz="1200" kern="0" dirty="0">
                <a:latin typeface="Courier New"/>
                <a:cs typeface="Courier New"/>
              </a:rPr>
              <a:t>| +-------------------------------------+ |</a:t>
            </a:r>
          </a:p>
          <a:p>
            <a:pPr marL="0" indent="0">
              <a:buFont typeface="Wingdings" pitchFamily="2" charset="2"/>
              <a:buNone/>
            </a:pPr>
            <a:r>
              <a:rPr lang="sv-SE" sz="1200" kern="0" dirty="0">
                <a:latin typeface="Courier New"/>
                <a:cs typeface="Courier New"/>
              </a:rPr>
              <a:t>| |                 8MB                 | |</a:t>
            </a:r>
          </a:p>
          <a:p>
            <a:pPr marL="0" indent="0">
              <a:buFont typeface="Wingdings" pitchFamily="2" charset="2"/>
              <a:buNone/>
            </a:pPr>
            <a:r>
              <a:rPr lang="sv-SE" sz="1200" kern="0" dirty="0">
                <a:latin typeface="Courier New"/>
                <a:cs typeface="Courier New"/>
              </a:rPr>
              <a:t>| +-------------------------------------+ |</a:t>
            </a:r>
          </a:p>
          <a:p>
            <a:pPr marL="0" indent="0">
              <a:buFont typeface="Wingdings" pitchFamily="2" charset="2"/>
              <a:buNone/>
            </a:pPr>
            <a:r>
              <a:rPr lang="sv-SE" sz="1200" kern="0" dirty="0">
                <a:latin typeface="Courier New"/>
                <a:cs typeface="Courier New"/>
              </a:rPr>
              <a:t>+-----------------------------------------+</a:t>
            </a:r>
          </a:p>
          <a:p>
            <a:pPr marL="0" indent="0">
              <a:buFont typeface="Wingdings" pitchFamily="2" charset="2"/>
              <a:buNone/>
            </a:pPr>
            <a:endParaRPr lang="de-DE" sz="1200" kern="0" dirty="0">
              <a:latin typeface="Courier New"/>
              <a:cs typeface="Courier New"/>
            </a:endParaRPr>
          </a:p>
        </p:txBody>
      </p:sp>
      <p:sp>
        <p:nvSpPr>
          <p:cNvPr id="5" name="Titel 2"/>
          <p:cNvSpPr txBox="1">
            <a:spLocks/>
          </p:cNvSpPr>
          <p:nvPr/>
        </p:nvSpPr>
        <p:spPr bwMode="auto">
          <a:xfrm>
            <a:off x="696000" y="2946400"/>
            <a:ext cx="10800000" cy="65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34945" algn="l"/>
              </a:tabLst>
              <a:defRPr sz="3733" b="1" cap="none" normalizeH="0" baseline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89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89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89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896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896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896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896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896"/>
                </a:solidFill>
                <a:latin typeface="Arial" charset="0"/>
              </a:defRPr>
            </a:lvl9pPr>
          </a:lstStyle>
          <a:p>
            <a:r>
              <a:rPr lang="de-DE" sz="3200" i="1" kern="0" dirty="0" err="1"/>
              <a:t>Process</a:t>
            </a:r>
            <a:r>
              <a:rPr lang="de-DE" sz="3200" i="1" kern="0" dirty="0"/>
              <a:t> </a:t>
            </a:r>
            <a:r>
              <a:rPr lang="de-DE" sz="3200" i="1" kern="0" dirty="0" err="1"/>
              <a:t>affinity</a:t>
            </a:r>
            <a:endParaRPr lang="en-US" sz="3200" i="1" kern="0" dirty="0">
              <a:solidFill>
                <a:srgbClr val="C00000"/>
              </a:solidFill>
            </a:endParaRPr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563652" y="3603175"/>
            <a:ext cx="10932347" cy="2884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11992" marR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 sz="2933" b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23984" indent="-31199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defRPr sz="2667" b="0">
                <a:solidFill>
                  <a:srgbClr val="003399"/>
                </a:solidFill>
                <a:latin typeface="+mn-lt"/>
              </a:defRPr>
            </a:lvl2pPr>
            <a:lvl3pPr marL="935977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b="0">
                <a:solidFill>
                  <a:srgbClr val="003399"/>
                </a:solidFill>
                <a:latin typeface="+mn-lt"/>
              </a:defRPr>
            </a:lvl3pPr>
            <a:lvl4pPr marL="1247969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2133" b="0">
                <a:solidFill>
                  <a:srgbClr val="003399"/>
                </a:solidFill>
                <a:latin typeface="+mn-lt"/>
              </a:defRPr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>
                <a:solidFill>
                  <a:srgbClr val="003399"/>
                </a:solidFill>
                <a:latin typeface="+mn-lt"/>
              </a:defRPr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="0" i="0" baseline="0">
                <a:solidFill>
                  <a:srgbClr val="003896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930" b="1" i="1" kern="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likwid-pin</a:t>
            </a:r>
            <a:r>
              <a:rPr lang="de-DE" sz="2930" b="1" i="1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–c &lt;</a:t>
            </a:r>
            <a:r>
              <a:rPr lang="de-DE" sz="2930" b="1" i="1" kern="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cpustr</a:t>
            </a:r>
            <a:r>
              <a:rPr lang="de-DE" sz="2930" b="1" i="1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./</a:t>
            </a:r>
            <a:r>
              <a:rPr lang="de-DE" sz="2930" b="1" i="1" kern="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endParaRPr lang="de-DE" sz="2930" b="1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kern="0" dirty="0">
                <a:solidFill>
                  <a:schemeClr val="bg1"/>
                </a:solidFill>
              </a:rPr>
              <a:t>Handles </a:t>
            </a:r>
            <a:r>
              <a:rPr lang="de-DE" kern="0" dirty="0" err="1">
                <a:solidFill>
                  <a:schemeClr val="bg1"/>
                </a:solidFill>
              </a:rPr>
              <a:t>common</a:t>
            </a:r>
            <a:r>
              <a:rPr lang="de-DE" kern="0" dirty="0">
                <a:solidFill>
                  <a:schemeClr val="bg1"/>
                </a:solidFill>
              </a:rPr>
              <a:t> </a:t>
            </a:r>
            <a:r>
              <a:rPr lang="de-DE" kern="0" dirty="0" err="1">
                <a:solidFill>
                  <a:schemeClr val="bg1"/>
                </a:solidFill>
              </a:rPr>
              <a:t>threading</a:t>
            </a:r>
            <a:r>
              <a:rPr lang="de-DE" kern="0" dirty="0">
                <a:solidFill>
                  <a:schemeClr val="bg1"/>
                </a:solidFill>
              </a:rPr>
              <a:t> </a:t>
            </a:r>
            <a:r>
              <a:rPr lang="de-DE" kern="0" dirty="0" err="1">
                <a:solidFill>
                  <a:schemeClr val="bg1"/>
                </a:solidFill>
              </a:rPr>
              <a:t>solutions</a:t>
            </a:r>
            <a:endParaRPr lang="de-DE" kern="0" dirty="0">
              <a:solidFill>
                <a:schemeClr val="bg1"/>
              </a:solidFill>
            </a:endParaRPr>
          </a:p>
          <a:p>
            <a:r>
              <a:rPr lang="de-DE" kern="0" dirty="0">
                <a:solidFill>
                  <a:schemeClr val="bg1"/>
                </a:solidFill>
              </a:rPr>
              <a:t>Simple </a:t>
            </a:r>
            <a:r>
              <a:rPr lang="de-DE" kern="0" dirty="0" err="1">
                <a:solidFill>
                  <a:schemeClr val="bg1"/>
                </a:solidFill>
              </a:rPr>
              <a:t>cpu</a:t>
            </a:r>
            <a:r>
              <a:rPr lang="de-DE" kern="0" dirty="0">
                <a:solidFill>
                  <a:schemeClr val="bg1"/>
                </a:solidFill>
              </a:rPr>
              <a:t> </a:t>
            </a:r>
            <a:r>
              <a:rPr lang="de-DE" kern="0" dirty="0" err="1">
                <a:solidFill>
                  <a:schemeClr val="bg1"/>
                </a:solidFill>
              </a:rPr>
              <a:t>selection</a:t>
            </a:r>
            <a:r>
              <a:rPr lang="de-DE" kern="0" dirty="0">
                <a:solidFill>
                  <a:schemeClr val="bg1"/>
                </a:solidFill>
              </a:rPr>
              <a:t> </a:t>
            </a:r>
            <a:r>
              <a:rPr lang="de-DE" kern="0" dirty="0" err="1">
                <a:solidFill>
                  <a:schemeClr val="bg1"/>
                </a:solidFill>
              </a:rPr>
              <a:t>syntax</a:t>
            </a:r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64DF1A-6CBC-A543-A7D8-DBE72761651C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123195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br>
              <a:rPr lang="en-US" dirty="0"/>
            </a:br>
            <a:r>
              <a:rPr lang="en-US" i="1" dirty="0"/>
              <a:t>A Short look back</a:t>
            </a:r>
          </a:p>
        </p:txBody>
      </p:sp>
      <p:pic>
        <p:nvPicPr>
          <p:cNvPr id="4" name="Picture 2" descr="http://upload.wikimedia.org/wikipedia/commons/thumb/0/00/Transistor_Count_and_Moore%27s_Law_-_2011.svg/1000px-Transistor_Count_and_Moore%27s_Law_-_2011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9278" r="1444" b="4631"/>
          <a:stretch/>
        </p:blipFill>
        <p:spPr bwMode="auto">
          <a:xfrm>
            <a:off x="1503307" y="1136137"/>
            <a:ext cx="6164846" cy="503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6386372" y="4373997"/>
            <a:ext cx="5158153" cy="1400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11992" marR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 sz="2933" b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23984" indent="-31199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defRPr sz="2667" b="0">
                <a:solidFill>
                  <a:srgbClr val="003399"/>
                </a:solidFill>
                <a:latin typeface="+mn-lt"/>
              </a:defRPr>
            </a:lvl2pPr>
            <a:lvl3pPr marL="935977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b="0">
                <a:solidFill>
                  <a:srgbClr val="003399"/>
                </a:solidFill>
                <a:latin typeface="+mn-lt"/>
              </a:defRPr>
            </a:lvl3pPr>
            <a:lvl4pPr marL="1247969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2133" b="0">
                <a:solidFill>
                  <a:srgbClr val="003399"/>
                </a:solidFill>
                <a:latin typeface="+mn-lt"/>
              </a:defRPr>
            </a:lvl4pPr>
            <a:lvl5pPr marL="1559961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1867" b="0">
                <a:solidFill>
                  <a:srgbClr val="003399"/>
                </a:solidFill>
                <a:latin typeface="+mn-lt"/>
              </a:defRPr>
            </a:lvl5pPr>
            <a:lvl6pPr marL="2015950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="0" i="0" baseline="0">
                <a:solidFill>
                  <a:srgbClr val="003896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400" kern="0" dirty="0"/>
              <a:t>	</a:t>
            </a:r>
            <a:r>
              <a:rPr lang="en-US" sz="2400" b="1" kern="0" dirty="0"/>
              <a:t>1965</a:t>
            </a:r>
            <a:r>
              <a:rPr lang="en-US" sz="2400" kern="0" dirty="0"/>
              <a:t>: G. Moore claimed </a:t>
            </a:r>
            <a:br>
              <a:rPr lang="en-US" sz="2400" kern="0" dirty="0"/>
            </a:br>
            <a:r>
              <a:rPr lang="en-US" sz="2400" kern="0" dirty="0">
                <a:solidFill>
                  <a:srgbClr val="C00000"/>
                </a:solidFill>
              </a:rPr>
              <a:t>#transistors </a:t>
            </a:r>
            <a:r>
              <a:rPr lang="en-US" sz="2400" kern="0" dirty="0"/>
              <a:t>on “microchip” doubles every 12-24 months </a:t>
            </a:r>
          </a:p>
        </p:txBody>
      </p:sp>
      <p:pic>
        <p:nvPicPr>
          <p:cNvPr id="6" name="Picture 5" descr="mo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4361" y="2545197"/>
            <a:ext cx="1979612" cy="1582737"/>
          </a:xfrm>
          <a:prstGeom prst="rect">
            <a:avLst/>
          </a:prstGeom>
          <a:noFill/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790A25B-00E4-FC4C-86F2-2CCF85E27D4F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1538757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6000" y="1584000"/>
            <a:ext cx="11205714" cy="4464000"/>
          </a:xfrm>
        </p:spPr>
        <p:txBody>
          <a:bodyPr/>
          <a:lstStyle/>
          <a:p>
            <a:pPr marL="0" indent="0">
              <a:buNone/>
            </a:pPr>
            <a:r>
              <a:rPr lang="de-DE" sz="2930" b="1" i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likwid-perfctr</a:t>
            </a:r>
            <a:r>
              <a:rPr lang="de-DE" sz="293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–C &lt;</a:t>
            </a:r>
            <a:r>
              <a:rPr lang="de-DE" sz="2930" b="1" i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cpustr</a:t>
            </a:r>
            <a:r>
              <a:rPr lang="de-DE" sz="293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-g &lt;</a:t>
            </a:r>
            <a:r>
              <a:rPr lang="de-DE" sz="2930" b="1" i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events</a:t>
            </a:r>
            <a:r>
              <a:rPr lang="de-DE" sz="293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./</a:t>
            </a:r>
            <a:r>
              <a:rPr lang="de-DE" sz="2930" b="1" i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endParaRPr lang="de-DE" sz="293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Programs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events</a:t>
            </a:r>
            <a:r>
              <a:rPr lang="de-DE" dirty="0">
                <a:solidFill>
                  <a:schemeClr val="bg1"/>
                </a:solidFill>
              </a:rPr>
              <a:t> on </a:t>
            </a:r>
            <a:r>
              <a:rPr lang="de-DE" dirty="0" err="1">
                <a:solidFill>
                  <a:schemeClr val="bg1"/>
                </a:solidFill>
              </a:rPr>
              <a:t>selected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cpus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pin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application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Predefined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evensets</a:t>
            </a:r>
            <a:r>
              <a:rPr lang="de-DE" dirty="0">
                <a:solidFill>
                  <a:schemeClr val="bg1"/>
                </a:solidFill>
              </a:rPr>
              <a:t>: FLOPS_DP, MEM, ENERGY, …     (-a)</a:t>
            </a:r>
          </a:p>
          <a:p>
            <a:r>
              <a:rPr lang="de-DE" dirty="0">
                <a:solidFill>
                  <a:schemeClr val="bg1"/>
                </a:solidFill>
              </a:rPr>
              <a:t>Multiple </a:t>
            </a:r>
            <a:r>
              <a:rPr lang="de-DE" dirty="0" err="1">
                <a:solidFill>
                  <a:schemeClr val="bg1"/>
                </a:solidFill>
              </a:rPr>
              <a:t>measurement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backends</a:t>
            </a:r>
            <a:r>
              <a:rPr lang="de-DE" dirty="0">
                <a:solidFill>
                  <a:schemeClr val="bg1"/>
                </a:solidFill>
              </a:rPr>
              <a:t>: </a:t>
            </a:r>
            <a:r>
              <a:rPr lang="de-DE" dirty="0" err="1">
                <a:solidFill>
                  <a:schemeClr val="bg1"/>
                </a:solidFill>
              </a:rPr>
              <a:t>raw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perf_event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Modes: </a:t>
            </a:r>
            <a:r>
              <a:rPr lang="de-DE" dirty="0" err="1">
                <a:solidFill>
                  <a:schemeClr val="bg1"/>
                </a:solidFill>
              </a:rPr>
              <a:t>whole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app</a:t>
            </a:r>
            <a:r>
              <a:rPr lang="de-DE" dirty="0">
                <a:solidFill>
                  <a:schemeClr val="bg1"/>
                </a:solidFill>
              </a:rPr>
              <a:t>, time-</a:t>
            </a:r>
            <a:r>
              <a:rPr lang="de-DE" dirty="0" err="1">
                <a:solidFill>
                  <a:schemeClr val="bg1"/>
                </a:solidFill>
              </a:rPr>
              <a:t>based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sampling</a:t>
            </a:r>
            <a:r>
              <a:rPr lang="de-DE" dirty="0">
                <a:solidFill>
                  <a:schemeClr val="bg1"/>
                </a:solidFill>
              </a:rPr>
              <a:t> (-t &lt;time&gt;),	  	 	    </a:t>
            </a:r>
            <a:r>
              <a:rPr lang="de-DE" dirty="0" err="1">
                <a:solidFill>
                  <a:schemeClr val="bg1"/>
                </a:solidFill>
              </a:rPr>
              <a:t>stethoscope</a:t>
            </a:r>
            <a:r>
              <a:rPr lang="de-DE" dirty="0">
                <a:solidFill>
                  <a:schemeClr val="bg1"/>
                </a:solidFill>
              </a:rPr>
              <a:t> (-S &lt;time&gt;), </a:t>
            </a:r>
            <a:r>
              <a:rPr lang="de-DE" dirty="0" err="1">
                <a:solidFill>
                  <a:schemeClr val="bg1"/>
                </a:solidFill>
              </a:rPr>
              <a:t>markerAPI</a:t>
            </a:r>
            <a:r>
              <a:rPr lang="de-DE" dirty="0">
                <a:solidFill>
                  <a:schemeClr val="bg1"/>
                </a:solidFill>
              </a:rPr>
              <a:t> (-m)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LIKWID</a:t>
            </a:r>
            <a:br>
              <a:rPr lang="en-US" dirty="0"/>
            </a:br>
            <a:r>
              <a:rPr lang="en-US" dirty="0"/>
              <a:t>General HPM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31657" y="130629"/>
            <a:ext cx="7170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Check whether your center supports it</a:t>
            </a:r>
          </a:p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Or check /proc/sys/kernel/</a:t>
            </a:r>
            <a:r>
              <a:rPr lang="en-US" sz="2200" dirty="0" err="1">
                <a:solidFill>
                  <a:schemeClr val="bg1"/>
                </a:solidFill>
              </a:rPr>
              <a:t>perf_event_paranoid</a:t>
            </a:r>
            <a:r>
              <a:rPr lang="en-US" sz="2200" dirty="0">
                <a:solidFill>
                  <a:schemeClr val="bg1"/>
                </a:solidFill>
              </a:rPr>
              <a:t> &lt;= 1 and</a:t>
            </a:r>
          </a:p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if 1 use --</a:t>
            </a:r>
            <a:r>
              <a:rPr lang="en-US" sz="2200" dirty="0" err="1">
                <a:solidFill>
                  <a:schemeClr val="bg1"/>
                </a:solidFill>
              </a:rPr>
              <a:t>execpid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6FB995-26BC-FE42-A003-5D83B1FB7C7D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731133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application for HPM measurements</a:t>
            </a:r>
          </a:p>
          <a:p>
            <a:r>
              <a:rPr lang="en-US" dirty="0"/>
              <a:t>Measurement modes: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likwid-perfctr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–c</a:t>
            </a:r>
            <a:r>
              <a:rPr lang="en-US" dirty="0"/>
              <a:t>/</a:t>
            </a:r>
            <a:r>
              <a:rPr lang="en-US" dirty="0">
                <a:solidFill>
                  <a:srgbClr val="7030A0"/>
                </a:solidFill>
              </a:rPr>
              <a:t>–C</a:t>
            </a:r>
            <a:r>
              <a:rPr lang="en-US" dirty="0"/>
              <a:t>  &lt;</a:t>
            </a:r>
            <a:r>
              <a:rPr lang="en-US" dirty="0" err="1"/>
              <a:t>cpusel</a:t>
            </a:r>
            <a:r>
              <a:rPr lang="en-US" dirty="0"/>
              <a:t>&gt; </a:t>
            </a:r>
            <a:r>
              <a:rPr lang="en-US" dirty="0">
                <a:solidFill>
                  <a:srgbClr val="000000"/>
                </a:solidFill>
              </a:rPr>
              <a:t>-g</a:t>
            </a:r>
            <a:r>
              <a:rPr lang="en-US" dirty="0"/>
              <a:t> &lt;</a:t>
            </a:r>
            <a:r>
              <a:rPr lang="en-US" dirty="0" err="1"/>
              <a:t>eventlist</a:t>
            </a:r>
            <a:r>
              <a:rPr lang="en-US" dirty="0"/>
              <a:t>&gt; (opts) ./app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-c</a:t>
            </a:r>
            <a:r>
              <a:rPr lang="en-US" dirty="0"/>
              <a:t> : Measure on cores in </a:t>
            </a:r>
            <a:r>
              <a:rPr lang="en-US" dirty="0" err="1"/>
              <a:t>cpusel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-C</a:t>
            </a:r>
            <a:r>
              <a:rPr lang="en-US" dirty="0"/>
              <a:t> : Measure &amp; pin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-g</a:t>
            </a:r>
            <a:r>
              <a:rPr lang="en-US" dirty="0"/>
              <a:t> : List of </a:t>
            </a:r>
            <a:r>
              <a:rPr lang="en-US" dirty="0" err="1"/>
              <a:t>event+counter</a:t>
            </a:r>
            <a:r>
              <a:rPr lang="en-US" dirty="0"/>
              <a:t> </a:t>
            </a:r>
            <a:r>
              <a:rPr lang="en-US" dirty="0" err="1"/>
              <a:t>combis</a:t>
            </a:r>
            <a:r>
              <a:rPr lang="en-US" dirty="0"/>
              <a:t> or performance group</a:t>
            </a:r>
          </a:p>
          <a:p>
            <a:r>
              <a:rPr lang="en-US" dirty="0"/>
              <a:t>List of all counters and events: </a:t>
            </a:r>
            <a:r>
              <a:rPr lang="en-US" dirty="0" err="1"/>
              <a:t>likwid-perfctr</a:t>
            </a:r>
            <a:r>
              <a:rPr lang="en-US" dirty="0"/>
              <a:t> –e</a:t>
            </a:r>
          </a:p>
          <a:p>
            <a:r>
              <a:rPr lang="en-US" dirty="0"/>
              <a:t>Search for some event: </a:t>
            </a:r>
            <a:r>
              <a:rPr lang="en-US" dirty="0" err="1"/>
              <a:t>likwid-perfctr</a:t>
            </a:r>
            <a:r>
              <a:rPr lang="en-US" dirty="0"/>
              <a:t> –E &lt;</a:t>
            </a:r>
            <a:r>
              <a:rPr lang="en-US" dirty="0" err="1"/>
              <a:t>searchstr</a:t>
            </a:r>
            <a:r>
              <a:rPr lang="en-US" dirty="0"/>
              <a:t>&gt;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LIKWID</a:t>
            </a:r>
            <a:br>
              <a:rPr lang="de-DE" dirty="0"/>
            </a:br>
            <a:r>
              <a:rPr lang="de-DE" dirty="0"/>
              <a:t>HPM</a:t>
            </a:r>
            <a:r>
              <a:rPr lang="de-DE" sz="3600" dirty="0"/>
              <a:t> </a:t>
            </a:r>
            <a:r>
              <a:rPr lang="de-DE" sz="3600" dirty="0" err="1"/>
              <a:t>with</a:t>
            </a:r>
            <a:r>
              <a:rPr lang="de-DE" sz="3600" dirty="0"/>
              <a:t> </a:t>
            </a:r>
            <a:r>
              <a:rPr lang="de-DE" sz="3600" i="1" dirty="0" err="1">
                <a:solidFill>
                  <a:srgbClr val="C00000"/>
                </a:solidFill>
              </a:rPr>
              <a:t>likwid-perfctr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98356" y="2638316"/>
            <a:ext cx="5522992" cy="91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70" dirty="0">
                <a:solidFill>
                  <a:schemeClr val="bg1"/>
                </a:solidFill>
              </a:rPr>
              <a:t>Start-to-end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70" dirty="0">
                <a:solidFill>
                  <a:schemeClr val="bg1"/>
                </a:solidFill>
              </a:rPr>
              <a:t>Timeline (time-based sampling)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621376" y="2638316"/>
            <a:ext cx="5687064" cy="91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70" dirty="0">
                <a:solidFill>
                  <a:schemeClr val="bg1"/>
                </a:solidFill>
              </a:rPr>
              <a:t>Stethoscope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70" dirty="0" err="1">
                <a:solidFill>
                  <a:schemeClr val="bg1"/>
                </a:solidFill>
              </a:rPr>
              <a:t>MarkerAPI</a:t>
            </a:r>
            <a:r>
              <a:rPr lang="en-US" sz="2670" dirty="0">
                <a:solidFill>
                  <a:schemeClr val="bg1"/>
                </a:solidFill>
              </a:rPr>
              <a:t> (code instrumentation)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A7AB593-36C8-2646-99DB-33F23547E39F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55394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6000" y="1584000"/>
            <a:ext cx="10950568" cy="4464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likwid-perfctr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–C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–g L2_TRANS_L1D_WB:PMC0 ./app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+-----------------------+---------+--------------+--------------+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       Event         | Counter |    Core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|    Core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|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+-----------------------+---------+--------------+--------------+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Runtime (RDTSC) [s]  |   TSC   | 2.573182e+00 | 2.573182e+00 |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L2_TRANS_L1D_WB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|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PMC0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|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281176518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281240170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+-----------------------+---------+--------------+--------------+</a:t>
            </a:r>
          </a:p>
          <a:p>
            <a:r>
              <a:rPr lang="en-US" sz="2930" dirty="0">
                <a:cs typeface="Courier New" panose="02070309020205020404" pitchFamily="49" charset="0"/>
              </a:rPr>
              <a:t>Event names (in many cases) not intuitive</a:t>
            </a:r>
          </a:p>
          <a:p>
            <a:r>
              <a:rPr lang="en-US" sz="2930" dirty="0">
                <a:cs typeface="Courier New" panose="02070309020205020404" pitchFamily="49" charset="0"/>
              </a:rPr>
              <a:t>Events are architecture-specific</a:t>
            </a:r>
          </a:p>
          <a:p>
            <a:r>
              <a:rPr lang="en-US" sz="2930" dirty="0">
                <a:cs typeface="Courier New" panose="02070309020205020404" pitchFamily="49" charset="0"/>
              </a:rPr>
              <a:t>Some sound promising but return bad counts, others are broken</a:t>
            </a:r>
          </a:p>
          <a:p>
            <a:r>
              <a:rPr lang="en-US" sz="2930" dirty="0">
                <a:cs typeface="Courier New" panose="02070309020205020404" pitchFamily="49" charset="0"/>
              </a:rPr>
              <a:t>More interest in real metrics like volume of loaded data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LIKWID</a:t>
            </a:r>
            <a:br>
              <a:rPr lang="de-DE" dirty="0"/>
            </a:br>
            <a:r>
              <a:rPr lang="de-DE" dirty="0"/>
              <a:t>HPM</a:t>
            </a:r>
            <a:r>
              <a:rPr lang="de-DE" sz="4000" dirty="0"/>
              <a:t> </a:t>
            </a:r>
            <a:r>
              <a:rPr lang="de-DE" sz="4000" dirty="0" err="1"/>
              <a:t>with</a:t>
            </a:r>
            <a:r>
              <a:rPr lang="de-DE" sz="4000" dirty="0"/>
              <a:t> </a:t>
            </a:r>
            <a:r>
              <a:rPr lang="de-DE" sz="4000" i="1" dirty="0" err="1">
                <a:solidFill>
                  <a:srgbClr val="C00000"/>
                </a:solidFill>
              </a:rPr>
              <a:t>likwid-perfctr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593496" y="68814"/>
            <a:ext cx="4214191" cy="144655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rgbClr val="C00000"/>
                </a:solidFill>
              </a:rPr>
              <a:t>Profiling:</a:t>
            </a:r>
          </a:p>
          <a:p>
            <a:pPr>
              <a:buNone/>
            </a:pPr>
            <a:r>
              <a:rPr lang="en-US" sz="2200" dirty="0">
                <a:solidFill>
                  <a:srgbClr val="C00000"/>
                </a:solidFill>
              </a:rPr>
              <a:t>Start counters</a:t>
            </a:r>
            <a:br>
              <a:rPr lang="en-US" sz="2200" dirty="0">
                <a:solidFill>
                  <a:srgbClr val="C00000"/>
                </a:solidFill>
              </a:rPr>
            </a:br>
            <a:r>
              <a:rPr lang="en-US" sz="2200" dirty="0">
                <a:solidFill>
                  <a:srgbClr val="C00000"/>
                </a:solidFill>
              </a:rPr>
              <a:t>Run application</a:t>
            </a:r>
          </a:p>
          <a:p>
            <a:pPr>
              <a:buNone/>
            </a:pPr>
            <a:r>
              <a:rPr lang="en-US" sz="2200" dirty="0">
                <a:solidFill>
                  <a:srgbClr val="C00000"/>
                </a:solidFill>
              </a:rPr>
              <a:t>Stop &amp; Evaluate counters</a:t>
            </a:r>
          </a:p>
        </p:txBody>
      </p:sp>
    </p:spTree>
    <p:extLst>
      <p:ext uri="{BB962C8B-B14F-4D97-AF65-F5344CB8AC3E}">
        <p14:creationId xmlns:p14="http://schemas.microsoft.com/office/powerpoint/2010/main" val="426605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LIKWID defines performance groups </a:t>
            </a:r>
            <a:br>
              <a:rPr lang="en-US" dirty="0"/>
            </a:br>
            <a:r>
              <a:rPr lang="en-US" dirty="0"/>
              <a:t>	≈ </a:t>
            </a:r>
            <a:r>
              <a:rPr lang="en-US" dirty="0" err="1"/>
              <a:t>eventlist</a:t>
            </a:r>
            <a:r>
              <a:rPr lang="en-US" dirty="0"/>
              <a:t> + derived metrics + documentation</a:t>
            </a:r>
          </a:p>
          <a:p>
            <a:r>
              <a:rPr lang="en-US" dirty="0"/>
              <a:t>List all groups: </a:t>
            </a:r>
            <a:r>
              <a:rPr lang="en-US" dirty="0" err="1"/>
              <a:t>likwid-perfctr</a:t>
            </a:r>
            <a:r>
              <a:rPr lang="en-US" dirty="0"/>
              <a:t> -a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likwid-perfctr -C </a:t>
            </a:r>
            <a:r>
              <a:rPr lang="pl-PL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-g </a:t>
            </a:r>
            <a:r>
              <a:rPr lang="pl-PL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./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b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+--------------------------------+-----------+-----------+</a:t>
            </a:r>
          </a:p>
          <a:p>
            <a:pPr marL="0" indent="0">
              <a:buNone/>
            </a:pP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           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Metric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|   Core </a:t>
            </a:r>
            <a:r>
              <a:rPr lang="de-DE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|   Core </a:t>
            </a:r>
            <a:r>
              <a:rPr lang="de-DE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|</a:t>
            </a:r>
          </a:p>
          <a:p>
            <a:pPr marL="0" indent="0">
              <a:buNone/>
            </a:pP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+--------------------------------+-----------+-----------+</a:t>
            </a:r>
          </a:p>
          <a:p>
            <a:pPr marL="0" indent="0">
              <a:buNone/>
            </a:pP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     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Runtime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(RDTSC) [s]      |    2.6439 |    2.6439 |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L2D load bandwidth 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MBytes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/s] | 6744.8121 | 6743.6037 |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L2D load data volume [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GBytes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 17.8325 |   17.8293 |</a:t>
            </a:r>
          </a:p>
          <a:p>
            <a:pPr marL="0" indent="0">
              <a:buNone/>
            </a:pP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+--------------------------------+-----------+-----------+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LIKWID</a:t>
            </a:r>
            <a:br>
              <a:rPr lang="de-DE" dirty="0"/>
            </a:br>
            <a:r>
              <a:rPr lang="de-DE" dirty="0"/>
              <a:t>HPM</a:t>
            </a:r>
            <a:r>
              <a:rPr lang="de-DE" sz="3600" dirty="0"/>
              <a:t> </a:t>
            </a:r>
            <a:r>
              <a:rPr lang="de-DE" sz="3600" dirty="0" err="1"/>
              <a:t>with</a:t>
            </a:r>
            <a:r>
              <a:rPr lang="de-DE" sz="3600" dirty="0"/>
              <a:t> </a:t>
            </a:r>
            <a:r>
              <a:rPr lang="de-DE" sz="3600" i="1" dirty="0" err="1">
                <a:solidFill>
                  <a:srgbClr val="C00000"/>
                </a:solidFill>
              </a:rPr>
              <a:t>likwid-perfctr</a:t>
            </a:r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FEF86333-88B0-D948-A3E6-F7410DEA68F6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5240861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instrumentation using LIKWID’s </a:t>
            </a:r>
            <a:r>
              <a:rPr lang="en-US" dirty="0">
                <a:hlinkClick r:id="rId3"/>
              </a:rPr>
              <a:t>MarkerAPI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Compile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–DLIKWID_PERFMON</a:t>
            </a:r>
          </a:p>
          <a:p>
            <a:r>
              <a:rPr lang="pl-PL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likwid-perfctr -C </a:t>
            </a:r>
            <a:r>
              <a:rPr lang="pl-PL" sz="3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3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-g </a:t>
            </a:r>
            <a:r>
              <a:rPr lang="pl-PL" sz="3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–m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LIKWID</a:t>
            </a:r>
            <a:br>
              <a:rPr lang="en-US" dirty="0"/>
            </a:br>
            <a:r>
              <a:rPr lang="en-US" i="1" dirty="0"/>
              <a:t>HPM of functions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2102491"/>
            <a:ext cx="12192000" cy="29238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de-DE" sz="2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de-DE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</a:t>
            </a:r>
            <a:r>
              <a:rPr lang="de-DE" sz="2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likwid.h</a:t>
            </a:r>
            <a:r>
              <a:rPr lang="de-DE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de-DE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LIKWID_MARKER_INIT; // in </a:t>
            </a:r>
            <a:r>
              <a:rPr lang="de-DE" sz="2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serial</a:t>
            </a:r>
            <a:r>
              <a:rPr lang="de-DE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region</a:t>
            </a:r>
            <a:endParaRPr lang="de-DE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LIKWID_MARKER_REGISTER(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“Compute”)</a:t>
            </a:r>
            <a:r>
              <a:rPr lang="de-DE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 // in parallel </a:t>
            </a:r>
            <a:r>
              <a:rPr lang="de-DE" sz="2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region</a:t>
            </a:r>
            <a:endParaRPr lang="de-DE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LIKWID_MARKER_START(“Compute”);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&lt;code&gt;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LIKWID_MARKER_STOP(“Compute”);</a:t>
            </a:r>
          </a:p>
          <a:p>
            <a:endParaRPr lang="en-US" sz="8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LIKWID_MARKER_CLOSE;  // in serial region</a:t>
            </a:r>
          </a:p>
        </p:txBody>
      </p:sp>
      <p:sp>
        <p:nvSpPr>
          <p:cNvPr id="6" name="Legende mit Linie 2 5"/>
          <p:cNvSpPr/>
          <p:nvPr/>
        </p:nvSpPr>
        <p:spPr>
          <a:xfrm>
            <a:off x="9203594" y="1709780"/>
            <a:ext cx="2988406" cy="1107996"/>
          </a:xfrm>
          <a:prstGeom prst="borderCallout2">
            <a:avLst>
              <a:gd name="adj1" fmla="val 52795"/>
              <a:gd name="adj2" fmla="val -1411"/>
              <a:gd name="adj3" fmla="val 103112"/>
              <a:gd name="adj4" fmla="val -42131"/>
              <a:gd name="adj5" fmla="val 113109"/>
              <a:gd name="adj6" fmla="val -103502"/>
            </a:avLst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Recommended: Reduces startup overhead</a:t>
            </a:r>
          </a:p>
        </p:txBody>
      </p:sp>
      <p:sp>
        <p:nvSpPr>
          <p:cNvPr id="7" name="Legende mit Linie 2 6"/>
          <p:cNvSpPr/>
          <p:nvPr/>
        </p:nvSpPr>
        <p:spPr>
          <a:xfrm>
            <a:off x="8613982" y="3391112"/>
            <a:ext cx="2988406" cy="738664"/>
          </a:xfrm>
          <a:prstGeom prst="borderCallout2">
            <a:avLst>
              <a:gd name="adj1" fmla="val 49549"/>
              <a:gd name="adj2" fmla="val -4162"/>
              <a:gd name="adj3" fmla="val 49330"/>
              <a:gd name="adj4" fmla="val -15315"/>
              <a:gd name="adj5" fmla="val 12930"/>
              <a:gd name="adj6" fmla="val -89739"/>
            </a:avLst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Multiple regions and nesting allowed</a:t>
            </a:r>
          </a:p>
        </p:txBody>
      </p:sp>
      <p:sp>
        <p:nvSpPr>
          <p:cNvPr id="8" name="Legende mit Linie 2 7"/>
          <p:cNvSpPr/>
          <p:nvPr/>
        </p:nvSpPr>
        <p:spPr>
          <a:xfrm>
            <a:off x="8613982" y="4736000"/>
            <a:ext cx="2988406" cy="738664"/>
          </a:xfrm>
          <a:prstGeom prst="borderCallout2">
            <a:avLst>
              <a:gd name="adj1" fmla="val 49549"/>
              <a:gd name="adj2" fmla="val -2787"/>
              <a:gd name="adj3" fmla="val 49330"/>
              <a:gd name="adj4" fmla="val -15315"/>
              <a:gd name="adj5" fmla="val 145691"/>
              <a:gd name="adj6" fmla="val -18344"/>
            </a:avLst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Activate </a:t>
            </a:r>
            <a:r>
              <a:rPr lang="en-US" sz="2400" dirty="0" err="1">
                <a:solidFill>
                  <a:srgbClr val="C00000"/>
                </a:solidFill>
              </a:rPr>
              <a:t>MarkerAPI</a:t>
            </a:r>
            <a:r>
              <a:rPr lang="en-US" sz="2400" dirty="0">
                <a:solidFill>
                  <a:srgbClr val="C00000"/>
                </a:solidFill>
              </a:rPr>
              <a:t> mode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F7E05A1-0E66-6D4D-991C-516823F245E4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2806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LIKWID</a:t>
            </a:r>
            <a:br>
              <a:rPr lang="en-US" dirty="0"/>
            </a:br>
            <a:r>
              <a:rPr lang="en-US" i="1" dirty="0"/>
              <a:t>HPM of functions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95999" y="1584000"/>
            <a:ext cx="112633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pl-P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likwid-perfctr -C 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0,1</a:t>
            </a:r>
            <a:r>
              <a:rPr lang="pl-P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-g </a:t>
            </a:r>
            <a:r>
              <a:rPr lang="pl-PL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</a:t>
            </a:r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./</a:t>
            </a:r>
            <a:r>
              <a:rPr lang="de-DE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2000000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Region 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Group 1: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</a:p>
          <a:p>
            <a:r>
              <a:rPr lang="it-IT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+-------------------+-----------+-----------+</a:t>
            </a:r>
          </a:p>
          <a:p>
            <a:r>
              <a:rPr lang="it-IT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 </a:t>
            </a:r>
            <a:r>
              <a:rPr lang="it-IT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Region</a:t>
            </a:r>
            <a:r>
              <a:rPr lang="it-IT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Info    |   Core 0  |   Core 1  |</a:t>
            </a:r>
          </a:p>
          <a:p>
            <a:r>
              <a:rPr lang="it-IT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+-------------------+-----------+-----------+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RDTSC Runtime [s] | 77.724980 | 77.725490 |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  call count    |      </a:t>
            </a:r>
            <a:r>
              <a:rPr lang="en-US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    1000 |</a:t>
            </a:r>
          </a:p>
          <a:p>
            <a:r>
              <a:rPr lang="it-IT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+-------------------+-----------+-----------+</a:t>
            </a:r>
          </a:p>
          <a:p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  <a:b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+--------------------------------+------------+------------+</a:t>
            </a:r>
          </a:p>
          <a:p>
            <a:r>
              <a:rPr lang="it-IT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          </a:t>
            </a:r>
            <a:r>
              <a:rPr lang="it-IT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Metric</a:t>
            </a:r>
            <a:r>
              <a:rPr lang="it-IT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|   Core 0   |   Core 1   |</a:t>
            </a:r>
          </a:p>
          <a:p>
            <a:r>
              <a:rPr lang="it-IT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+--------------------------------+------------+------------+</a:t>
            </a:r>
            <a:b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    Runtime (RDTSC) [s]      |    77.7250 |    77.7255 |</a:t>
            </a:r>
            <a:endParaRPr lang="de-DE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  L2 bandwidth 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MBytes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/s]    | 10275.9891 | 10272.4909 |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 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 data volume [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GBytes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  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798.7010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798.4344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  <a:endParaRPr lang="en-US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+--------------------------------+------------+------------+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7110663" y="316890"/>
                <a:ext cx="5081337" cy="3228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200" dirty="0">
                    <a:solidFill>
                      <a:schemeClr val="bg1"/>
                    </a:solidFill>
                  </a:rPr>
                  <a:t>If we know that each region executes </a:t>
                </a:r>
                <a:r>
                  <a:rPr lang="en-US" sz="2200" dirty="0">
                    <a:solidFill>
                      <a:srgbClr val="000000"/>
                    </a:solidFill>
                  </a:rPr>
                  <a:t>2M</a:t>
                </a:r>
                <a:r>
                  <a:rPr lang="en-US" sz="2200" dirty="0">
                    <a:solidFill>
                      <a:schemeClr val="bg1"/>
                    </a:solidFill>
                  </a:rPr>
                  <a:t> iterations: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de-DE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1597.135 </m:t>
                          </m:r>
                          <m:r>
                            <a:rPr lang="en-US" sz="2400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𝐺𝐵𝑦𝑡𝑒</m:t>
                          </m:r>
                        </m:num>
                        <m:den>
                          <m:r>
                            <a:rPr lang="en-US" sz="240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  <m:r>
                            <a:rPr lang="en-US" sz="240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𝐸</m:t>
                          </m:r>
                          <m:r>
                            <a:rPr lang="en-US" sz="240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3∗2</m:t>
                          </m:r>
                          <m: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𝐸</m:t>
                          </m:r>
                          <m:r>
                            <a:rPr lang="de-DE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6 </m:t>
                          </m:r>
                          <m:r>
                            <a:rPr lang="de-DE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𝑖𝑡𝑒𝑟𝑎𝑡𝑖𝑜𝑛𝑠</m:t>
                          </m:r>
                        </m:den>
                      </m:f>
                      <m:r>
                        <a:rPr lang="de-DE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≈</m:t>
                      </m:r>
                      <m:r>
                        <a:rPr lang="de-DE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798</m:t>
                      </m:r>
                      <m:f>
                        <m:fPr>
                          <m:ctrlPr>
                            <a:rPr lang="de-DE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de-DE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𝐵𝑦𝑡𝑒</m:t>
                          </m:r>
                        </m:num>
                        <m:den>
                          <m:r>
                            <a:rPr lang="de-DE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𝑖𝑡𝑒𝑟𝑎𝑡𝑖𝑜𝑛𝑠</m:t>
                          </m:r>
                        </m:den>
                      </m:f>
                    </m:oMath>
                  </m:oMathPara>
                </a14:m>
                <a:endParaRPr lang="de-DE" sz="2400" b="0" i="1" dirty="0">
                  <a:solidFill>
                    <a:srgbClr val="C00000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663" y="316890"/>
                <a:ext cx="5081337" cy="3228513"/>
              </a:xfrm>
              <a:prstGeom prst="rect">
                <a:avLst/>
              </a:prstGeom>
              <a:blipFill rotWithShape="0">
                <a:blip r:embed="rId3"/>
                <a:stretch>
                  <a:fillRect l="-1559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 Verbindung mit Pfeil 5"/>
          <p:cNvCxnSpPr/>
          <p:nvPr/>
        </p:nvCxnSpPr>
        <p:spPr bwMode="auto">
          <a:xfrm flipV="1">
            <a:off x="5029200" y="1890445"/>
            <a:ext cx="3118207" cy="1406208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Gerade Verbindung mit Pfeil 7"/>
          <p:cNvCxnSpPr/>
          <p:nvPr/>
        </p:nvCxnSpPr>
        <p:spPr bwMode="auto">
          <a:xfrm flipV="1">
            <a:off x="6737684" y="1034716"/>
            <a:ext cx="565484" cy="54928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8963527" y="5414210"/>
            <a:ext cx="253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SUM: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15977.135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C9ABD66E-73CA-114B-B3F9-94B823E289CE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53839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perf/</a:t>
            </a:r>
            <a:r>
              <a:rPr lang="en-US" dirty="0" err="1"/>
              <a:t>perf_event</a:t>
            </a:r>
            <a:r>
              <a:rPr lang="en-US" dirty="0"/>
              <a:t> has no instrumentation interface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Performance API developed at University of Tennessee</a:t>
            </a:r>
          </a:p>
          <a:p>
            <a:r>
              <a:rPr lang="en-US" dirty="0"/>
              <a:t>PAPI offers self-monitoring of applications</a:t>
            </a:r>
          </a:p>
          <a:p>
            <a:r>
              <a:rPr lang="en-US" dirty="0" err="1"/>
              <a:t>papi_avail</a:t>
            </a:r>
            <a:r>
              <a:rPr lang="en-US" dirty="0"/>
              <a:t> for all generalized events</a:t>
            </a:r>
          </a:p>
          <a:p>
            <a:r>
              <a:rPr lang="en-US" dirty="0" err="1"/>
              <a:t>papi_native_avail</a:t>
            </a:r>
            <a:r>
              <a:rPr lang="en-US" dirty="0"/>
              <a:t> for all events</a:t>
            </a:r>
          </a:p>
          <a:p>
            <a:r>
              <a:rPr lang="en-US" dirty="0"/>
              <a:t>Only limited set of derived metrics: FLOP/s, IPC, …</a:t>
            </a:r>
          </a:p>
          <a:p>
            <a:r>
              <a:rPr lang="en-US" dirty="0"/>
              <a:t>No direct control options from outside of application</a:t>
            </a:r>
          </a:p>
          <a:p>
            <a:r>
              <a:rPr lang="en-US" dirty="0"/>
              <a:t>Used by many tools to access </a:t>
            </a:r>
            <a:r>
              <a:rPr lang="en-US"/>
              <a:t>hardware counters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PAPI</a:t>
            </a:r>
            <a:br>
              <a:rPr lang="en-US" dirty="0"/>
            </a:br>
            <a:r>
              <a:rPr lang="en-US" i="1" dirty="0"/>
              <a:t>General</a:t>
            </a:r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9A49E60-4633-A249-8976-FFA6F42DA08A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42587495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PAPI</a:t>
            </a:r>
            <a:r>
              <a:rPr lang="en-US" dirty="0"/>
              <a:t> offers full C/C++ API for HPM measurements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PAPI offers </a:t>
            </a:r>
            <a:r>
              <a:rPr lang="en-US" dirty="0" err="1"/>
              <a:t>shorthands</a:t>
            </a:r>
            <a:r>
              <a:rPr lang="en-US" dirty="0"/>
              <a:t> for FLOP/s, IPC and others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PAPI</a:t>
            </a:r>
            <a:br>
              <a:rPr lang="en-US" dirty="0"/>
            </a:br>
            <a:r>
              <a:rPr lang="en-US" i="1" dirty="0"/>
              <a:t>General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5482" y="2107840"/>
            <a:ext cx="11517331" cy="34163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papi.h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None/>
            </a:pP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PAPI_library_init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version)</a:t>
            </a:r>
          </a:p>
          <a:p>
            <a:pPr>
              <a:buNone/>
            </a:pP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PAPI_create_eventset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setid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None/>
            </a:pP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PAPI_add_event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setid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eventid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None/>
            </a:pP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PAPI_start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setid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None/>
            </a:pP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PAPI_stop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setid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long long* values)</a:t>
            </a:r>
          </a:p>
          <a:p>
            <a:pPr>
              <a:buNone/>
            </a:pP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PAPI_cleanup_eventset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setid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None/>
            </a:pP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PAPI_destroy_eventset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setid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PAPI_shutdown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5" name="Legende mit Linie 2 4"/>
          <p:cNvSpPr/>
          <p:nvPr/>
        </p:nvSpPr>
        <p:spPr>
          <a:xfrm>
            <a:off x="8406713" y="2862083"/>
            <a:ext cx="2988406" cy="1107996"/>
          </a:xfrm>
          <a:prstGeom prst="borderCallout2">
            <a:avLst>
              <a:gd name="adj1" fmla="val 50940"/>
              <a:gd name="adj2" fmla="val 3058"/>
              <a:gd name="adj3" fmla="val 49330"/>
              <a:gd name="adj4" fmla="val -15315"/>
              <a:gd name="adj5" fmla="val 103796"/>
              <a:gd name="adj6" fmla="val -66088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Array needs to be large enough for all added events</a:t>
            </a:r>
          </a:p>
        </p:txBody>
      </p:sp>
      <p:sp>
        <p:nvSpPr>
          <p:cNvPr id="6" name="Legende mit Linie 2 5"/>
          <p:cNvSpPr/>
          <p:nvPr/>
        </p:nvSpPr>
        <p:spPr>
          <a:xfrm>
            <a:off x="8406712" y="2027464"/>
            <a:ext cx="3233907" cy="738664"/>
          </a:xfrm>
          <a:prstGeom prst="borderCallout2">
            <a:avLst>
              <a:gd name="adj1" fmla="val 50940"/>
              <a:gd name="adj2" fmla="val 3058"/>
              <a:gd name="adj3" fmla="val 49330"/>
              <a:gd name="adj4" fmla="val -15315"/>
              <a:gd name="adj5" fmla="val 78759"/>
              <a:gd name="adj6" fmla="val -74952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Header provides PAPI_VER_CURRENT</a:t>
            </a:r>
          </a:p>
        </p:txBody>
      </p:sp>
      <p:sp>
        <p:nvSpPr>
          <p:cNvPr id="7" name="Legende mit Linie 2 6"/>
          <p:cNvSpPr/>
          <p:nvPr/>
        </p:nvSpPr>
        <p:spPr>
          <a:xfrm>
            <a:off x="8406712" y="4066034"/>
            <a:ext cx="3233907" cy="1107996"/>
          </a:xfrm>
          <a:prstGeom prst="borderCallout2">
            <a:avLst>
              <a:gd name="adj1" fmla="val 50940"/>
              <a:gd name="adj2" fmla="val 3058"/>
              <a:gd name="adj3" fmla="val 52588"/>
              <a:gd name="adj4" fmla="val -33917"/>
              <a:gd name="adj5" fmla="val 58127"/>
              <a:gd name="adj6" fmla="val -7458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Always perform a cleanup before destroy</a:t>
            </a: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Memory leak!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F4741B5-6985-6046-A208-BA1541A13E19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118412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Basics and Theory</a:t>
            </a: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5070743" y="2392059"/>
            <a:ext cx="6829157" cy="1500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None/>
              <a:tabLst/>
              <a:defRPr sz="2933" b="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623984" indent="-31199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defRPr sz="2667" b="0">
                <a:solidFill>
                  <a:srgbClr val="003399"/>
                </a:solidFill>
                <a:latin typeface="+mn-lt"/>
              </a:defRPr>
            </a:lvl2pPr>
            <a:lvl3pPr marL="935977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b="0">
                <a:solidFill>
                  <a:srgbClr val="003399"/>
                </a:solidFill>
                <a:latin typeface="+mn-lt"/>
              </a:defRPr>
            </a:lvl3pPr>
            <a:lvl4pPr marL="1247969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2133" b="0">
                <a:solidFill>
                  <a:srgbClr val="003399"/>
                </a:solidFill>
                <a:latin typeface="+mn-lt"/>
              </a:defRPr>
            </a:lvl4pPr>
            <a:lvl5pPr marL="1559961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1867" b="0">
                <a:solidFill>
                  <a:srgbClr val="003399"/>
                </a:solidFill>
                <a:latin typeface="+mn-lt"/>
              </a:defRPr>
            </a:lvl5pPr>
            <a:lvl6pPr marL="2015950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="0" i="0" baseline="0">
                <a:solidFill>
                  <a:srgbClr val="003896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r>
              <a:rPr lang="en-US" sz="1800" kern="0" dirty="0">
                <a:solidFill>
                  <a:schemeClr val="bg2"/>
                </a:solidFill>
              </a:rPr>
              <a:t>	A </a:t>
            </a:r>
            <a:r>
              <a:rPr lang="en-US" sz="1800" kern="0" dirty="0">
                <a:solidFill>
                  <a:srgbClr val="C00000"/>
                </a:solidFill>
              </a:rPr>
              <a:t>performance model </a:t>
            </a:r>
            <a:r>
              <a:rPr lang="en-US" sz="1800" kern="0" dirty="0">
                <a:solidFill>
                  <a:schemeClr val="bg2"/>
                </a:solidFill>
              </a:rPr>
              <a:t>brings together </a:t>
            </a:r>
          </a:p>
          <a:p>
            <a:r>
              <a:rPr lang="en-US" sz="1800" kern="0" dirty="0">
                <a:solidFill>
                  <a:schemeClr val="bg2"/>
                </a:solidFill>
              </a:rPr>
              <a:t>	what you need (</a:t>
            </a:r>
            <a:r>
              <a:rPr lang="en-US" sz="1800" kern="0" dirty="0">
                <a:solidFill>
                  <a:srgbClr val="C00000"/>
                </a:solidFill>
              </a:rPr>
              <a:t>application</a:t>
            </a:r>
            <a:r>
              <a:rPr lang="en-US" sz="1800" kern="0" dirty="0">
                <a:solidFill>
                  <a:schemeClr val="bg2"/>
                </a:solidFill>
              </a:rPr>
              <a:t> requirements) and</a:t>
            </a:r>
          </a:p>
          <a:p>
            <a:r>
              <a:rPr lang="en-US" sz="1800" kern="0" dirty="0">
                <a:solidFill>
                  <a:schemeClr val="bg2"/>
                </a:solidFill>
              </a:rPr>
              <a:t>	what you get    (</a:t>
            </a:r>
            <a:r>
              <a:rPr lang="en-US" sz="1800" kern="0" dirty="0">
                <a:solidFill>
                  <a:srgbClr val="C00000"/>
                </a:solidFill>
              </a:rPr>
              <a:t>hardware</a:t>
            </a:r>
            <a:r>
              <a:rPr lang="en-US" sz="1800" kern="0" dirty="0">
                <a:solidFill>
                  <a:schemeClr val="bg2"/>
                </a:solidFill>
              </a:rPr>
              <a:t> capabilities) </a:t>
            </a:r>
          </a:p>
          <a:p>
            <a:endParaRPr lang="en-US" sz="1800" kern="0" dirty="0">
              <a:solidFill>
                <a:schemeClr val="bg2"/>
              </a:solidFill>
            </a:endParaRPr>
          </a:p>
          <a:p>
            <a:pPr algn="ctr"/>
            <a:r>
              <a:rPr lang="en-US" sz="1800" kern="0" dirty="0">
                <a:solidFill>
                  <a:schemeClr val="bg2"/>
                </a:solidFill>
              </a:rPr>
              <a:t>A series of measurements from benchmarks </a:t>
            </a:r>
            <a:br>
              <a:rPr lang="en-US" sz="1800" kern="0" dirty="0">
                <a:solidFill>
                  <a:schemeClr val="bg2"/>
                </a:solidFill>
              </a:rPr>
            </a:br>
            <a:r>
              <a:rPr lang="en-US" sz="1800" kern="0" dirty="0">
                <a:solidFill>
                  <a:schemeClr val="bg2"/>
                </a:solidFill>
              </a:rPr>
              <a:t>is NOT a performance model*</a:t>
            </a:r>
            <a:endParaRPr lang="en-US" sz="1800" kern="0" dirty="0"/>
          </a:p>
          <a:p>
            <a:pPr algn="ctr"/>
            <a:r>
              <a:rPr lang="en-US" sz="1800" kern="0" dirty="0">
                <a:solidFill>
                  <a:schemeClr val="bg2"/>
                </a:solidFill>
              </a:rPr>
              <a:t>*Bill </a:t>
            </a:r>
            <a:r>
              <a:rPr lang="en-US" sz="1800" kern="0" dirty="0" err="1">
                <a:solidFill>
                  <a:schemeClr val="bg2"/>
                </a:solidFill>
              </a:rPr>
              <a:t>Gropp</a:t>
            </a:r>
            <a:r>
              <a:rPr lang="en-US" sz="1800" kern="0" dirty="0">
                <a:solidFill>
                  <a:schemeClr val="bg2"/>
                </a:solidFill>
              </a:rPr>
              <a:t>, PASC2015</a:t>
            </a:r>
            <a:endParaRPr lang="de-DE" sz="1800" kern="0" dirty="0"/>
          </a:p>
        </p:txBody>
      </p:sp>
    </p:spTree>
    <p:extLst>
      <p:ext uri="{BB962C8B-B14F-4D97-AF65-F5344CB8AC3E}">
        <p14:creationId xmlns:p14="http://schemas.microsoft.com/office/powerpoint/2010/main" val="30639870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Performance Patterns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7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5999" y="1488045"/>
            <a:ext cx="4694148" cy="4464000"/>
          </a:xfrm>
        </p:spPr>
        <p:txBody>
          <a:bodyPr/>
          <a:lstStyle/>
          <a:p>
            <a:r>
              <a:rPr lang="en-US" dirty="0"/>
              <a:t>But </a:t>
            </a:r>
            <a:r>
              <a:rPr lang="en-US" dirty="0">
                <a:solidFill>
                  <a:srgbClr val="C00000"/>
                </a:solidFill>
              </a:rPr>
              <a:t>clock speeds saturate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Multiply</a:t>
            </a:r>
            <a:r>
              <a:rPr lang="en-US" dirty="0"/>
              <a:t> processing units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Multiply</a:t>
            </a:r>
            <a:r>
              <a:rPr lang="en-US" dirty="0"/>
              <a:t> instruction throughput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br>
              <a:rPr lang="en-US" dirty="0"/>
            </a:br>
            <a:r>
              <a:rPr lang="en-US" i="1" dirty="0"/>
              <a:t>A Short look back</a:t>
            </a:r>
            <a:endParaRPr 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387020"/>
              </p:ext>
            </p:extLst>
          </p:nvPr>
        </p:nvGraphicFramePr>
        <p:xfrm>
          <a:off x="5239657" y="1392089"/>
          <a:ext cx="6630244" cy="4646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Legende mit Linie 1 (Markierungsleiste) 11"/>
          <p:cNvSpPr/>
          <p:nvPr/>
        </p:nvSpPr>
        <p:spPr bwMode="auto">
          <a:xfrm>
            <a:off x="9808871" y="875397"/>
            <a:ext cx="1149414" cy="612648"/>
          </a:xfrm>
          <a:prstGeom prst="accentCallout1">
            <a:avLst>
              <a:gd name="adj1" fmla="val 52509"/>
              <a:gd name="adj2" fmla="val 109103"/>
              <a:gd name="adj3" fmla="val 168175"/>
              <a:gd name="adj4" fmla="val 117504"/>
            </a:avLst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12 core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Ivy Bridge</a:t>
            </a:r>
          </a:p>
        </p:txBody>
      </p:sp>
      <p:sp>
        <p:nvSpPr>
          <p:cNvPr id="7" name="Legende mit Linie 1 (Markierungsleiste) 11"/>
          <p:cNvSpPr/>
          <p:nvPr/>
        </p:nvSpPr>
        <p:spPr bwMode="auto">
          <a:xfrm>
            <a:off x="10004813" y="2381721"/>
            <a:ext cx="1149414" cy="612648"/>
          </a:xfrm>
          <a:prstGeom prst="accentCallout1">
            <a:avLst>
              <a:gd name="adj1" fmla="val 52509"/>
              <a:gd name="adj2" fmla="val 109103"/>
              <a:gd name="adj3" fmla="val -40306"/>
              <a:gd name="adj4" fmla="val 128869"/>
            </a:avLst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24 core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Broadwell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5E98DA4-AC69-A741-9231-65B7566C8956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41967578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Patterns</a:t>
            </a:r>
            <a:br>
              <a:rPr lang="en-US" dirty="0"/>
            </a:br>
            <a:r>
              <a:rPr lang="en-US" i="1" dirty="0"/>
              <a:t>Common groups of performance issues</a:t>
            </a:r>
          </a:p>
        </p:txBody>
      </p:sp>
      <p:graphicFrame>
        <p:nvGraphicFramePr>
          <p:cNvPr id="6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871021"/>
              </p:ext>
            </p:extLst>
          </p:nvPr>
        </p:nvGraphicFramePr>
        <p:xfrm>
          <a:off x="696000" y="1531701"/>
          <a:ext cx="10800000" cy="45162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62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9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9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3903">
                <a:tc gridSpan="2"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Pattern</a:t>
                      </a:r>
                      <a:endParaRPr lang="en-US" sz="16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>
                          <a:solidFill>
                            <a:srgbClr val="FFFFFF"/>
                          </a:solidFill>
                        </a:rPr>
                        <a:t>Performance behavior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>
                          <a:solidFill>
                            <a:srgbClr val="FFFFFF"/>
                          </a:solidFill>
                        </a:rPr>
                        <a:t>Metric</a:t>
                      </a:r>
                      <a:r>
                        <a:rPr lang="de-DE" sz="160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FFFF"/>
                          </a:solidFill>
                        </a:rPr>
                        <a:t>signature</a:t>
                      </a:r>
                      <a:r>
                        <a:rPr lang="de-DE" sz="1600" dirty="0">
                          <a:solidFill>
                            <a:srgbClr val="FFFFFF"/>
                          </a:solidFill>
                        </a:rPr>
                        <a:t>, LIKWID</a:t>
                      </a:r>
                    </a:p>
                    <a:p>
                      <a:pPr algn="l"/>
                      <a:r>
                        <a:rPr lang="de-DE" sz="1600" dirty="0">
                          <a:solidFill>
                            <a:srgbClr val="FFFFFF"/>
                          </a:solidFill>
                        </a:rPr>
                        <a:t>performance group(s)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798">
                <a:tc gridSpan="2"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de-DE" sz="1600" b="1" dirty="0" err="1">
                          <a:solidFill>
                            <a:schemeClr val="bg2"/>
                          </a:solidFill>
                        </a:rPr>
                        <a:t>Bandwidth</a:t>
                      </a:r>
                      <a:r>
                        <a:rPr lang="de-DE" sz="1600" b="1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chemeClr val="bg2"/>
                          </a:solidFill>
                        </a:rPr>
                        <a:t>saturation</a:t>
                      </a:r>
                      <a:endParaRPr lang="en-US" sz="16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400" kern="1200" noProof="0" dirty="0">
                          <a:solidFill>
                            <a:schemeClr val="bg1"/>
                          </a:solidFill>
                        </a:rPr>
                        <a:t>Saturating speedup across cores</a:t>
                      </a:r>
                      <a:r>
                        <a:rPr lang="en-US" sz="1400" kern="1200" baseline="0" noProof="0" dirty="0">
                          <a:solidFill>
                            <a:schemeClr val="bg1"/>
                          </a:solidFill>
                        </a:rPr>
                        <a:t> sharing a data path</a:t>
                      </a:r>
                      <a:endParaRPr lang="en-US" sz="14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400" kern="1200" noProof="0" dirty="0">
                          <a:solidFill>
                            <a:schemeClr val="bg1"/>
                          </a:solidFill>
                        </a:rPr>
                        <a:t>Bandwidth meets BW of suitable streaming benchmark (MEM, L3)</a:t>
                      </a:r>
                      <a:endParaRPr lang="en-US" sz="14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989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1" noProof="0" dirty="0">
                          <a:solidFill>
                            <a:schemeClr val="bg2"/>
                          </a:solidFill>
                        </a:rPr>
                        <a:t>ALU</a:t>
                      </a:r>
                      <a:r>
                        <a:rPr lang="en-US" sz="1600" b="1" baseline="0" noProof="0" dirty="0">
                          <a:solidFill>
                            <a:schemeClr val="bg2"/>
                          </a:solidFill>
                        </a:rPr>
                        <a:t>  saturation</a:t>
                      </a:r>
                      <a:endParaRPr lang="en-US" sz="1600" b="1" noProof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Throughput at design limit(s)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Good (low) CPI, integral ratio of cycles to specific instruction count(s) (FLOPS_*, DATA, </a:t>
                      </a:r>
                      <a:r>
                        <a:rPr lang="en-US" sz="1400" kern="1200" baseline="0" dirty="0">
                          <a:solidFill>
                            <a:schemeClr val="bg1"/>
                          </a:solidFill>
                        </a:rPr>
                        <a:t>CLOCK, PORT_USAGE</a:t>
                      </a:r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194">
                <a:tc rowSpan="2">
                  <a:txBody>
                    <a:bodyPr/>
                    <a:lstStyle/>
                    <a:p>
                      <a:pPr algn="l"/>
                      <a:r>
                        <a:rPr lang="de-DE" sz="1600" b="1" noProof="0" dirty="0" err="1">
                          <a:solidFill>
                            <a:srgbClr val="FFFFFF"/>
                          </a:solidFill>
                        </a:rPr>
                        <a:t>Inefficient</a:t>
                      </a:r>
                      <a:r>
                        <a:rPr lang="de-DE" sz="1600" b="1" noProof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600" b="1" noProof="0" dirty="0" err="1">
                          <a:solidFill>
                            <a:srgbClr val="FFFFFF"/>
                          </a:solidFill>
                        </a:rPr>
                        <a:t>data</a:t>
                      </a:r>
                      <a:r>
                        <a:rPr lang="de-DE" sz="1600" b="1" baseline="0" noProof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600" b="1" baseline="0" noProof="0" dirty="0" err="1">
                          <a:solidFill>
                            <a:srgbClr val="FFFFFF"/>
                          </a:solidFill>
                        </a:rPr>
                        <a:t>access</a:t>
                      </a:r>
                      <a:endParaRPr lang="en-US" sz="16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noProof="0" dirty="0">
                          <a:solidFill>
                            <a:srgbClr val="FFFFFF"/>
                          </a:solidFill>
                        </a:rPr>
                        <a:t>Excess data</a:t>
                      </a:r>
                      <a:r>
                        <a:rPr lang="en-US" sz="1600" b="1" baseline="0" noProof="0" dirty="0">
                          <a:solidFill>
                            <a:srgbClr val="FFFFFF"/>
                          </a:solidFill>
                        </a:rPr>
                        <a:t> volume</a:t>
                      </a:r>
                      <a:endParaRPr lang="en-US" sz="16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Simple bandwidth performance model much</a:t>
                      </a:r>
                      <a:r>
                        <a:rPr lang="en-US" sz="1400" baseline="0" noProof="0" dirty="0">
                          <a:solidFill>
                            <a:schemeClr val="bg1"/>
                          </a:solidFill>
                        </a:rPr>
                        <a:t> too optimistic</a:t>
                      </a:r>
                      <a:endParaRPr lang="en-US" sz="14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Low BW utilization</a:t>
                      </a:r>
                      <a:r>
                        <a:rPr lang="en-US" sz="1400" baseline="0" noProof="0" dirty="0">
                          <a:solidFill>
                            <a:schemeClr val="bg1"/>
                          </a:solidFill>
                        </a:rPr>
                        <a:t> / Low cache hit ratio, frequent CL evicts or replacements (L2, L3, CACHE, DATA, MEM)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noProof="0" dirty="0">
                          <a:solidFill>
                            <a:srgbClr val="FFFFFF"/>
                          </a:solidFill>
                        </a:rPr>
                        <a:t>Latency-bound access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234">
                <a:tc gridSpan="2"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de-DE" sz="1600" b="1" kern="1200" dirty="0" err="1">
                          <a:solidFill>
                            <a:srgbClr val="FFFFFF"/>
                          </a:solidFill>
                        </a:rPr>
                        <a:t>Micro-architectural</a:t>
                      </a:r>
                      <a:r>
                        <a:rPr lang="de-DE" sz="1600" b="1" kern="120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600" b="1" kern="1200" dirty="0" err="1">
                          <a:solidFill>
                            <a:srgbClr val="FFFFFF"/>
                          </a:solidFill>
                        </a:rPr>
                        <a:t>anomalies</a:t>
                      </a:r>
                      <a:endParaRPr lang="en-US" sz="16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400" kern="1200" noProof="0" dirty="0">
                          <a:solidFill>
                            <a:schemeClr val="bg1"/>
                          </a:solidFill>
                        </a:rPr>
                        <a:t>Large discrepancy from simple performance model based on LD/ST and arithmetic throughput</a:t>
                      </a:r>
                      <a:endParaRPr lang="en-US" sz="14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5149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bg1"/>
                          </a:solidFill>
                        </a:rPr>
                        <a:t>Relevant events are very hardware-specific, e.g., memory aliasing stalls, conflict misses, unaligned LD/ST, </a:t>
                      </a:r>
                      <a:r>
                        <a:rPr lang="en-US" sz="1400" kern="1200" baseline="0" dirty="0" err="1">
                          <a:solidFill>
                            <a:schemeClr val="bg1"/>
                          </a:solidFill>
                        </a:rPr>
                        <a:t>requeue</a:t>
                      </a:r>
                      <a:r>
                        <a:rPr lang="en-US" sz="1400" kern="1200" baseline="0" dirty="0">
                          <a:solidFill>
                            <a:schemeClr val="bg1"/>
                          </a:solidFill>
                        </a:rPr>
                        <a:t> events</a:t>
                      </a:r>
                      <a:endParaRPr lang="en-US" sz="14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 rot="16200000">
            <a:off x="-476251" y="2819857"/>
            <a:ext cx="16510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>
                <a:solidFill>
                  <a:srgbClr val="00B050"/>
                </a:solidFill>
              </a:rPr>
              <a:t>Bottlenecks</a:t>
            </a:r>
          </a:p>
        </p:txBody>
      </p:sp>
      <p:sp>
        <p:nvSpPr>
          <p:cNvPr id="8" name="Textfeld 7"/>
          <p:cNvSpPr txBox="1"/>
          <p:nvPr/>
        </p:nvSpPr>
        <p:spPr>
          <a:xfrm rot="16200000">
            <a:off x="-476251" y="4661357"/>
            <a:ext cx="16510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>
                <a:solidFill>
                  <a:srgbClr val="FF0000"/>
                </a:solidFill>
              </a:rPr>
              <a:t>Hazards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45EDDCA-610B-9E46-913E-62D4AC23A379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2849231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Patterns</a:t>
            </a:r>
            <a:br>
              <a:rPr lang="en-US" dirty="0"/>
            </a:br>
            <a:r>
              <a:rPr lang="en-US" i="1" dirty="0"/>
              <a:t>Common groups of performance issues</a:t>
            </a:r>
            <a:endParaRPr lang="en-US" dirty="0"/>
          </a:p>
        </p:txBody>
      </p:sp>
      <p:graphicFrame>
        <p:nvGraphicFramePr>
          <p:cNvPr id="4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314934"/>
              </p:ext>
            </p:extLst>
          </p:nvPr>
        </p:nvGraphicFramePr>
        <p:xfrm>
          <a:off x="696000" y="1583999"/>
          <a:ext cx="10800000" cy="44640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3458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2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9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0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endParaRPr lang="en-US" sz="16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noProof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Performance behavior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Metric</a:t>
                      </a:r>
                      <a:r>
                        <a:rPr lang="de-DE" sz="16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signature</a:t>
                      </a:r>
                      <a:r>
                        <a:rPr lang="de-DE" sz="16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, LIKWID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performance group(s)</a:t>
                      </a:r>
                      <a:endParaRPr lang="en-US" sz="16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690"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de-DE" sz="1600" b="1" kern="1200" baseline="0" dirty="0" err="1">
                          <a:solidFill>
                            <a:srgbClr val="FFFFFF"/>
                          </a:solidFill>
                        </a:rPr>
                        <a:t>False</a:t>
                      </a:r>
                      <a:r>
                        <a:rPr lang="de-DE" sz="1600" b="1" kern="12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600" b="1" kern="1200" baseline="0" dirty="0" err="1">
                          <a:solidFill>
                            <a:srgbClr val="FFFFFF"/>
                          </a:solidFill>
                        </a:rPr>
                        <a:t>sharing</a:t>
                      </a:r>
                      <a:r>
                        <a:rPr lang="de-DE" sz="1600" b="1" kern="12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600" b="1" kern="1200" baseline="0" dirty="0" err="1">
                          <a:solidFill>
                            <a:srgbClr val="FFFFFF"/>
                          </a:solidFill>
                        </a:rPr>
                        <a:t>of</a:t>
                      </a:r>
                      <a:r>
                        <a:rPr lang="de-DE" sz="1600" b="1" kern="12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600" b="1" kern="1200" baseline="0" dirty="0" err="1">
                          <a:solidFill>
                            <a:srgbClr val="FFFFFF"/>
                          </a:solidFill>
                        </a:rPr>
                        <a:t>cache</a:t>
                      </a:r>
                      <a:r>
                        <a:rPr lang="de-DE" sz="1600" b="1" kern="12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600" b="1" kern="1200" baseline="0" dirty="0" err="1">
                          <a:solidFill>
                            <a:srgbClr val="FFFFFF"/>
                          </a:solidFill>
                        </a:rPr>
                        <a:t>lines</a:t>
                      </a:r>
                      <a:endParaRPr lang="en-US" sz="1600" b="1" kern="1200" baseline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400" kern="1200" noProof="0" dirty="0">
                          <a:solidFill>
                            <a:schemeClr val="bg1"/>
                          </a:solidFill>
                        </a:rPr>
                        <a:t>Large discrepancy from performance model in parallel case, bad scalability</a:t>
                      </a:r>
                      <a:endParaRPr lang="en-US" sz="14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5149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noProof="0" dirty="0">
                          <a:solidFill>
                            <a:schemeClr val="bg1"/>
                          </a:solidFill>
                        </a:rPr>
                        <a:t>Frequent (remote) CL evicts (CACHE)</a:t>
                      </a:r>
                      <a:endParaRPr lang="en-US" sz="1400" kern="1200" baseline="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735"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de-DE" sz="1600" b="1" kern="1200" baseline="0" dirty="0">
                          <a:solidFill>
                            <a:srgbClr val="FFFFFF"/>
                          </a:solidFill>
                        </a:rPr>
                        <a:t>Bad </a:t>
                      </a:r>
                      <a:r>
                        <a:rPr lang="de-DE" sz="1600" b="1" kern="1200" baseline="0" dirty="0" err="1">
                          <a:solidFill>
                            <a:srgbClr val="FFFFFF"/>
                          </a:solidFill>
                        </a:rPr>
                        <a:t>ccNUMA</a:t>
                      </a:r>
                      <a:r>
                        <a:rPr lang="de-DE" sz="1600" b="1" kern="12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600" b="1" kern="1200" baseline="0" dirty="0" err="1">
                          <a:solidFill>
                            <a:srgbClr val="FFFFFF"/>
                          </a:solidFill>
                        </a:rPr>
                        <a:t>page</a:t>
                      </a:r>
                      <a:r>
                        <a:rPr lang="de-DE" sz="1600" b="1" kern="12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600" b="1" kern="1200" baseline="0" dirty="0" err="1">
                          <a:solidFill>
                            <a:srgbClr val="FFFFFF"/>
                          </a:solidFill>
                        </a:rPr>
                        <a:t>placement</a:t>
                      </a:r>
                      <a:endParaRPr lang="en-US" sz="1600" b="1" kern="1200" baseline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400" kern="1200" baseline="0" noProof="0" dirty="0">
                          <a:solidFill>
                            <a:schemeClr val="bg1"/>
                          </a:solidFill>
                        </a:rPr>
                        <a:t>Bad or no scaling across NUMA domains, performance improves with interleaved page placement</a:t>
                      </a:r>
                      <a:endParaRPr lang="en-US" sz="1400" kern="1200" baseline="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39858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bg1"/>
                          </a:solidFill>
                        </a:rPr>
                        <a:t>Unbalanced bandwidth on memory interfaces / High remote traffic (MEM, NUMA)</a:t>
                      </a:r>
                      <a:endParaRPr lang="en-US" sz="14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2735"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de-DE" sz="1600" b="1" kern="1200" baseline="0" dirty="0" err="1">
                          <a:solidFill>
                            <a:srgbClr val="FFFFFF"/>
                          </a:solidFill>
                        </a:rPr>
                        <a:t>Pipelining</a:t>
                      </a:r>
                      <a:r>
                        <a:rPr lang="de-DE" sz="1600" b="1" kern="12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600" b="1" kern="1200" baseline="0" dirty="0" err="1">
                          <a:solidFill>
                            <a:srgbClr val="FFFFFF"/>
                          </a:solidFill>
                        </a:rPr>
                        <a:t>issues</a:t>
                      </a:r>
                      <a:endParaRPr lang="en-US" sz="1600" b="1" kern="1200" baseline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400" kern="1200" baseline="0" noProof="0" dirty="0">
                          <a:solidFill>
                            <a:schemeClr val="bg1"/>
                          </a:solidFill>
                        </a:rPr>
                        <a:t>In-core throughput far from design limit, performance insensitive to data set size</a:t>
                      </a:r>
                      <a:endParaRPr lang="en-US" sz="1400" kern="1200" baseline="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(Large) integral ratio of cycles to specific instruction count(s),</a:t>
                      </a:r>
                      <a:r>
                        <a:rPr lang="en-US" sz="1400" baseline="0" noProof="0" dirty="0">
                          <a:solidFill>
                            <a:schemeClr val="bg1"/>
                          </a:solidFill>
                        </a:rPr>
                        <a:t> bad (high) CPI (</a:t>
                      </a:r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FLOPS_*, DATA, </a:t>
                      </a:r>
                      <a:r>
                        <a:rPr lang="en-US" sz="1400" kern="1200" baseline="0" dirty="0">
                          <a:solidFill>
                            <a:schemeClr val="bg1"/>
                          </a:solidFill>
                        </a:rPr>
                        <a:t>CLOCK</a:t>
                      </a:r>
                      <a:r>
                        <a:rPr lang="en-US" sz="1400" baseline="0" noProof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kern="1200" baseline="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779"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de-DE" sz="1600" b="1" kern="1200" baseline="0" dirty="0" err="1">
                          <a:solidFill>
                            <a:srgbClr val="FFFFFF"/>
                          </a:solidFill>
                        </a:rPr>
                        <a:t>Control</a:t>
                      </a:r>
                      <a:r>
                        <a:rPr lang="de-DE" sz="1600" b="1" kern="12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600" b="1" kern="1200" baseline="0" dirty="0" err="1">
                          <a:solidFill>
                            <a:srgbClr val="FFFFFF"/>
                          </a:solidFill>
                        </a:rPr>
                        <a:t>flow</a:t>
                      </a:r>
                      <a:r>
                        <a:rPr lang="de-DE" sz="1600" b="1" kern="12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600" b="1" kern="1200" baseline="0" dirty="0" err="1">
                          <a:solidFill>
                            <a:srgbClr val="FFFFFF"/>
                          </a:solidFill>
                        </a:rPr>
                        <a:t>issues</a:t>
                      </a:r>
                      <a:endParaRPr lang="en-US" sz="1600" b="1" kern="1200" baseline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400" kern="1200" baseline="0" dirty="0">
                          <a:solidFill>
                            <a:schemeClr val="bg1"/>
                          </a:solidFill>
                        </a:rPr>
                        <a:t>See above</a:t>
                      </a:r>
                      <a:endParaRPr lang="en-US" sz="14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4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High branch rate and branch miss ratio (BRANCH)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 rot="16200000">
            <a:off x="-463551" y="3835857"/>
            <a:ext cx="16510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>
                <a:solidFill>
                  <a:srgbClr val="FF0000"/>
                </a:solidFill>
              </a:rPr>
              <a:t>Hazards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467BEDB-F4E8-FF40-896A-2DD54EA320F3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42832008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Patterns</a:t>
            </a:r>
            <a:br>
              <a:rPr lang="en-US" dirty="0"/>
            </a:br>
            <a:r>
              <a:rPr lang="en-US" i="1" dirty="0"/>
              <a:t>Common groups of performance issues</a:t>
            </a:r>
            <a:endParaRPr lang="en-US" dirty="0"/>
          </a:p>
        </p:txBody>
      </p:sp>
      <p:graphicFrame>
        <p:nvGraphicFramePr>
          <p:cNvPr id="4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429611"/>
              </p:ext>
            </p:extLst>
          </p:nvPr>
        </p:nvGraphicFramePr>
        <p:xfrm>
          <a:off x="696000" y="1583999"/>
          <a:ext cx="10800000" cy="44640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732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2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9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235">
                <a:tc gridSpan="2"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FFFFFF"/>
                          </a:solidFill>
                        </a:rPr>
                        <a:t>Pattern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>
                          <a:solidFill>
                            <a:srgbClr val="FFFFFF"/>
                          </a:solidFill>
                        </a:rPr>
                        <a:t>Performance behavior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>
                          <a:solidFill>
                            <a:srgbClr val="FFFFFF"/>
                          </a:solidFill>
                        </a:rPr>
                        <a:t>Metric</a:t>
                      </a:r>
                      <a:r>
                        <a:rPr lang="de-DE" sz="160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FFFF"/>
                          </a:solidFill>
                        </a:rPr>
                        <a:t>signature</a:t>
                      </a:r>
                      <a:r>
                        <a:rPr lang="de-DE" sz="1600" dirty="0">
                          <a:solidFill>
                            <a:srgbClr val="FFFFFF"/>
                          </a:solidFill>
                        </a:rPr>
                        <a:t>,</a:t>
                      </a:r>
                      <a:r>
                        <a:rPr lang="de-DE" sz="16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600" dirty="0">
                          <a:solidFill>
                            <a:srgbClr val="FFFFFF"/>
                          </a:solidFill>
                        </a:rPr>
                        <a:t>LIKWID </a:t>
                      </a:r>
                    </a:p>
                    <a:p>
                      <a:pPr algn="l"/>
                      <a:r>
                        <a:rPr lang="de-DE" sz="1600" dirty="0">
                          <a:solidFill>
                            <a:srgbClr val="FFFFFF"/>
                          </a:solidFill>
                        </a:rPr>
                        <a:t>performance group(s)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192">
                <a:tc gridSpan="2"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de-DE" sz="1600" b="1" kern="1200" baseline="0" dirty="0" err="1">
                          <a:solidFill>
                            <a:schemeClr val="bg2"/>
                          </a:solidFill>
                        </a:rPr>
                        <a:t>Load</a:t>
                      </a:r>
                      <a:r>
                        <a:rPr lang="de-DE" sz="1600" b="1" kern="120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600" b="1" kern="1200" baseline="0" dirty="0" err="1">
                          <a:solidFill>
                            <a:schemeClr val="bg2"/>
                          </a:solidFill>
                        </a:rPr>
                        <a:t>imbalance</a:t>
                      </a:r>
                      <a:r>
                        <a:rPr lang="de-DE" sz="1600" b="1" kern="1200" baseline="0" dirty="0">
                          <a:solidFill>
                            <a:schemeClr val="bg2"/>
                          </a:solidFill>
                        </a:rPr>
                        <a:t> / </a:t>
                      </a:r>
                      <a:r>
                        <a:rPr lang="de-DE" sz="1600" b="1" kern="1200" baseline="0" dirty="0" err="1">
                          <a:solidFill>
                            <a:schemeClr val="bg2"/>
                          </a:solidFill>
                        </a:rPr>
                        <a:t>serial</a:t>
                      </a:r>
                      <a:r>
                        <a:rPr lang="de-DE" sz="1600" b="1" kern="120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600" b="1" kern="1200" baseline="0" dirty="0" err="1">
                          <a:solidFill>
                            <a:schemeClr val="bg2"/>
                          </a:solidFill>
                        </a:rPr>
                        <a:t>fraction</a:t>
                      </a:r>
                      <a:endParaRPr lang="en-US" sz="1600" b="1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400" kern="1200" baseline="0" noProof="0" dirty="0">
                          <a:solidFill>
                            <a:schemeClr val="bg1"/>
                          </a:solidFill>
                        </a:rPr>
                        <a:t>Saturating/sub-linear speedup</a:t>
                      </a:r>
                      <a:endParaRPr lang="en-US" sz="1400" kern="1200" baseline="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400" kern="1200" baseline="0" noProof="0" dirty="0">
                          <a:solidFill>
                            <a:schemeClr val="bg1"/>
                          </a:solidFill>
                        </a:rPr>
                        <a:t>Different amount of “work” on the cores (FLOPS_*); Note: instruction count is not reliable due to barriers!</a:t>
                      </a:r>
                      <a:endParaRPr lang="en-US" sz="1400" kern="1200" baseline="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407">
                <a:tc gridSpan="2"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de-DE" sz="1600" b="1" kern="1200" baseline="0" dirty="0" err="1">
                          <a:solidFill>
                            <a:schemeClr val="bg2"/>
                          </a:solidFill>
                        </a:rPr>
                        <a:t>Synchronization</a:t>
                      </a:r>
                      <a:r>
                        <a:rPr lang="de-DE" sz="1600" b="1" kern="120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600" b="1" kern="1200" baseline="0" dirty="0" err="1">
                          <a:solidFill>
                            <a:schemeClr val="bg2"/>
                          </a:solidFill>
                        </a:rPr>
                        <a:t>overhead</a:t>
                      </a:r>
                      <a:endParaRPr lang="en-US" sz="1600" b="1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400" kern="1200" baseline="0" dirty="0">
                          <a:solidFill>
                            <a:schemeClr val="bg1"/>
                          </a:solidFill>
                        </a:rPr>
                        <a:t>Speedup going down as more cores are added / No speedup with small problem sizes / Cores busy but low FP performance</a:t>
                      </a:r>
                      <a:endParaRPr lang="en-US" sz="14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400" kern="1200" baseline="0" dirty="0">
                          <a:solidFill>
                            <a:schemeClr val="bg1"/>
                          </a:solidFill>
                        </a:rPr>
                        <a:t>Large non-FP instruction count (growing with number of cores used) / Low CPI (FLOPS_*, CLOCK)</a:t>
                      </a:r>
                      <a:endParaRPr lang="en-US" sz="14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407">
                <a:tc gridSpan="2"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600" b="1" kern="1200" baseline="0" dirty="0">
                          <a:solidFill>
                            <a:schemeClr val="bg2"/>
                          </a:solidFill>
                        </a:rPr>
                        <a:t>Instruction overhead</a:t>
                      </a:r>
                      <a:endParaRPr lang="en-US" sz="1600" b="1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400" kern="1200" baseline="0" dirty="0">
                          <a:solidFill>
                            <a:schemeClr val="bg1"/>
                          </a:solidFill>
                        </a:rPr>
                        <a:t>Low application performance, good scaling across cores, performance insensitive to problem size</a:t>
                      </a:r>
                      <a:endParaRPr lang="en-US" sz="14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39858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bg1"/>
                          </a:solidFill>
                        </a:rPr>
                        <a:t>Low CPI near theoretical limit / Large non-FP instruction count (constant vs. number of cores) (FLOPS_*, DATA, CLOCK)</a:t>
                      </a:r>
                      <a:endParaRPr lang="en-US" sz="14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880">
                <a:tc rowSpan="2"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600" b="1" kern="1200" baseline="0" dirty="0">
                          <a:solidFill>
                            <a:schemeClr val="bg2"/>
                          </a:solidFill>
                        </a:rPr>
                        <a:t>Code composition</a:t>
                      </a:r>
                      <a:endParaRPr lang="en-US" sz="1600" b="1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600" b="1" kern="1200" baseline="0" dirty="0">
                          <a:solidFill>
                            <a:schemeClr val="bg2"/>
                          </a:solidFill>
                        </a:rPr>
                        <a:t>Expensive instructions</a:t>
                      </a:r>
                      <a:endParaRPr lang="en-US" sz="1600" b="1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400" kern="1200" baseline="0" dirty="0">
                          <a:solidFill>
                            <a:schemeClr val="bg1"/>
                          </a:solidFill>
                        </a:rPr>
                        <a:t>Similar to instruction overhead</a:t>
                      </a:r>
                      <a:endParaRPr lang="en-US" sz="14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39858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</a:rPr>
                        <a:t>Many cycles per instruction (</a:t>
                      </a:r>
                      <a:r>
                        <a:rPr lang="en-US" sz="1400" kern="1200" baseline="0" dirty="0">
                          <a:solidFill>
                            <a:schemeClr val="bg1"/>
                          </a:solidFill>
                        </a:rPr>
                        <a:t>CLOCK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</a:rPr>
                        <a:t>) if the problem is large-latency arithmetic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3985870" rtl="0" eaLnBrk="1" latinLnBrk="0" hangingPunct="1"/>
                      <a:r>
                        <a:rPr lang="en-US" sz="1600" b="1" kern="1200" baseline="0" dirty="0">
                          <a:solidFill>
                            <a:schemeClr val="bg2"/>
                          </a:solidFill>
                        </a:rPr>
                        <a:t>Ineffective instructions</a:t>
                      </a:r>
                      <a:endParaRPr lang="en-US" sz="1600" b="1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9858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</a:rPr>
                        <a:t>Scalar instructions dominating in data-parallel loops (FLOPS_*, </a:t>
                      </a:r>
                      <a:r>
                        <a:rPr lang="en-US" sz="1400" kern="1200" baseline="0" dirty="0">
                          <a:solidFill>
                            <a:schemeClr val="bg1"/>
                          </a:solidFill>
                        </a:rPr>
                        <a:t>CLOCK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42565B-757B-4A4B-95E9-96B461618D97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2476547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Todays systems are optimized for instruction throughput</a:t>
            </a:r>
          </a:p>
          <a:p>
            <a:pPr lvl="1"/>
            <a:r>
              <a:rPr lang="en-US" dirty="0"/>
              <a:t>Amplifies the need to analyze the data paths</a:t>
            </a:r>
          </a:p>
          <a:p>
            <a:r>
              <a:rPr lang="en-US" dirty="0"/>
              <a:t>Cool, which tool(s)?</a:t>
            </a:r>
          </a:p>
          <a:p>
            <a:pPr lvl="1"/>
            <a:r>
              <a:rPr lang="en-US" dirty="0"/>
              <a:t>Use pen &amp; paper first!</a:t>
            </a:r>
          </a:p>
          <a:p>
            <a:pPr lvl="1"/>
            <a:r>
              <a:rPr lang="en-US" dirty="0"/>
              <a:t>Verify model with code measurements &amp;&amp;( || ) tool(s)</a:t>
            </a:r>
          </a:p>
          <a:p>
            <a:pPr lvl="1"/>
            <a:r>
              <a:rPr lang="en-US" dirty="0"/>
              <a:t>Always remember, a model is a simplification, don’t expect exact results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Patterns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8532462-0267-484A-B6C4-EB140A8514D8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10905570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5999" y="1584000"/>
            <a:ext cx="11098733" cy="4464000"/>
          </a:xfrm>
        </p:spPr>
        <p:txBody>
          <a:bodyPr/>
          <a:lstStyle/>
          <a:p>
            <a:r>
              <a:rPr lang="en-US" dirty="0"/>
              <a:t>Roofline model:</a:t>
            </a:r>
          </a:p>
          <a:p>
            <a:pPr lvl="1"/>
            <a:r>
              <a:rPr lang="en-US" dirty="0"/>
              <a:t>Only FLOP/s and memory bandwidth for full system</a:t>
            </a:r>
          </a:p>
          <a:p>
            <a:pPr lvl="1"/>
            <a:r>
              <a:rPr lang="en-US" dirty="0"/>
              <a:t>Clear distinction between compute-bound and memory-bound</a:t>
            </a:r>
          </a:p>
          <a:p>
            <a:pPr lvl="1"/>
            <a:r>
              <a:rPr lang="en-US" dirty="0"/>
              <a:t>Sometimes too optimistic</a:t>
            </a:r>
          </a:p>
          <a:p>
            <a:r>
              <a:rPr lang="en-US" dirty="0"/>
              <a:t>Execution-Cache-Memory model</a:t>
            </a:r>
          </a:p>
          <a:p>
            <a:pPr lvl="1"/>
            <a:r>
              <a:rPr lang="en-US" dirty="0"/>
              <a:t>FLOP/s, cache traffics and memory bandwidth for parts of the system</a:t>
            </a:r>
          </a:p>
          <a:p>
            <a:pPr lvl="1"/>
            <a:r>
              <a:rPr lang="en-US" dirty="0"/>
              <a:t>Clear distinction between compute-bound and memory-bound</a:t>
            </a:r>
          </a:p>
          <a:p>
            <a:pPr lvl="1"/>
            <a:r>
              <a:rPr lang="en-US" dirty="0"/>
              <a:t>Shows bottleneck more clearly but more inputs needed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models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859730" y="192089"/>
            <a:ext cx="37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Tool for simple C-kernels: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  <a:hlinkClick r:id="rId2"/>
              </a:rPr>
              <a:t>kerncraft</a:t>
            </a:r>
            <a:endParaRPr lang="en-US" sz="2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3679986" y="1584000"/>
                <a:ext cx="30237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solidFill>
                            <a:schemeClr val="bg2"/>
                          </a:solidFill>
                          <a:latin typeface="Cambria Math"/>
                        </a:rPr>
                        <m:t>𝑃</m:t>
                      </m:r>
                      <m:r>
                        <a:rPr lang="de-DE" sz="240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400">
                          <a:solidFill>
                            <a:schemeClr val="bg2"/>
                          </a:solidFill>
                          <a:latin typeface="Cambria Math"/>
                        </a:rPr>
                        <m:t>min</m:t>
                      </m:r>
                      <m:r>
                        <a:rPr lang="de-DE" sz="2400" i="1">
                          <a:solidFill>
                            <a:schemeClr val="bg2"/>
                          </a:solidFill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de-DE" sz="2400" i="1">
                          <a:solidFill>
                            <a:schemeClr val="bg2"/>
                          </a:solidFill>
                          <a:latin typeface="Cambria Math"/>
                        </a:rPr>
                        <m:t>,</m:t>
                      </m:r>
                      <m:r>
                        <a:rPr lang="de-DE" sz="2400" i="1">
                          <a:solidFill>
                            <a:schemeClr val="bg2"/>
                          </a:solidFill>
                          <a:latin typeface="Cambria Math"/>
                        </a:rPr>
                        <m:t>𝐼</m:t>
                      </m:r>
                      <m:r>
                        <a:rPr lang="de-DE" sz="24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</m:sSub>
                      <m:r>
                        <a:rPr lang="de-DE" sz="24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986" y="1584000"/>
                <a:ext cx="3023776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994F918-144A-4F42-B5A1-A52BB132B26B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D4A0D382-F103-B944-8D56-94A450E2A556}"/>
                  </a:ext>
                </a:extLst>
              </p:cNvPr>
              <p:cNvSpPr txBox="1"/>
              <p:nvPr/>
            </p:nvSpPr>
            <p:spPr>
              <a:xfrm>
                <a:off x="375843" y="5678668"/>
                <a:ext cx="116359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de-DE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"/>
                              <m:endChr m:val="⌉"/>
                              <m:ctrlP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𝑛𝑂𝐿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𝑂𝐿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"/>
                              <m:endChr m:val="⌉"/>
                              <m:ctrlP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𝑛𝑂𝐿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𝑂𝐿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"/>
                              <m:endChr m:val="⌉"/>
                              <m:ctrlP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𝑛𝑂𝐿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𝑂𝐿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𝑛𝑂𝐿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𝑀𝑒𝑚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𝑂𝐿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de-DE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D4A0D382-F103-B944-8D56-94A450E2A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43" y="5678668"/>
                <a:ext cx="11635942" cy="369332"/>
              </a:xfrm>
              <a:prstGeom prst="rect">
                <a:avLst/>
              </a:prstGeom>
              <a:blipFill>
                <a:blip r:embed="rId4"/>
                <a:stretch>
                  <a:fillRect t="-106667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0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49321" y="1584000"/>
            <a:ext cx="11496782" cy="446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Highly scalable codes must be designed with scalability in mind!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Reduce</a:t>
            </a:r>
            <a:r>
              <a:rPr lang="en-US" dirty="0"/>
              <a:t> algorithmic work (might cause a complete rewrite)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Minimize</a:t>
            </a:r>
            <a:r>
              <a:rPr lang="en-US" dirty="0"/>
              <a:t> processor work (fuse loops, 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Distribute work </a:t>
            </a:r>
            <a:r>
              <a:rPr lang="en-US" dirty="0"/>
              <a:t>and data for optimal utilization of parallel resources (shareable data structures, locking, 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Avoid bottlenecks </a:t>
            </a:r>
            <a:r>
              <a:rPr lang="en-US" dirty="0"/>
              <a:t>(load imbalance, false sharing, 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most </a:t>
            </a:r>
            <a:r>
              <a:rPr lang="en-US" dirty="0">
                <a:solidFill>
                  <a:srgbClr val="C00000"/>
                </a:solidFill>
              </a:rPr>
              <a:t>effective execution units </a:t>
            </a:r>
            <a:r>
              <a:rPr lang="en-US" dirty="0"/>
              <a:t>on chip (vectorization, …)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points for programming from scratch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AD2B8986-9867-5940-AD9A-45845A80DAD8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17647333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Hands on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Vector Triad (double precision)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17" y="2358188"/>
            <a:ext cx="2587028" cy="20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437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Triad (double precision)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499616" y="1368413"/>
            <a:ext cx="6524042" cy="21144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do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iter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=1, niter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do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=1, size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 A(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 = B(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 + C(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 * D(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br>
              <a:rPr lang="en-US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enddo</a:t>
            </a:r>
            <a:br>
              <a:rPr lang="en-US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i="1" dirty="0">
                <a:solidFill>
                  <a:srgbClr val="000000"/>
                </a:solidFill>
                <a:latin typeface="Courier New" pitchFamily="49" charset="0"/>
              </a:rPr>
              <a:t>! Prevent loop interchange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if(A(2).lt.0) call dummy(A,B,C,D)</a:t>
            </a:r>
            <a:br>
              <a:rPr lang="en-US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enddo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MFLOPS = (niter * size * 2.d0 )/(runtime *10</a:t>
            </a:r>
            <a:r>
              <a:rPr lang="en-US" baseline="30000" dirty="0">
                <a:solidFill>
                  <a:srgbClr val="000000"/>
                </a:solidFill>
                <a:latin typeface="Courier New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7" name="Legende mit Linie 1 (Markierungsleiste) 36"/>
          <p:cNvSpPr/>
          <p:nvPr/>
        </p:nvSpPr>
        <p:spPr bwMode="auto">
          <a:xfrm>
            <a:off x="4495800" y="1395033"/>
            <a:ext cx="1600200" cy="342900"/>
          </a:xfrm>
          <a:prstGeom prst="accentCallout1">
            <a:avLst>
              <a:gd name="adj1" fmla="val 60961"/>
              <a:gd name="adj2" fmla="val -5359"/>
              <a:gd name="adj3" fmla="val 132946"/>
              <a:gd name="adj4" fmla="val -39050"/>
            </a:avLst>
          </a:prstGeom>
          <a:solidFill>
            <a:srgbClr val="FFFF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 B(</a:t>
            </a:r>
            <a:r>
              <a:rPr lang="en-US" sz="16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Legende mit Linie 1 (Markierungsleiste) 36"/>
          <p:cNvSpPr/>
          <p:nvPr/>
        </p:nvSpPr>
        <p:spPr bwMode="auto">
          <a:xfrm>
            <a:off x="6550152" y="1397454"/>
            <a:ext cx="1600200" cy="342900"/>
          </a:xfrm>
          <a:prstGeom prst="accentCallout1">
            <a:avLst>
              <a:gd name="adj1" fmla="val 60961"/>
              <a:gd name="adj2" fmla="val -5359"/>
              <a:gd name="adj3" fmla="val 158343"/>
              <a:gd name="adj4" fmla="val -91658"/>
            </a:avLst>
          </a:prstGeom>
          <a:solidFill>
            <a:srgbClr val="FFFF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 C(</a:t>
            </a:r>
            <a:r>
              <a:rPr lang="en-US" sz="16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Legende mit Linie 1 (Markierungsleiste) 36"/>
          <p:cNvSpPr/>
          <p:nvPr/>
        </p:nvSpPr>
        <p:spPr bwMode="auto">
          <a:xfrm>
            <a:off x="6944400" y="1972596"/>
            <a:ext cx="1600200" cy="342900"/>
          </a:xfrm>
          <a:prstGeom prst="accentCallout1">
            <a:avLst>
              <a:gd name="adj1" fmla="val 60961"/>
              <a:gd name="adj2" fmla="val -5359"/>
              <a:gd name="adj3" fmla="val 32882"/>
              <a:gd name="adj4" fmla="val -55050"/>
            </a:avLst>
          </a:prstGeom>
          <a:solidFill>
            <a:srgbClr val="FFFF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 D(</a:t>
            </a:r>
            <a:r>
              <a:rPr lang="en-US" sz="16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Legende mit Linie 1 (Markierungsleiste) 36"/>
          <p:cNvSpPr/>
          <p:nvPr/>
        </p:nvSpPr>
        <p:spPr bwMode="auto">
          <a:xfrm>
            <a:off x="131064" y="1948120"/>
            <a:ext cx="1600200" cy="342900"/>
          </a:xfrm>
          <a:prstGeom prst="accentCallout1">
            <a:avLst>
              <a:gd name="adj1" fmla="val 28961"/>
              <a:gd name="adj2" fmla="val 107784"/>
              <a:gd name="adj3" fmla="val 11549"/>
              <a:gd name="adj4" fmla="val 154093"/>
            </a:avLst>
          </a:prstGeom>
          <a:solidFill>
            <a:srgbClr val="FFFF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 A(</a:t>
            </a:r>
            <a:r>
              <a:rPr lang="en-US" sz="16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Legende mit Linie 1 (Markierungsleiste) 36"/>
          <p:cNvSpPr/>
          <p:nvPr/>
        </p:nvSpPr>
        <p:spPr bwMode="auto">
          <a:xfrm>
            <a:off x="131064" y="1948551"/>
            <a:ext cx="1600200" cy="342900"/>
          </a:xfrm>
          <a:prstGeom prst="accentCallout1">
            <a:avLst>
              <a:gd name="adj1" fmla="val 28961"/>
              <a:gd name="adj2" fmla="val 107784"/>
              <a:gd name="adj3" fmla="val 11549"/>
              <a:gd name="adj4" fmla="val 154093"/>
            </a:avLst>
          </a:prstGeom>
          <a:solidFill>
            <a:srgbClr val="FFFF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LD+ST A(</a:t>
            </a:r>
            <a:r>
              <a:rPr lang="en-US" sz="16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5" t="210" r="44454" b="1"/>
          <a:stretch/>
        </p:blipFill>
        <p:spPr bwMode="auto">
          <a:xfrm>
            <a:off x="8588799" y="1098235"/>
            <a:ext cx="1928242" cy="50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10675701" y="2011679"/>
            <a:ext cx="1516299" cy="682265"/>
            <a:chOff x="7730472" y="1376928"/>
            <a:chExt cx="1129278" cy="914400"/>
          </a:xfrm>
        </p:grpSpPr>
        <p:cxnSp>
          <p:nvCxnSpPr>
            <p:cNvPr id="14" name="Gerade Verbindung mit Pfeil 13"/>
            <p:cNvCxnSpPr/>
            <p:nvPr/>
          </p:nvCxnSpPr>
          <p:spPr>
            <a:xfrm flipV="1">
              <a:off x="7733604" y="1376928"/>
              <a:ext cx="0" cy="914400"/>
            </a:xfrm>
            <a:prstGeom prst="straightConnector1">
              <a:avLst/>
            </a:prstGeom>
            <a:ln w="31750">
              <a:solidFill>
                <a:schemeClr val="tx2">
                  <a:lumMod val="1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7730472" y="1555266"/>
              <a:ext cx="112927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de-DE" sz="1200" dirty="0">
                  <a:solidFill>
                    <a:prstClr val="black"/>
                  </a:solidFill>
                </a:rPr>
                <a:t>LOAD/STORE CL </a:t>
              </a:r>
              <a:r>
                <a:rPr lang="de-DE" sz="1200" dirty="0" err="1">
                  <a:solidFill>
                    <a:prstClr val="black"/>
                  </a:solidFill>
                </a:rPr>
                <a:t>transfer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uppieren 15"/>
          <p:cNvGrpSpPr>
            <a:grpSpLocks noChangeAspect="1"/>
          </p:cNvGrpSpPr>
          <p:nvPr/>
        </p:nvGrpSpPr>
        <p:grpSpPr>
          <a:xfrm>
            <a:off x="10676165" y="1188852"/>
            <a:ext cx="1683870" cy="682266"/>
            <a:chOff x="7733604" y="2815280"/>
            <a:chExt cx="1278698" cy="914400"/>
          </a:xfrm>
        </p:grpSpPr>
        <p:cxnSp>
          <p:nvCxnSpPr>
            <p:cNvPr id="17" name="Gerade Verbindung mit Pfeil 16"/>
            <p:cNvCxnSpPr/>
            <p:nvPr/>
          </p:nvCxnSpPr>
          <p:spPr>
            <a:xfrm flipV="1">
              <a:off x="7733604" y="2815280"/>
              <a:ext cx="0" cy="9144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7733604" y="2993618"/>
              <a:ext cx="127869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de-DE" sz="1200" dirty="0">
                  <a:solidFill>
                    <a:prstClr val="black"/>
                  </a:solidFill>
                </a:rPr>
                <a:t>Write-</a:t>
              </a:r>
              <a:r>
                <a:rPr lang="de-DE" sz="1200" dirty="0" err="1">
                  <a:solidFill>
                    <a:prstClr val="black"/>
                  </a:solidFill>
                </a:rPr>
                <a:t>allocate</a:t>
              </a:r>
              <a:br>
                <a:rPr lang="de-DE" sz="1200" dirty="0">
                  <a:solidFill>
                    <a:prstClr val="black"/>
                  </a:solidFill>
                </a:rPr>
              </a:br>
              <a:r>
                <a:rPr lang="de-DE" sz="1200" dirty="0">
                  <a:solidFill>
                    <a:prstClr val="black"/>
                  </a:solidFill>
                </a:rPr>
                <a:t>CL </a:t>
              </a:r>
              <a:r>
                <a:rPr lang="de-DE" sz="1200" dirty="0" err="1">
                  <a:solidFill>
                    <a:prstClr val="black"/>
                  </a:solidFill>
                </a:rPr>
                <a:t>transfer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Geschweifte Klammer rechts 18"/>
          <p:cNvSpPr/>
          <p:nvPr/>
        </p:nvSpPr>
        <p:spPr bwMode="auto">
          <a:xfrm rot="10800000">
            <a:off x="8067857" y="3104707"/>
            <a:ext cx="520941" cy="3004744"/>
          </a:xfrm>
          <a:prstGeom prst="rightBrace">
            <a:avLst>
              <a:gd name="adj1" fmla="val 8333"/>
              <a:gd name="adj2" fmla="val 64008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955001" y="3768901"/>
            <a:ext cx="4830285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All </a:t>
            </a:r>
            <a:r>
              <a:rPr lang="de-DE" sz="2000" dirty="0" err="1">
                <a:solidFill>
                  <a:schemeClr val="bg1"/>
                </a:solidFill>
              </a:rPr>
              <a:t>data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transfers</a:t>
            </a:r>
            <a:r>
              <a:rPr lang="de-DE" sz="2000" dirty="0">
                <a:solidFill>
                  <a:schemeClr val="bg1"/>
                </a:solidFill>
              </a:rPr>
              <a:t> on </a:t>
            </a:r>
            <a:r>
              <a:rPr lang="de-DE" sz="2000" dirty="0" err="1">
                <a:solidFill>
                  <a:schemeClr val="bg1"/>
                </a:solidFill>
              </a:rPr>
              <a:t>basis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cache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lines</a:t>
            </a:r>
            <a:endParaRPr lang="de-DE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 cache line = 64 Byte = 8 Words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544600" y="468758"/>
            <a:ext cx="3257979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Data </a:t>
            </a:r>
            <a:r>
              <a:rPr lang="de-DE" dirty="0" err="1">
                <a:solidFill>
                  <a:schemeClr val="bg1"/>
                </a:solidFill>
              </a:rPr>
              <a:t>transfers</a:t>
            </a:r>
            <a:r>
              <a:rPr lang="de-DE" dirty="0">
                <a:solidFill>
                  <a:schemeClr val="bg1"/>
                </a:solidFill>
              </a:rPr>
              <a:t> on LD/ST </a:t>
            </a:r>
            <a:r>
              <a:rPr lang="de-DE" dirty="0" err="1">
                <a:solidFill>
                  <a:schemeClr val="bg1"/>
                </a:solidFill>
              </a:rPr>
              <a:t>basis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22" name="Gerade Verbindung mit Pfeil 21"/>
          <p:cNvCxnSpPr>
            <a:stCxn id="21" idx="2"/>
          </p:cNvCxnSpPr>
          <p:nvPr/>
        </p:nvCxnSpPr>
        <p:spPr bwMode="auto">
          <a:xfrm flipH="1">
            <a:off x="10098274" y="838090"/>
            <a:ext cx="75316" cy="244673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Legende mit Linie 1 (Markierungsleiste) 36"/>
          <p:cNvSpPr/>
          <p:nvPr/>
        </p:nvSpPr>
        <p:spPr bwMode="auto">
          <a:xfrm>
            <a:off x="6728127" y="2604655"/>
            <a:ext cx="1600200" cy="342900"/>
          </a:xfrm>
          <a:prstGeom prst="accentCallout1">
            <a:avLst>
              <a:gd name="adj1" fmla="val 60961"/>
              <a:gd name="adj2" fmla="val -5359"/>
              <a:gd name="adj3" fmla="val -149129"/>
              <a:gd name="adj4" fmla="val -84075"/>
            </a:avLst>
          </a:prstGeom>
          <a:solidFill>
            <a:srgbClr val="FFFF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FLOPs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7" name="Gerader Verbinder 26"/>
          <p:cNvCxnSpPr/>
          <p:nvPr/>
        </p:nvCxnSpPr>
        <p:spPr bwMode="auto">
          <a:xfrm flipH="1" flipV="1">
            <a:off x="4495801" y="2091881"/>
            <a:ext cx="2069461" cy="684224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 Verbindung mit Pfeil 29"/>
          <p:cNvCxnSpPr/>
          <p:nvPr/>
        </p:nvCxnSpPr>
        <p:spPr bwMode="auto">
          <a:xfrm flipH="1">
            <a:off x="5593879" y="2813050"/>
            <a:ext cx="1015582" cy="291657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feld 32"/>
          <p:cNvSpPr txBox="1"/>
          <p:nvPr/>
        </p:nvSpPr>
        <p:spPr>
          <a:xfrm>
            <a:off x="319423" y="4542657"/>
            <a:ext cx="6851299" cy="163121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</a:rPr>
              <a:t>Vectorization</a:t>
            </a:r>
            <a:r>
              <a:rPr lang="de-DE" sz="2000" dirty="0">
                <a:solidFill>
                  <a:schemeClr val="bg1"/>
                </a:solidFill>
              </a:rPr>
              <a:t>: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 err="1">
                <a:solidFill>
                  <a:schemeClr val="bg1"/>
                </a:solidFill>
              </a:rPr>
              <a:t>Scalar</a:t>
            </a:r>
            <a:r>
              <a:rPr lang="de-DE" sz="2000" dirty="0">
                <a:solidFill>
                  <a:schemeClr val="bg1"/>
                </a:solidFill>
              </a:rPr>
              <a:t>: 8 LD/ST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SSE (128bit): 4 LD/ST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AVX (256bit): 2 LD/ST</a:t>
            </a:r>
          </a:p>
          <a:p>
            <a:r>
              <a:rPr lang="de-DE" sz="2000" dirty="0">
                <a:solidFill>
                  <a:schemeClr val="bg1"/>
                </a:solidFill>
              </a:rPr>
              <a:t>AVX512 (512bit): 1LD/ST</a:t>
            </a:r>
          </a:p>
        </p:txBody>
      </p:sp>
      <p:sp>
        <p:nvSpPr>
          <p:cNvPr id="42" name="Geschweifte Klammer links/rechts 41"/>
          <p:cNvSpPr/>
          <p:nvPr/>
        </p:nvSpPr>
        <p:spPr bwMode="auto">
          <a:xfrm>
            <a:off x="3396343" y="4607079"/>
            <a:ext cx="145143" cy="1502373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4" name="Geschweifte Klammer rechts 43"/>
          <p:cNvSpPr/>
          <p:nvPr/>
        </p:nvSpPr>
        <p:spPr bwMode="auto">
          <a:xfrm>
            <a:off x="3396343" y="4934856"/>
            <a:ext cx="390739" cy="1152328"/>
          </a:xfrm>
          <a:prstGeom prst="righ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787082" y="5283829"/>
            <a:ext cx="265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for each cache line</a:t>
            </a:r>
          </a:p>
        </p:txBody>
      </p:sp>
    </p:spTree>
    <p:extLst>
      <p:ext uri="{BB962C8B-B14F-4D97-AF65-F5344CB8AC3E}">
        <p14:creationId xmlns:p14="http://schemas.microsoft.com/office/powerpoint/2010/main" val="25230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5" grpId="0" animBg="1"/>
      <p:bldP spid="33" grpId="0" animBg="1"/>
      <p:bldP spid="44" grpId="0" animBg="1"/>
      <p:bldP spid="4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Triad (double precision)</a:t>
            </a:r>
            <a:br>
              <a:rPr lang="en-US" dirty="0"/>
            </a:br>
            <a:r>
              <a:rPr lang="en-US" i="1" dirty="0"/>
              <a:t>Data traffic analysis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548640" y="1355513"/>
            <a:ext cx="2402667" cy="4853383"/>
            <a:chOff x="-707602" y="471715"/>
            <a:chExt cx="2920107" cy="534764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50"/>
            <a:stretch/>
          </p:blipFill>
          <p:spPr bwMode="auto">
            <a:xfrm>
              <a:off x="-707602" y="471715"/>
              <a:ext cx="1659195" cy="534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11"/>
            <a:stretch/>
          </p:blipFill>
          <p:spPr bwMode="auto">
            <a:xfrm>
              <a:off x="908049" y="471716"/>
              <a:ext cx="1304456" cy="534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hteck 6"/>
          <p:cNvSpPr/>
          <p:nvPr/>
        </p:nvSpPr>
        <p:spPr bwMode="auto">
          <a:xfrm>
            <a:off x="1794683" y="5438175"/>
            <a:ext cx="1156623" cy="70137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34.2 GB/s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32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GB/s</a:t>
            </a:r>
            <a:b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lang="en-US" sz="1600" dirty="0">
                <a:solidFill>
                  <a:schemeClr val="bg1"/>
                </a:solidFill>
              </a:rPr>
              <a:t>4.6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cy/CL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5" t="210" r="44454" b="1"/>
          <a:stretch/>
        </p:blipFill>
        <p:spPr bwMode="auto">
          <a:xfrm>
            <a:off x="8588799" y="1098235"/>
            <a:ext cx="1928242" cy="50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gende mit Linie 1 (ohne Rahmen) 8"/>
          <p:cNvSpPr/>
          <p:nvPr/>
        </p:nvSpPr>
        <p:spPr bwMode="auto">
          <a:xfrm>
            <a:off x="4152583" y="2400334"/>
            <a:ext cx="1698171" cy="767110"/>
          </a:xfrm>
          <a:prstGeom prst="callout1">
            <a:avLst>
              <a:gd name="adj1" fmla="val 50733"/>
              <a:gd name="adj2" fmla="val 2209"/>
              <a:gd name="adj3" fmla="val 110212"/>
              <a:gd name="adj4" fmla="val -79732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AXV LD/ST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per cy</a:t>
            </a:r>
            <a:endParaRPr kumimoji="0" lang="en-US" sz="18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0" name="Gerade Verbindung mit Pfeil 9"/>
          <p:cNvCxnSpPr>
            <a:endCxn id="13" idx="1"/>
          </p:cNvCxnSpPr>
          <p:nvPr/>
        </p:nvCxnSpPr>
        <p:spPr bwMode="auto">
          <a:xfrm flipV="1">
            <a:off x="5911806" y="1937211"/>
            <a:ext cx="1028745" cy="513049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7059293" y="3782204"/>
            <a:ext cx="2004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>
                <a:solidFill>
                  <a:prstClr val="black"/>
                </a:solidFill>
              </a:rPr>
              <a:t>32 B/cy (2 cy/CL)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928059" y="4986594"/>
            <a:ext cx="2004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>
                <a:solidFill>
                  <a:prstClr val="black"/>
                </a:solidFill>
              </a:rPr>
              <a:t>32 B/cy (2 cy/CL)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940551" y="1767934"/>
            <a:ext cx="2004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prstClr val="black"/>
                </a:solidFill>
              </a:rPr>
              <a:t>2 LD/cy + 1 ST/cy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994392" y="2783889"/>
            <a:ext cx="2004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prstClr val="black"/>
                </a:solidFill>
              </a:rPr>
              <a:t>64 B/cy (1 cy/CL)</a:t>
            </a:r>
          </a:p>
        </p:txBody>
      </p:sp>
      <p:sp>
        <p:nvSpPr>
          <p:cNvPr id="16" name="Legende mit Linie 1 (ohne Rahmen) 15"/>
          <p:cNvSpPr/>
          <p:nvPr/>
        </p:nvSpPr>
        <p:spPr bwMode="auto">
          <a:xfrm>
            <a:off x="3802786" y="3752310"/>
            <a:ext cx="1698171" cy="631348"/>
          </a:xfrm>
          <a:prstGeom prst="callout1">
            <a:avLst>
              <a:gd name="adj1" fmla="val 45706"/>
              <a:gd name="adj2" fmla="val -48"/>
              <a:gd name="adj3" fmla="val 148904"/>
              <a:gd name="adj4" fmla="val -52912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bg1"/>
                </a:solidFill>
              </a:rPr>
              <a:t>Data per cy</a:t>
            </a:r>
            <a:endParaRPr kumimoji="0" lang="en-US" sz="18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7" name="Gerade Verbindung mit Pfeil 16"/>
          <p:cNvCxnSpPr>
            <a:stCxn id="16" idx="0"/>
            <a:endCxn id="14" idx="1"/>
          </p:cNvCxnSpPr>
          <p:nvPr/>
        </p:nvCxnSpPr>
        <p:spPr bwMode="auto">
          <a:xfrm flipV="1">
            <a:off x="5500957" y="2953166"/>
            <a:ext cx="1493435" cy="1114818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/>
          <p:cNvCxnSpPr>
            <a:stCxn id="16" idx="0"/>
            <a:endCxn id="11" idx="1"/>
          </p:cNvCxnSpPr>
          <p:nvPr/>
        </p:nvCxnSpPr>
        <p:spPr bwMode="auto">
          <a:xfrm flipV="1">
            <a:off x="5500957" y="3951481"/>
            <a:ext cx="1558336" cy="116503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Legende mit Linie 1 (ohne Rahmen) 24"/>
          <p:cNvSpPr/>
          <p:nvPr/>
        </p:nvSpPr>
        <p:spPr bwMode="auto">
          <a:xfrm>
            <a:off x="3982745" y="5079074"/>
            <a:ext cx="1698171" cy="767110"/>
          </a:xfrm>
          <a:prstGeom prst="callout1">
            <a:avLst>
              <a:gd name="adj1" fmla="val 55501"/>
              <a:gd name="adj2" fmla="val -1022"/>
              <a:gd name="adj3" fmla="val 83988"/>
              <a:gd name="adj4" fmla="val -59271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Cluster-on-die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Mode </a:t>
            </a:r>
            <a:br>
              <a:rPr kumimoji="0" lang="en-US" sz="1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(BW for 7 cores)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6" name="Gerade Verbindung mit Pfeil 25"/>
          <p:cNvCxnSpPr>
            <a:stCxn id="25" idx="0"/>
            <a:endCxn id="12" idx="1"/>
          </p:cNvCxnSpPr>
          <p:nvPr/>
        </p:nvCxnSpPr>
        <p:spPr bwMode="auto">
          <a:xfrm flipV="1">
            <a:off x="5680916" y="5155871"/>
            <a:ext cx="1247143" cy="306758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feld 31"/>
          <p:cNvSpPr txBox="1"/>
          <p:nvPr/>
        </p:nvSpPr>
        <p:spPr>
          <a:xfrm rot="5400000">
            <a:off x="9136595" y="3984528"/>
            <a:ext cx="443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 dirty="0">
                <a:solidFill>
                  <a:srgbClr val="C00000"/>
                </a:solidFill>
              </a:rPr>
              <a:t> “No overlap” assumption!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Geschweifte Klammer rechts 32"/>
          <p:cNvSpPr/>
          <p:nvPr/>
        </p:nvSpPr>
        <p:spPr bwMode="auto">
          <a:xfrm>
            <a:off x="10657928" y="2591247"/>
            <a:ext cx="477431" cy="3155894"/>
          </a:xfrm>
          <a:prstGeom prst="rightBrac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8377643" y="457854"/>
            <a:ext cx="2350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600" dirty="0">
                <a:solidFill>
                  <a:prstClr val="black"/>
                </a:solidFill>
              </a:rPr>
              <a:t>Arithmetic: 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2 FMA / cy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807835" y="1329353"/>
            <a:ext cx="438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Calculate  Cycles per CL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Assume streaming (no latency) </a:t>
            </a:r>
          </a:p>
        </p:txBody>
      </p:sp>
    </p:spTree>
    <p:extLst>
      <p:ext uri="{BB962C8B-B14F-4D97-AF65-F5344CB8AC3E}">
        <p14:creationId xmlns:p14="http://schemas.microsoft.com/office/powerpoint/2010/main" val="29496131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5999" y="1525944"/>
            <a:ext cx="11496001" cy="4464000"/>
          </a:xfrm>
        </p:spPr>
        <p:txBody>
          <a:bodyPr/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C00000"/>
                </a:solidFill>
              </a:rPr>
              <a:t>1 CL-update</a:t>
            </a:r>
            <a:r>
              <a:rPr lang="en-US" dirty="0"/>
              <a:t> from L1 data, i.e. for 8 iterations: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A(i:i+7)=B(i:i+7)+C(i:i+7)*D(i:i+7)</a:t>
            </a:r>
            <a:endParaRPr lang="en-US" sz="4400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6 AVX LDs 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B(i:i+3), B(i+4:i+7), C(i:i+3), C(i+4:i+7), D(i:i+3), D(i+4:i+7)</a:t>
            </a:r>
            <a:endParaRPr lang="en-US" sz="1800" dirty="0"/>
          </a:p>
          <a:p>
            <a:pPr lvl="1"/>
            <a:r>
              <a:rPr lang="en-US" dirty="0"/>
              <a:t>2 AVX STs 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A(i:i+3) , A(i+4:i+7)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C000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Bottleneck</a:t>
            </a:r>
            <a:r>
              <a:rPr lang="en-US" dirty="0">
                <a:cs typeface="Courier New" panose="02070309020205020404" pitchFamily="49" charset="0"/>
                <a:sym typeface="Wingdings" panose="05000000000000000000" pitchFamily="2" charset="2"/>
              </a:rPr>
              <a:t>: LD instructions  6 LDs in 3 cy</a:t>
            </a:r>
          </a:p>
          <a:p>
            <a:r>
              <a:rPr lang="en-US" dirty="0"/>
              <a:t>For </a:t>
            </a:r>
            <a:r>
              <a:rPr lang="en-US" dirty="0">
                <a:solidFill>
                  <a:srgbClr val="C00000"/>
                </a:solidFill>
              </a:rPr>
              <a:t>1 CL-update</a:t>
            </a:r>
            <a:r>
              <a:rPr lang="en-US" dirty="0"/>
              <a:t> from L2 data, i.e. for 8 iterations:</a:t>
            </a:r>
          </a:p>
          <a:p>
            <a:pPr lvl="1"/>
            <a:r>
              <a:rPr lang="en-US" dirty="0">
                <a:cs typeface="Courier New" panose="02070309020205020404" pitchFamily="49" charset="0"/>
                <a:sym typeface="Wingdings" panose="05000000000000000000" pitchFamily="2" charset="2"/>
              </a:rPr>
              <a:t>8 AVX LDs 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(A(i:i+3) , A(i+4:i+7, )</a:t>
            </a:r>
          </a:p>
          <a:p>
            <a:pPr lvl="1"/>
            <a:r>
              <a:rPr lang="en-US" sz="2800" dirty="0"/>
              <a:t>2 AVX STs 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A(i:i+3) , A(i+4:i+7)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rgbClr val="C000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5 cy/CL </a:t>
            </a:r>
            <a:r>
              <a:rPr lang="en-US" sz="2800" dirty="0">
                <a:solidFill>
                  <a:schemeClr val="bg1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for L1/L2 transfer</a:t>
            </a:r>
            <a:r>
              <a:rPr lang="en-US" sz="2800" dirty="0">
                <a:solidFill>
                  <a:srgbClr val="C000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(5 cy + 3 cy) / CL-update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en-US" sz="2800" dirty="0"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1"/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Triad (double precision)</a:t>
            </a:r>
            <a:br>
              <a:rPr lang="en-US" dirty="0"/>
            </a:br>
            <a:r>
              <a:rPr lang="en-US" i="1" dirty="0"/>
              <a:t>Data traffic analysis</a:t>
            </a:r>
          </a:p>
        </p:txBody>
      </p:sp>
      <p:cxnSp>
        <p:nvCxnSpPr>
          <p:cNvPr id="5" name="Gekrümmte Verbindung 4"/>
          <p:cNvCxnSpPr/>
          <p:nvPr/>
        </p:nvCxnSpPr>
        <p:spPr bwMode="auto">
          <a:xfrm flipV="1">
            <a:off x="6110514" y="3135086"/>
            <a:ext cx="3933372" cy="1756228"/>
          </a:xfrm>
          <a:prstGeom prst="curvedConnector3">
            <a:avLst>
              <a:gd name="adj1" fmla="val 106827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hteck 7"/>
          <p:cNvSpPr/>
          <p:nvPr/>
        </p:nvSpPr>
        <p:spPr>
          <a:xfrm>
            <a:off x="6846335" y="5025169"/>
            <a:ext cx="5052001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This assumes no overlap in data transfers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(i.e. L1 cache is single ported) </a:t>
            </a:r>
          </a:p>
        </p:txBody>
      </p:sp>
    </p:spTree>
    <p:extLst>
      <p:ext uri="{BB962C8B-B14F-4D97-AF65-F5344CB8AC3E}">
        <p14:creationId xmlns:p14="http://schemas.microsoft.com/office/powerpoint/2010/main" val="12231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Inhaltsplatzhalt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593545"/>
              </p:ext>
            </p:extLst>
          </p:nvPr>
        </p:nvGraphicFramePr>
        <p:xfrm>
          <a:off x="695325" y="1584325"/>
          <a:ext cx="1080135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br>
              <a:rPr lang="en-US" dirty="0"/>
            </a:br>
            <a:r>
              <a:rPr lang="en-US" i="1" dirty="0"/>
              <a:t>A Short look back</a:t>
            </a:r>
            <a:endParaRPr lang="en-US" dirty="0"/>
          </a:p>
        </p:txBody>
      </p:sp>
      <p:sp>
        <p:nvSpPr>
          <p:cNvPr id="15" name="Legende mit Linie 1 (Rahmen und Akzentuierungsbalken) 14"/>
          <p:cNvSpPr/>
          <p:nvPr/>
        </p:nvSpPr>
        <p:spPr>
          <a:xfrm>
            <a:off x="4076962" y="2679421"/>
            <a:ext cx="1244075" cy="615553"/>
          </a:xfrm>
          <a:prstGeom prst="accentBorderCallout1">
            <a:avLst>
              <a:gd name="adj1" fmla="val 51761"/>
              <a:gd name="adj2" fmla="val -5910"/>
              <a:gd name="adj3" fmla="val 160919"/>
              <a:gd name="adj4" fmla="val -52534"/>
            </a:avLst>
          </a:prstGeom>
          <a:solidFill>
            <a:srgbClr val="FFC000"/>
          </a:solidFill>
          <a:ln w="25400">
            <a:solidFill>
              <a:schemeClr val="tx1"/>
            </a:solidFill>
            <a:headEnd type="none"/>
            <a:tailEnd type="triangle"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</a:rPr>
              <a:t>Released  in 2000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1413287"/>
            <a:ext cx="12191999" cy="54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930" dirty="0">
                <a:solidFill>
                  <a:schemeClr val="bg1"/>
                </a:solidFill>
              </a:rPr>
              <a:t>Latency as memory technology has matured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6A2B77D-CA32-034B-A9F6-45C65255624D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410525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Triad (double precision)</a:t>
            </a:r>
            <a:br>
              <a:rPr lang="en-US" dirty="0"/>
            </a:br>
            <a:r>
              <a:rPr lang="en-US" i="1" dirty="0"/>
              <a:t>Data traffic analysis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5" t="210" r="44454" b="1"/>
          <a:stretch/>
        </p:blipFill>
        <p:spPr bwMode="auto">
          <a:xfrm>
            <a:off x="696000" y="1584000"/>
            <a:ext cx="1706765" cy="44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2373736" y="1527004"/>
            <a:ext cx="2031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600" b="1" dirty="0">
                <a:solidFill>
                  <a:srgbClr val="C00000"/>
                </a:solidFill>
              </a:rPr>
              <a:t>Machine</a:t>
            </a:r>
            <a:endParaRPr lang="en-US" sz="1600" dirty="0">
              <a:solidFill>
                <a:prstClr val="black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1600" dirty="0">
                <a:solidFill>
                  <a:prstClr val="black"/>
                </a:solidFill>
              </a:rPr>
              <a:t>characteristics: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Arithmetic: 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2 FMA / cy</a:t>
            </a:r>
          </a:p>
        </p:txBody>
      </p:sp>
      <p:grpSp>
        <p:nvGrpSpPr>
          <p:cNvPr id="45" name="Gruppieren 44"/>
          <p:cNvGrpSpPr/>
          <p:nvPr/>
        </p:nvGrpSpPr>
        <p:grpSpPr>
          <a:xfrm>
            <a:off x="4121919" y="1578959"/>
            <a:ext cx="2102202" cy="4308701"/>
            <a:chOff x="2365225" y="1808173"/>
            <a:chExt cx="2102202" cy="4308701"/>
          </a:xfrm>
        </p:grpSpPr>
        <p:sp>
          <p:nvSpPr>
            <p:cNvPr id="30" name="Rechteck 29"/>
            <p:cNvSpPr/>
            <p:nvPr/>
          </p:nvSpPr>
          <p:spPr>
            <a:xfrm>
              <a:off x="2665207" y="1808173"/>
              <a:ext cx="1143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None/>
              </a:pPr>
              <a:r>
                <a:rPr lang="en-US" sz="1600">
                  <a:solidFill>
                    <a:prstClr val="black"/>
                  </a:solidFill>
                </a:rPr>
                <a:t>Registers</a:t>
              </a:r>
            </a:p>
          </p:txBody>
        </p:sp>
        <p:sp>
          <p:nvSpPr>
            <p:cNvPr id="31" name="Rechteck 30"/>
            <p:cNvSpPr/>
            <p:nvPr/>
          </p:nvSpPr>
          <p:spPr>
            <a:xfrm>
              <a:off x="2665207" y="2870211"/>
              <a:ext cx="11430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None/>
              </a:pPr>
              <a:r>
                <a:rPr lang="en-US" b="1">
                  <a:solidFill>
                    <a:prstClr val="black"/>
                  </a:solidFill>
                </a:rPr>
                <a:t>L1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2665207" y="3817265"/>
              <a:ext cx="11430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None/>
              </a:pPr>
              <a:r>
                <a:rPr lang="en-US" b="1">
                  <a:solidFill>
                    <a:prstClr val="black"/>
                  </a:solidFill>
                </a:rPr>
                <a:t>L2</a:t>
              </a:r>
            </a:p>
          </p:txBody>
        </p:sp>
        <p:cxnSp>
          <p:nvCxnSpPr>
            <p:cNvPr id="33" name="Gerade Verbindung mit Pfeil 32"/>
            <p:cNvCxnSpPr/>
            <p:nvPr/>
          </p:nvCxnSpPr>
          <p:spPr>
            <a:xfrm flipV="1">
              <a:off x="3230841" y="3316525"/>
              <a:ext cx="5866" cy="484342"/>
            </a:xfrm>
            <a:prstGeom prst="straightConnector1">
              <a:avLst/>
            </a:prstGeom>
            <a:ln w="2540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 flipV="1">
              <a:off x="2982199" y="2265373"/>
              <a:ext cx="0" cy="609600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>
              <a:off x="3515599" y="2265373"/>
              <a:ext cx="0" cy="604838"/>
            </a:xfrm>
            <a:prstGeom prst="straightConnector1">
              <a:avLst/>
            </a:prstGeom>
            <a:ln w="25400">
              <a:prstDash val="solid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2659341" y="4731658"/>
              <a:ext cx="11430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None/>
              </a:pPr>
              <a:r>
                <a:rPr lang="en-US" b="1">
                  <a:solidFill>
                    <a:prstClr val="black"/>
                  </a:solidFill>
                </a:rPr>
                <a:t>L3</a:t>
              </a:r>
            </a:p>
          </p:txBody>
        </p:sp>
        <p:cxnSp>
          <p:nvCxnSpPr>
            <p:cNvPr id="38" name="Gerade Verbindung mit Pfeil 37"/>
            <p:cNvCxnSpPr/>
            <p:nvPr/>
          </p:nvCxnSpPr>
          <p:spPr>
            <a:xfrm flipV="1">
              <a:off x="3230841" y="4274462"/>
              <a:ext cx="0" cy="428738"/>
            </a:xfrm>
            <a:prstGeom prst="straightConnector1">
              <a:avLst/>
            </a:prstGeom>
            <a:ln w="2540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/>
          </p:nvSpPr>
          <p:spPr>
            <a:xfrm>
              <a:off x="2659341" y="5659674"/>
              <a:ext cx="11430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None/>
              </a:pPr>
              <a:r>
                <a:rPr lang="en-US" b="1">
                  <a:solidFill>
                    <a:prstClr val="black"/>
                  </a:solidFill>
                </a:rPr>
                <a:t>Mem</a:t>
              </a:r>
            </a:p>
          </p:txBody>
        </p:sp>
        <p:cxnSp>
          <p:nvCxnSpPr>
            <p:cNvPr id="40" name="Gerade Verbindung mit Pfeil 39"/>
            <p:cNvCxnSpPr/>
            <p:nvPr/>
          </p:nvCxnSpPr>
          <p:spPr>
            <a:xfrm flipV="1">
              <a:off x="3230841" y="5213364"/>
              <a:ext cx="0" cy="428738"/>
            </a:xfrm>
            <a:prstGeom prst="straightConnector1">
              <a:avLst/>
            </a:prstGeom>
            <a:ln w="2540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>
            <a:xfrm flipV="1">
              <a:off x="2829799" y="2265373"/>
              <a:ext cx="0" cy="609600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>
              <a:off x="2376121" y="2381042"/>
              <a:ext cx="2004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 dirty="0">
                  <a:solidFill>
                    <a:prstClr val="black"/>
                  </a:solidFill>
                </a:rPr>
                <a:t>2 LD/cy + 1 ST/cy</a:t>
              </a: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429962" y="3396997"/>
              <a:ext cx="2004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 dirty="0">
                  <a:solidFill>
                    <a:prstClr val="black"/>
                  </a:solidFill>
                </a:rPr>
                <a:t>64 B/cy (1 cy/CL)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2463199" y="4319554"/>
              <a:ext cx="2004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 dirty="0">
                  <a:solidFill>
                    <a:prstClr val="black"/>
                  </a:solidFill>
                </a:rPr>
                <a:t>32 B/cy (2 cy/CL)</a:t>
              </a: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2365225" y="5258456"/>
              <a:ext cx="2004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 dirty="0">
                  <a:solidFill>
                    <a:prstClr val="black"/>
                  </a:solidFill>
                </a:rPr>
                <a:t>32 GB/s (4.6 cy/CL)</a:t>
              </a:r>
            </a:p>
          </p:txBody>
        </p:sp>
      </p:grpSp>
      <p:graphicFrame>
        <p:nvGraphicFramePr>
          <p:cNvPr id="46" name="Inhaltsplatzhalter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135096"/>
              </p:ext>
            </p:extLst>
          </p:nvPr>
        </p:nvGraphicFramePr>
        <p:xfrm>
          <a:off x="6789755" y="2082932"/>
          <a:ext cx="4865913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Hierarchy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Transfer time to next level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trans</a:t>
                      </a:r>
                      <a:r>
                        <a:rPr lang="en-US" baseline="0" dirty="0"/>
                        <a:t>fer time</a:t>
                      </a:r>
                      <a:endParaRPr 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L1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3 cy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3 cy 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L2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5 cy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8 cy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L3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10 cy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18 cy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Memory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23 cy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41 cy 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" name="Legende mit Linie 1 (ohne Rahmen) 46"/>
          <p:cNvSpPr/>
          <p:nvPr/>
        </p:nvSpPr>
        <p:spPr bwMode="auto">
          <a:xfrm>
            <a:off x="6724112" y="1072894"/>
            <a:ext cx="1948542" cy="767110"/>
          </a:xfrm>
          <a:prstGeom prst="callout1">
            <a:avLst>
              <a:gd name="adj1" fmla="val 107495"/>
              <a:gd name="adj2" fmla="val 35096"/>
              <a:gd name="adj3" fmla="val 183587"/>
              <a:gd name="adj4" fmla="val 36237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bg1"/>
                </a:solidFill>
              </a:rPr>
              <a:t>Where does data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come from</a:t>
            </a:r>
            <a:endParaRPr kumimoji="0" lang="en-US" sz="18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" name="Legende mit Linie 1 (ohne Rahmen) 47"/>
          <p:cNvSpPr/>
          <p:nvPr/>
        </p:nvSpPr>
        <p:spPr bwMode="auto">
          <a:xfrm>
            <a:off x="9205064" y="1077808"/>
            <a:ext cx="2307772" cy="767110"/>
          </a:xfrm>
          <a:prstGeom prst="callout1">
            <a:avLst>
              <a:gd name="adj1" fmla="val 113171"/>
              <a:gd name="adj2" fmla="val 53021"/>
              <a:gd name="adj3" fmla="val 163720"/>
              <a:gd name="adj4" fmla="val 53608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Assuming </a:t>
            </a:r>
            <a:r>
              <a:rPr lang="en-US" b="1" dirty="0">
                <a:solidFill>
                  <a:schemeClr val="bg1"/>
                </a:solidFill>
              </a:rPr>
              <a:t>no overlap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throughout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memory hierarchy</a:t>
            </a:r>
            <a:endParaRPr kumimoji="0" lang="en-US" sz="18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9" name="Gerade Verbindung mit Pfeil 48"/>
          <p:cNvCxnSpPr>
            <a:stCxn id="42" idx="3"/>
          </p:cNvCxnSpPr>
          <p:nvPr/>
        </p:nvCxnSpPr>
        <p:spPr bwMode="auto">
          <a:xfrm flipV="1">
            <a:off x="6126147" y="4984150"/>
            <a:ext cx="2584770" cy="214369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Legende mit Linie 1 (ohne Rahmen) 49"/>
          <p:cNvSpPr/>
          <p:nvPr/>
        </p:nvSpPr>
        <p:spPr bwMode="auto">
          <a:xfrm>
            <a:off x="8697216" y="5360445"/>
            <a:ext cx="2307772" cy="767110"/>
          </a:xfrm>
          <a:prstGeom prst="callout1">
            <a:avLst>
              <a:gd name="adj1" fmla="val -11706"/>
              <a:gd name="adj2" fmla="val 45002"/>
              <a:gd name="adj3" fmla="val -35421"/>
              <a:gd name="adj4" fmla="val 27822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bg1"/>
                </a:solidFill>
              </a:rPr>
              <a:t>Cycles per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CL-update</a:t>
            </a:r>
            <a:endParaRPr kumimoji="0" lang="en-US" sz="18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1" name="Gerade Verbindung mit Pfeil 50"/>
          <p:cNvCxnSpPr/>
          <p:nvPr/>
        </p:nvCxnSpPr>
        <p:spPr bwMode="auto">
          <a:xfrm flipV="1">
            <a:off x="9851102" y="5100452"/>
            <a:ext cx="337927" cy="148701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hteck 55"/>
          <p:cNvSpPr/>
          <p:nvPr/>
        </p:nvSpPr>
        <p:spPr>
          <a:xfrm>
            <a:off x="9222711" y="233076"/>
            <a:ext cx="2932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Intel Xeon E5-2695 v3 (“Haswell”)</a:t>
            </a:r>
          </a:p>
        </p:txBody>
      </p:sp>
    </p:spTree>
    <p:extLst>
      <p:ext uri="{BB962C8B-B14F-4D97-AF65-F5344CB8AC3E}">
        <p14:creationId xmlns:p14="http://schemas.microsoft.com/office/powerpoint/2010/main" val="28214743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cy/CL-update to MF/s</a:t>
            </a:r>
          </a:p>
          <a:p>
            <a:r>
              <a:rPr lang="en-US" dirty="0"/>
              <a:t>Performance: </a:t>
            </a:r>
            <a:r>
              <a:rPr lang="en-US" sz="2400" dirty="0"/>
              <a:t>{(16 F/CL-update) / (#cy/CL-update)} * </a:t>
            </a:r>
            <a:r>
              <a:rPr lang="en-US" sz="2400" dirty="0" err="1"/>
              <a:t>ClockSpeed</a:t>
            </a:r>
            <a:endParaRPr lang="en-US" sz="2400" dirty="0"/>
          </a:p>
          <a:p>
            <a:r>
              <a:rPr lang="en-US" dirty="0" err="1"/>
              <a:t>Clockspeed</a:t>
            </a:r>
            <a:r>
              <a:rPr lang="en-US" dirty="0"/>
              <a:t> of Xeon E5-2695 v3: 2.3 GHz = 2300 </a:t>
            </a:r>
            <a:r>
              <a:rPr lang="en-US" dirty="0" err="1"/>
              <a:t>Mcy</a:t>
            </a:r>
            <a:r>
              <a:rPr lang="en-US" dirty="0"/>
              <a:t>/s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Triad (double precision)</a:t>
            </a:r>
            <a:br>
              <a:rPr lang="en-US" dirty="0"/>
            </a:br>
            <a:r>
              <a:rPr lang="en-US" i="1" dirty="0"/>
              <a:t>Data traffic analysis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9222711" y="233076"/>
            <a:ext cx="2932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Intel Xeon E5-2695 v3 (“Haswell”)</a:t>
            </a:r>
          </a:p>
        </p:txBody>
      </p:sp>
      <p:graphicFrame>
        <p:nvGraphicFramePr>
          <p:cNvPr id="5" name="Inhaltsplatzhalter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971344"/>
              </p:ext>
            </p:extLst>
          </p:nvPr>
        </p:nvGraphicFramePr>
        <p:xfrm>
          <a:off x="1611085" y="3088873"/>
          <a:ext cx="8998860" cy="2959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9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80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Hierarchy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Transfer time to next level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trans</a:t>
                      </a:r>
                      <a:r>
                        <a:rPr lang="en-US" baseline="0"/>
                        <a:t>fer time</a:t>
                      </a:r>
                      <a:endParaRPr 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Performance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4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L1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3 cy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3 cy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12266 MF/s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80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L2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5 cy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8 cy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4600 MF/s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80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L3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10 cy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18 cy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2044 MF/s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80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Memory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23 cy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41 cy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898 MF/s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Legende mit Linie 1 (ohne Rahmen) 5"/>
          <p:cNvSpPr/>
          <p:nvPr/>
        </p:nvSpPr>
        <p:spPr bwMode="auto">
          <a:xfrm>
            <a:off x="4544211" y="6252632"/>
            <a:ext cx="3132608" cy="605368"/>
          </a:xfrm>
          <a:prstGeom prst="callout1">
            <a:avLst>
              <a:gd name="adj1" fmla="val -11706"/>
              <a:gd name="adj2" fmla="val 45002"/>
              <a:gd name="adj3" fmla="val -54342"/>
              <a:gd name="adj4" fmla="val 29709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Cycles per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CL-update</a:t>
            </a:r>
            <a:endParaRPr kumimoji="0" lang="en-US" sz="18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V="1">
            <a:off x="6110515" y="5921829"/>
            <a:ext cx="551542" cy="259924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87690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Triad (double precision)</a:t>
            </a:r>
            <a:br>
              <a:rPr lang="en-US" dirty="0"/>
            </a:br>
            <a:r>
              <a:rPr lang="en-US" i="1" dirty="0"/>
              <a:t>Data traffic analysis</a:t>
            </a:r>
            <a:endParaRPr lang="en-US" dirty="0"/>
          </a:p>
        </p:txBody>
      </p:sp>
      <p:pic>
        <p:nvPicPr>
          <p:cNvPr id="4" name="Inhaltsplatzhalt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r="8377"/>
          <a:stretch/>
        </p:blipFill>
        <p:spPr>
          <a:xfrm>
            <a:off x="56507" y="1469441"/>
            <a:ext cx="6335484" cy="470750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222711" y="233076"/>
            <a:ext cx="2932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Intel Xeon E5-2695 v3 (“Haswell”)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8359390" y="540853"/>
                <a:ext cx="362581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Cache sizes: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L1: 32 KB   	(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𝑁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≤1,000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L2: 256 KB	(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charset="0"/>
                      </a:rPr>
                      <m:t>𝑁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8,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000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L3: 35 MB 	(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charset="0"/>
                      </a:rPr>
                      <m:t>𝑁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≤1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,1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00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,000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390" y="540853"/>
                <a:ext cx="3625813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345" t="-3046" r="-151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gende mit Linie 1 (ohne Rahmen) 6"/>
          <p:cNvSpPr/>
          <p:nvPr/>
        </p:nvSpPr>
        <p:spPr bwMode="auto">
          <a:xfrm>
            <a:off x="6985441" y="1895564"/>
            <a:ext cx="2307772" cy="767110"/>
          </a:xfrm>
          <a:prstGeom prst="callout1">
            <a:avLst>
              <a:gd name="adj1" fmla="val 44402"/>
              <a:gd name="adj2" fmla="val -5266"/>
              <a:gd name="adj3" fmla="val 377527"/>
              <a:gd name="adj4" fmla="val -118794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Good qualitative </a:t>
            </a:r>
            <a:br>
              <a:rPr kumimoji="0" lang="en-US" sz="18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agreement</a:t>
            </a:r>
          </a:p>
        </p:txBody>
      </p:sp>
      <p:sp>
        <p:nvSpPr>
          <p:cNvPr id="8" name="Legende mit Linie 1 (ohne Rahmen) 7"/>
          <p:cNvSpPr/>
          <p:nvPr/>
        </p:nvSpPr>
        <p:spPr bwMode="auto">
          <a:xfrm>
            <a:off x="6985441" y="5849256"/>
            <a:ext cx="4742102" cy="327687"/>
          </a:xfrm>
          <a:prstGeom prst="callout1">
            <a:avLst>
              <a:gd name="adj1" fmla="val 56409"/>
              <a:gd name="adj2" fmla="val -2441"/>
              <a:gd name="adj3" fmla="val -240071"/>
              <a:gd name="adj4" fmla="val -110675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NT-stores decreases </a:t>
            </a:r>
            <a:r>
              <a:rPr lang="en-US" dirty="0">
                <a:solidFill>
                  <a:schemeClr val="bg1"/>
                </a:solidFill>
              </a:rPr>
              <a:t>inner cache performance</a:t>
            </a:r>
            <a:endParaRPr kumimoji="0" lang="en-US" sz="18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Legende mit Linie 1 (ohne Rahmen) 8"/>
          <p:cNvSpPr/>
          <p:nvPr/>
        </p:nvSpPr>
        <p:spPr bwMode="auto">
          <a:xfrm>
            <a:off x="5303091" y="1038400"/>
            <a:ext cx="2667003" cy="508071"/>
          </a:xfrm>
          <a:prstGeom prst="callout1">
            <a:avLst>
              <a:gd name="adj1" fmla="val 50732"/>
              <a:gd name="adj2" fmla="val -8772"/>
              <a:gd name="adj3" fmla="val 213657"/>
              <a:gd name="adj4" fmla="val -109728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Special addressing mode</a:t>
            </a:r>
          </a:p>
        </p:txBody>
      </p:sp>
      <p:sp>
        <p:nvSpPr>
          <p:cNvPr id="10" name="Legende mit Linie 1 (ohne Rahmen) 8"/>
          <p:cNvSpPr/>
          <p:nvPr/>
        </p:nvSpPr>
        <p:spPr bwMode="auto">
          <a:xfrm>
            <a:off x="9406143" y="1915365"/>
            <a:ext cx="2565175" cy="767110"/>
          </a:xfrm>
          <a:prstGeom prst="callout1">
            <a:avLst>
              <a:gd name="adj1" fmla="val 449"/>
              <a:gd name="adj2" fmla="val 47590"/>
              <a:gd name="adj3" fmla="val -32282"/>
              <a:gd name="adj4" fmla="val 40367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Data set size N*4*8 B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sym typeface="Wingdings"/>
              </a:rPr>
              <a:t></a:t>
            </a:r>
            <a:r>
              <a:rPr lang="en-US" dirty="0">
                <a:solidFill>
                  <a:schemeClr val="bg1"/>
                </a:solidFill>
              </a:rPr>
              <a:t> cache sizes</a:t>
            </a:r>
            <a:endParaRPr kumimoji="0" lang="en-US" sz="18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6391991" y="2798602"/>
                <a:ext cx="5579327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Model purely based on fact sheet numbers and analysis of data transfers!</a:t>
                </a:r>
              </a:p>
              <a:p>
                <a:endParaRPr lang="en-US" sz="1000" dirty="0">
                  <a:solidFill>
                    <a:schemeClr val="bg1"/>
                  </a:solidFill>
                </a:endParaRPr>
              </a:p>
              <a:p>
                <a:pPr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Max. attainable performance for triads in L1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is limited by LD port – only 2 FMAs per 3 cy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1/3 peak performance</a:t>
                </a: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991" y="2798602"/>
                <a:ext cx="5579327" cy="2462213"/>
              </a:xfrm>
              <a:prstGeom prst="rect">
                <a:avLst/>
              </a:prstGeom>
              <a:blipFill rotWithShape="0">
                <a:blip r:embed="rId6"/>
                <a:stretch>
                  <a:fillRect l="-1749" t="-1733" r="-1530"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gende mit Linie 1 (ohne Rahmen) 11"/>
          <p:cNvSpPr/>
          <p:nvPr/>
        </p:nvSpPr>
        <p:spPr bwMode="auto">
          <a:xfrm>
            <a:off x="6747808" y="5231786"/>
            <a:ext cx="5223509" cy="588441"/>
          </a:xfrm>
          <a:prstGeom prst="callout1">
            <a:avLst>
              <a:gd name="adj1" fmla="val 56409"/>
              <a:gd name="adj2" fmla="val -2441"/>
              <a:gd name="adj3" fmla="val -186997"/>
              <a:gd name="adj4" fmla="val -74806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dirty="0">
                <a:solidFill>
                  <a:schemeClr val="bg1"/>
                </a:solidFill>
              </a:rPr>
              <a:t>L2 cache performance 64 B/cy too optimistic</a:t>
            </a:r>
          </a:p>
          <a:p>
            <a:pPr lvl="1" algn="ctr"/>
            <a:r>
              <a:rPr lang="en-US" dirty="0">
                <a:solidFill>
                  <a:schemeClr val="bg1"/>
                </a:solidFill>
              </a:rPr>
              <a:t>low level benchmarks:~ 32 B/cy – 48 B/cy</a:t>
            </a:r>
          </a:p>
        </p:txBody>
      </p:sp>
    </p:spTree>
    <p:extLst>
      <p:ext uri="{BB962C8B-B14F-4D97-AF65-F5344CB8AC3E}">
        <p14:creationId xmlns:p14="http://schemas.microsoft.com/office/powerpoint/2010/main" val="40162963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Hands on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Dense Matrix-Vector-Multiplication</a:t>
            </a:r>
          </a:p>
          <a:p>
            <a:r>
              <a:rPr lang="en-US" dirty="0"/>
              <a:t>(quadratic, double precision)</a:t>
            </a:r>
          </a:p>
        </p:txBody>
      </p:sp>
    </p:spTree>
    <p:extLst>
      <p:ext uri="{BB962C8B-B14F-4D97-AF65-F5344CB8AC3E}">
        <p14:creationId xmlns:p14="http://schemas.microsoft.com/office/powerpoint/2010/main" val="7392052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6000" y="1546157"/>
            <a:ext cx="10800000" cy="4464000"/>
          </a:xfrm>
        </p:spPr>
        <p:txBody>
          <a:bodyPr/>
          <a:lstStyle/>
          <a:p>
            <a:r>
              <a:rPr lang="en-US" dirty="0"/>
              <a:t>Assume C = R ≈ 10000</a:t>
            </a:r>
          </a:p>
          <a:p>
            <a:pPr lvl="1"/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A(:,:)</a:t>
            </a:r>
            <a:r>
              <a:rPr lang="en-US" dirty="0"/>
              <a:t>) = C * R * 8 Byte</a:t>
            </a:r>
          </a:p>
          <a:p>
            <a:pPr lvl="1"/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x(:)</a:t>
            </a:r>
            <a:r>
              <a:rPr lang="en-US" dirty="0"/>
              <a:t>) = C * 8 Byte</a:t>
            </a:r>
          </a:p>
          <a:p>
            <a:pPr lvl="1"/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</a:rPr>
              <a:t>y(:)</a:t>
            </a:r>
            <a:r>
              <a:rPr lang="en-US" dirty="0"/>
              <a:t>) = R * 8 Byte</a:t>
            </a:r>
          </a:p>
          <a:p>
            <a:r>
              <a:rPr lang="en-US" dirty="0"/>
              <a:t>Code balance (inner loop):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can we do to optimize the code?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Dense matrix-vector multiplication in DP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14400" y="1179075"/>
            <a:ext cx="5181600" cy="28007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do c = 1 , C </a:t>
            </a:r>
            <a:b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</a:b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  </a:t>
            </a:r>
            <a:r>
              <a:rPr lang="de-DE" sz="2200" b="1" dirty="0" err="1">
                <a:solidFill>
                  <a:srgbClr val="00B050"/>
                </a:solidFill>
                <a:latin typeface="Courier New" pitchFamily="49" charset="0"/>
              </a:rPr>
              <a:t>tmp</a:t>
            </a:r>
            <a:r>
              <a:rPr lang="de-DE" sz="2200" b="1" dirty="0">
                <a:solidFill>
                  <a:srgbClr val="00B050"/>
                </a:solidFill>
                <a:latin typeface="Courier New" pitchFamily="49" charset="0"/>
              </a:rPr>
              <a:t>=x(c)</a:t>
            </a:r>
          </a:p>
          <a:p>
            <a:pPr>
              <a:spcBef>
                <a:spcPct val="50000"/>
              </a:spcBef>
            </a:pP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  do r = 1 , R</a:t>
            </a:r>
          </a:p>
          <a:p>
            <a:pPr>
              <a:spcBef>
                <a:spcPct val="50000"/>
              </a:spcBef>
            </a:pP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     </a:t>
            </a:r>
            <a:r>
              <a:rPr lang="de-DE" sz="2200" b="1" dirty="0">
                <a:solidFill>
                  <a:srgbClr val="7030A0"/>
                </a:solidFill>
                <a:latin typeface="Courier New" pitchFamily="49" charset="0"/>
              </a:rPr>
              <a:t>y(r)</a:t>
            </a: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=</a:t>
            </a:r>
            <a:r>
              <a:rPr lang="de-DE" sz="2200" b="1" dirty="0">
                <a:solidFill>
                  <a:srgbClr val="7030A0"/>
                </a:solidFill>
                <a:latin typeface="Courier New" pitchFamily="49" charset="0"/>
              </a:rPr>
              <a:t>y(r)</a:t>
            </a: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 + </a:t>
            </a:r>
            <a:r>
              <a:rPr lang="de-DE" sz="2200" b="1" dirty="0">
                <a:solidFill>
                  <a:srgbClr val="FF0000"/>
                </a:solidFill>
                <a:latin typeface="Courier New" pitchFamily="49" charset="0"/>
              </a:rPr>
              <a:t>A(</a:t>
            </a:r>
            <a:r>
              <a:rPr lang="de-DE" sz="2200" b="1" dirty="0" err="1">
                <a:solidFill>
                  <a:srgbClr val="FF0000"/>
                </a:solidFill>
                <a:latin typeface="Courier New" pitchFamily="49" charset="0"/>
              </a:rPr>
              <a:t>r,c</a:t>
            </a:r>
            <a:r>
              <a:rPr lang="de-DE" sz="2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* </a:t>
            </a:r>
            <a:r>
              <a:rPr lang="de-DE" sz="2200" b="1" dirty="0" err="1">
                <a:solidFill>
                  <a:srgbClr val="00B050"/>
                </a:solidFill>
                <a:latin typeface="Courier New" pitchFamily="49" charset="0"/>
              </a:rPr>
              <a:t>tmp</a:t>
            </a:r>
            <a:endParaRPr lang="de-DE" sz="2200" b="1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  </a:t>
            </a:r>
            <a:r>
              <a:rPr lang="de-DE" sz="2200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sz="2200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endParaRPr lang="de-DE" sz="2200" b="1" dirty="0">
              <a:solidFill>
                <a:srgbClr val="002D9A"/>
              </a:solidFill>
              <a:latin typeface="Courier New" pitchFamily="49" charset="0"/>
            </a:endParaRPr>
          </a:p>
        </p:txBody>
      </p:sp>
      <p:sp>
        <p:nvSpPr>
          <p:cNvPr id="7" name="Legende mit Linie 1 (Rahmen und Markierungsleiste) 9"/>
          <p:cNvSpPr/>
          <p:nvPr/>
        </p:nvSpPr>
        <p:spPr bwMode="auto">
          <a:xfrm>
            <a:off x="9602464" y="1197075"/>
            <a:ext cx="1893536" cy="612648"/>
          </a:xfrm>
          <a:prstGeom prst="accentBorderCallout1">
            <a:avLst>
              <a:gd name="adj1" fmla="val 50450"/>
              <a:gd name="adj2" fmla="val -9615"/>
              <a:gd name="adj3" fmla="val 85077"/>
              <a:gd name="adj4" fmla="val -80728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solidFill>
                  <a:schemeClr val="bg1"/>
                </a:solidFill>
              </a:rPr>
              <a:t>Right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hand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side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b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(RHS)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vector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Legende mit Linie 1 (Rahmen und Markierungsleiste) 4"/>
          <p:cNvSpPr/>
          <p:nvPr/>
        </p:nvSpPr>
        <p:spPr bwMode="auto">
          <a:xfrm>
            <a:off x="9602464" y="3367194"/>
            <a:ext cx="1893536" cy="612648"/>
          </a:xfrm>
          <a:prstGeom prst="accentBorderCallout1">
            <a:avLst>
              <a:gd name="adj1" fmla="val 50450"/>
              <a:gd name="adj2" fmla="val -9615"/>
              <a:gd name="adj3" fmla="val -84932"/>
              <a:gd name="adj4" fmla="val -104457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Left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hand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side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b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(LHS)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vector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696000" y="4207281"/>
                <a:ext cx="9325390" cy="86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𝐷𝑎𝑡𝑎</m:t>
                          </m:r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𝑇𝑟𝑎𝑛𝑠𝑓𝑒𝑟𝑠</m:t>
                          </m:r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𝐵𝑦𝑡𝑒</m:t>
                          </m:r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𝑊𝑜𝑟𝑘</m:t>
                          </m:r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𝑀𝑒𝑡𝑟𝑖𝑐</m:t>
                          </m:r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𝑓𝑙𝑜𝑝</m:t>
                          </m:r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𝐶𝐿𝑢𝑝𝑑𝑎𝑡𝑒𝑠</m:t>
                          </m:r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,…)</m:t>
                          </m:r>
                        </m:den>
                      </m:f>
                      <m:r>
                        <a:rPr lang="de-DE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𝑤𝑜𝑟𝑑𝑠</m:t>
                          </m:r>
                        </m:num>
                        <m:den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𝑓𝑙𝑜𝑝𝑠</m:t>
                          </m:r>
                        </m:den>
                      </m:f>
                      <m:r>
                        <a:rPr lang="de-DE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m:rPr>
                              <m:sty m:val="p"/>
                            </m:rPr>
                            <a:rPr lang="de-DE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de-DE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en-US" sz="2400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4207281"/>
                <a:ext cx="9325390" cy="8613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0021391" y="4207281"/>
                <a:ext cx="2170610" cy="144655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can be calculated for each memory hierarchy level</a:t>
                </a: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391" y="4207281"/>
                <a:ext cx="2170610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3352" t="-2092" b="-795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6375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Dense matrix-vector multiplication in DP</a:t>
            </a:r>
            <a:br>
              <a:rPr lang="en-US" sz="3600" dirty="0"/>
            </a:br>
            <a:r>
              <a:rPr lang="en-US" sz="3600" i="1" dirty="0"/>
              <a:t>Single-core performance vs. column height R</a:t>
            </a:r>
            <a:endParaRPr lang="en-US" i="1" dirty="0"/>
          </a:p>
        </p:txBody>
      </p:sp>
      <p:pic>
        <p:nvPicPr>
          <p:cNvPr id="4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 r="7929" b="3731"/>
          <a:stretch/>
        </p:blipFill>
        <p:spPr>
          <a:xfrm>
            <a:off x="372222" y="1392089"/>
            <a:ext cx="6367556" cy="4464050"/>
          </a:xfrm>
        </p:spPr>
      </p:pic>
      <p:sp>
        <p:nvSpPr>
          <p:cNvPr id="5" name="Textfeld 4"/>
          <p:cNvSpPr txBox="1"/>
          <p:nvPr/>
        </p:nvSpPr>
        <p:spPr>
          <a:xfrm>
            <a:off x="5461000" y="1611086"/>
            <a:ext cx="4710416" cy="16312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D9A"/>
                </a:solidFill>
              </a:rPr>
              <a:t>Performance drops as number of rows (inner loop length) increases.</a:t>
            </a:r>
          </a:p>
          <a:p>
            <a:endParaRPr lang="en-US" sz="2000" dirty="0">
              <a:solidFill>
                <a:srgbClr val="002D9A"/>
              </a:solidFill>
            </a:endParaRPr>
          </a:p>
          <a:p>
            <a:r>
              <a:rPr lang="en-US" sz="2000" dirty="0">
                <a:solidFill>
                  <a:srgbClr val="002D9A"/>
                </a:solidFill>
              </a:rPr>
              <a:t>Why this behavior?</a:t>
            </a:r>
          </a:p>
          <a:p>
            <a:r>
              <a:rPr lang="en-US" sz="2000" dirty="0">
                <a:solidFill>
                  <a:srgbClr val="002D9A"/>
                </a:solidFill>
              </a:rPr>
              <a:t>Does code balance change?</a:t>
            </a:r>
          </a:p>
        </p:txBody>
      </p:sp>
      <p:cxnSp>
        <p:nvCxnSpPr>
          <p:cNvPr id="6" name="Gerade Verbindung mit Pfeil 5"/>
          <p:cNvCxnSpPr>
            <a:stCxn id="5" idx="1"/>
          </p:cNvCxnSpPr>
          <p:nvPr/>
        </p:nvCxnSpPr>
        <p:spPr bwMode="auto">
          <a:xfrm flipH="1">
            <a:off x="2565400" y="2426694"/>
            <a:ext cx="2895600" cy="2511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" name="Gerade Verbindung mit Pfeil 6"/>
          <p:cNvCxnSpPr>
            <a:stCxn id="5" idx="1"/>
          </p:cNvCxnSpPr>
          <p:nvPr/>
        </p:nvCxnSpPr>
        <p:spPr bwMode="auto">
          <a:xfrm flipH="1">
            <a:off x="4851400" y="2426694"/>
            <a:ext cx="609600" cy="10131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225143" y="5594529"/>
            <a:ext cx="696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D9A"/>
                </a:solidFill>
              </a:rPr>
              <a:t>Intel Xeon E5 2695 v3 (Haswell-EP), 2.3 GHz, </a:t>
            </a:r>
            <a:r>
              <a:rPr lang="en-US" sz="1400" dirty="0" err="1">
                <a:solidFill>
                  <a:srgbClr val="002D9A"/>
                </a:solidFill>
              </a:rPr>
              <a:t>CoD</a:t>
            </a:r>
            <a:r>
              <a:rPr lang="en-US" sz="1400" dirty="0">
                <a:solidFill>
                  <a:srgbClr val="002D9A"/>
                </a:solidFill>
              </a:rPr>
              <a:t> mode, Core </a:t>
            </a:r>
            <a:r>
              <a:rPr lang="en-US" sz="1400" dirty="0" err="1">
                <a:solidFill>
                  <a:srgbClr val="002D9A"/>
                </a:solidFill>
              </a:rPr>
              <a:t>P</a:t>
            </a:r>
            <a:r>
              <a:rPr lang="en-US" sz="1400" baseline="-25000" dirty="0" err="1">
                <a:solidFill>
                  <a:srgbClr val="002D9A"/>
                </a:solidFill>
              </a:rPr>
              <a:t>peak</a:t>
            </a:r>
            <a:r>
              <a:rPr lang="en-US" sz="1400" dirty="0">
                <a:solidFill>
                  <a:srgbClr val="002D9A"/>
                </a:solidFill>
              </a:rPr>
              <a:t>=18.4 GF/s, </a:t>
            </a:r>
            <a:br>
              <a:rPr lang="en-US" sz="1400" dirty="0">
                <a:solidFill>
                  <a:srgbClr val="002D9A"/>
                </a:solidFill>
              </a:rPr>
            </a:br>
            <a:r>
              <a:rPr lang="en-US" sz="1400" dirty="0">
                <a:solidFill>
                  <a:srgbClr val="002D9A"/>
                </a:solidFill>
              </a:rPr>
              <a:t>Caches: 32 KB / 256 KB / 35 MB, </a:t>
            </a:r>
            <a:r>
              <a:rPr lang="en-US" sz="1400" dirty="0" err="1">
                <a:solidFill>
                  <a:srgbClr val="002D9A"/>
                </a:solidFill>
              </a:rPr>
              <a:t>PageSize</a:t>
            </a:r>
            <a:r>
              <a:rPr lang="en-US" sz="1400" dirty="0">
                <a:solidFill>
                  <a:srgbClr val="002D9A"/>
                </a:solidFill>
              </a:rPr>
              <a:t>: 2 MB; </a:t>
            </a:r>
            <a:r>
              <a:rPr lang="en-US" sz="1400" dirty="0" err="1">
                <a:solidFill>
                  <a:srgbClr val="002D9A"/>
                </a:solidFill>
              </a:rPr>
              <a:t>ifort</a:t>
            </a:r>
            <a:r>
              <a:rPr lang="en-US" sz="1400" dirty="0">
                <a:solidFill>
                  <a:srgbClr val="002D9A"/>
                </a:solidFill>
              </a:rPr>
              <a:t> V15.0.1.133; </a:t>
            </a:r>
            <a:r>
              <a:rPr lang="en-US" sz="1400" i="1" dirty="0" err="1">
                <a:solidFill>
                  <a:srgbClr val="002D9A"/>
                </a:solidFill>
              </a:rPr>
              <a:t>b</a:t>
            </a:r>
            <a:r>
              <a:rPr lang="en-US" sz="1400" i="1" baseline="-25000" dirty="0" err="1">
                <a:solidFill>
                  <a:srgbClr val="002D9A"/>
                </a:solidFill>
              </a:rPr>
              <a:t>S</a:t>
            </a:r>
            <a:r>
              <a:rPr lang="en-US" sz="1400" dirty="0">
                <a:solidFill>
                  <a:srgbClr val="002D9A"/>
                </a:solidFill>
              </a:rPr>
              <a:t> = 32 </a:t>
            </a:r>
            <a:r>
              <a:rPr lang="en-US" sz="1400" dirty="0" err="1">
                <a:solidFill>
                  <a:srgbClr val="002D9A"/>
                </a:solidFill>
              </a:rPr>
              <a:t>Gbyte</a:t>
            </a:r>
            <a:r>
              <a:rPr lang="en-US" sz="1400" dirty="0">
                <a:solidFill>
                  <a:srgbClr val="002D9A"/>
                </a:solidFill>
              </a:rPr>
              <a:t>/s</a:t>
            </a:r>
          </a:p>
        </p:txBody>
      </p:sp>
    </p:spTree>
    <p:extLst>
      <p:ext uri="{BB962C8B-B14F-4D97-AF65-F5344CB8AC3E}">
        <p14:creationId xmlns:p14="http://schemas.microsoft.com/office/powerpoint/2010/main" val="32785350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6000" y="1584000"/>
            <a:ext cx="9812974" cy="2022229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y(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:)</a:t>
            </a:r>
            <a:r>
              <a:rPr lang="en-US" dirty="0">
                <a:sym typeface="Wingdings" panose="05000000000000000000" pitchFamily="2" charset="2"/>
              </a:rPr>
              <a:t> frequently updated → likely to stay in cache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A(:,:)</a:t>
            </a:r>
            <a:r>
              <a:rPr lang="en-US" dirty="0"/>
              <a:t> no reuse → loaded from memory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x(c)</a:t>
            </a:r>
            <a:r>
              <a:rPr lang="en-US" dirty="0"/>
              <a:t> in register during inner loop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Dense matrix-vector multiplication in DP</a:t>
            </a:r>
            <a:br>
              <a:rPr lang="en-US" sz="4000" dirty="0"/>
            </a:br>
            <a:r>
              <a:rPr lang="en-US" sz="3730" i="1" dirty="0"/>
              <a:t>Data traffic analysis</a:t>
            </a:r>
            <a:endParaRPr lang="en-US" sz="3730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639339" y="2884349"/>
            <a:ext cx="5181600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do c = 1 , C</a:t>
            </a:r>
            <a:b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</a:b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  </a:t>
            </a:r>
            <a:r>
              <a:rPr lang="de-DE" sz="2200" b="1" dirty="0" err="1">
                <a:solidFill>
                  <a:srgbClr val="00B050"/>
                </a:solidFill>
                <a:latin typeface="Courier New" pitchFamily="49" charset="0"/>
              </a:rPr>
              <a:t>tmp</a:t>
            </a:r>
            <a:r>
              <a:rPr lang="de-DE" sz="2200" b="1" dirty="0">
                <a:solidFill>
                  <a:srgbClr val="00B050"/>
                </a:solidFill>
                <a:latin typeface="Courier New" pitchFamily="49" charset="0"/>
              </a:rPr>
              <a:t>=x(c)</a:t>
            </a:r>
            <a:br>
              <a:rPr lang="de-DE" sz="2200" b="1" dirty="0">
                <a:solidFill>
                  <a:srgbClr val="00B050"/>
                </a:solidFill>
                <a:latin typeface="Courier New" pitchFamily="49" charset="0"/>
              </a:rPr>
            </a:br>
            <a:r>
              <a:rPr lang="de-DE" sz="2200" b="1" dirty="0">
                <a:solidFill>
                  <a:srgbClr val="00B050"/>
                </a:solidFill>
                <a:latin typeface="Courier New" pitchFamily="49" charset="0"/>
              </a:rPr>
              <a:t>  </a:t>
            </a: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do r = 1 , R</a:t>
            </a:r>
            <a:b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</a:b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    </a:t>
            </a:r>
            <a:r>
              <a:rPr lang="de-DE" sz="2200" b="1" dirty="0">
                <a:solidFill>
                  <a:srgbClr val="7030A0"/>
                </a:solidFill>
                <a:latin typeface="Courier New" pitchFamily="49" charset="0"/>
              </a:rPr>
              <a:t>y(r)</a:t>
            </a: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=</a:t>
            </a:r>
            <a:r>
              <a:rPr lang="de-DE" sz="2200" b="1" dirty="0">
                <a:solidFill>
                  <a:srgbClr val="7030A0"/>
                </a:solidFill>
                <a:latin typeface="Courier New" pitchFamily="49" charset="0"/>
              </a:rPr>
              <a:t>y(r)</a:t>
            </a: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 + </a:t>
            </a:r>
            <a:r>
              <a:rPr lang="de-DE" sz="2200" b="1" dirty="0">
                <a:solidFill>
                  <a:srgbClr val="FF0000"/>
                </a:solidFill>
                <a:latin typeface="Courier New" pitchFamily="49" charset="0"/>
              </a:rPr>
              <a:t>A(</a:t>
            </a:r>
            <a:r>
              <a:rPr lang="de-DE" sz="2200" b="1" dirty="0" err="1">
                <a:solidFill>
                  <a:srgbClr val="FF0000"/>
                </a:solidFill>
                <a:latin typeface="Courier New" pitchFamily="49" charset="0"/>
              </a:rPr>
              <a:t>r,c</a:t>
            </a:r>
            <a:r>
              <a:rPr lang="de-DE" sz="2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* </a:t>
            </a:r>
            <a:r>
              <a:rPr lang="de-DE" sz="2200" b="1" dirty="0" err="1">
                <a:solidFill>
                  <a:srgbClr val="00B050"/>
                </a:solidFill>
                <a:latin typeface="Courier New" pitchFamily="49" charset="0"/>
              </a:rPr>
              <a:t>tmp</a:t>
            </a:r>
            <a:br>
              <a:rPr lang="de-DE" sz="2200" b="1" dirty="0">
                <a:solidFill>
                  <a:srgbClr val="00B050"/>
                </a:solidFill>
                <a:latin typeface="Courier New" pitchFamily="49" charset="0"/>
              </a:rPr>
            </a:br>
            <a:r>
              <a:rPr lang="de-DE" sz="2200" b="1" dirty="0">
                <a:solidFill>
                  <a:srgbClr val="00B050"/>
                </a:solidFill>
                <a:latin typeface="Courier New" pitchFamily="49" charset="0"/>
              </a:rPr>
              <a:t>  </a:t>
            </a:r>
            <a:r>
              <a:rPr lang="de-DE" sz="2200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  <a:t> </a:t>
            </a:r>
            <a:br>
              <a:rPr lang="de-DE" sz="2200" b="1" dirty="0">
                <a:solidFill>
                  <a:srgbClr val="002D9A"/>
                </a:solidFill>
                <a:latin typeface="Courier New" pitchFamily="49" charset="0"/>
              </a:rPr>
            </a:br>
            <a:r>
              <a:rPr lang="de-DE" sz="2200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endParaRPr lang="de-DE" sz="2200" b="1" dirty="0">
              <a:solidFill>
                <a:srgbClr val="002D9A"/>
              </a:solidFill>
              <a:latin typeface="Courier New" pitchFamily="49" charset="0"/>
            </a:endParaRPr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696000" y="4625640"/>
            <a:ext cx="10800000" cy="2013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11992" marR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 sz="2933" b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23984" indent="-31199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defRPr sz="2667" b="0">
                <a:solidFill>
                  <a:srgbClr val="003399"/>
                </a:solidFill>
                <a:latin typeface="+mn-lt"/>
              </a:defRPr>
            </a:lvl2pPr>
            <a:lvl3pPr marL="935977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b="0">
                <a:solidFill>
                  <a:srgbClr val="003399"/>
                </a:solidFill>
                <a:latin typeface="+mn-lt"/>
              </a:defRPr>
            </a:lvl3pPr>
            <a:lvl4pPr marL="1247969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2133" b="0">
                <a:solidFill>
                  <a:srgbClr val="003399"/>
                </a:solidFill>
                <a:latin typeface="+mn-lt"/>
              </a:defRPr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>
                <a:solidFill>
                  <a:srgbClr val="003399"/>
                </a:solidFill>
                <a:latin typeface="+mn-lt"/>
              </a:defRPr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="0" i="0" baseline="0">
                <a:solidFill>
                  <a:srgbClr val="003896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r>
              <a:rPr lang="en-US" kern="0" dirty="0"/>
              <a:t>With increasing R:</a:t>
            </a:r>
            <a:br>
              <a:rPr lang="en-US" kern="0" dirty="0"/>
            </a:br>
            <a:r>
              <a:rPr lang="en-US" kern="0" dirty="0">
                <a:solidFill>
                  <a:srgbClr val="7030A0"/>
                </a:solidFill>
              </a:rPr>
              <a:t>y(:)</a:t>
            </a:r>
            <a:r>
              <a:rPr lang="en-US" kern="0" dirty="0"/>
              <a:t> might be too large for innermost cache</a:t>
            </a:r>
            <a:br>
              <a:rPr lang="en-US" kern="0" dirty="0"/>
            </a:br>
            <a:r>
              <a:rPr lang="en-US" kern="0" dirty="0"/>
              <a:t>→ increased data traffic from lower cache levels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402722" y="5247786"/>
            <a:ext cx="2255747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rgbClr val="C00000"/>
                </a:solidFill>
              </a:rPr>
              <a:t>Can we measure this?</a:t>
            </a:r>
          </a:p>
        </p:txBody>
      </p:sp>
    </p:spTree>
    <p:extLst>
      <p:ext uri="{BB962C8B-B14F-4D97-AF65-F5344CB8AC3E}">
        <p14:creationId xmlns:p14="http://schemas.microsoft.com/office/powerpoint/2010/main" val="37005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Dense matrix-vector multiplication in DP</a:t>
            </a:r>
            <a:br>
              <a:rPr lang="en-US" sz="3600" dirty="0"/>
            </a:br>
            <a:r>
              <a:rPr lang="en-US" sz="3730" i="1" dirty="0"/>
              <a:t>Data traffic analysis</a:t>
            </a:r>
            <a:endParaRPr lang="en-US" sz="373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1" b="4234"/>
          <a:stretch/>
        </p:blipFill>
        <p:spPr>
          <a:xfrm>
            <a:off x="240645" y="3339010"/>
            <a:ext cx="8780066" cy="30219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53" b="12743"/>
          <a:stretch/>
        </p:blipFill>
        <p:spPr>
          <a:xfrm>
            <a:off x="240644" y="1327172"/>
            <a:ext cx="8875059" cy="2037145"/>
          </a:xfrm>
          <a:prstGeom prst="rect">
            <a:avLst/>
          </a:prstGeom>
        </p:spPr>
      </p:pic>
      <p:sp>
        <p:nvSpPr>
          <p:cNvPr id="6" name="Legende mit Linie 1 (Markierungsleiste) 10"/>
          <p:cNvSpPr/>
          <p:nvPr/>
        </p:nvSpPr>
        <p:spPr bwMode="auto">
          <a:xfrm>
            <a:off x="6714056" y="1584000"/>
            <a:ext cx="1676400" cy="508476"/>
          </a:xfrm>
          <a:prstGeom prst="accentCallout1">
            <a:avLst>
              <a:gd name="adj1" fmla="val 36268"/>
              <a:gd name="adj2" fmla="val -4744"/>
              <a:gd name="adj3" fmla="val 135264"/>
              <a:gd name="adj4" fmla="val -54144"/>
            </a:avLst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size(y(1:R)) </a:t>
            </a:r>
            <a:r>
              <a:rPr lang="en-US" sz="1600" dirty="0">
                <a:solidFill>
                  <a:srgbClr val="002D9A"/>
                </a:solidFill>
                <a:cs typeface="Courier New" panose="02070309020205020404" pitchFamily="49" charset="0"/>
              </a:rPr>
              <a:t>= 160 kB</a:t>
            </a:r>
          </a:p>
        </p:txBody>
      </p:sp>
      <p:sp>
        <p:nvSpPr>
          <p:cNvPr id="7" name="Legende mit Linie 1 (Markierungsleiste) 11"/>
          <p:cNvSpPr/>
          <p:nvPr/>
        </p:nvSpPr>
        <p:spPr bwMode="auto">
          <a:xfrm>
            <a:off x="3487103" y="1274129"/>
            <a:ext cx="1676400" cy="508476"/>
          </a:xfrm>
          <a:prstGeom prst="accentCallout1">
            <a:avLst>
              <a:gd name="adj1" fmla="val 48455"/>
              <a:gd name="adj2" fmla="val -5246"/>
              <a:gd name="adj3" fmla="val 98842"/>
              <a:gd name="adj4" fmla="val -55525"/>
            </a:avLst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size(y(1:R)) </a:t>
            </a:r>
            <a:r>
              <a:rPr lang="en-US" sz="1600" dirty="0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>
                <a:solidFill>
                  <a:srgbClr val="002D9A"/>
                </a:solidFill>
                <a:cs typeface="Courier New" panose="02070309020205020404" pitchFamily="49" charset="0"/>
              </a:rPr>
              <a:t>16 kB</a:t>
            </a:r>
          </a:p>
        </p:txBody>
      </p:sp>
      <p:sp>
        <p:nvSpPr>
          <p:cNvPr id="8" name="Legende mit Linie 1 (Markierungsleiste) 12"/>
          <p:cNvSpPr/>
          <p:nvPr/>
        </p:nvSpPr>
        <p:spPr bwMode="auto">
          <a:xfrm>
            <a:off x="2297138" y="3148819"/>
            <a:ext cx="3048000" cy="551245"/>
          </a:xfrm>
          <a:prstGeom prst="accentCallout1">
            <a:avLst>
              <a:gd name="adj1" fmla="val 64649"/>
              <a:gd name="adj2" fmla="val 103186"/>
              <a:gd name="adj3" fmla="val 222987"/>
              <a:gd name="adj4" fmla="val 109153"/>
            </a:avLst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 b="1" dirty="0">
                <a:solidFill>
                  <a:srgbClr val="002D9A"/>
                </a:solidFill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2D9A"/>
                </a:solidFill>
                <a:cs typeface="Arial" pitchFamily="34" charset="0"/>
              </a:rPr>
              <a:t>Exceeding inner cache size: </a:t>
            </a:r>
            <a:br>
              <a:rPr lang="en-US" sz="1600" dirty="0">
                <a:solidFill>
                  <a:srgbClr val="002D9A"/>
                </a:solidFill>
                <a:cs typeface="Arial" pitchFamily="34" charset="0"/>
              </a:rPr>
            </a:br>
            <a:r>
              <a:rPr lang="en-US" sz="1600" dirty="0">
                <a:solidFill>
                  <a:srgbClr val="002D9A"/>
                </a:solidFill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002D9A"/>
                </a:solidFill>
                <a:cs typeface="Arial" pitchFamily="34" charset="0"/>
              </a:rPr>
              <a:t>(8+8) Byte for LD + ST on </a:t>
            </a:r>
            <a:r>
              <a:rPr lang="en-US" sz="1600" b="1" dirty="0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477274" y="4975491"/>
            <a:ext cx="3831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D9A"/>
                </a:solidFill>
              </a:rPr>
              <a:t>Intel Xeon E5 2695 v3 (Haswell-EP), 2.3 GHz</a:t>
            </a:r>
            <a:br>
              <a:rPr lang="en-US" sz="1400" dirty="0">
                <a:solidFill>
                  <a:srgbClr val="002D9A"/>
                </a:solidFill>
              </a:rPr>
            </a:br>
            <a:r>
              <a:rPr lang="en-US" sz="1400" dirty="0">
                <a:solidFill>
                  <a:srgbClr val="002D9A"/>
                </a:solidFill>
              </a:rPr>
              <a:t>Caches: </a:t>
            </a:r>
            <a:r>
              <a:rPr lang="en-US" sz="1400" dirty="0">
                <a:solidFill>
                  <a:srgbClr val="FF0000"/>
                </a:solidFill>
              </a:rPr>
              <a:t>32 KB </a:t>
            </a:r>
            <a:r>
              <a:rPr lang="en-US" sz="1400" dirty="0">
                <a:solidFill>
                  <a:srgbClr val="002D9A"/>
                </a:solidFill>
              </a:rPr>
              <a:t>/ </a:t>
            </a:r>
            <a:r>
              <a:rPr lang="en-US" sz="1400" dirty="0">
                <a:solidFill>
                  <a:srgbClr val="FF0000"/>
                </a:solidFill>
              </a:rPr>
              <a:t>256 KB </a:t>
            </a:r>
            <a:r>
              <a:rPr lang="en-US" sz="1400" dirty="0">
                <a:solidFill>
                  <a:srgbClr val="002D9A"/>
                </a:solidFill>
              </a:rPr>
              <a:t>/ </a:t>
            </a:r>
            <a:r>
              <a:rPr lang="en-US" sz="1400" dirty="0">
                <a:solidFill>
                  <a:srgbClr val="FF0000"/>
                </a:solidFill>
              </a:rPr>
              <a:t>35 MB</a:t>
            </a:r>
            <a:r>
              <a:rPr lang="en-US" sz="1400" dirty="0">
                <a:solidFill>
                  <a:srgbClr val="002D9A"/>
                </a:solidFill>
              </a:rPr>
              <a:t>,</a:t>
            </a:r>
          </a:p>
          <a:p>
            <a:r>
              <a:rPr lang="en-US" sz="1400" dirty="0" err="1">
                <a:solidFill>
                  <a:srgbClr val="002D9A"/>
                </a:solidFill>
              </a:rPr>
              <a:t>PageSize</a:t>
            </a:r>
            <a:r>
              <a:rPr lang="en-US" sz="1400" dirty="0">
                <a:solidFill>
                  <a:srgbClr val="002D9A"/>
                </a:solidFill>
              </a:rPr>
              <a:t>: 2 MB; </a:t>
            </a:r>
            <a:r>
              <a:rPr lang="en-US" sz="1400" dirty="0" err="1">
                <a:solidFill>
                  <a:srgbClr val="002D9A"/>
                </a:solidFill>
              </a:rPr>
              <a:t>CoD</a:t>
            </a:r>
            <a:r>
              <a:rPr lang="en-US" sz="1400" dirty="0">
                <a:solidFill>
                  <a:srgbClr val="002D9A"/>
                </a:solidFill>
              </a:rPr>
              <a:t> mode,</a:t>
            </a:r>
          </a:p>
          <a:p>
            <a:r>
              <a:rPr lang="en-US" sz="1400" dirty="0">
                <a:solidFill>
                  <a:srgbClr val="002D9A"/>
                </a:solidFill>
              </a:rPr>
              <a:t>Core </a:t>
            </a:r>
            <a:r>
              <a:rPr lang="en-US" sz="1400" dirty="0" err="1">
                <a:solidFill>
                  <a:srgbClr val="002D9A"/>
                </a:solidFill>
              </a:rPr>
              <a:t>P</a:t>
            </a:r>
            <a:r>
              <a:rPr lang="en-US" sz="1400" baseline="-25000" dirty="0" err="1">
                <a:solidFill>
                  <a:srgbClr val="002D9A"/>
                </a:solidFill>
              </a:rPr>
              <a:t>peak</a:t>
            </a:r>
            <a:r>
              <a:rPr lang="en-US" sz="1400" dirty="0">
                <a:solidFill>
                  <a:srgbClr val="002D9A"/>
                </a:solidFill>
              </a:rPr>
              <a:t>=18.4 GF/s </a:t>
            </a:r>
            <a:r>
              <a:rPr lang="en-US" sz="1400" dirty="0" err="1">
                <a:solidFill>
                  <a:srgbClr val="002D9A"/>
                </a:solidFill>
              </a:rPr>
              <a:t>ifort</a:t>
            </a:r>
            <a:r>
              <a:rPr lang="en-US" sz="1400" dirty="0">
                <a:solidFill>
                  <a:srgbClr val="002D9A"/>
                </a:solidFill>
              </a:rPr>
              <a:t> V15.0.1.133;</a:t>
            </a:r>
          </a:p>
          <a:p>
            <a:r>
              <a:rPr lang="en-US" sz="1400" i="1" dirty="0" err="1">
                <a:solidFill>
                  <a:srgbClr val="002D9A"/>
                </a:solidFill>
              </a:rPr>
              <a:t>b</a:t>
            </a:r>
            <a:r>
              <a:rPr lang="en-US" sz="1400" i="1" baseline="-25000" dirty="0" err="1">
                <a:solidFill>
                  <a:srgbClr val="002D9A"/>
                </a:solidFill>
              </a:rPr>
              <a:t>S</a:t>
            </a:r>
            <a:r>
              <a:rPr lang="en-US" sz="1400" dirty="0">
                <a:solidFill>
                  <a:srgbClr val="002D9A"/>
                </a:solidFill>
              </a:rPr>
              <a:t> = 32 </a:t>
            </a:r>
            <a:r>
              <a:rPr lang="en-US" sz="1400" dirty="0" err="1">
                <a:solidFill>
                  <a:srgbClr val="002D9A"/>
                </a:solidFill>
              </a:rPr>
              <a:t>Gbyte</a:t>
            </a:r>
            <a:r>
              <a:rPr lang="en-US" sz="1400" dirty="0">
                <a:solidFill>
                  <a:srgbClr val="002D9A"/>
                </a:solidFill>
              </a:rPr>
              <a:t>/s</a:t>
            </a:r>
          </a:p>
          <a:p>
            <a:endParaRPr lang="en-US" sz="1400" dirty="0">
              <a:solidFill>
                <a:srgbClr val="002D9A"/>
              </a:solidFill>
            </a:endParaRPr>
          </a:p>
        </p:txBody>
      </p:sp>
      <p:cxnSp>
        <p:nvCxnSpPr>
          <p:cNvPr id="11" name="Gerader Verbinder 10"/>
          <p:cNvCxnSpPr/>
          <p:nvPr/>
        </p:nvCxnSpPr>
        <p:spPr bwMode="auto">
          <a:xfrm flipH="1">
            <a:off x="2958957" y="3700064"/>
            <a:ext cx="215766" cy="21439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3241179" y="3647565"/>
                <a:ext cx="1670394" cy="376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  <m:r>
                        <m:rPr>
                          <m:nor/>
                        </m:rPr>
                        <a:rPr lang="de-DE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  <m:r>
                        <m:rPr>
                          <m:nor/>
                        </m:rPr>
                        <a:rPr lang="de-DE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179" y="3647565"/>
                <a:ext cx="1670394" cy="376706"/>
              </a:xfrm>
              <a:prstGeom prst="rect">
                <a:avLst/>
              </a:prstGeom>
              <a:blipFill rotWithShape="0">
                <a:blip r:embed="rId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3305299" y="5136314"/>
                <a:ext cx="1542153" cy="378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e-DE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de-DE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  <m:r>
                        <m:rPr>
                          <m:nor/>
                        </m:rPr>
                        <a:rPr lang="de-DE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299" y="5136314"/>
                <a:ext cx="1542153" cy="378117"/>
              </a:xfrm>
              <a:prstGeom prst="rect">
                <a:avLst/>
              </a:prstGeom>
              <a:blipFill rotWithShape="0">
                <a:blip r:embed="rId6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5925442" y="3647565"/>
                <a:ext cx="1714507" cy="378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  <m:r>
                        <m:rPr>
                          <m:nor/>
                        </m:rPr>
                        <a:rPr lang="de-DE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  <m:r>
                        <m:rPr>
                          <m:nor/>
                        </m:rPr>
                        <a:rPr lang="de-DE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442" y="3647565"/>
                <a:ext cx="1714507" cy="378117"/>
              </a:xfrm>
              <a:prstGeom prst="rect">
                <a:avLst/>
              </a:prstGeom>
              <a:blipFill rotWithShape="0">
                <a:blip r:embed="rId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5925442" y="5132398"/>
                <a:ext cx="17614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𝑚𝑒𝑚</m:t>
                          </m:r>
                        </m:sup>
                      </m:sSubSup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e-DE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de-DE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  <m:r>
                        <m:rPr>
                          <m:nor/>
                        </m:rPr>
                        <a:rPr lang="de-DE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442" y="5132398"/>
                <a:ext cx="176144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4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14" grpId="0"/>
      <p:bldP spid="15" grpId="0"/>
      <p:bldP spid="1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696000" y="1584000"/>
                <a:ext cx="11496000" cy="4464000"/>
              </a:xfrm>
            </p:spPr>
            <p:txBody>
              <a:bodyPr/>
              <a:lstStyle/>
              <a:p>
                <a:r>
                  <a:rPr lang="de-DE" sz="2400" dirty="0"/>
                  <a:t>Depending on </a:t>
                </a:r>
                <a:r>
                  <a:rPr lang="de-DE" sz="2400" dirty="0">
                    <a:latin typeface="Courier New" charset="0"/>
                    <a:ea typeface="Courier New" charset="0"/>
                    <a:cs typeface="Courier New" charset="0"/>
                  </a:rPr>
                  <a:t>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and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cache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size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code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balance</a:t>
                </a:r>
                <a:r>
                  <a:rPr lang="de-DE" sz="2400" dirty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2D9A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2D9A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D9A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</m:sub>
                      <m:sup>
                        <m:r>
                          <a:rPr lang="de-DE" sz="2400" i="1">
                            <a:solidFill>
                              <a:srgbClr val="002D9A"/>
                            </a:solidFill>
                            <a:latin typeface="Cambria Math" charset="0"/>
                            <a:cs typeface="Courier New" panose="02070309020205020404" pitchFamily="49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de-DE" sz="2400" dirty="0"/>
                  <a:t>) </a:t>
                </a:r>
                <a:r>
                  <a:rPr lang="de-DE" sz="2400" dirty="0" err="1"/>
                  <a:t>attains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values</a:t>
                </a:r>
                <a:r>
                  <a:rPr lang="de-DE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2D9A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2D9A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D9A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</m:sub>
                      <m:sup>
                        <m:r>
                          <a:rPr lang="de-DE" sz="2400" i="1">
                            <a:solidFill>
                              <a:srgbClr val="002D9A"/>
                            </a:solidFill>
                            <a:latin typeface="Cambria Math" charset="0"/>
                            <a:cs typeface="Courier New" panose="02070309020205020404" pitchFamily="49" charset="0"/>
                          </a:rPr>
                          <m:t>𝑖</m:t>
                        </m:r>
                      </m:sup>
                    </m:sSubSup>
                    <m:r>
                      <a:rPr lang="de-DE" sz="2400" i="1">
                        <a:solidFill>
                          <a:srgbClr val="002D9A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=8 </m:t>
                    </m:r>
                    <m:r>
                      <a:rPr lang="de-DE" sz="2400" i="1">
                        <a:solidFill>
                          <a:srgbClr val="002D9A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𝐵</m:t>
                    </m:r>
                    <m:r>
                      <a:rPr lang="de-DE" sz="2400" i="1">
                        <a:solidFill>
                          <a:srgbClr val="002D9A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/</m:t>
                    </m:r>
                    <m:r>
                      <a:rPr lang="de-DE" sz="2400" i="1">
                        <a:solidFill>
                          <a:srgbClr val="002D9A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𝑖𝑡𝑒𝑟𝑎𝑡𝑖𝑜𝑛</m:t>
                    </m:r>
                  </m:oMath>
                </a14:m>
                <a:r>
                  <a:rPr lang="de-DE" sz="2400" dirty="0"/>
                  <a:t> 		</a:t>
                </a:r>
                <a:r>
                  <a:rPr lang="de-DE" sz="2400" dirty="0" err="1"/>
                  <a:t>if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matrix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(</a:t>
                </a:r>
                <a:r>
                  <a:rPr lang="de-DE" sz="2400" dirty="0">
                    <a:latin typeface="Courier New" charset="0"/>
                    <a:ea typeface="Courier New" charset="0"/>
                    <a:cs typeface="Courier New" charset="0"/>
                  </a:rPr>
                  <a:t>8 B</a:t>
                </a:r>
                <a:r>
                  <a:rPr lang="de-DE" sz="2400" dirty="0"/>
                  <a:t>)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loaded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					           </a:t>
                </a:r>
                <a:r>
                  <a:rPr lang="de-DE" sz="2400" dirty="0" err="1"/>
                  <a:t>hierarchy</a:t>
                </a:r>
                <a:r>
                  <a:rPr lang="de-DE" sz="2400" dirty="0"/>
                  <a:t> </a:t>
                </a:r>
                <a:r>
                  <a:rPr lang="de-DE" sz="2400" dirty="0"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inner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caches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best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2D9A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2D9A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D9A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</m:sub>
                      <m:sup>
                        <m:r>
                          <a:rPr lang="de-DE" sz="2400" i="1">
                            <a:solidFill>
                              <a:srgbClr val="002D9A"/>
                            </a:solidFill>
                            <a:latin typeface="Cambria Math" charset="0"/>
                            <a:cs typeface="Courier New" panose="02070309020205020404" pitchFamily="49" charset="0"/>
                          </a:rPr>
                          <m:t>𝑖</m:t>
                        </m:r>
                      </m:sup>
                    </m:sSubSup>
                    <m:r>
                      <a:rPr lang="de-DE" sz="2400" i="1">
                        <a:solidFill>
                          <a:srgbClr val="002D9A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=(8+16) </m:t>
                    </m:r>
                    <m:r>
                      <a:rPr lang="de-DE" sz="2400" i="1">
                        <a:solidFill>
                          <a:srgbClr val="002D9A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𝐵</m:t>
                    </m:r>
                    <m:r>
                      <a:rPr lang="de-DE" sz="2400" i="1">
                        <a:solidFill>
                          <a:srgbClr val="002D9A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/</m:t>
                    </m:r>
                    <m:r>
                      <a:rPr lang="de-DE" sz="2400" i="1">
                        <a:solidFill>
                          <a:srgbClr val="002D9A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𝑖𝑡𝑒𝑟𝑎𝑡𝑖𝑜𝑛</m:t>
                    </m:r>
                  </m:oMath>
                </a14:m>
                <a:r>
                  <a:rPr lang="de-DE" sz="2400" dirty="0"/>
                  <a:t> 	if </a:t>
                </a:r>
                <a:r>
                  <a:rPr lang="de-DE" sz="2400" dirty="0" err="1"/>
                  <a:t>matrix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(</a:t>
                </a:r>
                <a:r>
                  <a:rPr lang="de-DE" sz="2400" dirty="0">
                    <a:latin typeface="Courier New" charset="0"/>
                    <a:ea typeface="Courier New" charset="0"/>
                    <a:cs typeface="Courier New" charset="0"/>
                  </a:rPr>
                  <a:t>8 B</a:t>
                </a:r>
                <a:r>
                  <a:rPr lang="de-DE" sz="2400" dirty="0"/>
                  <a:t>)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loaded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and</a:t>
                </a:r>
                <a:r>
                  <a:rPr lang="de-DE" sz="2400" dirty="0"/>
                  <a:t> </a:t>
                </a:r>
                <a:br>
                  <a:rPr lang="de-DE" sz="2400" dirty="0"/>
                </a:br>
                <a:r>
                  <a:rPr lang="de-DE" sz="2400" dirty="0"/>
                  <a:t>				           LHS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(</a:t>
                </a:r>
                <a:r>
                  <a:rPr lang="de-DE" sz="2400" dirty="0">
                    <a:latin typeface="Courier New" charset="0"/>
                    <a:ea typeface="Courier New" charset="0"/>
                    <a:cs typeface="Courier New" charset="0"/>
                  </a:rPr>
                  <a:t>16 B</a:t>
                </a:r>
                <a:r>
                  <a:rPr lang="de-DE" sz="2400" dirty="0"/>
                  <a:t>)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updated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hierarchy</a:t>
                </a:r>
                <a:r>
                  <a:rPr lang="de-DE" sz="2400" dirty="0"/>
                  <a:t> </a:t>
                </a:r>
                <a:r>
                  <a:rPr lang="de-DE" sz="2400" dirty="0">
                    <a:latin typeface="Courier New" charset="0"/>
                    <a:ea typeface="Courier New" charset="0"/>
                    <a:cs typeface="Courier New" charset="0"/>
                  </a:rPr>
                  <a:t>i </a:t>
                </a:r>
                <a:br>
                  <a:rPr lang="de-DE" sz="2400" dirty="0">
                    <a:latin typeface="Courier New" charset="0"/>
                    <a:ea typeface="Courier New" charset="0"/>
                    <a:cs typeface="Courier New" charset="0"/>
                  </a:rPr>
                </a:br>
                <a:r>
                  <a:rPr lang="de-DE" sz="2400" dirty="0">
                    <a:latin typeface="Courier New" charset="0"/>
                    <a:ea typeface="Courier New" charset="0"/>
                    <a:cs typeface="Courier New" charset="0"/>
                  </a:rPr>
                  <a:t>				     </a:t>
                </a:r>
                <a:r>
                  <a:rPr lang="de-DE" sz="2400" dirty="0">
                    <a:ea typeface="Courier New" charset="0"/>
                    <a:cs typeface="Courier New" charset="0"/>
                  </a:rPr>
                  <a:t>(</a:t>
                </a:r>
                <a:r>
                  <a:rPr lang="de-DE" sz="2400" dirty="0" err="1">
                    <a:ea typeface="Courier New" charset="0"/>
                    <a:cs typeface="Courier New" charset="0"/>
                  </a:rPr>
                  <a:t>worst</a:t>
                </a:r>
                <a:r>
                  <a:rPr lang="de-DE" sz="2400" dirty="0">
                    <a:ea typeface="Courier New" charset="0"/>
                    <a:cs typeface="Courier New" charset="0"/>
                  </a:rPr>
                  <a:t> </a:t>
                </a:r>
                <a:r>
                  <a:rPr lang="de-DE" sz="2400" dirty="0" err="1">
                    <a:ea typeface="Courier New" charset="0"/>
                    <a:cs typeface="Courier New" charset="0"/>
                  </a:rPr>
                  <a:t>case</a:t>
                </a:r>
                <a:r>
                  <a:rPr lang="de-DE" sz="2400" dirty="0">
                    <a:ea typeface="Courier New" charset="0"/>
                    <a:cs typeface="Courier New" charset="0"/>
                  </a:rPr>
                  <a:t>)</a:t>
                </a:r>
                <a:r>
                  <a:rPr lang="de-DE" sz="2400" dirty="0"/>
                  <a:t> </a:t>
                </a:r>
              </a:p>
              <a:p>
                <a:r>
                  <a:rPr lang="de-DE" sz="2666" dirty="0"/>
                  <a:t>Update </a:t>
                </a:r>
                <a:r>
                  <a:rPr lang="de-DE" sz="2666" dirty="0" err="1"/>
                  <a:t>of</a:t>
                </a:r>
                <a:r>
                  <a:rPr lang="de-DE" sz="2666" dirty="0"/>
                  <a:t> y(</a:t>
                </a:r>
                <a:r>
                  <a:rPr lang="de-DE" sz="2666" dirty="0">
                    <a:sym typeface="Wingdings" panose="05000000000000000000" pitchFamily="2" charset="2"/>
                  </a:rPr>
                  <a:t>:) </a:t>
                </a:r>
                <a:r>
                  <a:rPr lang="de-DE" sz="2666" dirty="0" err="1">
                    <a:sym typeface="Wingdings" panose="05000000000000000000" pitchFamily="2" charset="2"/>
                  </a:rPr>
                  <a:t>may</a:t>
                </a:r>
                <a:r>
                  <a:rPr lang="de-DE" sz="2666" dirty="0">
                    <a:sym typeface="Wingdings" panose="05000000000000000000" pitchFamily="2" charset="2"/>
                  </a:rPr>
                  <a:t> </a:t>
                </a:r>
                <a:r>
                  <a:rPr lang="de-DE" sz="2666" dirty="0" err="1">
                    <a:sym typeface="Wingdings" panose="05000000000000000000" pitchFamily="2" charset="2"/>
                  </a:rPr>
                  <a:t>dominate</a:t>
                </a:r>
                <a:r>
                  <a:rPr lang="de-DE" sz="2666" dirty="0">
                    <a:sym typeface="Wingdings" panose="05000000000000000000" pitchFamily="2" charset="2"/>
                  </a:rPr>
                  <a:t> in-cache </a:t>
                </a:r>
                <a:r>
                  <a:rPr lang="de-DE" sz="2666" dirty="0" err="1">
                    <a:sym typeface="Wingdings" panose="05000000000000000000" pitchFamily="2" charset="2"/>
                  </a:rPr>
                  <a:t>traffic</a:t>
                </a:r>
                <a:endParaRPr lang="de-DE" sz="2666" dirty="0">
                  <a:sym typeface="Wingdings" panose="05000000000000000000" pitchFamily="2" charset="2"/>
                </a:endParaRPr>
              </a:p>
              <a:p>
                <a:pPr lvl="1"/>
                <a:r>
                  <a:rPr lang="de-DE" sz="2134" dirty="0" err="1">
                    <a:sym typeface="Wingdings" panose="05000000000000000000" pitchFamily="2" charset="2"/>
                  </a:rPr>
                  <a:t>Worst</a:t>
                </a:r>
                <a:r>
                  <a:rPr lang="de-DE" sz="2134" dirty="0">
                    <a:sym typeface="Wingdings" panose="05000000000000000000" pitchFamily="2" charset="2"/>
                  </a:rPr>
                  <a:t> </a:t>
                </a:r>
                <a:r>
                  <a:rPr lang="de-DE" sz="2134" dirty="0" err="1">
                    <a:sym typeface="Wingdings" panose="05000000000000000000" pitchFamily="2" charset="2"/>
                  </a:rPr>
                  <a:t>case</a:t>
                </a:r>
                <a:r>
                  <a:rPr lang="de-DE" sz="2134" dirty="0">
                    <a:sym typeface="Wingdings" panose="05000000000000000000" pitchFamily="2" charset="2"/>
                  </a:rPr>
                  <a:t>: y(:) </a:t>
                </a:r>
                <a:r>
                  <a:rPr lang="de-DE" sz="2134" dirty="0" err="1">
                    <a:sym typeface="Wingdings" panose="05000000000000000000" pitchFamily="2" charset="2"/>
                  </a:rPr>
                  <a:t>always</a:t>
                </a:r>
                <a:r>
                  <a:rPr lang="de-DE" sz="2134" dirty="0">
                    <a:sym typeface="Wingdings" panose="05000000000000000000" pitchFamily="2" charset="2"/>
                  </a:rPr>
                  <a:t> </a:t>
                </a:r>
                <a:r>
                  <a:rPr lang="de-DE" sz="2134" dirty="0" err="1">
                    <a:sym typeface="Wingdings" panose="05000000000000000000" pitchFamily="2" charset="2"/>
                  </a:rPr>
                  <a:t>evicted</a:t>
                </a:r>
                <a:r>
                  <a:rPr lang="de-DE" sz="2134" dirty="0">
                    <a:sym typeface="Wingdings" panose="05000000000000000000" pitchFamily="2" charset="2"/>
                  </a:rPr>
                  <a:t> </a:t>
                </a:r>
                <a:r>
                  <a:rPr lang="de-DE" sz="2134" dirty="0" err="1">
                    <a:sym typeface="Wingdings" panose="05000000000000000000" pitchFamily="2" charset="2"/>
                  </a:rPr>
                  <a:t>to</a:t>
                </a:r>
                <a:r>
                  <a:rPr lang="de-DE" sz="2134" dirty="0">
                    <a:sym typeface="Wingdings" panose="05000000000000000000" pitchFamily="2" charset="2"/>
                  </a:rPr>
                  <a:t> </a:t>
                </a:r>
                <a:r>
                  <a:rPr lang="de-DE" sz="2134" dirty="0" err="1">
                    <a:sym typeface="Wingdings" panose="05000000000000000000" pitchFamily="2" charset="2"/>
                  </a:rPr>
                  <a:t>some</a:t>
                </a:r>
                <a:r>
                  <a:rPr lang="de-DE" sz="2134" dirty="0">
                    <a:sym typeface="Wingdings" panose="05000000000000000000" pitchFamily="2" charset="2"/>
                  </a:rPr>
                  <a:t> </a:t>
                </a:r>
                <a:r>
                  <a:rPr lang="de-DE" sz="2134" dirty="0" err="1">
                    <a:sym typeface="Wingdings" panose="05000000000000000000" pitchFamily="2" charset="2"/>
                  </a:rPr>
                  <a:t>outer</a:t>
                </a:r>
                <a:r>
                  <a:rPr lang="de-DE" sz="2134" dirty="0">
                    <a:sym typeface="Wingdings" panose="05000000000000000000" pitchFamily="2" charset="2"/>
                  </a:rPr>
                  <a:t> </a:t>
                </a:r>
                <a:r>
                  <a:rPr lang="de-DE" sz="2134" dirty="0" err="1">
                    <a:sym typeface="Wingdings" panose="05000000000000000000" pitchFamily="2" charset="2"/>
                  </a:rPr>
                  <a:t>cache</a:t>
                </a:r>
                <a:r>
                  <a:rPr lang="de-DE" sz="2134" dirty="0">
                    <a:sym typeface="Wingdings" panose="05000000000000000000" pitchFamily="2" charset="2"/>
                  </a:rPr>
                  <a:t> </a:t>
                </a:r>
                <a:r>
                  <a:rPr lang="de-DE" sz="2134" dirty="0" err="1">
                    <a:sym typeface="Wingdings" panose="05000000000000000000" pitchFamily="2" charset="2"/>
                  </a:rPr>
                  <a:t>level</a:t>
                </a:r>
                <a:endParaRPr lang="de-DE" sz="2134" dirty="0">
                  <a:sym typeface="Wingdings" panose="05000000000000000000" pitchFamily="2" charset="2"/>
                </a:endParaRPr>
              </a:p>
              <a:p>
                <a:pPr lvl="1"/>
                <a:r>
                  <a:rPr lang="de-DE" sz="2134" dirty="0" err="1">
                    <a:sym typeface="Wingdings" panose="05000000000000000000" pitchFamily="2" charset="2"/>
                  </a:rPr>
                  <a:t>Optimization</a:t>
                </a:r>
                <a:r>
                  <a:rPr lang="de-DE" sz="2134" dirty="0">
                    <a:sym typeface="Wingdings" panose="05000000000000000000" pitchFamily="2" charset="2"/>
                  </a:rPr>
                  <a:t> </a:t>
                </a:r>
                <a:r>
                  <a:rPr lang="de-DE" sz="2134" dirty="0" err="1">
                    <a:sym typeface="Wingdings" panose="05000000000000000000" pitchFamily="2" charset="2"/>
                  </a:rPr>
                  <a:t>strategies</a:t>
                </a:r>
                <a:r>
                  <a:rPr lang="de-DE" sz="2134" dirty="0">
                    <a:sym typeface="Wingdings" panose="05000000000000000000" pitchFamily="2" charset="2"/>
                  </a:rPr>
                  <a:t>: „</a:t>
                </a:r>
                <a:r>
                  <a:rPr lang="de-DE" sz="2134" dirty="0" err="1">
                    <a:sym typeface="Wingdings" panose="05000000000000000000" pitchFamily="2" charset="2"/>
                  </a:rPr>
                  <a:t>Unroll</a:t>
                </a:r>
                <a:r>
                  <a:rPr lang="de-DE" sz="2134" dirty="0">
                    <a:sym typeface="Wingdings" panose="05000000000000000000" pitchFamily="2" charset="2"/>
                  </a:rPr>
                  <a:t> &amp; </a:t>
                </a:r>
                <a:r>
                  <a:rPr lang="de-DE" sz="2134" dirty="0" err="1">
                    <a:sym typeface="Wingdings" panose="05000000000000000000" pitchFamily="2" charset="2"/>
                  </a:rPr>
                  <a:t>jam</a:t>
                </a:r>
                <a:r>
                  <a:rPr lang="de-DE" sz="2134" dirty="0">
                    <a:sym typeface="Wingdings" panose="05000000000000000000" pitchFamily="2" charset="2"/>
                  </a:rPr>
                  <a:t>“ (</a:t>
                </a:r>
                <a:r>
                  <a:rPr lang="de-DE" sz="2134" dirty="0" err="1">
                    <a:sym typeface="Wingdings" panose="05000000000000000000" pitchFamily="2" charset="2"/>
                  </a:rPr>
                  <a:t>outer</a:t>
                </a:r>
                <a:r>
                  <a:rPr lang="de-DE" sz="2134" dirty="0">
                    <a:sym typeface="Wingdings" panose="05000000000000000000" pitchFamily="2" charset="2"/>
                  </a:rPr>
                  <a:t> </a:t>
                </a:r>
                <a:r>
                  <a:rPr lang="de-DE" sz="2134" dirty="0" err="1">
                    <a:sym typeface="Wingdings" panose="05000000000000000000" pitchFamily="2" charset="2"/>
                  </a:rPr>
                  <a:t>loop</a:t>
                </a:r>
                <a:r>
                  <a:rPr lang="de-DE" sz="2134" dirty="0">
                    <a:sym typeface="Wingdings" panose="05000000000000000000" pitchFamily="2" charset="2"/>
                  </a:rPr>
                  <a:t>) </a:t>
                </a:r>
                <a:r>
                  <a:rPr lang="de-DE" sz="2134" dirty="0" err="1">
                    <a:sym typeface="Wingdings" panose="05000000000000000000" pitchFamily="2" charset="2"/>
                  </a:rPr>
                  <a:t>and</a:t>
                </a:r>
                <a:r>
                  <a:rPr lang="de-DE" sz="2134" dirty="0">
                    <a:sym typeface="Wingdings" panose="05000000000000000000" pitchFamily="2" charset="2"/>
                  </a:rPr>
                  <a:t> cache-</a:t>
                </a:r>
                <a:r>
                  <a:rPr lang="de-DE" sz="2134" dirty="0" err="1">
                    <a:sym typeface="Wingdings" panose="05000000000000000000" pitchFamily="2" charset="2"/>
                  </a:rPr>
                  <a:t>blocking</a:t>
                </a:r>
                <a:r>
                  <a:rPr lang="de-DE" sz="2134" dirty="0">
                    <a:sym typeface="Wingdings" panose="05000000000000000000" pitchFamily="2" charset="2"/>
                  </a:rPr>
                  <a:t>/</a:t>
                </a:r>
                <a:r>
                  <a:rPr lang="de-DE" sz="2134" dirty="0" err="1">
                    <a:sym typeface="Wingdings" panose="05000000000000000000" pitchFamily="2" charset="2"/>
                  </a:rPr>
                  <a:t>tiling</a:t>
                </a:r>
                <a:r>
                  <a:rPr lang="de-DE" sz="2134" dirty="0">
                    <a:sym typeface="Wingdings" panose="05000000000000000000" pitchFamily="2" charset="2"/>
                  </a:rPr>
                  <a:t> (</a:t>
                </a:r>
                <a:r>
                  <a:rPr lang="de-DE" sz="2134" dirty="0" err="1">
                    <a:sym typeface="Wingdings" panose="05000000000000000000" pitchFamily="2" charset="2"/>
                  </a:rPr>
                  <a:t>inner</a:t>
                </a:r>
                <a:r>
                  <a:rPr lang="de-DE" sz="2134" dirty="0">
                    <a:sym typeface="Wingdings" panose="05000000000000000000" pitchFamily="2" charset="2"/>
                  </a:rPr>
                  <a:t> </a:t>
                </a:r>
                <a:r>
                  <a:rPr lang="de-DE" sz="2134" dirty="0" err="1">
                    <a:sym typeface="Wingdings" panose="05000000000000000000" pitchFamily="2" charset="2"/>
                  </a:rPr>
                  <a:t>loop</a:t>
                </a:r>
                <a:r>
                  <a:rPr lang="de-DE" sz="2134" dirty="0">
                    <a:sym typeface="Wingdings" panose="05000000000000000000" pitchFamily="2" charset="2"/>
                  </a:rPr>
                  <a:t>)</a:t>
                </a:r>
                <a:endParaRPr lang="de-DE" sz="2134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000" y="1584000"/>
                <a:ext cx="11496000" cy="4464000"/>
              </a:xfrm>
              <a:blipFill rotWithShape="0">
                <a:blip r:embed="rId3"/>
                <a:stretch>
                  <a:fillRect l="-1644" t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Dense matrix-vector multiplication in DP</a:t>
            </a:r>
            <a:br>
              <a:rPr lang="en-US" sz="4000" dirty="0"/>
            </a:br>
            <a:r>
              <a:rPr lang="en-US" sz="3730" i="1" dirty="0"/>
              <a:t>Data traffic analysis</a:t>
            </a:r>
            <a:endParaRPr lang="en-US" sz="3730" dirty="0"/>
          </a:p>
        </p:txBody>
      </p:sp>
    </p:spTree>
    <p:extLst>
      <p:ext uri="{BB962C8B-B14F-4D97-AF65-F5344CB8AC3E}">
        <p14:creationId xmlns:p14="http://schemas.microsoft.com/office/powerpoint/2010/main" val="31400238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Reduces worst case code balance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</m:sub>
                      <m:sup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 charset="0"/>
                            <a:cs typeface="Courier New" panose="02070309020205020404" pitchFamily="49" charset="0"/>
                          </a:rPr>
                          <m:t>𝑖</m:t>
                        </m:r>
                      </m:sup>
                    </m:sSubSup>
                    <m:r>
                      <a:rPr lang="de-DE" i="1">
                        <a:solidFill>
                          <a:srgbClr val="FF0000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=(8+8) </m:t>
                    </m:r>
                    <m:r>
                      <a:rPr lang="de-DE" i="1">
                        <a:solidFill>
                          <a:srgbClr val="FF0000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𝐵</m:t>
                    </m:r>
                    <m:r>
                      <a:rPr lang="de-DE" i="1">
                        <a:solidFill>
                          <a:srgbClr val="FF0000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/</m:t>
                    </m:r>
                    <m:r>
                      <a:rPr lang="de-DE" i="1">
                        <a:solidFill>
                          <a:srgbClr val="FF0000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𝑖𝑡𝑒𝑟𝑎𝑡𝑖𝑜𝑛</m:t>
                    </m:r>
                  </m:oMath>
                </a14:m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Dense matrix-vector multiplication in DP</a:t>
            </a:r>
            <a:br>
              <a:rPr lang="en-US" sz="3600" dirty="0"/>
            </a:br>
            <a:r>
              <a:rPr lang="en-US" sz="3730" i="1" dirty="0" err="1"/>
              <a:t>Reducion</a:t>
            </a:r>
            <a:r>
              <a:rPr lang="en-US" sz="3730" i="1" dirty="0"/>
              <a:t> of in-cache traffic “unroll &amp; jam”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96000" y="1584000"/>
            <a:ext cx="42672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do c = 1 , C </a:t>
            </a:r>
          </a:p>
          <a:p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  </a:t>
            </a:r>
            <a:r>
              <a:rPr lang="de-DE" sz="1600" b="1" dirty="0" err="1">
                <a:solidFill>
                  <a:srgbClr val="00B050"/>
                </a:solidFill>
                <a:latin typeface="Courier New" pitchFamily="49" charset="0"/>
              </a:rPr>
              <a:t>tmp</a:t>
            </a:r>
            <a:r>
              <a:rPr lang="de-DE" sz="1600" b="1" dirty="0">
                <a:solidFill>
                  <a:srgbClr val="00B050"/>
                </a:solidFill>
                <a:latin typeface="Courier New" pitchFamily="49" charset="0"/>
              </a:rPr>
              <a:t>=x(c)</a:t>
            </a:r>
          </a:p>
          <a:p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  do </a:t>
            </a:r>
            <a:r>
              <a:rPr lang="de-DE" sz="1600" b="1" dirty="0" err="1">
                <a:solidFill>
                  <a:srgbClr val="002D9A"/>
                </a:solidFill>
                <a:latin typeface="Courier New" pitchFamily="49" charset="0"/>
              </a:rPr>
              <a:t>r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 = 1 , R</a:t>
            </a:r>
          </a:p>
          <a:p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     </a:t>
            </a:r>
            <a:r>
              <a:rPr lang="de-DE" sz="1600" b="1" dirty="0" err="1">
                <a:solidFill>
                  <a:srgbClr val="002D9A"/>
                </a:solidFill>
                <a:latin typeface="Courier New" pitchFamily="49" charset="0"/>
              </a:rPr>
              <a:t>y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(</a:t>
            </a:r>
            <a:r>
              <a:rPr lang="de-DE" sz="1600" b="1" dirty="0" err="1">
                <a:solidFill>
                  <a:srgbClr val="002D9A"/>
                </a:solidFill>
                <a:latin typeface="Courier New" pitchFamily="49" charset="0"/>
              </a:rPr>
              <a:t>r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)=</a:t>
            </a:r>
            <a:r>
              <a:rPr lang="de-DE" sz="1600" b="1" dirty="0" err="1">
                <a:solidFill>
                  <a:srgbClr val="002D9A"/>
                </a:solidFill>
                <a:latin typeface="Courier New" pitchFamily="49" charset="0"/>
              </a:rPr>
              <a:t>y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(</a:t>
            </a:r>
            <a:r>
              <a:rPr lang="de-DE" sz="1600" b="1" dirty="0" err="1">
                <a:solidFill>
                  <a:srgbClr val="002D9A"/>
                </a:solidFill>
                <a:latin typeface="Courier New" pitchFamily="49" charset="0"/>
              </a:rPr>
              <a:t>r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) + </a:t>
            </a:r>
            <a:r>
              <a:rPr lang="de-DE" sz="1600" b="1" dirty="0">
                <a:solidFill>
                  <a:srgbClr val="FF0000"/>
                </a:solidFill>
                <a:latin typeface="Courier New" pitchFamily="49" charset="0"/>
              </a:rPr>
              <a:t>A(</a:t>
            </a:r>
            <a:r>
              <a:rPr lang="de-DE" sz="1600" b="1" dirty="0" err="1">
                <a:solidFill>
                  <a:srgbClr val="FF0000"/>
                </a:solidFill>
                <a:latin typeface="Courier New" pitchFamily="49" charset="0"/>
              </a:rPr>
              <a:t>r,c</a:t>
            </a:r>
            <a:r>
              <a:rPr lang="de-DE" sz="16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* </a:t>
            </a:r>
            <a:r>
              <a:rPr lang="de-DE" sz="1600" dirty="0" err="1">
                <a:solidFill>
                  <a:srgbClr val="00B050"/>
                </a:solidFill>
                <a:latin typeface="Courier New" pitchFamily="49" charset="0"/>
              </a:rPr>
              <a:t>tmp</a:t>
            </a:r>
            <a:endParaRPr lang="de-DE" sz="1600" dirty="0">
              <a:solidFill>
                <a:srgbClr val="00B050"/>
              </a:solidFill>
              <a:latin typeface="Courier New" pitchFamily="49" charset="0"/>
            </a:endParaRPr>
          </a:p>
          <a:p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  </a:t>
            </a:r>
            <a:r>
              <a:rPr lang="de-DE" sz="1600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 </a:t>
            </a:r>
          </a:p>
          <a:p>
            <a:r>
              <a:rPr lang="de-DE" sz="1600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endParaRPr lang="de-DE" sz="1600" b="1" dirty="0">
              <a:solidFill>
                <a:srgbClr val="002D9A"/>
              </a:solidFill>
              <a:latin typeface="Courier New" pitchFamily="49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642922" y="2800641"/>
            <a:ext cx="4593004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do c = 1 , C , 2 </a:t>
            </a:r>
          </a:p>
          <a:p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  </a:t>
            </a:r>
            <a:r>
              <a:rPr lang="de-DE" sz="1600" b="1" dirty="0">
                <a:solidFill>
                  <a:srgbClr val="00B050"/>
                </a:solidFill>
                <a:latin typeface="Courier New" pitchFamily="49" charset="0"/>
              </a:rPr>
              <a:t>tmp1=x(c)</a:t>
            </a:r>
          </a:p>
          <a:p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  </a:t>
            </a:r>
            <a:r>
              <a:rPr lang="de-DE" sz="1600" b="1" dirty="0">
                <a:solidFill>
                  <a:srgbClr val="00B050"/>
                </a:solidFill>
                <a:latin typeface="Courier New" pitchFamily="49" charset="0"/>
              </a:rPr>
              <a:t>tmp2=x(c+1)</a:t>
            </a:r>
          </a:p>
          <a:p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  do </a:t>
            </a:r>
            <a:r>
              <a:rPr lang="de-DE" sz="1600" b="1" dirty="0" err="1">
                <a:solidFill>
                  <a:srgbClr val="002D9A"/>
                </a:solidFill>
                <a:latin typeface="Courier New" pitchFamily="49" charset="0"/>
              </a:rPr>
              <a:t>r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 = 1 , R</a:t>
            </a:r>
          </a:p>
          <a:p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     </a:t>
            </a:r>
            <a:r>
              <a:rPr lang="de-DE" sz="1600" dirty="0" err="1">
                <a:solidFill>
                  <a:srgbClr val="002D9A"/>
                </a:solidFill>
                <a:latin typeface="Courier New" pitchFamily="49" charset="0"/>
              </a:rPr>
              <a:t>y</a:t>
            </a:r>
            <a:r>
              <a:rPr lang="de-DE" sz="1600" dirty="0">
                <a:solidFill>
                  <a:srgbClr val="002D9A"/>
                </a:solidFill>
                <a:latin typeface="Courier New" pitchFamily="49" charset="0"/>
              </a:rPr>
              <a:t>(</a:t>
            </a:r>
            <a:r>
              <a:rPr lang="de-DE" sz="1600" dirty="0" err="1">
                <a:solidFill>
                  <a:srgbClr val="002D9A"/>
                </a:solidFill>
                <a:latin typeface="Courier New" pitchFamily="49" charset="0"/>
              </a:rPr>
              <a:t>r</a:t>
            </a:r>
            <a:r>
              <a:rPr lang="de-DE" sz="1600" dirty="0">
                <a:solidFill>
                  <a:srgbClr val="002D9A"/>
                </a:solidFill>
                <a:latin typeface="Courier New" pitchFamily="49" charset="0"/>
              </a:rPr>
              <a:t>)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=</a:t>
            </a:r>
            <a:r>
              <a:rPr lang="de-DE" sz="1600" b="1" dirty="0" err="1">
                <a:solidFill>
                  <a:srgbClr val="002D9A"/>
                </a:solidFill>
                <a:latin typeface="Courier New" pitchFamily="49" charset="0"/>
              </a:rPr>
              <a:t>y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(</a:t>
            </a:r>
            <a:r>
              <a:rPr lang="de-DE" sz="1600" b="1" dirty="0" err="1">
                <a:solidFill>
                  <a:srgbClr val="002D9A"/>
                </a:solidFill>
                <a:latin typeface="Courier New" pitchFamily="49" charset="0"/>
              </a:rPr>
              <a:t>r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) + </a:t>
            </a:r>
            <a:r>
              <a:rPr lang="de-DE" sz="1600" b="1" dirty="0">
                <a:solidFill>
                  <a:srgbClr val="FF0000"/>
                </a:solidFill>
                <a:latin typeface="Courier New" pitchFamily="49" charset="0"/>
              </a:rPr>
              <a:t>A(</a:t>
            </a:r>
            <a:r>
              <a:rPr lang="de-DE" sz="1600" b="1" dirty="0" err="1">
                <a:solidFill>
                  <a:srgbClr val="FF0000"/>
                </a:solidFill>
                <a:latin typeface="Courier New" pitchFamily="49" charset="0"/>
              </a:rPr>
              <a:t>r,c</a:t>
            </a:r>
            <a:r>
              <a:rPr lang="de-DE" sz="1600" b="1" dirty="0">
                <a:solidFill>
                  <a:srgbClr val="FF0000"/>
                </a:solidFill>
                <a:latin typeface="Courier New" pitchFamily="49" charset="0"/>
              </a:rPr>
              <a:t>). 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* </a:t>
            </a:r>
            <a:r>
              <a:rPr lang="de-DE" sz="1600" dirty="0">
                <a:solidFill>
                  <a:srgbClr val="00B050"/>
                </a:solidFill>
                <a:latin typeface="Courier New" pitchFamily="49" charset="0"/>
              </a:rPr>
              <a:t>tmp1</a:t>
            </a:r>
          </a:p>
          <a:p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     </a:t>
            </a:r>
            <a:r>
              <a:rPr lang="de-DE" sz="1600" b="1" dirty="0" err="1">
                <a:solidFill>
                  <a:srgbClr val="002D9A"/>
                </a:solidFill>
                <a:latin typeface="Courier New" pitchFamily="49" charset="0"/>
              </a:rPr>
              <a:t>y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(</a:t>
            </a:r>
            <a:r>
              <a:rPr lang="de-DE" sz="1600" b="1" dirty="0" err="1">
                <a:solidFill>
                  <a:srgbClr val="002D9A"/>
                </a:solidFill>
                <a:latin typeface="Courier New" pitchFamily="49" charset="0"/>
              </a:rPr>
              <a:t>r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)=</a:t>
            </a:r>
            <a:r>
              <a:rPr lang="de-DE" sz="1600" dirty="0" err="1">
                <a:solidFill>
                  <a:srgbClr val="002D9A"/>
                </a:solidFill>
                <a:latin typeface="Courier New" pitchFamily="49" charset="0"/>
              </a:rPr>
              <a:t>y</a:t>
            </a:r>
            <a:r>
              <a:rPr lang="de-DE" sz="1600" dirty="0">
                <a:solidFill>
                  <a:srgbClr val="002D9A"/>
                </a:solidFill>
                <a:latin typeface="Courier New" pitchFamily="49" charset="0"/>
              </a:rPr>
              <a:t>(</a:t>
            </a:r>
            <a:r>
              <a:rPr lang="de-DE" sz="1600" dirty="0" err="1">
                <a:solidFill>
                  <a:srgbClr val="002D9A"/>
                </a:solidFill>
                <a:latin typeface="Courier New" pitchFamily="49" charset="0"/>
              </a:rPr>
              <a:t>r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) + </a:t>
            </a:r>
            <a:r>
              <a:rPr lang="de-DE" sz="1600" b="1" dirty="0">
                <a:solidFill>
                  <a:srgbClr val="FF0000"/>
                </a:solidFill>
                <a:latin typeface="Courier New" pitchFamily="49" charset="0"/>
              </a:rPr>
              <a:t>A(r,c+1)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* </a:t>
            </a:r>
            <a:r>
              <a:rPr lang="de-DE" sz="1600" dirty="0">
                <a:solidFill>
                  <a:srgbClr val="00B050"/>
                </a:solidFill>
                <a:latin typeface="Courier New" pitchFamily="49" charset="0"/>
              </a:rPr>
              <a:t>tmp2</a:t>
            </a:r>
            <a:r>
              <a:rPr lang="de-DE" sz="1600" dirty="0">
                <a:solidFill>
                  <a:srgbClr val="002D9A"/>
                </a:solidFill>
                <a:latin typeface="Courier New" pitchFamily="49" charset="0"/>
              </a:rPr>
              <a:t> </a:t>
            </a:r>
          </a:p>
          <a:p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  </a:t>
            </a:r>
            <a:r>
              <a:rPr lang="de-DE" sz="1600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r>
              <a:rPr lang="de-DE" sz="1600" b="1" dirty="0">
                <a:solidFill>
                  <a:srgbClr val="002D9A"/>
                </a:solidFill>
                <a:latin typeface="Courier New" pitchFamily="49" charset="0"/>
              </a:rPr>
              <a:t> </a:t>
            </a:r>
          </a:p>
          <a:p>
            <a:r>
              <a:rPr lang="de-DE" sz="1600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endParaRPr lang="de-DE" sz="1600" b="1" dirty="0">
              <a:solidFill>
                <a:srgbClr val="002D9A"/>
              </a:solidFill>
              <a:latin typeface="Courier New" pitchFamily="49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5184829" y="3213359"/>
            <a:ext cx="1745647" cy="26428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solidFill>
                  <a:schemeClr val="bg1"/>
                </a:solidFill>
              </a:rPr>
              <a:t>2-way </a:t>
            </a:r>
            <a:r>
              <a:rPr lang="de-DE" sz="1400" dirty="0" err="1">
                <a:solidFill>
                  <a:schemeClr val="bg1"/>
                </a:solidFill>
              </a:rPr>
              <a:t>unroll</a:t>
            </a:r>
            <a:r>
              <a:rPr lang="de-DE" sz="1400" dirty="0">
                <a:solidFill>
                  <a:schemeClr val="bg1"/>
                </a:solidFill>
              </a:rPr>
              <a:t> + </a:t>
            </a:r>
            <a:r>
              <a:rPr lang="de-DE" sz="1400" dirty="0" err="1">
                <a:solidFill>
                  <a:schemeClr val="bg1"/>
                </a:solidFill>
              </a:rPr>
              <a:t>jam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Legende mit Linie 1 (Rahmen und Markierungsleiste) 4"/>
          <p:cNvSpPr/>
          <p:nvPr/>
        </p:nvSpPr>
        <p:spPr bwMode="auto">
          <a:xfrm>
            <a:off x="5498538" y="1348395"/>
            <a:ext cx="1886282" cy="840802"/>
          </a:xfrm>
          <a:prstGeom prst="accentBorderCallout1">
            <a:avLst>
              <a:gd name="adj1" fmla="val 39883"/>
              <a:gd name="adj2" fmla="val -8333"/>
              <a:gd name="adj3" fmla="val 45267"/>
              <a:gd name="adj4" fmla="val -16679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y(1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:R) 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Updated</a:t>
            </a:r>
          </a:p>
          <a:p>
            <a:pPr algn="ctr"/>
            <a:r>
              <a:rPr kumimoji="0" lang="de-DE" sz="16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C-1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times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b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from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outer</a:t>
            </a: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cache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Legende mit Linie 1 (Rahmen und Markierungsleiste) 313"/>
          <p:cNvSpPr/>
          <p:nvPr/>
        </p:nvSpPr>
        <p:spPr bwMode="auto">
          <a:xfrm>
            <a:off x="5478228" y="2250450"/>
            <a:ext cx="1926902" cy="845656"/>
          </a:xfrm>
          <a:prstGeom prst="accentBorderCallout1">
            <a:avLst>
              <a:gd name="adj1" fmla="val 62337"/>
              <a:gd name="adj2" fmla="val -8056"/>
              <a:gd name="adj3" fmla="val 86272"/>
              <a:gd name="adj4" fmla="val -34571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y(1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:R) 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Updated</a:t>
            </a:r>
          </a:p>
          <a:p>
            <a:pPr algn="ctr"/>
            <a:r>
              <a:rPr kumimoji="0" lang="de-DE" sz="16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C/2-1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times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b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from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outer</a:t>
            </a: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cache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Legende mit Linie 1 (Rahmen und Markierungsleiste) 314"/>
          <p:cNvSpPr/>
          <p:nvPr/>
        </p:nvSpPr>
        <p:spPr bwMode="auto">
          <a:xfrm>
            <a:off x="44129" y="3452909"/>
            <a:ext cx="2457824" cy="612648"/>
          </a:xfrm>
          <a:prstGeom prst="accentBorderCallout1">
            <a:avLst>
              <a:gd name="adj1" fmla="val 26675"/>
              <a:gd name="adj2" fmla="val 101723"/>
              <a:gd name="adj3" fmla="val 84762"/>
              <a:gd name="adj4" fmla="val 12648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Data </a:t>
            </a:r>
            <a:r>
              <a:rPr lang="de-DE" sz="1600" dirty="0" err="1">
                <a:solidFill>
                  <a:schemeClr val="bg1"/>
                </a:solidFill>
              </a:rPr>
              <a:t>transfer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for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y</a:t>
            </a:r>
            <a:r>
              <a:rPr lang="de-DE" sz="1600" dirty="0">
                <a:solidFill>
                  <a:schemeClr val="bg1"/>
                </a:solidFill>
              </a:rPr>
              <a:t>: 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16 Byte/</a:t>
            </a: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 </a:t>
            </a:r>
            <a:r>
              <a:rPr kumimoji="0" lang="de-DE" sz="16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iterations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Legende mit Linie 1 (Rahmen und Markierungsleiste) 315"/>
          <p:cNvSpPr/>
          <p:nvPr/>
        </p:nvSpPr>
        <p:spPr bwMode="auto">
          <a:xfrm>
            <a:off x="4939424" y="4511640"/>
            <a:ext cx="1118229" cy="361373"/>
          </a:xfrm>
          <a:prstGeom prst="accentBorderCallout1">
            <a:avLst>
              <a:gd name="adj1" fmla="val 44589"/>
              <a:gd name="adj2" fmla="val -5377"/>
              <a:gd name="adj3" fmla="val -134685"/>
              <a:gd name="adj4" fmla="val -43574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LD </a:t>
            </a:r>
            <a:r>
              <a:rPr lang="de-DE" sz="1600" b="1" dirty="0" err="1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y</a:t>
            </a:r>
            <a:r>
              <a:rPr lang="de-DE" sz="16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de-DE" sz="1600" b="1" dirty="0" err="1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de-DE" sz="16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  <a:endParaRPr kumimoji="0" lang="de-DE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Legende mit Linie 1 (Rahmen und Markierungsleiste) 316"/>
          <p:cNvSpPr/>
          <p:nvPr/>
        </p:nvSpPr>
        <p:spPr bwMode="auto">
          <a:xfrm>
            <a:off x="1183968" y="4493216"/>
            <a:ext cx="1118229" cy="361373"/>
          </a:xfrm>
          <a:prstGeom prst="accentBorderCallout1">
            <a:avLst>
              <a:gd name="adj1" fmla="val 51307"/>
              <a:gd name="adj2" fmla="val 104617"/>
              <a:gd name="adj3" fmla="val -74225"/>
              <a:gd name="adj4" fmla="val 183651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ST </a:t>
            </a:r>
            <a:r>
              <a:rPr lang="de-DE" sz="1600" b="1" dirty="0" err="1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y</a:t>
            </a:r>
            <a:r>
              <a:rPr lang="de-DE" sz="16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de-DE" sz="1600" b="1" dirty="0" err="1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de-DE" sz="16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  <a:endParaRPr kumimoji="0" lang="de-DE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564782" y="5590390"/>
                <a:ext cx="7867511" cy="61664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200" dirty="0">
                    <a:solidFill>
                      <a:schemeClr val="bg1"/>
                    </a:solidFill>
                  </a:rPr>
                  <a:t>General for m-way unroll &amp; jam: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</m:sub>
                      <m:sup>
                        <m:r>
                          <a:rPr lang="de-DE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ourier New" panose="02070309020205020404" pitchFamily="49" charset="0"/>
                          </a:rPr>
                          <m:t>𝑖</m:t>
                        </m:r>
                      </m:sup>
                    </m:sSubSup>
                    <m:r>
                      <a:rPr lang="de-DE" sz="2400" i="1">
                        <a:solidFill>
                          <a:srgbClr val="FF0000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=(8+</m:t>
                    </m:r>
                    <m:f>
                      <m:fPr>
                        <m:ctrlPr>
                          <a:rPr lang="mr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ourier New" panose="02070309020205020404" pitchFamily="49" charset="0"/>
                          </a:rPr>
                          <m:t>16</m:t>
                        </m:r>
                      </m:num>
                      <m:den>
                        <m:r>
                          <a:rPr lang="de-DE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ourier New" panose="02070309020205020404" pitchFamily="49" charset="0"/>
                          </a:rPr>
                          <m:t>𝑚</m:t>
                        </m:r>
                      </m:den>
                    </m:f>
                    <m:r>
                      <a:rPr lang="de-DE" sz="2400" i="1">
                        <a:solidFill>
                          <a:srgbClr val="FF0000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) </m:t>
                    </m:r>
                    <m:r>
                      <a:rPr lang="de-DE" sz="2400" i="1">
                        <a:solidFill>
                          <a:srgbClr val="FF0000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𝐵</m:t>
                    </m:r>
                    <m:r>
                      <a:rPr lang="de-DE" sz="2400" i="1">
                        <a:solidFill>
                          <a:srgbClr val="FF0000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/</m:t>
                    </m:r>
                    <m:r>
                      <a:rPr lang="de-DE" sz="2400" i="1">
                        <a:solidFill>
                          <a:srgbClr val="FF0000"/>
                        </a:solidFill>
                        <a:latin typeface="Cambria Math" charset="0"/>
                        <a:cs typeface="Courier New" panose="02070309020205020404" pitchFamily="49" charset="0"/>
                      </a:rPr>
                      <m:t>𝑖𝑡𝑒𝑟𝑎𝑡𝑖𝑜𝑛</m:t>
                    </m:r>
                  </m:oMath>
                </a14:m>
                <a:r>
                  <a:rPr lang="de-DE" sz="2400" dirty="0">
                    <a:solidFill>
                      <a:srgbClr val="FF0000"/>
                    </a:solidFill>
                  </a:rPr>
                  <a:t> </a:t>
                </a:r>
                <a:endParaRPr lang="en-US" sz="2200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782" y="5590390"/>
                <a:ext cx="7867511" cy="616644"/>
              </a:xfrm>
              <a:prstGeom prst="rect">
                <a:avLst/>
              </a:prstGeom>
              <a:blipFill rotWithShape="0">
                <a:blip r:embed="rId4"/>
                <a:stretch>
                  <a:fillRect l="-928" b="-384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nhaltsplatzhalter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13522" r="9069" b="3557"/>
          <a:stretch/>
        </p:blipFill>
        <p:spPr>
          <a:xfrm>
            <a:off x="7576651" y="1440760"/>
            <a:ext cx="3794981" cy="3483539"/>
          </a:xfrm>
          <a:prstGeom prst="rect">
            <a:avLst/>
          </a:prstGeom>
        </p:spPr>
      </p:pic>
      <p:pic>
        <p:nvPicPr>
          <p:cNvPr id="14" name="Bild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8" t="13215" r="9160" b="4426"/>
          <a:stretch/>
        </p:blipFill>
        <p:spPr>
          <a:xfrm>
            <a:off x="7606234" y="1374665"/>
            <a:ext cx="3708972" cy="3615728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7867249" y="2748641"/>
            <a:ext cx="328773" cy="295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a cluster is standard</a:t>
            </a:r>
          </a:p>
          <a:p>
            <a:r>
              <a:rPr lang="en-US" dirty="0"/>
              <a:t>Good libraries for work &amp; data distribution</a:t>
            </a:r>
          </a:p>
          <a:p>
            <a:r>
              <a:rPr lang="en-US" dirty="0"/>
              <a:t>So, why optimize at node level?</a:t>
            </a:r>
          </a:p>
          <a:p>
            <a:pPr lvl="1"/>
            <a:r>
              <a:rPr lang="en-US" dirty="0"/>
              <a:t>It’s there and it’s (almost) for free </a:t>
            </a:r>
          </a:p>
          <a:p>
            <a:pPr lvl="1"/>
            <a:r>
              <a:rPr lang="en-US" dirty="0"/>
              <a:t>Energy consumption (</a:t>
            </a:r>
            <a:r>
              <a:rPr lang="en-US" dirty="0" err="1"/>
              <a:t>Exascale</a:t>
            </a:r>
            <a:r>
              <a:rPr lang="en-US" dirty="0"/>
              <a:t> and beyond)</a:t>
            </a:r>
          </a:p>
          <a:p>
            <a:pPr lvl="1"/>
            <a:r>
              <a:rPr lang="en-US" dirty="0"/>
              <a:t>Own aspiration</a:t>
            </a:r>
          </a:p>
          <a:p>
            <a:endParaRPr lang="en-US" dirty="0"/>
          </a:p>
          <a:p>
            <a:r>
              <a:rPr lang="en-US" dirty="0"/>
              <a:t>Bad code always scales!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br>
              <a:rPr lang="en-US" dirty="0"/>
            </a:br>
            <a:r>
              <a:rPr lang="en-US" i="1" dirty="0"/>
              <a:t>Hardware is cheap</a:t>
            </a:r>
          </a:p>
        </p:txBody>
      </p:sp>
      <p:sp>
        <p:nvSpPr>
          <p:cNvPr id="4" name="Smiley 3"/>
          <p:cNvSpPr/>
          <p:nvPr/>
        </p:nvSpPr>
        <p:spPr>
          <a:xfrm>
            <a:off x="6466510" y="3125586"/>
            <a:ext cx="565266" cy="498763"/>
          </a:xfrm>
          <a:prstGeom prst="smileyFace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E5CDA0-0CCF-2C42-ABEC-2F71D57553C1}"/>
              </a:ext>
            </a:extLst>
          </p:cNvPr>
          <p:cNvSpPr txBox="1">
            <a:spLocks/>
          </p:cNvSpPr>
          <p:nvPr/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330" dirty="0">
                <a:solidFill>
                  <a:srgbClr val="FFFFFF"/>
                </a:solidFill>
              </a:rPr>
              <a:t>IHPCSS2018: Single </a:t>
            </a:r>
            <a:r>
              <a:rPr lang="de-DE" sz="1330" dirty="0" err="1">
                <a:solidFill>
                  <a:srgbClr val="FFFFFF"/>
                </a:solidFill>
              </a:rPr>
              <a:t>Node</a:t>
            </a:r>
            <a:r>
              <a:rPr lang="de-DE" sz="1330" dirty="0">
                <a:solidFill>
                  <a:srgbClr val="FFFFFF"/>
                </a:solidFill>
              </a:rPr>
              <a:t> </a:t>
            </a:r>
            <a:r>
              <a:rPr lang="de-DE" sz="1330" dirty="0" err="1">
                <a:solidFill>
                  <a:srgbClr val="FFFFFF"/>
                </a:solidFill>
              </a:rPr>
              <a:t>Optimization</a:t>
            </a:r>
            <a:r>
              <a:rPr lang="de-DE" sz="1330" dirty="0">
                <a:solidFill>
                  <a:srgbClr val="FFFFFF"/>
                </a:solidFill>
              </a:rPr>
              <a:t>.                                       Thomas Roehl</a:t>
            </a:r>
          </a:p>
        </p:txBody>
      </p:sp>
    </p:spTree>
    <p:extLst>
      <p:ext uri="{BB962C8B-B14F-4D97-AF65-F5344CB8AC3E}">
        <p14:creationId xmlns:p14="http://schemas.microsoft.com/office/powerpoint/2010/main" val="35939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Dense matrix-vector multiplication in DP</a:t>
            </a:r>
            <a:br>
              <a:rPr lang="en-US" sz="4000" dirty="0"/>
            </a:br>
            <a:r>
              <a:rPr lang="en-US" sz="3730" i="1" dirty="0" err="1"/>
              <a:t>Reducion</a:t>
            </a:r>
            <a:r>
              <a:rPr lang="en-US" sz="3730" i="1" dirty="0"/>
              <a:t> of cache traffic by “blocking/tiling”</a:t>
            </a:r>
            <a:endParaRPr lang="en-US" sz="3730" dirty="0"/>
          </a:p>
        </p:txBody>
      </p:sp>
      <p:grpSp>
        <p:nvGrpSpPr>
          <p:cNvPr id="244" name="Gruppieren 243"/>
          <p:cNvGrpSpPr/>
          <p:nvPr/>
        </p:nvGrpSpPr>
        <p:grpSpPr>
          <a:xfrm rot="5400000">
            <a:off x="1702133" y="1235542"/>
            <a:ext cx="1999097" cy="2279152"/>
            <a:chOff x="3540125" y="1662113"/>
            <a:chExt cx="1778000" cy="1778000"/>
          </a:xfrm>
        </p:grpSpPr>
        <p:sp>
          <p:nvSpPr>
            <p:cNvPr id="245" name="Rectangle 85"/>
            <p:cNvSpPr>
              <a:spLocks noChangeArrowheads="1"/>
            </p:cNvSpPr>
            <p:nvPr/>
          </p:nvSpPr>
          <p:spPr bwMode="auto">
            <a:xfrm>
              <a:off x="3540125" y="1858963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46" name="Rectangle 86"/>
            <p:cNvSpPr>
              <a:spLocks noChangeArrowheads="1"/>
            </p:cNvSpPr>
            <p:nvPr/>
          </p:nvSpPr>
          <p:spPr bwMode="auto">
            <a:xfrm>
              <a:off x="3540125" y="20574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47" name="Rectangle 87"/>
            <p:cNvSpPr>
              <a:spLocks noChangeArrowheads="1"/>
            </p:cNvSpPr>
            <p:nvPr/>
          </p:nvSpPr>
          <p:spPr bwMode="auto">
            <a:xfrm>
              <a:off x="3540125" y="2254250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48" name="Rectangle 88"/>
            <p:cNvSpPr>
              <a:spLocks noChangeArrowheads="1"/>
            </p:cNvSpPr>
            <p:nvPr/>
          </p:nvSpPr>
          <p:spPr bwMode="auto">
            <a:xfrm>
              <a:off x="3540125" y="24526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49" name="Rectangle 89"/>
            <p:cNvSpPr>
              <a:spLocks noChangeArrowheads="1"/>
            </p:cNvSpPr>
            <p:nvPr/>
          </p:nvSpPr>
          <p:spPr bwMode="auto">
            <a:xfrm>
              <a:off x="3540125" y="2649538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50" name="Rectangle 90"/>
            <p:cNvSpPr>
              <a:spLocks noChangeArrowheads="1"/>
            </p:cNvSpPr>
            <p:nvPr/>
          </p:nvSpPr>
          <p:spPr bwMode="auto">
            <a:xfrm>
              <a:off x="3540125" y="28479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51" name="Rectangle 91"/>
            <p:cNvSpPr>
              <a:spLocks noChangeArrowheads="1"/>
            </p:cNvSpPr>
            <p:nvPr/>
          </p:nvSpPr>
          <p:spPr bwMode="auto">
            <a:xfrm>
              <a:off x="3540125" y="3044825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52" name="Rectangle 92"/>
            <p:cNvSpPr>
              <a:spLocks noChangeArrowheads="1"/>
            </p:cNvSpPr>
            <p:nvPr/>
          </p:nvSpPr>
          <p:spPr bwMode="auto">
            <a:xfrm>
              <a:off x="3540125" y="32432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53" name="Rectangle 93"/>
            <p:cNvSpPr>
              <a:spLocks noChangeArrowheads="1"/>
            </p:cNvSpPr>
            <p:nvPr/>
          </p:nvSpPr>
          <p:spPr bwMode="auto">
            <a:xfrm>
              <a:off x="3540125" y="166211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54" name="Rectangle 94"/>
            <p:cNvSpPr>
              <a:spLocks noChangeArrowheads="1"/>
            </p:cNvSpPr>
            <p:nvPr/>
          </p:nvSpPr>
          <p:spPr bwMode="auto">
            <a:xfrm>
              <a:off x="3736975" y="1858963"/>
              <a:ext cx="198438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55" name="Rectangle 95"/>
            <p:cNvSpPr>
              <a:spLocks noChangeArrowheads="1"/>
            </p:cNvSpPr>
            <p:nvPr/>
          </p:nvSpPr>
          <p:spPr bwMode="auto">
            <a:xfrm>
              <a:off x="3736975" y="2057400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56" name="Rectangle 96"/>
            <p:cNvSpPr>
              <a:spLocks noChangeArrowheads="1"/>
            </p:cNvSpPr>
            <p:nvPr/>
          </p:nvSpPr>
          <p:spPr bwMode="auto">
            <a:xfrm>
              <a:off x="3736975" y="2254250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57" name="Rectangle 97"/>
            <p:cNvSpPr>
              <a:spLocks noChangeArrowheads="1"/>
            </p:cNvSpPr>
            <p:nvPr/>
          </p:nvSpPr>
          <p:spPr bwMode="auto">
            <a:xfrm>
              <a:off x="3736975" y="2452688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58" name="Rectangle 98"/>
            <p:cNvSpPr>
              <a:spLocks noChangeArrowheads="1"/>
            </p:cNvSpPr>
            <p:nvPr/>
          </p:nvSpPr>
          <p:spPr bwMode="auto">
            <a:xfrm>
              <a:off x="3736975" y="2649538"/>
              <a:ext cx="198438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59" name="Rectangle 99"/>
            <p:cNvSpPr>
              <a:spLocks noChangeArrowheads="1"/>
            </p:cNvSpPr>
            <p:nvPr/>
          </p:nvSpPr>
          <p:spPr bwMode="auto">
            <a:xfrm>
              <a:off x="3736975" y="2847975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60" name="Rectangle 100"/>
            <p:cNvSpPr>
              <a:spLocks noChangeArrowheads="1"/>
            </p:cNvSpPr>
            <p:nvPr/>
          </p:nvSpPr>
          <p:spPr bwMode="auto">
            <a:xfrm>
              <a:off x="3736975" y="3044825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61" name="Rectangle 101"/>
            <p:cNvSpPr>
              <a:spLocks noChangeArrowheads="1"/>
            </p:cNvSpPr>
            <p:nvPr/>
          </p:nvSpPr>
          <p:spPr bwMode="auto">
            <a:xfrm>
              <a:off x="3736975" y="3243263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62" name="Rectangle 102"/>
            <p:cNvSpPr>
              <a:spLocks noChangeArrowheads="1"/>
            </p:cNvSpPr>
            <p:nvPr/>
          </p:nvSpPr>
          <p:spPr bwMode="auto">
            <a:xfrm>
              <a:off x="3736975" y="1662113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63" name="Rectangle 103"/>
            <p:cNvSpPr>
              <a:spLocks noChangeArrowheads="1"/>
            </p:cNvSpPr>
            <p:nvPr/>
          </p:nvSpPr>
          <p:spPr bwMode="auto">
            <a:xfrm>
              <a:off x="3935413" y="1858963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64" name="Rectangle 104"/>
            <p:cNvSpPr>
              <a:spLocks noChangeArrowheads="1"/>
            </p:cNvSpPr>
            <p:nvPr/>
          </p:nvSpPr>
          <p:spPr bwMode="auto">
            <a:xfrm>
              <a:off x="3935413" y="20574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65" name="Rectangle 105"/>
            <p:cNvSpPr>
              <a:spLocks noChangeArrowheads="1"/>
            </p:cNvSpPr>
            <p:nvPr/>
          </p:nvSpPr>
          <p:spPr bwMode="auto">
            <a:xfrm>
              <a:off x="3935413" y="2254250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66" name="Rectangle 106"/>
            <p:cNvSpPr>
              <a:spLocks noChangeArrowheads="1"/>
            </p:cNvSpPr>
            <p:nvPr/>
          </p:nvSpPr>
          <p:spPr bwMode="auto">
            <a:xfrm>
              <a:off x="3935413" y="24526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67" name="Rectangle 107"/>
            <p:cNvSpPr>
              <a:spLocks noChangeArrowheads="1"/>
            </p:cNvSpPr>
            <p:nvPr/>
          </p:nvSpPr>
          <p:spPr bwMode="auto">
            <a:xfrm>
              <a:off x="3935413" y="2649538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68" name="Rectangle 108"/>
            <p:cNvSpPr>
              <a:spLocks noChangeArrowheads="1"/>
            </p:cNvSpPr>
            <p:nvPr/>
          </p:nvSpPr>
          <p:spPr bwMode="auto">
            <a:xfrm>
              <a:off x="3935413" y="28479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69" name="Rectangle 109"/>
            <p:cNvSpPr>
              <a:spLocks noChangeArrowheads="1"/>
            </p:cNvSpPr>
            <p:nvPr/>
          </p:nvSpPr>
          <p:spPr bwMode="auto">
            <a:xfrm>
              <a:off x="3935413" y="3044825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70" name="Rectangle 110"/>
            <p:cNvSpPr>
              <a:spLocks noChangeArrowheads="1"/>
            </p:cNvSpPr>
            <p:nvPr/>
          </p:nvSpPr>
          <p:spPr bwMode="auto">
            <a:xfrm>
              <a:off x="3935413" y="32432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71" name="Rectangle 111"/>
            <p:cNvSpPr>
              <a:spLocks noChangeArrowheads="1"/>
            </p:cNvSpPr>
            <p:nvPr/>
          </p:nvSpPr>
          <p:spPr bwMode="auto">
            <a:xfrm>
              <a:off x="3935413" y="166211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72" name="Rectangle 112"/>
            <p:cNvSpPr>
              <a:spLocks noChangeArrowheads="1"/>
            </p:cNvSpPr>
            <p:nvPr/>
          </p:nvSpPr>
          <p:spPr bwMode="auto">
            <a:xfrm>
              <a:off x="4132263" y="1858963"/>
              <a:ext cx="198437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4132263" y="2057400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4132263" y="2254250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4132263" y="2452688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4132263" y="2649538"/>
              <a:ext cx="198437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4132263" y="2847975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4132263" y="3044825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132263" y="3243263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80" name="Rectangle 120"/>
            <p:cNvSpPr>
              <a:spLocks noChangeArrowheads="1"/>
            </p:cNvSpPr>
            <p:nvPr/>
          </p:nvSpPr>
          <p:spPr bwMode="auto">
            <a:xfrm>
              <a:off x="4132263" y="1662113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81" name="Rectangle 121"/>
            <p:cNvSpPr>
              <a:spLocks noChangeArrowheads="1"/>
            </p:cNvSpPr>
            <p:nvPr/>
          </p:nvSpPr>
          <p:spPr bwMode="auto">
            <a:xfrm>
              <a:off x="4330700" y="1858963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82" name="Rectangle 122"/>
            <p:cNvSpPr>
              <a:spLocks noChangeArrowheads="1"/>
            </p:cNvSpPr>
            <p:nvPr/>
          </p:nvSpPr>
          <p:spPr bwMode="auto">
            <a:xfrm>
              <a:off x="4330700" y="20574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83" name="Rectangle 123"/>
            <p:cNvSpPr>
              <a:spLocks noChangeArrowheads="1"/>
            </p:cNvSpPr>
            <p:nvPr/>
          </p:nvSpPr>
          <p:spPr bwMode="auto">
            <a:xfrm>
              <a:off x="4330700" y="2254250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84" name="Rectangle 124"/>
            <p:cNvSpPr>
              <a:spLocks noChangeArrowheads="1"/>
            </p:cNvSpPr>
            <p:nvPr/>
          </p:nvSpPr>
          <p:spPr bwMode="auto">
            <a:xfrm>
              <a:off x="4330700" y="24526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85" name="Rectangle 125"/>
            <p:cNvSpPr>
              <a:spLocks noChangeArrowheads="1"/>
            </p:cNvSpPr>
            <p:nvPr/>
          </p:nvSpPr>
          <p:spPr bwMode="auto">
            <a:xfrm>
              <a:off x="4330700" y="2649538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86" name="Rectangle 126"/>
            <p:cNvSpPr>
              <a:spLocks noChangeArrowheads="1"/>
            </p:cNvSpPr>
            <p:nvPr/>
          </p:nvSpPr>
          <p:spPr bwMode="auto">
            <a:xfrm>
              <a:off x="4330700" y="28479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87" name="Rectangle 127"/>
            <p:cNvSpPr>
              <a:spLocks noChangeArrowheads="1"/>
            </p:cNvSpPr>
            <p:nvPr/>
          </p:nvSpPr>
          <p:spPr bwMode="auto">
            <a:xfrm>
              <a:off x="4330700" y="3044825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88" name="Rectangle 128"/>
            <p:cNvSpPr>
              <a:spLocks noChangeArrowheads="1"/>
            </p:cNvSpPr>
            <p:nvPr/>
          </p:nvSpPr>
          <p:spPr bwMode="auto">
            <a:xfrm>
              <a:off x="4330700" y="32432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89" name="Rectangle 129"/>
            <p:cNvSpPr>
              <a:spLocks noChangeArrowheads="1"/>
            </p:cNvSpPr>
            <p:nvPr/>
          </p:nvSpPr>
          <p:spPr bwMode="auto">
            <a:xfrm>
              <a:off x="4330700" y="166211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90" name="Rectangle 130"/>
            <p:cNvSpPr>
              <a:spLocks noChangeArrowheads="1"/>
            </p:cNvSpPr>
            <p:nvPr/>
          </p:nvSpPr>
          <p:spPr bwMode="auto">
            <a:xfrm>
              <a:off x="4527550" y="1858963"/>
              <a:ext cx="198438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91" name="Rectangle 131"/>
            <p:cNvSpPr>
              <a:spLocks noChangeArrowheads="1"/>
            </p:cNvSpPr>
            <p:nvPr/>
          </p:nvSpPr>
          <p:spPr bwMode="auto">
            <a:xfrm>
              <a:off x="4527550" y="2057400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92" name="Rectangle 132"/>
            <p:cNvSpPr>
              <a:spLocks noChangeArrowheads="1"/>
            </p:cNvSpPr>
            <p:nvPr/>
          </p:nvSpPr>
          <p:spPr bwMode="auto">
            <a:xfrm>
              <a:off x="4527550" y="2254250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93" name="Rectangle 133"/>
            <p:cNvSpPr>
              <a:spLocks noChangeArrowheads="1"/>
            </p:cNvSpPr>
            <p:nvPr/>
          </p:nvSpPr>
          <p:spPr bwMode="auto">
            <a:xfrm>
              <a:off x="4527550" y="2452688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94" name="Rectangle 134"/>
            <p:cNvSpPr>
              <a:spLocks noChangeArrowheads="1"/>
            </p:cNvSpPr>
            <p:nvPr/>
          </p:nvSpPr>
          <p:spPr bwMode="auto">
            <a:xfrm>
              <a:off x="4527550" y="2649538"/>
              <a:ext cx="198438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95" name="Rectangle 135"/>
            <p:cNvSpPr>
              <a:spLocks noChangeArrowheads="1"/>
            </p:cNvSpPr>
            <p:nvPr/>
          </p:nvSpPr>
          <p:spPr bwMode="auto">
            <a:xfrm>
              <a:off x="4527550" y="2847975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96" name="Rectangle 136"/>
            <p:cNvSpPr>
              <a:spLocks noChangeArrowheads="1"/>
            </p:cNvSpPr>
            <p:nvPr/>
          </p:nvSpPr>
          <p:spPr bwMode="auto">
            <a:xfrm>
              <a:off x="4527550" y="3044825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97" name="Rectangle 137"/>
            <p:cNvSpPr>
              <a:spLocks noChangeArrowheads="1"/>
            </p:cNvSpPr>
            <p:nvPr/>
          </p:nvSpPr>
          <p:spPr bwMode="auto">
            <a:xfrm>
              <a:off x="4527550" y="3243263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98" name="Rectangle 138"/>
            <p:cNvSpPr>
              <a:spLocks noChangeArrowheads="1"/>
            </p:cNvSpPr>
            <p:nvPr/>
          </p:nvSpPr>
          <p:spPr bwMode="auto">
            <a:xfrm>
              <a:off x="4527550" y="1662113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299" name="Rectangle 139"/>
            <p:cNvSpPr>
              <a:spLocks noChangeArrowheads="1"/>
            </p:cNvSpPr>
            <p:nvPr/>
          </p:nvSpPr>
          <p:spPr bwMode="auto">
            <a:xfrm>
              <a:off x="4725988" y="1858963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00" name="Rectangle 140"/>
            <p:cNvSpPr>
              <a:spLocks noChangeArrowheads="1"/>
            </p:cNvSpPr>
            <p:nvPr/>
          </p:nvSpPr>
          <p:spPr bwMode="auto">
            <a:xfrm>
              <a:off x="4725988" y="20574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01" name="Rectangle 141"/>
            <p:cNvSpPr>
              <a:spLocks noChangeArrowheads="1"/>
            </p:cNvSpPr>
            <p:nvPr/>
          </p:nvSpPr>
          <p:spPr bwMode="auto">
            <a:xfrm>
              <a:off x="4725988" y="2254250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02" name="Rectangle 142"/>
            <p:cNvSpPr>
              <a:spLocks noChangeArrowheads="1"/>
            </p:cNvSpPr>
            <p:nvPr/>
          </p:nvSpPr>
          <p:spPr bwMode="auto">
            <a:xfrm>
              <a:off x="4725988" y="24526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03" name="Rectangle 143"/>
            <p:cNvSpPr>
              <a:spLocks noChangeArrowheads="1"/>
            </p:cNvSpPr>
            <p:nvPr/>
          </p:nvSpPr>
          <p:spPr bwMode="auto">
            <a:xfrm>
              <a:off x="4725988" y="2649538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04" name="Rectangle 144"/>
            <p:cNvSpPr>
              <a:spLocks noChangeArrowheads="1"/>
            </p:cNvSpPr>
            <p:nvPr/>
          </p:nvSpPr>
          <p:spPr bwMode="auto">
            <a:xfrm>
              <a:off x="4725988" y="28479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05" name="Rectangle 145"/>
            <p:cNvSpPr>
              <a:spLocks noChangeArrowheads="1"/>
            </p:cNvSpPr>
            <p:nvPr/>
          </p:nvSpPr>
          <p:spPr bwMode="auto">
            <a:xfrm>
              <a:off x="4725988" y="3044825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06" name="Rectangle 146"/>
            <p:cNvSpPr>
              <a:spLocks noChangeArrowheads="1"/>
            </p:cNvSpPr>
            <p:nvPr/>
          </p:nvSpPr>
          <p:spPr bwMode="auto">
            <a:xfrm>
              <a:off x="4725988" y="32432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07" name="Rectangle 147"/>
            <p:cNvSpPr>
              <a:spLocks noChangeArrowheads="1"/>
            </p:cNvSpPr>
            <p:nvPr/>
          </p:nvSpPr>
          <p:spPr bwMode="auto">
            <a:xfrm>
              <a:off x="4725988" y="166211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08" name="Rectangle 148"/>
            <p:cNvSpPr>
              <a:spLocks noChangeArrowheads="1"/>
            </p:cNvSpPr>
            <p:nvPr/>
          </p:nvSpPr>
          <p:spPr bwMode="auto">
            <a:xfrm>
              <a:off x="4922838" y="1858963"/>
              <a:ext cx="198437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09" name="Rectangle 149"/>
            <p:cNvSpPr>
              <a:spLocks noChangeArrowheads="1"/>
            </p:cNvSpPr>
            <p:nvPr/>
          </p:nvSpPr>
          <p:spPr bwMode="auto">
            <a:xfrm>
              <a:off x="4922838" y="2057400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10" name="Rectangle 150"/>
            <p:cNvSpPr>
              <a:spLocks noChangeArrowheads="1"/>
            </p:cNvSpPr>
            <p:nvPr/>
          </p:nvSpPr>
          <p:spPr bwMode="auto">
            <a:xfrm>
              <a:off x="4922838" y="2254250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11" name="Rectangle 151"/>
            <p:cNvSpPr>
              <a:spLocks noChangeArrowheads="1"/>
            </p:cNvSpPr>
            <p:nvPr/>
          </p:nvSpPr>
          <p:spPr bwMode="auto">
            <a:xfrm>
              <a:off x="4922838" y="2452688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12" name="Rectangle 152"/>
            <p:cNvSpPr>
              <a:spLocks noChangeArrowheads="1"/>
            </p:cNvSpPr>
            <p:nvPr/>
          </p:nvSpPr>
          <p:spPr bwMode="auto">
            <a:xfrm>
              <a:off x="4922838" y="2649538"/>
              <a:ext cx="198437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13" name="Rectangle 153"/>
            <p:cNvSpPr>
              <a:spLocks noChangeArrowheads="1"/>
            </p:cNvSpPr>
            <p:nvPr/>
          </p:nvSpPr>
          <p:spPr bwMode="auto">
            <a:xfrm>
              <a:off x="4922838" y="2847975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14" name="Rectangle 154"/>
            <p:cNvSpPr>
              <a:spLocks noChangeArrowheads="1"/>
            </p:cNvSpPr>
            <p:nvPr/>
          </p:nvSpPr>
          <p:spPr bwMode="auto">
            <a:xfrm>
              <a:off x="4922838" y="3044825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15" name="Rectangle 155"/>
            <p:cNvSpPr>
              <a:spLocks noChangeArrowheads="1"/>
            </p:cNvSpPr>
            <p:nvPr/>
          </p:nvSpPr>
          <p:spPr bwMode="auto">
            <a:xfrm>
              <a:off x="4922838" y="3243263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16" name="Rectangle 156"/>
            <p:cNvSpPr>
              <a:spLocks noChangeArrowheads="1"/>
            </p:cNvSpPr>
            <p:nvPr/>
          </p:nvSpPr>
          <p:spPr bwMode="auto">
            <a:xfrm>
              <a:off x="4922838" y="1662113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17" name="Rectangle 157"/>
            <p:cNvSpPr>
              <a:spLocks noChangeArrowheads="1"/>
            </p:cNvSpPr>
            <p:nvPr/>
          </p:nvSpPr>
          <p:spPr bwMode="auto">
            <a:xfrm>
              <a:off x="5121275" y="1858963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18" name="Rectangle 158"/>
            <p:cNvSpPr>
              <a:spLocks noChangeArrowheads="1"/>
            </p:cNvSpPr>
            <p:nvPr/>
          </p:nvSpPr>
          <p:spPr bwMode="auto">
            <a:xfrm>
              <a:off x="5121275" y="20574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19" name="Rectangle 159"/>
            <p:cNvSpPr>
              <a:spLocks noChangeArrowheads="1"/>
            </p:cNvSpPr>
            <p:nvPr/>
          </p:nvSpPr>
          <p:spPr bwMode="auto">
            <a:xfrm>
              <a:off x="5121275" y="2254250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20" name="Rectangle 160"/>
            <p:cNvSpPr>
              <a:spLocks noChangeArrowheads="1"/>
            </p:cNvSpPr>
            <p:nvPr/>
          </p:nvSpPr>
          <p:spPr bwMode="auto">
            <a:xfrm>
              <a:off x="5121275" y="24526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21" name="Rectangle 161"/>
            <p:cNvSpPr>
              <a:spLocks noChangeArrowheads="1"/>
            </p:cNvSpPr>
            <p:nvPr/>
          </p:nvSpPr>
          <p:spPr bwMode="auto">
            <a:xfrm>
              <a:off x="5121275" y="2649538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22" name="Rectangle 162"/>
            <p:cNvSpPr>
              <a:spLocks noChangeArrowheads="1"/>
            </p:cNvSpPr>
            <p:nvPr/>
          </p:nvSpPr>
          <p:spPr bwMode="auto">
            <a:xfrm>
              <a:off x="5121275" y="28479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23" name="Rectangle 163"/>
            <p:cNvSpPr>
              <a:spLocks noChangeArrowheads="1"/>
            </p:cNvSpPr>
            <p:nvPr/>
          </p:nvSpPr>
          <p:spPr bwMode="auto">
            <a:xfrm>
              <a:off x="5121275" y="3044825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24" name="Rectangle 164"/>
            <p:cNvSpPr>
              <a:spLocks noChangeArrowheads="1"/>
            </p:cNvSpPr>
            <p:nvPr/>
          </p:nvSpPr>
          <p:spPr bwMode="auto">
            <a:xfrm>
              <a:off x="5121275" y="32432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sp>
          <p:nvSpPr>
            <p:cNvPr id="325" name="Rectangle 165"/>
            <p:cNvSpPr>
              <a:spLocks noChangeArrowheads="1"/>
            </p:cNvSpPr>
            <p:nvPr/>
          </p:nvSpPr>
          <p:spPr bwMode="auto">
            <a:xfrm>
              <a:off x="5121275" y="166211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D9A"/>
                </a:solidFill>
              </a:endParaRPr>
            </a:p>
          </p:txBody>
        </p:sp>
        <p:grpSp>
          <p:nvGrpSpPr>
            <p:cNvPr id="326" name="Group 196"/>
            <p:cNvGrpSpPr>
              <a:grpSpLocks/>
            </p:cNvGrpSpPr>
            <p:nvPr/>
          </p:nvGrpSpPr>
          <p:grpSpPr bwMode="auto">
            <a:xfrm>
              <a:off x="3636963" y="1757363"/>
              <a:ext cx="404812" cy="1570037"/>
              <a:chOff x="2898" y="1216"/>
              <a:chExt cx="255" cy="989"/>
            </a:xfrm>
          </p:grpSpPr>
          <p:sp>
            <p:nvSpPr>
              <p:cNvPr id="347" name="Line 197"/>
              <p:cNvSpPr>
                <a:spLocks noChangeShapeType="1"/>
              </p:cNvSpPr>
              <p:nvPr/>
            </p:nvSpPr>
            <p:spPr bwMode="auto">
              <a:xfrm>
                <a:off x="2901" y="121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48" name="Line 198"/>
              <p:cNvSpPr>
                <a:spLocks noChangeShapeType="1"/>
              </p:cNvSpPr>
              <p:nvPr/>
            </p:nvSpPr>
            <p:spPr bwMode="auto">
              <a:xfrm flipV="1">
                <a:off x="2901" y="1340"/>
                <a:ext cx="249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49" name="Line 199"/>
              <p:cNvSpPr>
                <a:spLocks noChangeShapeType="1"/>
              </p:cNvSpPr>
              <p:nvPr/>
            </p:nvSpPr>
            <p:spPr bwMode="auto">
              <a:xfrm>
                <a:off x="2901" y="145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50" name="Line 200"/>
              <p:cNvSpPr>
                <a:spLocks noChangeShapeType="1"/>
              </p:cNvSpPr>
              <p:nvPr/>
            </p:nvSpPr>
            <p:spPr bwMode="auto">
              <a:xfrm>
                <a:off x="2901" y="1583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51" name="Line 201"/>
              <p:cNvSpPr>
                <a:spLocks noChangeShapeType="1"/>
              </p:cNvSpPr>
              <p:nvPr/>
            </p:nvSpPr>
            <p:spPr bwMode="auto">
              <a:xfrm>
                <a:off x="2901" y="1711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52" name="Line 202"/>
              <p:cNvSpPr>
                <a:spLocks noChangeShapeType="1"/>
              </p:cNvSpPr>
              <p:nvPr/>
            </p:nvSpPr>
            <p:spPr bwMode="auto">
              <a:xfrm>
                <a:off x="2901" y="183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53" name="Line 203"/>
              <p:cNvSpPr>
                <a:spLocks noChangeShapeType="1"/>
              </p:cNvSpPr>
              <p:nvPr/>
            </p:nvSpPr>
            <p:spPr bwMode="auto">
              <a:xfrm>
                <a:off x="2898" y="196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54" name="Line 204"/>
              <p:cNvSpPr>
                <a:spLocks noChangeShapeType="1"/>
              </p:cNvSpPr>
              <p:nvPr/>
            </p:nvSpPr>
            <p:spPr bwMode="auto">
              <a:xfrm>
                <a:off x="2898" y="208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55" name="Line 205"/>
              <p:cNvSpPr>
                <a:spLocks noChangeShapeType="1"/>
              </p:cNvSpPr>
              <p:nvPr/>
            </p:nvSpPr>
            <p:spPr bwMode="auto">
              <a:xfrm>
                <a:off x="2898" y="220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</p:grpSp>
        <p:grpSp>
          <p:nvGrpSpPr>
            <p:cNvPr id="327" name="Group 206"/>
            <p:cNvGrpSpPr>
              <a:grpSpLocks/>
            </p:cNvGrpSpPr>
            <p:nvPr/>
          </p:nvGrpSpPr>
          <p:grpSpPr bwMode="auto">
            <a:xfrm>
              <a:off x="4240213" y="1757363"/>
              <a:ext cx="404812" cy="1570037"/>
              <a:chOff x="2898" y="1216"/>
              <a:chExt cx="255" cy="989"/>
            </a:xfrm>
          </p:grpSpPr>
          <p:sp>
            <p:nvSpPr>
              <p:cNvPr id="338" name="Line 207"/>
              <p:cNvSpPr>
                <a:spLocks noChangeShapeType="1"/>
              </p:cNvSpPr>
              <p:nvPr/>
            </p:nvSpPr>
            <p:spPr bwMode="auto">
              <a:xfrm>
                <a:off x="2901" y="121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39" name="Line 208"/>
              <p:cNvSpPr>
                <a:spLocks noChangeShapeType="1"/>
              </p:cNvSpPr>
              <p:nvPr/>
            </p:nvSpPr>
            <p:spPr bwMode="auto">
              <a:xfrm flipV="1">
                <a:off x="2901" y="1340"/>
                <a:ext cx="249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40" name="Line 209"/>
              <p:cNvSpPr>
                <a:spLocks noChangeShapeType="1"/>
              </p:cNvSpPr>
              <p:nvPr/>
            </p:nvSpPr>
            <p:spPr bwMode="auto">
              <a:xfrm>
                <a:off x="2901" y="145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41" name="Line 210"/>
              <p:cNvSpPr>
                <a:spLocks noChangeShapeType="1"/>
              </p:cNvSpPr>
              <p:nvPr/>
            </p:nvSpPr>
            <p:spPr bwMode="auto">
              <a:xfrm>
                <a:off x="2901" y="1583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42" name="Line 211"/>
              <p:cNvSpPr>
                <a:spLocks noChangeShapeType="1"/>
              </p:cNvSpPr>
              <p:nvPr/>
            </p:nvSpPr>
            <p:spPr bwMode="auto">
              <a:xfrm>
                <a:off x="2901" y="1711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43" name="Line 212"/>
              <p:cNvSpPr>
                <a:spLocks noChangeShapeType="1"/>
              </p:cNvSpPr>
              <p:nvPr/>
            </p:nvSpPr>
            <p:spPr bwMode="auto">
              <a:xfrm>
                <a:off x="2901" y="183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44" name="Line 213"/>
              <p:cNvSpPr>
                <a:spLocks noChangeShapeType="1"/>
              </p:cNvSpPr>
              <p:nvPr/>
            </p:nvSpPr>
            <p:spPr bwMode="auto">
              <a:xfrm>
                <a:off x="2898" y="196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45" name="Line 214"/>
              <p:cNvSpPr>
                <a:spLocks noChangeShapeType="1"/>
              </p:cNvSpPr>
              <p:nvPr/>
            </p:nvSpPr>
            <p:spPr bwMode="auto">
              <a:xfrm>
                <a:off x="2898" y="208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46" name="Line 215"/>
              <p:cNvSpPr>
                <a:spLocks noChangeShapeType="1"/>
              </p:cNvSpPr>
              <p:nvPr/>
            </p:nvSpPr>
            <p:spPr bwMode="auto">
              <a:xfrm>
                <a:off x="2898" y="220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</p:grpSp>
        <p:grpSp>
          <p:nvGrpSpPr>
            <p:cNvPr id="328" name="Group 216"/>
            <p:cNvGrpSpPr>
              <a:grpSpLocks/>
            </p:cNvGrpSpPr>
            <p:nvPr/>
          </p:nvGrpSpPr>
          <p:grpSpPr bwMode="auto">
            <a:xfrm>
              <a:off x="4830763" y="1757363"/>
              <a:ext cx="404812" cy="1570037"/>
              <a:chOff x="2898" y="1216"/>
              <a:chExt cx="255" cy="989"/>
            </a:xfrm>
          </p:grpSpPr>
          <p:sp>
            <p:nvSpPr>
              <p:cNvPr id="329" name="Line 217"/>
              <p:cNvSpPr>
                <a:spLocks noChangeShapeType="1"/>
              </p:cNvSpPr>
              <p:nvPr/>
            </p:nvSpPr>
            <p:spPr bwMode="auto">
              <a:xfrm>
                <a:off x="2901" y="121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30" name="Line 218"/>
              <p:cNvSpPr>
                <a:spLocks noChangeShapeType="1"/>
              </p:cNvSpPr>
              <p:nvPr/>
            </p:nvSpPr>
            <p:spPr bwMode="auto">
              <a:xfrm flipV="1">
                <a:off x="2901" y="1340"/>
                <a:ext cx="249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31" name="Line 219"/>
              <p:cNvSpPr>
                <a:spLocks noChangeShapeType="1"/>
              </p:cNvSpPr>
              <p:nvPr/>
            </p:nvSpPr>
            <p:spPr bwMode="auto">
              <a:xfrm>
                <a:off x="2901" y="145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32" name="Line 220"/>
              <p:cNvSpPr>
                <a:spLocks noChangeShapeType="1"/>
              </p:cNvSpPr>
              <p:nvPr/>
            </p:nvSpPr>
            <p:spPr bwMode="auto">
              <a:xfrm>
                <a:off x="2901" y="1583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33" name="Line 221"/>
              <p:cNvSpPr>
                <a:spLocks noChangeShapeType="1"/>
              </p:cNvSpPr>
              <p:nvPr/>
            </p:nvSpPr>
            <p:spPr bwMode="auto">
              <a:xfrm>
                <a:off x="2901" y="1711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34" name="Line 222"/>
              <p:cNvSpPr>
                <a:spLocks noChangeShapeType="1"/>
              </p:cNvSpPr>
              <p:nvPr/>
            </p:nvSpPr>
            <p:spPr bwMode="auto">
              <a:xfrm>
                <a:off x="2901" y="183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35" name="Line 223"/>
              <p:cNvSpPr>
                <a:spLocks noChangeShapeType="1"/>
              </p:cNvSpPr>
              <p:nvPr/>
            </p:nvSpPr>
            <p:spPr bwMode="auto">
              <a:xfrm>
                <a:off x="2898" y="196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36" name="Line 224"/>
              <p:cNvSpPr>
                <a:spLocks noChangeShapeType="1"/>
              </p:cNvSpPr>
              <p:nvPr/>
            </p:nvSpPr>
            <p:spPr bwMode="auto">
              <a:xfrm>
                <a:off x="2898" y="208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  <p:sp>
            <p:nvSpPr>
              <p:cNvPr id="337" name="Line 225"/>
              <p:cNvSpPr>
                <a:spLocks noChangeShapeType="1"/>
              </p:cNvSpPr>
              <p:nvPr/>
            </p:nvSpPr>
            <p:spPr bwMode="auto">
              <a:xfrm>
                <a:off x="2898" y="220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2D9A"/>
                  </a:solidFill>
                </a:endParaRPr>
              </a:p>
            </p:txBody>
          </p:sp>
        </p:grpSp>
      </p:grpSp>
      <p:sp>
        <p:nvSpPr>
          <p:cNvPr id="356" name="Rechteck 355"/>
          <p:cNvSpPr/>
          <p:nvPr/>
        </p:nvSpPr>
        <p:spPr>
          <a:xfrm>
            <a:off x="2194977" y="3478315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Courier New" pitchFamily="49" charset="0"/>
              </a:rPr>
              <a:t>A(</a:t>
            </a:r>
            <a:r>
              <a:rPr lang="de-DE" b="1" dirty="0" err="1">
                <a:solidFill>
                  <a:srgbClr val="000000"/>
                </a:solidFill>
                <a:latin typeface="Courier New" pitchFamily="49" charset="0"/>
              </a:rPr>
              <a:t>r,c</a:t>
            </a:r>
            <a:r>
              <a:rPr lang="de-DE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57" name="Text Box 9"/>
          <p:cNvSpPr txBox="1">
            <a:spLocks noChangeArrowheads="1"/>
          </p:cNvSpPr>
          <p:nvPr/>
        </p:nvSpPr>
        <p:spPr bwMode="auto">
          <a:xfrm>
            <a:off x="4638184" y="1369874"/>
            <a:ext cx="4267200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do c = 1 , C </a:t>
            </a:r>
          </a:p>
          <a:p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 </a:t>
            </a:r>
            <a:r>
              <a:rPr lang="de-DE" b="1" dirty="0" err="1">
                <a:solidFill>
                  <a:srgbClr val="00B050"/>
                </a:solidFill>
                <a:latin typeface="Courier New" pitchFamily="49" charset="0"/>
              </a:rPr>
              <a:t>tmp</a:t>
            </a:r>
            <a:r>
              <a:rPr lang="de-DE" b="1" dirty="0">
                <a:solidFill>
                  <a:srgbClr val="00B050"/>
                </a:solidFill>
                <a:latin typeface="Courier New" pitchFamily="49" charset="0"/>
              </a:rPr>
              <a:t>=x(c)</a:t>
            </a:r>
          </a:p>
          <a:p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 do r = 1 , R</a:t>
            </a:r>
          </a:p>
          <a:p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    y(r)=y(r) + </a:t>
            </a:r>
            <a:r>
              <a:rPr lang="de-DE" b="1" dirty="0">
                <a:solidFill>
                  <a:srgbClr val="FF0000"/>
                </a:solidFill>
                <a:latin typeface="Courier New" pitchFamily="49" charset="0"/>
              </a:rPr>
              <a:t>A(</a:t>
            </a:r>
            <a:r>
              <a:rPr lang="de-DE" b="1" dirty="0" err="1">
                <a:solidFill>
                  <a:srgbClr val="FF0000"/>
                </a:solidFill>
                <a:latin typeface="Courier New" pitchFamily="49" charset="0"/>
              </a:rPr>
              <a:t>r,c</a:t>
            </a:r>
            <a:r>
              <a:rPr lang="de-DE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* </a:t>
            </a:r>
            <a:r>
              <a:rPr lang="de-DE" b="1" dirty="0" err="1">
                <a:solidFill>
                  <a:srgbClr val="00B050"/>
                </a:solidFill>
                <a:latin typeface="Courier New" pitchFamily="49" charset="0"/>
              </a:rPr>
              <a:t>tmp</a:t>
            </a:r>
            <a:endParaRPr lang="de-DE" b="1" dirty="0">
              <a:solidFill>
                <a:srgbClr val="00B050"/>
              </a:solidFill>
              <a:latin typeface="Courier New" pitchFamily="49" charset="0"/>
            </a:endParaRPr>
          </a:p>
          <a:p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 </a:t>
            </a:r>
            <a:r>
              <a:rPr lang="de-DE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</a:t>
            </a:r>
          </a:p>
          <a:p>
            <a:r>
              <a:rPr lang="de-DE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endParaRPr lang="de-DE" b="1" dirty="0">
              <a:solidFill>
                <a:srgbClr val="002D9A"/>
              </a:solidFill>
              <a:latin typeface="Courier New" pitchFamily="49" charset="0"/>
            </a:endParaRPr>
          </a:p>
        </p:txBody>
      </p:sp>
      <p:cxnSp>
        <p:nvCxnSpPr>
          <p:cNvPr id="358" name="Gerade Verbindung mit Pfeil 357"/>
          <p:cNvCxnSpPr>
            <a:stCxn id="355" idx="0"/>
            <a:endCxn id="337" idx="1"/>
          </p:cNvCxnSpPr>
          <p:nvPr/>
        </p:nvCxnSpPr>
        <p:spPr bwMode="auto">
          <a:xfrm flipH="1">
            <a:off x="1706587" y="1484450"/>
            <a:ext cx="1" cy="1792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9" name="Gerade Verbindung mit Pfeil 358"/>
          <p:cNvCxnSpPr>
            <a:stCxn id="354" idx="0"/>
            <a:endCxn id="336" idx="1"/>
          </p:cNvCxnSpPr>
          <p:nvPr/>
        </p:nvCxnSpPr>
        <p:spPr bwMode="auto">
          <a:xfrm flipH="1">
            <a:off x="1950782" y="1484450"/>
            <a:ext cx="1" cy="1792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60" name="Gerade Verbindung mit Pfeil 359"/>
          <p:cNvCxnSpPr>
            <a:stCxn id="353" idx="0"/>
            <a:endCxn id="335" idx="1"/>
          </p:cNvCxnSpPr>
          <p:nvPr/>
        </p:nvCxnSpPr>
        <p:spPr bwMode="auto">
          <a:xfrm flipH="1">
            <a:off x="2205152" y="1484450"/>
            <a:ext cx="1" cy="1792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61" name="Gerade Verbindung mit Pfeil 360"/>
          <p:cNvCxnSpPr>
            <a:stCxn id="352" idx="0"/>
            <a:endCxn id="334" idx="1"/>
          </p:cNvCxnSpPr>
          <p:nvPr/>
        </p:nvCxnSpPr>
        <p:spPr bwMode="auto">
          <a:xfrm flipH="1">
            <a:off x="2457486" y="1489804"/>
            <a:ext cx="1" cy="1792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62" name="Gruppieren 361"/>
          <p:cNvGrpSpPr/>
          <p:nvPr/>
        </p:nvGrpSpPr>
        <p:grpSpPr>
          <a:xfrm rot="5400000">
            <a:off x="1692366" y="3806740"/>
            <a:ext cx="2018632" cy="2279152"/>
            <a:chOff x="3540125" y="1662113"/>
            <a:chExt cx="1778000" cy="1778000"/>
          </a:xfrm>
        </p:grpSpPr>
        <p:sp>
          <p:nvSpPr>
            <p:cNvPr id="363" name="Rectangle 85"/>
            <p:cNvSpPr>
              <a:spLocks noChangeArrowheads="1"/>
            </p:cNvSpPr>
            <p:nvPr/>
          </p:nvSpPr>
          <p:spPr bwMode="auto">
            <a:xfrm>
              <a:off x="3540125" y="1858963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64" name="Rectangle 86"/>
            <p:cNvSpPr>
              <a:spLocks noChangeArrowheads="1"/>
            </p:cNvSpPr>
            <p:nvPr/>
          </p:nvSpPr>
          <p:spPr bwMode="auto">
            <a:xfrm>
              <a:off x="3540125" y="20574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65" name="Rectangle 87"/>
            <p:cNvSpPr>
              <a:spLocks noChangeArrowheads="1"/>
            </p:cNvSpPr>
            <p:nvPr/>
          </p:nvSpPr>
          <p:spPr bwMode="auto">
            <a:xfrm>
              <a:off x="3540125" y="2254250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66" name="Rectangle 88"/>
            <p:cNvSpPr>
              <a:spLocks noChangeArrowheads="1"/>
            </p:cNvSpPr>
            <p:nvPr/>
          </p:nvSpPr>
          <p:spPr bwMode="auto">
            <a:xfrm>
              <a:off x="3540125" y="24526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67" name="Rectangle 89"/>
            <p:cNvSpPr>
              <a:spLocks noChangeArrowheads="1"/>
            </p:cNvSpPr>
            <p:nvPr/>
          </p:nvSpPr>
          <p:spPr bwMode="auto">
            <a:xfrm>
              <a:off x="3540125" y="2649538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68" name="Rectangle 90"/>
            <p:cNvSpPr>
              <a:spLocks noChangeArrowheads="1"/>
            </p:cNvSpPr>
            <p:nvPr/>
          </p:nvSpPr>
          <p:spPr bwMode="auto">
            <a:xfrm>
              <a:off x="3540125" y="28479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69" name="Rectangle 91"/>
            <p:cNvSpPr>
              <a:spLocks noChangeArrowheads="1"/>
            </p:cNvSpPr>
            <p:nvPr/>
          </p:nvSpPr>
          <p:spPr bwMode="auto">
            <a:xfrm>
              <a:off x="3540125" y="3044825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70" name="Rectangle 92"/>
            <p:cNvSpPr>
              <a:spLocks noChangeArrowheads="1"/>
            </p:cNvSpPr>
            <p:nvPr/>
          </p:nvSpPr>
          <p:spPr bwMode="auto">
            <a:xfrm>
              <a:off x="3540125" y="32432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71" name="Rectangle 93"/>
            <p:cNvSpPr>
              <a:spLocks noChangeArrowheads="1"/>
            </p:cNvSpPr>
            <p:nvPr/>
          </p:nvSpPr>
          <p:spPr bwMode="auto">
            <a:xfrm>
              <a:off x="3540125" y="166211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72" name="Rectangle 94"/>
            <p:cNvSpPr>
              <a:spLocks noChangeArrowheads="1"/>
            </p:cNvSpPr>
            <p:nvPr/>
          </p:nvSpPr>
          <p:spPr bwMode="auto">
            <a:xfrm>
              <a:off x="3736975" y="1858963"/>
              <a:ext cx="198438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73" name="Rectangle 95"/>
            <p:cNvSpPr>
              <a:spLocks noChangeArrowheads="1"/>
            </p:cNvSpPr>
            <p:nvPr/>
          </p:nvSpPr>
          <p:spPr bwMode="auto">
            <a:xfrm>
              <a:off x="3736975" y="2057400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74" name="Rectangle 96"/>
            <p:cNvSpPr>
              <a:spLocks noChangeArrowheads="1"/>
            </p:cNvSpPr>
            <p:nvPr/>
          </p:nvSpPr>
          <p:spPr bwMode="auto">
            <a:xfrm>
              <a:off x="3736975" y="2254250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75" name="Rectangle 97"/>
            <p:cNvSpPr>
              <a:spLocks noChangeArrowheads="1"/>
            </p:cNvSpPr>
            <p:nvPr/>
          </p:nvSpPr>
          <p:spPr bwMode="auto">
            <a:xfrm>
              <a:off x="3736975" y="2452688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76" name="Rectangle 98"/>
            <p:cNvSpPr>
              <a:spLocks noChangeArrowheads="1"/>
            </p:cNvSpPr>
            <p:nvPr/>
          </p:nvSpPr>
          <p:spPr bwMode="auto">
            <a:xfrm>
              <a:off x="3736975" y="2649538"/>
              <a:ext cx="198438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77" name="Rectangle 99"/>
            <p:cNvSpPr>
              <a:spLocks noChangeArrowheads="1"/>
            </p:cNvSpPr>
            <p:nvPr/>
          </p:nvSpPr>
          <p:spPr bwMode="auto">
            <a:xfrm>
              <a:off x="3736975" y="2847975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78" name="Rectangle 100"/>
            <p:cNvSpPr>
              <a:spLocks noChangeArrowheads="1"/>
            </p:cNvSpPr>
            <p:nvPr/>
          </p:nvSpPr>
          <p:spPr bwMode="auto">
            <a:xfrm>
              <a:off x="3736975" y="3044825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79" name="Rectangle 101"/>
            <p:cNvSpPr>
              <a:spLocks noChangeArrowheads="1"/>
            </p:cNvSpPr>
            <p:nvPr/>
          </p:nvSpPr>
          <p:spPr bwMode="auto">
            <a:xfrm>
              <a:off x="3736975" y="3243263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80" name="Rectangle 102"/>
            <p:cNvSpPr>
              <a:spLocks noChangeArrowheads="1"/>
            </p:cNvSpPr>
            <p:nvPr/>
          </p:nvSpPr>
          <p:spPr bwMode="auto">
            <a:xfrm>
              <a:off x="3736975" y="1662113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81" name="Rectangle 103"/>
            <p:cNvSpPr>
              <a:spLocks noChangeArrowheads="1"/>
            </p:cNvSpPr>
            <p:nvPr/>
          </p:nvSpPr>
          <p:spPr bwMode="auto">
            <a:xfrm>
              <a:off x="3935413" y="1858963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82" name="Rectangle 104"/>
            <p:cNvSpPr>
              <a:spLocks noChangeArrowheads="1"/>
            </p:cNvSpPr>
            <p:nvPr/>
          </p:nvSpPr>
          <p:spPr bwMode="auto">
            <a:xfrm>
              <a:off x="3935413" y="20574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83" name="Rectangle 105"/>
            <p:cNvSpPr>
              <a:spLocks noChangeArrowheads="1"/>
            </p:cNvSpPr>
            <p:nvPr/>
          </p:nvSpPr>
          <p:spPr bwMode="auto">
            <a:xfrm>
              <a:off x="3935413" y="2254250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84" name="Rectangle 106"/>
            <p:cNvSpPr>
              <a:spLocks noChangeArrowheads="1"/>
            </p:cNvSpPr>
            <p:nvPr/>
          </p:nvSpPr>
          <p:spPr bwMode="auto">
            <a:xfrm>
              <a:off x="3935413" y="24526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85" name="Rectangle 107"/>
            <p:cNvSpPr>
              <a:spLocks noChangeArrowheads="1"/>
            </p:cNvSpPr>
            <p:nvPr/>
          </p:nvSpPr>
          <p:spPr bwMode="auto">
            <a:xfrm>
              <a:off x="3935413" y="2649538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86" name="Rectangle 108"/>
            <p:cNvSpPr>
              <a:spLocks noChangeArrowheads="1"/>
            </p:cNvSpPr>
            <p:nvPr/>
          </p:nvSpPr>
          <p:spPr bwMode="auto">
            <a:xfrm>
              <a:off x="3935413" y="28479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87" name="Rectangle 109"/>
            <p:cNvSpPr>
              <a:spLocks noChangeArrowheads="1"/>
            </p:cNvSpPr>
            <p:nvPr/>
          </p:nvSpPr>
          <p:spPr bwMode="auto">
            <a:xfrm>
              <a:off x="3935413" y="3044825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88" name="Rectangle 110"/>
            <p:cNvSpPr>
              <a:spLocks noChangeArrowheads="1"/>
            </p:cNvSpPr>
            <p:nvPr/>
          </p:nvSpPr>
          <p:spPr bwMode="auto">
            <a:xfrm>
              <a:off x="3935413" y="32432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89" name="Rectangle 111"/>
            <p:cNvSpPr>
              <a:spLocks noChangeArrowheads="1"/>
            </p:cNvSpPr>
            <p:nvPr/>
          </p:nvSpPr>
          <p:spPr bwMode="auto">
            <a:xfrm>
              <a:off x="3935413" y="166211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90" name="Rectangle 112"/>
            <p:cNvSpPr>
              <a:spLocks noChangeArrowheads="1"/>
            </p:cNvSpPr>
            <p:nvPr/>
          </p:nvSpPr>
          <p:spPr bwMode="auto">
            <a:xfrm>
              <a:off x="4132263" y="1858963"/>
              <a:ext cx="198437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91" name="Rectangle 113"/>
            <p:cNvSpPr>
              <a:spLocks noChangeArrowheads="1"/>
            </p:cNvSpPr>
            <p:nvPr/>
          </p:nvSpPr>
          <p:spPr bwMode="auto">
            <a:xfrm>
              <a:off x="4132263" y="2057400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92" name="Rectangle 114"/>
            <p:cNvSpPr>
              <a:spLocks noChangeArrowheads="1"/>
            </p:cNvSpPr>
            <p:nvPr/>
          </p:nvSpPr>
          <p:spPr bwMode="auto">
            <a:xfrm>
              <a:off x="4132263" y="2254250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93" name="Rectangle 115"/>
            <p:cNvSpPr>
              <a:spLocks noChangeArrowheads="1"/>
            </p:cNvSpPr>
            <p:nvPr/>
          </p:nvSpPr>
          <p:spPr bwMode="auto">
            <a:xfrm>
              <a:off x="4132263" y="2452688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94" name="Rectangle 116"/>
            <p:cNvSpPr>
              <a:spLocks noChangeArrowheads="1"/>
            </p:cNvSpPr>
            <p:nvPr/>
          </p:nvSpPr>
          <p:spPr bwMode="auto">
            <a:xfrm>
              <a:off x="4132263" y="2649538"/>
              <a:ext cx="198437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95" name="Rectangle 117"/>
            <p:cNvSpPr>
              <a:spLocks noChangeArrowheads="1"/>
            </p:cNvSpPr>
            <p:nvPr/>
          </p:nvSpPr>
          <p:spPr bwMode="auto">
            <a:xfrm>
              <a:off x="4132263" y="2847975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96" name="Rectangle 118"/>
            <p:cNvSpPr>
              <a:spLocks noChangeArrowheads="1"/>
            </p:cNvSpPr>
            <p:nvPr/>
          </p:nvSpPr>
          <p:spPr bwMode="auto">
            <a:xfrm>
              <a:off x="4132263" y="3044825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97" name="Rectangle 119"/>
            <p:cNvSpPr>
              <a:spLocks noChangeArrowheads="1"/>
            </p:cNvSpPr>
            <p:nvPr/>
          </p:nvSpPr>
          <p:spPr bwMode="auto">
            <a:xfrm>
              <a:off x="4132263" y="3243263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98" name="Rectangle 120"/>
            <p:cNvSpPr>
              <a:spLocks noChangeArrowheads="1"/>
            </p:cNvSpPr>
            <p:nvPr/>
          </p:nvSpPr>
          <p:spPr bwMode="auto">
            <a:xfrm>
              <a:off x="4132263" y="1662113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399" name="Rectangle 121"/>
            <p:cNvSpPr>
              <a:spLocks noChangeArrowheads="1"/>
            </p:cNvSpPr>
            <p:nvPr/>
          </p:nvSpPr>
          <p:spPr bwMode="auto">
            <a:xfrm>
              <a:off x="4330700" y="1858963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00" name="Rectangle 122"/>
            <p:cNvSpPr>
              <a:spLocks noChangeArrowheads="1"/>
            </p:cNvSpPr>
            <p:nvPr/>
          </p:nvSpPr>
          <p:spPr bwMode="auto">
            <a:xfrm>
              <a:off x="4330700" y="20574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01" name="Rectangle 123"/>
            <p:cNvSpPr>
              <a:spLocks noChangeArrowheads="1"/>
            </p:cNvSpPr>
            <p:nvPr/>
          </p:nvSpPr>
          <p:spPr bwMode="auto">
            <a:xfrm>
              <a:off x="4330700" y="2254250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02" name="Rectangle 124"/>
            <p:cNvSpPr>
              <a:spLocks noChangeArrowheads="1"/>
            </p:cNvSpPr>
            <p:nvPr/>
          </p:nvSpPr>
          <p:spPr bwMode="auto">
            <a:xfrm>
              <a:off x="4330700" y="24526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03" name="Rectangle 125"/>
            <p:cNvSpPr>
              <a:spLocks noChangeArrowheads="1"/>
            </p:cNvSpPr>
            <p:nvPr/>
          </p:nvSpPr>
          <p:spPr bwMode="auto">
            <a:xfrm>
              <a:off x="4330700" y="2649538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04" name="Rectangle 126"/>
            <p:cNvSpPr>
              <a:spLocks noChangeArrowheads="1"/>
            </p:cNvSpPr>
            <p:nvPr/>
          </p:nvSpPr>
          <p:spPr bwMode="auto">
            <a:xfrm>
              <a:off x="4330700" y="28479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05" name="Rectangle 127"/>
            <p:cNvSpPr>
              <a:spLocks noChangeArrowheads="1"/>
            </p:cNvSpPr>
            <p:nvPr/>
          </p:nvSpPr>
          <p:spPr bwMode="auto">
            <a:xfrm>
              <a:off x="4330700" y="3044825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06" name="Rectangle 128"/>
            <p:cNvSpPr>
              <a:spLocks noChangeArrowheads="1"/>
            </p:cNvSpPr>
            <p:nvPr/>
          </p:nvSpPr>
          <p:spPr bwMode="auto">
            <a:xfrm>
              <a:off x="4330700" y="32432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07" name="Rectangle 129"/>
            <p:cNvSpPr>
              <a:spLocks noChangeArrowheads="1"/>
            </p:cNvSpPr>
            <p:nvPr/>
          </p:nvSpPr>
          <p:spPr bwMode="auto">
            <a:xfrm>
              <a:off x="4330700" y="166211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08" name="Rectangle 130"/>
            <p:cNvSpPr>
              <a:spLocks noChangeArrowheads="1"/>
            </p:cNvSpPr>
            <p:nvPr/>
          </p:nvSpPr>
          <p:spPr bwMode="auto">
            <a:xfrm>
              <a:off x="4527550" y="1858963"/>
              <a:ext cx="198438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09" name="Rectangle 131"/>
            <p:cNvSpPr>
              <a:spLocks noChangeArrowheads="1"/>
            </p:cNvSpPr>
            <p:nvPr/>
          </p:nvSpPr>
          <p:spPr bwMode="auto">
            <a:xfrm>
              <a:off x="4527550" y="2057400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10" name="Rectangle 132"/>
            <p:cNvSpPr>
              <a:spLocks noChangeArrowheads="1"/>
            </p:cNvSpPr>
            <p:nvPr/>
          </p:nvSpPr>
          <p:spPr bwMode="auto">
            <a:xfrm>
              <a:off x="4527550" y="2254250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11" name="Rectangle 133"/>
            <p:cNvSpPr>
              <a:spLocks noChangeArrowheads="1"/>
            </p:cNvSpPr>
            <p:nvPr/>
          </p:nvSpPr>
          <p:spPr bwMode="auto">
            <a:xfrm>
              <a:off x="4527550" y="2452688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12" name="Rectangle 134"/>
            <p:cNvSpPr>
              <a:spLocks noChangeArrowheads="1"/>
            </p:cNvSpPr>
            <p:nvPr/>
          </p:nvSpPr>
          <p:spPr bwMode="auto">
            <a:xfrm>
              <a:off x="4527550" y="2649538"/>
              <a:ext cx="198438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13" name="Rectangle 135"/>
            <p:cNvSpPr>
              <a:spLocks noChangeArrowheads="1"/>
            </p:cNvSpPr>
            <p:nvPr/>
          </p:nvSpPr>
          <p:spPr bwMode="auto">
            <a:xfrm>
              <a:off x="4527550" y="2847975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14" name="Rectangle 136"/>
            <p:cNvSpPr>
              <a:spLocks noChangeArrowheads="1"/>
            </p:cNvSpPr>
            <p:nvPr/>
          </p:nvSpPr>
          <p:spPr bwMode="auto">
            <a:xfrm>
              <a:off x="4527550" y="3044825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15" name="Rectangle 137"/>
            <p:cNvSpPr>
              <a:spLocks noChangeArrowheads="1"/>
            </p:cNvSpPr>
            <p:nvPr/>
          </p:nvSpPr>
          <p:spPr bwMode="auto">
            <a:xfrm>
              <a:off x="4527550" y="3243263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16" name="Rectangle 138"/>
            <p:cNvSpPr>
              <a:spLocks noChangeArrowheads="1"/>
            </p:cNvSpPr>
            <p:nvPr/>
          </p:nvSpPr>
          <p:spPr bwMode="auto">
            <a:xfrm>
              <a:off x="4527550" y="1662113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17" name="Rectangle 139"/>
            <p:cNvSpPr>
              <a:spLocks noChangeArrowheads="1"/>
            </p:cNvSpPr>
            <p:nvPr/>
          </p:nvSpPr>
          <p:spPr bwMode="auto">
            <a:xfrm>
              <a:off x="4725988" y="1858963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18" name="Rectangle 140"/>
            <p:cNvSpPr>
              <a:spLocks noChangeArrowheads="1"/>
            </p:cNvSpPr>
            <p:nvPr/>
          </p:nvSpPr>
          <p:spPr bwMode="auto">
            <a:xfrm>
              <a:off x="4725988" y="20574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19" name="Rectangle 141"/>
            <p:cNvSpPr>
              <a:spLocks noChangeArrowheads="1"/>
            </p:cNvSpPr>
            <p:nvPr/>
          </p:nvSpPr>
          <p:spPr bwMode="auto">
            <a:xfrm>
              <a:off x="4725988" y="2254250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20" name="Rectangle 142"/>
            <p:cNvSpPr>
              <a:spLocks noChangeArrowheads="1"/>
            </p:cNvSpPr>
            <p:nvPr/>
          </p:nvSpPr>
          <p:spPr bwMode="auto">
            <a:xfrm>
              <a:off x="4725988" y="24526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21" name="Rectangle 143"/>
            <p:cNvSpPr>
              <a:spLocks noChangeArrowheads="1"/>
            </p:cNvSpPr>
            <p:nvPr/>
          </p:nvSpPr>
          <p:spPr bwMode="auto">
            <a:xfrm>
              <a:off x="4725988" y="2649538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22" name="Rectangle 144"/>
            <p:cNvSpPr>
              <a:spLocks noChangeArrowheads="1"/>
            </p:cNvSpPr>
            <p:nvPr/>
          </p:nvSpPr>
          <p:spPr bwMode="auto">
            <a:xfrm>
              <a:off x="4725988" y="28479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23" name="Rectangle 145"/>
            <p:cNvSpPr>
              <a:spLocks noChangeArrowheads="1"/>
            </p:cNvSpPr>
            <p:nvPr/>
          </p:nvSpPr>
          <p:spPr bwMode="auto">
            <a:xfrm>
              <a:off x="4725988" y="3044825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24" name="Rectangle 146"/>
            <p:cNvSpPr>
              <a:spLocks noChangeArrowheads="1"/>
            </p:cNvSpPr>
            <p:nvPr/>
          </p:nvSpPr>
          <p:spPr bwMode="auto">
            <a:xfrm>
              <a:off x="4725988" y="32432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25" name="Rectangle 147"/>
            <p:cNvSpPr>
              <a:spLocks noChangeArrowheads="1"/>
            </p:cNvSpPr>
            <p:nvPr/>
          </p:nvSpPr>
          <p:spPr bwMode="auto">
            <a:xfrm>
              <a:off x="4725988" y="166211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26" name="Rectangle 148"/>
            <p:cNvSpPr>
              <a:spLocks noChangeArrowheads="1"/>
            </p:cNvSpPr>
            <p:nvPr/>
          </p:nvSpPr>
          <p:spPr bwMode="auto">
            <a:xfrm>
              <a:off x="4922838" y="1858963"/>
              <a:ext cx="198437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27" name="Rectangle 149"/>
            <p:cNvSpPr>
              <a:spLocks noChangeArrowheads="1"/>
            </p:cNvSpPr>
            <p:nvPr/>
          </p:nvSpPr>
          <p:spPr bwMode="auto">
            <a:xfrm>
              <a:off x="4922838" y="2057400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28" name="Rectangle 150"/>
            <p:cNvSpPr>
              <a:spLocks noChangeArrowheads="1"/>
            </p:cNvSpPr>
            <p:nvPr/>
          </p:nvSpPr>
          <p:spPr bwMode="auto">
            <a:xfrm>
              <a:off x="4922838" y="2254250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29" name="Rectangle 151"/>
            <p:cNvSpPr>
              <a:spLocks noChangeArrowheads="1"/>
            </p:cNvSpPr>
            <p:nvPr/>
          </p:nvSpPr>
          <p:spPr bwMode="auto">
            <a:xfrm>
              <a:off x="4922838" y="2452688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30" name="Rectangle 152"/>
            <p:cNvSpPr>
              <a:spLocks noChangeArrowheads="1"/>
            </p:cNvSpPr>
            <p:nvPr/>
          </p:nvSpPr>
          <p:spPr bwMode="auto">
            <a:xfrm>
              <a:off x="4922838" y="2649538"/>
              <a:ext cx="198437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31" name="Rectangle 153"/>
            <p:cNvSpPr>
              <a:spLocks noChangeArrowheads="1"/>
            </p:cNvSpPr>
            <p:nvPr/>
          </p:nvSpPr>
          <p:spPr bwMode="auto">
            <a:xfrm>
              <a:off x="4922838" y="2847975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32" name="Rectangle 154"/>
            <p:cNvSpPr>
              <a:spLocks noChangeArrowheads="1"/>
            </p:cNvSpPr>
            <p:nvPr/>
          </p:nvSpPr>
          <p:spPr bwMode="auto">
            <a:xfrm>
              <a:off x="4922838" y="3044825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33" name="Rectangle 155"/>
            <p:cNvSpPr>
              <a:spLocks noChangeArrowheads="1"/>
            </p:cNvSpPr>
            <p:nvPr/>
          </p:nvSpPr>
          <p:spPr bwMode="auto">
            <a:xfrm>
              <a:off x="4922838" y="3243263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34" name="Rectangle 156"/>
            <p:cNvSpPr>
              <a:spLocks noChangeArrowheads="1"/>
            </p:cNvSpPr>
            <p:nvPr/>
          </p:nvSpPr>
          <p:spPr bwMode="auto">
            <a:xfrm>
              <a:off x="4922838" y="1662113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35" name="Rectangle 157"/>
            <p:cNvSpPr>
              <a:spLocks noChangeArrowheads="1"/>
            </p:cNvSpPr>
            <p:nvPr/>
          </p:nvSpPr>
          <p:spPr bwMode="auto">
            <a:xfrm>
              <a:off x="5121275" y="1858963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36" name="Rectangle 158"/>
            <p:cNvSpPr>
              <a:spLocks noChangeArrowheads="1"/>
            </p:cNvSpPr>
            <p:nvPr/>
          </p:nvSpPr>
          <p:spPr bwMode="auto">
            <a:xfrm>
              <a:off x="5121275" y="20574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37" name="Rectangle 159"/>
            <p:cNvSpPr>
              <a:spLocks noChangeArrowheads="1"/>
            </p:cNvSpPr>
            <p:nvPr/>
          </p:nvSpPr>
          <p:spPr bwMode="auto">
            <a:xfrm>
              <a:off x="5121275" y="2254250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38" name="Rectangle 160"/>
            <p:cNvSpPr>
              <a:spLocks noChangeArrowheads="1"/>
            </p:cNvSpPr>
            <p:nvPr/>
          </p:nvSpPr>
          <p:spPr bwMode="auto">
            <a:xfrm>
              <a:off x="5121275" y="24526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39" name="Rectangle 161"/>
            <p:cNvSpPr>
              <a:spLocks noChangeArrowheads="1"/>
            </p:cNvSpPr>
            <p:nvPr/>
          </p:nvSpPr>
          <p:spPr bwMode="auto">
            <a:xfrm>
              <a:off x="5121275" y="2649538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40" name="Rectangle 162"/>
            <p:cNvSpPr>
              <a:spLocks noChangeArrowheads="1"/>
            </p:cNvSpPr>
            <p:nvPr/>
          </p:nvSpPr>
          <p:spPr bwMode="auto">
            <a:xfrm>
              <a:off x="5121275" y="28479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41" name="Rectangle 163"/>
            <p:cNvSpPr>
              <a:spLocks noChangeArrowheads="1"/>
            </p:cNvSpPr>
            <p:nvPr/>
          </p:nvSpPr>
          <p:spPr bwMode="auto">
            <a:xfrm>
              <a:off x="5121275" y="3044825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42" name="Rectangle 164"/>
            <p:cNvSpPr>
              <a:spLocks noChangeArrowheads="1"/>
            </p:cNvSpPr>
            <p:nvPr/>
          </p:nvSpPr>
          <p:spPr bwMode="auto">
            <a:xfrm>
              <a:off x="5121275" y="32432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sp>
          <p:nvSpPr>
            <p:cNvPr id="443" name="Rectangle 165"/>
            <p:cNvSpPr>
              <a:spLocks noChangeArrowheads="1"/>
            </p:cNvSpPr>
            <p:nvPr/>
          </p:nvSpPr>
          <p:spPr bwMode="auto">
            <a:xfrm>
              <a:off x="5121275" y="166211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</a:endParaRPr>
            </a:p>
          </p:txBody>
        </p:sp>
        <p:grpSp>
          <p:nvGrpSpPr>
            <p:cNvPr id="444" name="Group 196"/>
            <p:cNvGrpSpPr>
              <a:grpSpLocks/>
            </p:cNvGrpSpPr>
            <p:nvPr/>
          </p:nvGrpSpPr>
          <p:grpSpPr bwMode="auto">
            <a:xfrm>
              <a:off x="3636963" y="1757363"/>
              <a:ext cx="404812" cy="1570037"/>
              <a:chOff x="2898" y="1216"/>
              <a:chExt cx="255" cy="989"/>
            </a:xfrm>
          </p:grpSpPr>
          <p:sp>
            <p:nvSpPr>
              <p:cNvPr id="465" name="Line 197"/>
              <p:cNvSpPr>
                <a:spLocks noChangeShapeType="1"/>
              </p:cNvSpPr>
              <p:nvPr/>
            </p:nvSpPr>
            <p:spPr bwMode="auto">
              <a:xfrm>
                <a:off x="2901" y="121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66" name="Line 198"/>
              <p:cNvSpPr>
                <a:spLocks noChangeShapeType="1"/>
              </p:cNvSpPr>
              <p:nvPr/>
            </p:nvSpPr>
            <p:spPr bwMode="auto">
              <a:xfrm flipV="1">
                <a:off x="2901" y="1340"/>
                <a:ext cx="249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67" name="Line 199"/>
              <p:cNvSpPr>
                <a:spLocks noChangeShapeType="1"/>
              </p:cNvSpPr>
              <p:nvPr/>
            </p:nvSpPr>
            <p:spPr bwMode="auto">
              <a:xfrm>
                <a:off x="2901" y="145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68" name="Line 200"/>
              <p:cNvSpPr>
                <a:spLocks noChangeShapeType="1"/>
              </p:cNvSpPr>
              <p:nvPr/>
            </p:nvSpPr>
            <p:spPr bwMode="auto">
              <a:xfrm>
                <a:off x="2901" y="1583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69" name="Line 201"/>
              <p:cNvSpPr>
                <a:spLocks noChangeShapeType="1"/>
              </p:cNvSpPr>
              <p:nvPr/>
            </p:nvSpPr>
            <p:spPr bwMode="auto">
              <a:xfrm>
                <a:off x="2901" y="1711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70" name="Line 202"/>
              <p:cNvSpPr>
                <a:spLocks noChangeShapeType="1"/>
              </p:cNvSpPr>
              <p:nvPr/>
            </p:nvSpPr>
            <p:spPr bwMode="auto">
              <a:xfrm>
                <a:off x="2901" y="183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71" name="Line 203"/>
              <p:cNvSpPr>
                <a:spLocks noChangeShapeType="1"/>
              </p:cNvSpPr>
              <p:nvPr/>
            </p:nvSpPr>
            <p:spPr bwMode="auto">
              <a:xfrm>
                <a:off x="2898" y="196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72" name="Line 204"/>
              <p:cNvSpPr>
                <a:spLocks noChangeShapeType="1"/>
              </p:cNvSpPr>
              <p:nvPr/>
            </p:nvSpPr>
            <p:spPr bwMode="auto">
              <a:xfrm>
                <a:off x="2898" y="208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73" name="Line 205"/>
              <p:cNvSpPr>
                <a:spLocks noChangeShapeType="1"/>
              </p:cNvSpPr>
              <p:nvPr/>
            </p:nvSpPr>
            <p:spPr bwMode="auto">
              <a:xfrm>
                <a:off x="2898" y="220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</p:grpSp>
        <p:grpSp>
          <p:nvGrpSpPr>
            <p:cNvPr id="445" name="Group 206"/>
            <p:cNvGrpSpPr>
              <a:grpSpLocks/>
            </p:cNvGrpSpPr>
            <p:nvPr/>
          </p:nvGrpSpPr>
          <p:grpSpPr bwMode="auto">
            <a:xfrm>
              <a:off x="4240213" y="1757363"/>
              <a:ext cx="404812" cy="1570037"/>
              <a:chOff x="2898" y="1216"/>
              <a:chExt cx="255" cy="989"/>
            </a:xfrm>
          </p:grpSpPr>
          <p:sp>
            <p:nvSpPr>
              <p:cNvPr id="456" name="Line 207"/>
              <p:cNvSpPr>
                <a:spLocks noChangeShapeType="1"/>
              </p:cNvSpPr>
              <p:nvPr/>
            </p:nvSpPr>
            <p:spPr bwMode="auto">
              <a:xfrm>
                <a:off x="2901" y="121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57" name="Line 208"/>
              <p:cNvSpPr>
                <a:spLocks noChangeShapeType="1"/>
              </p:cNvSpPr>
              <p:nvPr/>
            </p:nvSpPr>
            <p:spPr bwMode="auto">
              <a:xfrm flipV="1">
                <a:off x="2901" y="1340"/>
                <a:ext cx="249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58" name="Line 209"/>
              <p:cNvSpPr>
                <a:spLocks noChangeShapeType="1"/>
              </p:cNvSpPr>
              <p:nvPr/>
            </p:nvSpPr>
            <p:spPr bwMode="auto">
              <a:xfrm>
                <a:off x="2901" y="145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59" name="Line 210"/>
              <p:cNvSpPr>
                <a:spLocks noChangeShapeType="1"/>
              </p:cNvSpPr>
              <p:nvPr/>
            </p:nvSpPr>
            <p:spPr bwMode="auto">
              <a:xfrm>
                <a:off x="2901" y="1583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60" name="Line 211"/>
              <p:cNvSpPr>
                <a:spLocks noChangeShapeType="1"/>
              </p:cNvSpPr>
              <p:nvPr/>
            </p:nvSpPr>
            <p:spPr bwMode="auto">
              <a:xfrm>
                <a:off x="2901" y="1711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61" name="Line 212"/>
              <p:cNvSpPr>
                <a:spLocks noChangeShapeType="1"/>
              </p:cNvSpPr>
              <p:nvPr/>
            </p:nvSpPr>
            <p:spPr bwMode="auto">
              <a:xfrm>
                <a:off x="2901" y="183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62" name="Line 213"/>
              <p:cNvSpPr>
                <a:spLocks noChangeShapeType="1"/>
              </p:cNvSpPr>
              <p:nvPr/>
            </p:nvSpPr>
            <p:spPr bwMode="auto">
              <a:xfrm>
                <a:off x="2898" y="196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63" name="Line 214"/>
              <p:cNvSpPr>
                <a:spLocks noChangeShapeType="1"/>
              </p:cNvSpPr>
              <p:nvPr/>
            </p:nvSpPr>
            <p:spPr bwMode="auto">
              <a:xfrm>
                <a:off x="2898" y="208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64" name="Line 215"/>
              <p:cNvSpPr>
                <a:spLocks noChangeShapeType="1"/>
              </p:cNvSpPr>
              <p:nvPr/>
            </p:nvSpPr>
            <p:spPr bwMode="auto">
              <a:xfrm>
                <a:off x="2898" y="220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</p:grpSp>
        <p:grpSp>
          <p:nvGrpSpPr>
            <p:cNvPr id="446" name="Group 216"/>
            <p:cNvGrpSpPr>
              <a:grpSpLocks/>
            </p:cNvGrpSpPr>
            <p:nvPr/>
          </p:nvGrpSpPr>
          <p:grpSpPr bwMode="auto">
            <a:xfrm>
              <a:off x="4830763" y="1757363"/>
              <a:ext cx="404812" cy="1570037"/>
              <a:chOff x="2898" y="1216"/>
              <a:chExt cx="255" cy="989"/>
            </a:xfrm>
          </p:grpSpPr>
          <p:sp>
            <p:nvSpPr>
              <p:cNvPr id="447" name="Line 217"/>
              <p:cNvSpPr>
                <a:spLocks noChangeShapeType="1"/>
              </p:cNvSpPr>
              <p:nvPr/>
            </p:nvSpPr>
            <p:spPr bwMode="auto">
              <a:xfrm>
                <a:off x="2901" y="121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48" name="Line 218"/>
              <p:cNvSpPr>
                <a:spLocks noChangeShapeType="1"/>
              </p:cNvSpPr>
              <p:nvPr/>
            </p:nvSpPr>
            <p:spPr bwMode="auto">
              <a:xfrm flipV="1">
                <a:off x="2901" y="1340"/>
                <a:ext cx="249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49" name="Line 219"/>
              <p:cNvSpPr>
                <a:spLocks noChangeShapeType="1"/>
              </p:cNvSpPr>
              <p:nvPr/>
            </p:nvSpPr>
            <p:spPr bwMode="auto">
              <a:xfrm>
                <a:off x="2901" y="145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50" name="Line 220"/>
              <p:cNvSpPr>
                <a:spLocks noChangeShapeType="1"/>
              </p:cNvSpPr>
              <p:nvPr/>
            </p:nvSpPr>
            <p:spPr bwMode="auto">
              <a:xfrm>
                <a:off x="2901" y="1583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51" name="Line 221"/>
              <p:cNvSpPr>
                <a:spLocks noChangeShapeType="1"/>
              </p:cNvSpPr>
              <p:nvPr/>
            </p:nvSpPr>
            <p:spPr bwMode="auto">
              <a:xfrm>
                <a:off x="2901" y="1711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52" name="Line 222"/>
              <p:cNvSpPr>
                <a:spLocks noChangeShapeType="1"/>
              </p:cNvSpPr>
              <p:nvPr/>
            </p:nvSpPr>
            <p:spPr bwMode="auto">
              <a:xfrm>
                <a:off x="2901" y="183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53" name="Line 223"/>
              <p:cNvSpPr>
                <a:spLocks noChangeShapeType="1"/>
              </p:cNvSpPr>
              <p:nvPr/>
            </p:nvSpPr>
            <p:spPr bwMode="auto">
              <a:xfrm>
                <a:off x="2898" y="196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54" name="Line 224"/>
              <p:cNvSpPr>
                <a:spLocks noChangeShapeType="1"/>
              </p:cNvSpPr>
              <p:nvPr/>
            </p:nvSpPr>
            <p:spPr bwMode="auto">
              <a:xfrm>
                <a:off x="2898" y="208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  <p:sp>
            <p:nvSpPr>
              <p:cNvPr id="455" name="Line 225"/>
              <p:cNvSpPr>
                <a:spLocks noChangeShapeType="1"/>
              </p:cNvSpPr>
              <p:nvPr/>
            </p:nvSpPr>
            <p:spPr bwMode="auto">
              <a:xfrm>
                <a:off x="2898" y="220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D9A"/>
                  </a:solidFill>
                </a:endParaRPr>
              </a:p>
            </p:txBody>
          </p:sp>
        </p:grpSp>
      </p:grpSp>
      <p:grpSp>
        <p:nvGrpSpPr>
          <p:cNvPr id="474" name="Gruppieren 473"/>
          <p:cNvGrpSpPr/>
          <p:nvPr/>
        </p:nvGrpSpPr>
        <p:grpSpPr>
          <a:xfrm>
            <a:off x="1712336" y="4028280"/>
            <a:ext cx="741081" cy="570181"/>
            <a:chOff x="1425575" y="4028280"/>
            <a:chExt cx="590550" cy="1588295"/>
          </a:xfrm>
        </p:grpSpPr>
        <p:cxnSp>
          <p:nvCxnSpPr>
            <p:cNvPr id="475" name="Gerade Verbindung mit Pfeil 474"/>
            <p:cNvCxnSpPr/>
            <p:nvPr/>
          </p:nvCxnSpPr>
          <p:spPr bwMode="auto">
            <a:xfrm>
              <a:off x="1425575" y="4035425"/>
              <a:ext cx="0" cy="15811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76" name="Gerade Verbindung mit Pfeil 475"/>
            <p:cNvCxnSpPr/>
            <p:nvPr/>
          </p:nvCxnSpPr>
          <p:spPr bwMode="auto">
            <a:xfrm>
              <a:off x="1622425" y="4031455"/>
              <a:ext cx="0" cy="15811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77" name="Gerade Verbindung mit Pfeil 476"/>
            <p:cNvCxnSpPr/>
            <p:nvPr/>
          </p:nvCxnSpPr>
          <p:spPr bwMode="auto">
            <a:xfrm>
              <a:off x="1819275" y="4032250"/>
              <a:ext cx="0" cy="15811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78" name="Gerade Verbindung mit Pfeil 477"/>
            <p:cNvCxnSpPr/>
            <p:nvPr/>
          </p:nvCxnSpPr>
          <p:spPr bwMode="auto">
            <a:xfrm>
              <a:off x="2016125" y="4028280"/>
              <a:ext cx="0" cy="15811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79" name="Text Box 9"/>
          <p:cNvSpPr txBox="1">
            <a:spLocks noChangeArrowheads="1"/>
          </p:cNvSpPr>
          <p:nvPr/>
        </p:nvSpPr>
        <p:spPr bwMode="auto">
          <a:xfrm>
            <a:off x="4638184" y="3521384"/>
            <a:ext cx="4267200" cy="25853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bg2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latin typeface="Courier New" pitchFamily="49" charset="0"/>
              </a:rPr>
              <a:t>do </a:t>
            </a:r>
            <a:r>
              <a:rPr lang="de-DE" b="1" dirty="0" err="1">
                <a:solidFill>
                  <a:srgbClr val="C00000"/>
                </a:solidFill>
                <a:latin typeface="Courier New" pitchFamily="49" charset="0"/>
              </a:rPr>
              <a:t>rb</a:t>
            </a:r>
            <a:r>
              <a:rPr lang="de-DE" b="1" dirty="0">
                <a:solidFill>
                  <a:srgbClr val="C00000"/>
                </a:solidFill>
                <a:latin typeface="Courier New" pitchFamily="49" charset="0"/>
              </a:rPr>
              <a:t> = 1 , R , </a:t>
            </a:r>
            <a:r>
              <a:rPr lang="de-DE" b="1" dirty="0" err="1">
                <a:solidFill>
                  <a:srgbClr val="000000"/>
                </a:solidFill>
                <a:latin typeface="Courier New" pitchFamily="49" charset="0"/>
              </a:rPr>
              <a:t>R</a:t>
            </a:r>
            <a:r>
              <a:rPr lang="de-DE" b="1" baseline="-25000" dirty="0" err="1">
                <a:solidFill>
                  <a:srgbClr val="000000"/>
                </a:solidFill>
                <a:latin typeface="Courier New" pitchFamily="49" charset="0"/>
              </a:rPr>
              <a:t>b</a:t>
            </a:r>
            <a:br>
              <a:rPr lang="de-DE" b="1" dirty="0">
                <a:solidFill>
                  <a:srgbClr val="C00000"/>
                </a:solidFill>
                <a:latin typeface="Courier New" pitchFamily="49" charset="0"/>
              </a:rPr>
            </a:br>
            <a:r>
              <a:rPr lang="de-DE" b="1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Courier New" pitchFamily="49" charset="0"/>
              </a:rPr>
              <a:t>rbS</a:t>
            </a:r>
            <a:r>
              <a:rPr lang="de-DE" b="1" dirty="0">
                <a:solidFill>
                  <a:srgbClr val="C00000"/>
                </a:solidFill>
                <a:latin typeface="Courier New" pitchFamily="49" charset="0"/>
              </a:rPr>
              <a:t> = </a:t>
            </a:r>
            <a:r>
              <a:rPr lang="de-DE" b="1" dirty="0" err="1">
                <a:solidFill>
                  <a:srgbClr val="C00000"/>
                </a:solidFill>
                <a:latin typeface="Courier New" pitchFamily="49" charset="0"/>
              </a:rPr>
              <a:t>rb</a:t>
            </a:r>
            <a:br>
              <a:rPr lang="de-DE" b="1" dirty="0">
                <a:solidFill>
                  <a:srgbClr val="C00000"/>
                </a:solidFill>
                <a:latin typeface="Courier New" pitchFamily="49" charset="0"/>
              </a:rPr>
            </a:br>
            <a:r>
              <a:rPr lang="de-DE" b="1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Courier New" pitchFamily="49" charset="0"/>
              </a:rPr>
              <a:t>rbE</a:t>
            </a:r>
            <a:r>
              <a:rPr lang="de-DE" b="1" dirty="0">
                <a:solidFill>
                  <a:srgbClr val="C00000"/>
                </a:solidFill>
                <a:latin typeface="Courier New" pitchFamily="49" charset="0"/>
              </a:rPr>
              <a:t> = min((rb+</a:t>
            </a:r>
            <a:r>
              <a:rPr lang="de-DE" b="1" dirty="0">
                <a:solidFill>
                  <a:srgbClr val="000000"/>
                </a:solidFill>
                <a:latin typeface="Courier New" pitchFamily="49" charset="0"/>
              </a:rPr>
              <a:t>R</a:t>
            </a:r>
            <a:r>
              <a:rPr lang="de-DE" b="1" baseline="-25000" dirty="0">
                <a:solidFill>
                  <a:srgbClr val="000000"/>
                </a:solidFill>
                <a:latin typeface="Courier New" pitchFamily="49" charset="0"/>
              </a:rPr>
              <a:t>b</a:t>
            </a:r>
            <a:r>
              <a:rPr lang="de-DE" b="1" dirty="0">
                <a:solidFill>
                  <a:srgbClr val="C00000"/>
                </a:solidFill>
                <a:latin typeface="Courier New" pitchFamily="49" charset="0"/>
              </a:rPr>
              <a:t>-1), R)</a:t>
            </a:r>
          </a:p>
          <a:p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do c = 1 , C </a:t>
            </a:r>
            <a:br>
              <a:rPr lang="de-DE" b="1" dirty="0">
                <a:solidFill>
                  <a:srgbClr val="002D9A"/>
                </a:solidFill>
                <a:latin typeface="Courier New" pitchFamily="49" charset="0"/>
              </a:rPr>
            </a:b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  do </a:t>
            </a:r>
            <a:r>
              <a:rPr lang="de-DE" b="1" dirty="0" err="1">
                <a:solidFill>
                  <a:srgbClr val="C00000"/>
                </a:solidFill>
                <a:latin typeface="Courier New" pitchFamily="49" charset="0"/>
              </a:rPr>
              <a:t>r</a:t>
            </a:r>
            <a:r>
              <a:rPr lang="de-DE" b="1" dirty="0">
                <a:solidFill>
                  <a:srgbClr val="C00000"/>
                </a:solidFill>
                <a:latin typeface="Courier New" pitchFamily="49" charset="0"/>
              </a:rPr>
              <a:t> = </a:t>
            </a:r>
            <a:r>
              <a:rPr lang="de-DE" b="1" dirty="0" err="1">
                <a:solidFill>
                  <a:srgbClr val="C00000"/>
                </a:solidFill>
                <a:latin typeface="Courier New" pitchFamily="49" charset="0"/>
              </a:rPr>
              <a:t>rbS</a:t>
            </a:r>
            <a:r>
              <a:rPr lang="de-DE" b="1" dirty="0">
                <a:solidFill>
                  <a:srgbClr val="C00000"/>
                </a:solidFill>
                <a:latin typeface="Courier New" pitchFamily="49" charset="0"/>
              </a:rPr>
              <a:t> , </a:t>
            </a:r>
            <a:r>
              <a:rPr lang="de-DE" b="1" dirty="0" err="1">
                <a:solidFill>
                  <a:srgbClr val="C00000"/>
                </a:solidFill>
                <a:latin typeface="Courier New" pitchFamily="49" charset="0"/>
              </a:rPr>
              <a:t>rbE</a:t>
            </a:r>
            <a:br>
              <a:rPr lang="de-DE" b="1" dirty="0">
                <a:solidFill>
                  <a:srgbClr val="002D9A"/>
                </a:solidFill>
                <a:latin typeface="Courier New" pitchFamily="49" charset="0"/>
              </a:rPr>
            </a:b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     </a:t>
            </a:r>
            <a:r>
              <a:rPr lang="de-DE" b="1" dirty="0" err="1">
                <a:solidFill>
                  <a:srgbClr val="002D9A"/>
                </a:solidFill>
                <a:latin typeface="Courier New" pitchFamily="49" charset="0"/>
              </a:rPr>
              <a:t>y</a:t>
            </a: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(</a:t>
            </a:r>
            <a:r>
              <a:rPr lang="de-DE" b="1" dirty="0" err="1">
                <a:solidFill>
                  <a:srgbClr val="C00000"/>
                </a:solidFill>
                <a:latin typeface="Courier New" pitchFamily="49" charset="0"/>
              </a:rPr>
              <a:t>r</a:t>
            </a: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)=</a:t>
            </a:r>
            <a:r>
              <a:rPr lang="de-DE" b="1" dirty="0" err="1">
                <a:solidFill>
                  <a:srgbClr val="002D9A"/>
                </a:solidFill>
                <a:latin typeface="Courier New" pitchFamily="49" charset="0"/>
              </a:rPr>
              <a:t>y</a:t>
            </a: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(</a:t>
            </a:r>
            <a:r>
              <a:rPr lang="de-DE" b="1" dirty="0" err="1">
                <a:solidFill>
                  <a:srgbClr val="C00000"/>
                </a:solidFill>
                <a:latin typeface="Courier New" pitchFamily="49" charset="0"/>
              </a:rPr>
              <a:t>r</a:t>
            </a: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) + A(</a:t>
            </a:r>
            <a:r>
              <a:rPr lang="de-DE" b="1" dirty="0" err="1">
                <a:solidFill>
                  <a:srgbClr val="002D9A"/>
                </a:solidFill>
                <a:latin typeface="Courier New" pitchFamily="49" charset="0"/>
              </a:rPr>
              <a:t>r,c</a:t>
            </a: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)*x(c)</a:t>
            </a:r>
            <a:br>
              <a:rPr lang="de-DE" b="1" dirty="0">
                <a:solidFill>
                  <a:srgbClr val="002D9A"/>
                </a:solidFill>
                <a:latin typeface="Courier New" pitchFamily="49" charset="0"/>
              </a:rPr>
            </a:b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  </a:t>
            </a:r>
            <a:r>
              <a:rPr lang="de-DE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</a:t>
            </a:r>
            <a:br>
              <a:rPr lang="de-DE" b="1" dirty="0">
                <a:solidFill>
                  <a:srgbClr val="002D9A"/>
                </a:solidFill>
                <a:latin typeface="Courier New" pitchFamily="49" charset="0"/>
              </a:rPr>
            </a:b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</a:t>
            </a:r>
            <a:r>
              <a:rPr lang="de-DE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endParaRPr lang="de-DE" b="1" dirty="0">
              <a:solidFill>
                <a:srgbClr val="002D9A"/>
              </a:solidFill>
              <a:latin typeface="Courier New" pitchFamily="49" charset="0"/>
            </a:endParaRPr>
          </a:p>
          <a:p>
            <a:r>
              <a:rPr lang="de-DE" b="1" dirty="0" err="1">
                <a:solidFill>
                  <a:srgbClr val="C00000"/>
                </a:solidFill>
                <a:latin typeface="Courier New" pitchFamily="49" charset="0"/>
              </a:rPr>
              <a:t>enddo</a:t>
            </a:r>
            <a:endParaRPr lang="de-DE" b="1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480" name="Geschweifte Klammer links 479"/>
          <p:cNvSpPr/>
          <p:nvPr/>
        </p:nvSpPr>
        <p:spPr bwMode="auto">
          <a:xfrm>
            <a:off x="1181106" y="1375569"/>
            <a:ext cx="214676" cy="1999097"/>
          </a:xfrm>
          <a:prstGeom prst="leftBrace">
            <a:avLst>
              <a:gd name="adj1" fmla="val 3611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 b="1">
              <a:solidFill>
                <a:srgbClr val="002D9A"/>
              </a:solidFill>
              <a:cs typeface="Arial" pitchFamily="34" charset="0"/>
            </a:endParaRPr>
          </a:p>
        </p:txBody>
      </p:sp>
      <p:sp>
        <p:nvSpPr>
          <p:cNvPr id="481" name="Geschweifte Klammer links 480"/>
          <p:cNvSpPr/>
          <p:nvPr/>
        </p:nvSpPr>
        <p:spPr bwMode="auto">
          <a:xfrm>
            <a:off x="1181106" y="3934620"/>
            <a:ext cx="212382" cy="661275"/>
          </a:xfrm>
          <a:prstGeom prst="leftBrace">
            <a:avLst>
              <a:gd name="adj1" fmla="val 3611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 b="1">
              <a:solidFill>
                <a:srgbClr val="002D9A"/>
              </a:solidFill>
              <a:cs typeface="Arial" pitchFamily="34" charset="0"/>
            </a:endParaRPr>
          </a:p>
        </p:txBody>
      </p:sp>
      <p:sp>
        <p:nvSpPr>
          <p:cNvPr id="482" name="Textfeld 481"/>
          <p:cNvSpPr txBox="1"/>
          <p:nvPr/>
        </p:nvSpPr>
        <p:spPr>
          <a:xfrm>
            <a:off x="9216189" y="1490172"/>
            <a:ext cx="2767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:)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may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not fit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into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some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cache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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more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traffic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for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lower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level</a:t>
            </a:r>
            <a:endParaRPr lang="de-DE" dirty="0">
              <a:solidFill>
                <a:srgbClr val="002D9A"/>
              </a:solidFill>
            </a:endParaRPr>
          </a:p>
        </p:txBody>
      </p:sp>
      <p:sp>
        <p:nvSpPr>
          <p:cNvPr id="483" name="Legende mit Linie 1 (Rahmen und Markierungsleiste) 310"/>
          <p:cNvSpPr/>
          <p:nvPr/>
        </p:nvSpPr>
        <p:spPr bwMode="auto">
          <a:xfrm>
            <a:off x="8081139" y="3177401"/>
            <a:ext cx="2634579" cy="857622"/>
          </a:xfrm>
          <a:prstGeom prst="accentBorderCallout1">
            <a:avLst>
              <a:gd name="adj1" fmla="val 31958"/>
              <a:gd name="adj2" fmla="val -3648"/>
              <a:gd name="adj3" fmla="val 55483"/>
              <a:gd name="adj4" fmla="val -3735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R</a:t>
            </a:r>
            <a:r>
              <a:rPr lang="en-US" baseline="-25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bg1"/>
                </a:solidFill>
                <a:sym typeface="Wingdings" panose="05000000000000000000" pitchFamily="2" charset="2"/>
              </a:rPr>
              <a:t>free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bg1"/>
                </a:solidFill>
                <a:sym typeface="Wingdings" panose="05000000000000000000" pitchFamily="2" charset="2"/>
              </a:rPr>
              <a:t>parameter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mr-IN" dirty="0">
                <a:solidFill>
                  <a:schemeClr val="bg1"/>
                </a:solidFill>
                <a:sym typeface="Wingdings" panose="05000000000000000000" pitchFamily="2" charset="2"/>
              </a:rPr>
              <a:t>–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b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dirty="0" err="1">
                <a:solidFill>
                  <a:schemeClr val="bg1"/>
                </a:solidFill>
                <a:sym typeface="Wingdings" panose="05000000000000000000" pitchFamily="2" charset="2"/>
              </a:rPr>
              <a:t>adapted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bg1"/>
                </a:solidFill>
                <a:sym typeface="Wingdings" panose="05000000000000000000" pitchFamily="2" charset="2"/>
              </a:rPr>
              <a:t>to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bg1"/>
                </a:solidFill>
                <a:sym typeface="Wingdings" panose="05000000000000000000" pitchFamily="2" charset="2"/>
              </a:rPr>
              <a:t>caches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bg1"/>
                </a:solidFill>
                <a:sym typeface="Wingdings" panose="05000000000000000000" pitchFamily="2" charset="2"/>
              </a:rPr>
              <a:t>size</a:t>
            </a:r>
            <a:endParaRPr lang="de-DE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/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panose="05000000000000000000" pitchFamily="2" charset="2"/>
              </a:rPr>
              <a:t>(</a:t>
            </a:r>
            <a:r>
              <a:rPr kumimoji="0" lang="de-DE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panose="05000000000000000000" pitchFamily="2" charset="2"/>
              </a:rPr>
              <a:t>commonly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panose="05000000000000000000" pitchFamily="2" charset="2"/>
              </a:rPr>
              <a:t> </a:t>
            </a:r>
            <a:r>
              <a:rPr kumimoji="0" lang="de-DE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panose="05000000000000000000" pitchFamily="2" charset="2"/>
              </a:rPr>
              <a:t>size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panose="05000000000000000000" pitchFamily="2" charset="2"/>
              </a:rPr>
              <a:t>/2)</a:t>
            </a:r>
            <a:endParaRPr kumimoji="0" lang="de-DE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4" name="Textfeld 483"/>
          <p:cNvSpPr txBox="1"/>
          <p:nvPr/>
        </p:nvSpPr>
        <p:spPr>
          <a:xfrm>
            <a:off x="676283" y="204960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485" name="Textfeld 484"/>
          <p:cNvSpPr txBox="1"/>
          <p:nvPr/>
        </p:nvSpPr>
        <p:spPr>
          <a:xfrm>
            <a:off x="657233" y="4010959"/>
            <a:ext cx="4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err="1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de-DE" b="1" baseline="-25000" err="1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de-DE" b="1" baseline="-25000">
              <a:solidFill>
                <a:srgbClr val="002D9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6" name="Textfeld 485"/>
          <p:cNvSpPr txBox="1"/>
          <p:nvPr/>
        </p:nvSpPr>
        <p:spPr>
          <a:xfrm>
            <a:off x="9216189" y="4242495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rbS</a:t>
            </a:r>
            <a:r>
              <a:rPr lang="de-DE" b="1" dirty="0" err="1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:rbE</a:t>
            </a:r>
            <a:r>
              <a:rPr lang="de-DE" b="1" dirty="0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may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fit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into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some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cache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if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de-DE" b="1" baseline="-25000" dirty="0" err="1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is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small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enough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</a:t>
            </a:r>
            <a:b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traffic</a:t>
            </a:r>
            <a:r>
              <a:rPr lang="de-DE" dirty="0">
                <a:solidFill>
                  <a:srgbClr val="002D9A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D9A"/>
                </a:solidFill>
                <a:sym typeface="Wingdings" panose="05000000000000000000" pitchFamily="2" charset="2"/>
              </a:rPr>
              <a:t>reduction</a:t>
            </a:r>
            <a:endParaRPr lang="de-DE" dirty="0">
              <a:solidFill>
                <a:srgbClr val="002D9A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964906" y="5602043"/>
            <a:ext cx="3669631" cy="43088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>
                <a:solidFill>
                  <a:srgbClr val="C00000"/>
                </a:solidFill>
              </a:rPr>
              <a:t>Careful: loops order!</a:t>
            </a:r>
          </a:p>
        </p:txBody>
      </p:sp>
    </p:spTree>
    <p:extLst>
      <p:ext uri="{BB962C8B-B14F-4D97-AF65-F5344CB8AC3E}">
        <p14:creationId xmlns:p14="http://schemas.microsoft.com/office/powerpoint/2010/main" val="43058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/>
      <p:bldP spid="357" grpId="0" animBg="1"/>
      <p:bldP spid="479" grpId="0" animBg="1"/>
      <p:bldP spid="480" grpId="0" animBg="1"/>
      <p:bldP spid="481" grpId="0" animBg="1"/>
      <p:bldP spid="482" grpId="0"/>
      <p:bldP spid="483" grpId="0" animBg="1"/>
      <p:bldP spid="484" grpId="0"/>
      <p:bldP spid="485" grpId="0"/>
      <p:bldP spid="486" grpId="0"/>
      <p:bldP spid="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Blocking helps keeping LHS </a:t>
                </a:r>
                <a:r>
                  <a:rPr lang="en-US" dirty="0">
                    <a:solidFill>
                      <a:srgbClr val="7030A0"/>
                    </a:solidFill>
                  </a:rPr>
                  <a:t>y(</a:t>
                </a:r>
                <a:r>
                  <a:rPr lang="en-US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:)</a:t>
                </a:r>
                <a:r>
                  <a:rPr lang="en-US" dirty="0">
                    <a:sym typeface="Wingdings" panose="05000000000000000000" pitchFamily="2" charset="2"/>
                  </a:rPr>
                  <a:t> in cache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Price: RHS </a:t>
                </a:r>
                <a:r>
                  <a:rPr lang="en-US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x(:)</a:t>
                </a:r>
                <a:r>
                  <a:rPr lang="en-US" dirty="0">
                    <a:sym typeface="Wingdings" panose="05000000000000000000" pitchFamily="2" charset="2"/>
                  </a:rPr>
                  <a:t> loaded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times</a:t>
                </a:r>
              </a:p>
              <a:p>
                <a:pPr marL="311992" lvl="1" indent="0">
                  <a:buNone/>
                </a:pPr>
                <a:r>
                  <a:rPr lang="en-US" dirty="0"/>
                  <a:t>→ </a:t>
                </a:r>
                <a:r>
                  <a:rPr lang="en-US" dirty="0">
                    <a:solidFill>
                      <a:srgbClr val="00B050"/>
                    </a:solidFill>
                  </a:rPr>
                  <a:t>x(</a:t>
                </a:r>
                <a:r>
                  <a:rPr lang="en-US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:)</a:t>
                </a:r>
                <a:r>
                  <a:rPr lang="en-US" dirty="0">
                    <a:sym typeface="Wingdings" panose="05000000000000000000" pitchFamily="2" charset="2"/>
                  </a:rPr>
                  <a:t> and </a:t>
                </a:r>
                <a:r>
                  <a:rPr lang="en-US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y(:)</a:t>
                </a:r>
                <a:r>
                  <a:rPr lang="en-US" dirty="0">
                    <a:sym typeface="Wingdings" panose="05000000000000000000" pitchFamily="2" charset="2"/>
                  </a:rPr>
                  <a:t> contribute to worst case code balance</a:t>
                </a:r>
              </a:p>
              <a:p>
                <a:pPr marL="311992" lvl="1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311992" lvl="1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311992" lvl="1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311992" lvl="1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311992" lvl="1" indent="0">
                  <a:buNone/>
                </a:pPr>
                <a:r>
                  <a:rPr lang="en-US" sz="2930" dirty="0">
                    <a:sym typeface="Wingdings"/>
                  </a:rPr>
                  <a:t> Do not choose </a:t>
                </a:r>
                <a:r>
                  <a:rPr lang="en-US" sz="2930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Wingdings"/>
                  </a:rPr>
                  <a:t>R</a:t>
                </a:r>
                <a:r>
                  <a:rPr lang="en-US" sz="2930" baseline="-25000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Wingdings"/>
                  </a:rPr>
                  <a:t>b</a:t>
                </a:r>
                <a:r>
                  <a:rPr lang="en-US" sz="2930" baseline="-25000" dirty="0">
                    <a:sym typeface="Wingdings"/>
                  </a:rPr>
                  <a:t> </a:t>
                </a:r>
                <a:r>
                  <a:rPr lang="en-US" sz="2930" dirty="0">
                    <a:sym typeface="Wingdings"/>
                  </a:rPr>
                  <a:t>too small</a:t>
                </a:r>
                <a:endParaRPr lang="en-US" sz="293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19" t="-2322" b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Dense matrix-vector multiplication in DP</a:t>
            </a:r>
            <a:br>
              <a:rPr lang="en-US" sz="4400" dirty="0"/>
            </a:br>
            <a:r>
              <a:rPr lang="en-US" sz="3730" i="1" dirty="0" err="1"/>
              <a:t>Reducion</a:t>
            </a:r>
            <a:r>
              <a:rPr lang="en-US" sz="3730" i="1" dirty="0"/>
              <a:t> of cache traffic by “blocking/tiling”</a:t>
            </a:r>
            <a:endParaRPr lang="en-US" sz="373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836695" y="3220067"/>
                <a:ext cx="6079570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16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B</m:t>
                          </m:r>
                          <m:r>
                            <a:rPr lang="de-DE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𝑅</m:t>
                          </m:r>
                          <m:r>
                            <a:rPr lang="de-DE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𝐶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de-DE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B</m:t>
                          </m:r>
                          <m:r>
                            <a:rPr lang="de-DE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𝐶</m:t>
                          </m:r>
                        </m:num>
                        <m:den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𝑅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𝐶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𝑖𝑡𝑒𝑟𝑎𝑡𝑖𝑜𝑛𝑠</m:t>
                          </m:r>
                        </m:den>
                      </m:f>
                      <m:r>
                        <a:rPr lang="de-DE" sz="24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16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de-DE" sz="24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mr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sz="2400" b="0" i="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B</m:t>
                          </m:r>
                        </m:num>
                        <m:den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𝑖𝑡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.</m:t>
                          </m:r>
                        </m:den>
                      </m:f>
                      <m:r>
                        <a:rPr lang="de-DE" sz="24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≅</m:t>
                      </m:r>
                      <m:r>
                        <a:rPr lang="de-DE" sz="2400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16</m:t>
                      </m:r>
                      <m:f>
                        <m:fPr>
                          <m:ctrlPr>
                            <a:rPr lang="mr-I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sz="2400" i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B</m:t>
                          </m:r>
                        </m:num>
                        <m:den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𝑖𝑡</m:t>
                          </m:r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695" y="3220067"/>
                <a:ext cx="6079570" cy="9221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668252" y="4259218"/>
                <a:ext cx="6576408" cy="1040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16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B</m:t>
                          </m:r>
                          <m:r>
                            <a:rPr lang="de-DE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𝑅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de-DE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B</m:t>
                          </m:r>
                          <m:r>
                            <a:rPr lang="de-DE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𝐶</m:t>
                          </m:r>
                          <m:r>
                            <a:rPr lang="de-DE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type m:val="skw"/>
                              <m:ctrlPr>
                                <a:rPr lang="de-DE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𝑅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𝐶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𝑖𝑡𝑒𝑟𝑎𝑡𝑖𝑜𝑛𝑠</m:t>
                          </m:r>
                        </m:den>
                      </m:f>
                      <m:r>
                        <a:rPr lang="de-DE" sz="24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=(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16</m:t>
                          </m:r>
                        </m:num>
                        <m:den>
                          <m:r>
                            <a:rPr lang="de-DE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𝐶</m:t>
                          </m:r>
                        </m:den>
                      </m:f>
                      <m:r>
                        <a:rPr lang="de-DE" sz="24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8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de-DE" sz="24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sz="2400" b="0" i="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B</m:t>
                          </m:r>
                        </m:num>
                        <m:den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𝑖𝑡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.</m:t>
                          </m:r>
                        </m:den>
                      </m:f>
                      <m:r>
                        <a:rPr lang="mr-IN" sz="2400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≅</m:t>
                      </m:r>
                      <m:f>
                        <m:fPr>
                          <m:ctrlPr>
                            <a:rPr lang="mr-I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8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mr-I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sz="2400" b="0" i="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B</m:t>
                          </m:r>
                        </m:num>
                        <m:den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𝑖𝑡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252" y="4259218"/>
                <a:ext cx="6576408" cy="10401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914399" y="3332747"/>
                <a:ext cx="334478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00000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Original code:</a:t>
                </a:r>
              </a:p>
              <a:p>
                <a:pPr marL="342900" indent="-342900">
                  <a:buClr>
                    <a:srgbClr val="000000"/>
                  </a:buClr>
                  <a:buFont typeface="Wingdings" panose="05000000000000000000" pitchFamily="2" charset="2"/>
                  <a:buChar char="§"/>
                </a:pPr>
                <a:endParaRPr lang="en-US" sz="2200" dirty="0">
                  <a:solidFill>
                    <a:schemeClr val="bg1"/>
                  </a:solidFill>
                </a:endParaRPr>
              </a:p>
              <a:p>
                <a:pPr marL="342900" indent="-342900">
                  <a:buClr>
                    <a:srgbClr val="000000"/>
                  </a:buClr>
                  <a:buFont typeface="Wingdings" panose="05000000000000000000" pitchFamily="2" charset="2"/>
                  <a:buChar char="§"/>
                </a:pPr>
                <a:endParaRPr lang="en-US" sz="2200" dirty="0">
                  <a:solidFill>
                    <a:schemeClr val="bg1"/>
                  </a:solidFill>
                </a:endParaRPr>
              </a:p>
              <a:p>
                <a:pPr marL="342900" indent="-342900">
                  <a:buClr>
                    <a:srgbClr val="000000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Blocking with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2200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3332747"/>
                <a:ext cx="3344780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2004" t="-2532" b="-8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1314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Dense matrix-vector multiplication in DP</a:t>
            </a:r>
            <a:br>
              <a:rPr lang="en-US" sz="5400" dirty="0"/>
            </a:br>
            <a:r>
              <a:rPr lang="en-US" sz="3730" i="1" dirty="0" err="1"/>
              <a:t>Reducion</a:t>
            </a:r>
            <a:r>
              <a:rPr lang="en-US" sz="3730" i="1" dirty="0"/>
              <a:t> of cache traffic by “blocking/tiling”</a:t>
            </a:r>
            <a:endParaRPr lang="en-US" sz="373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97" b="13080"/>
          <a:stretch/>
        </p:blipFill>
        <p:spPr>
          <a:xfrm>
            <a:off x="354387" y="1438998"/>
            <a:ext cx="8043656" cy="17728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5" b="4641"/>
          <a:stretch/>
        </p:blipFill>
        <p:spPr>
          <a:xfrm>
            <a:off x="354387" y="3131433"/>
            <a:ext cx="8043656" cy="3052703"/>
          </a:xfrm>
          <a:prstGeom prst="rect">
            <a:avLst/>
          </a:prstGeom>
        </p:spPr>
      </p:pic>
      <p:sp>
        <p:nvSpPr>
          <p:cNvPr id="7" name="Pfeil nach unten 6"/>
          <p:cNvSpPr/>
          <p:nvPr/>
        </p:nvSpPr>
        <p:spPr bwMode="auto">
          <a:xfrm>
            <a:off x="4451684" y="3815933"/>
            <a:ext cx="337648" cy="960606"/>
          </a:xfrm>
          <a:prstGeom prst="downArrow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 b="1">
              <a:solidFill>
                <a:srgbClr val="002D9A"/>
              </a:solidFill>
              <a:cs typeface="Arial" pitchFamily="34" charset="0"/>
            </a:endParaRPr>
          </a:p>
        </p:txBody>
      </p:sp>
      <p:sp>
        <p:nvSpPr>
          <p:cNvPr id="8" name="Freihandform 7"/>
          <p:cNvSpPr/>
          <p:nvPr/>
        </p:nvSpPr>
        <p:spPr bwMode="auto">
          <a:xfrm>
            <a:off x="4740440" y="1973178"/>
            <a:ext cx="920171" cy="2083515"/>
          </a:xfrm>
          <a:custGeom>
            <a:avLst/>
            <a:gdLst>
              <a:gd name="connsiteX0" fmla="*/ 466725 w 844660"/>
              <a:gd name="connsiteY0" fmla="*/ 0 h 2657475"/>
              <a:gd name="connsiteX1" fmla="*/ 828675 w 844660"/>
              <a:gd name="connsiteY1" fmla="*/ 1476375 h 2657475"/>
              <a:gd name="connsiteX2" fmla="*/ 0 w 844660"/>
              <a:gd name="connsiteY2" fmla="*/ 2657475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4660" h="2657475">
                <a:moveTo>
                  <a:pt x="466725" y="0"/>
                </a:moveTo>
                <a:cubicBezTo>
                  <a:pt x="686593" y="516731"/>
                  <a:pt x="906462" y="1033463"/>
                  <a:pt x="828675" y="1476375"/>
                </a:cubicBezTo>
                <a:cubicBezTo>
                  <a:pt x="750888" y="1919287"/>
                  <a:pt x="375444" y="2288381"/>
                  <a:pt x="0" y="2657475"/>
                </a:cubicBezTo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 b="1">
              <a:solidFill>
                <a:srgbClr val="002D9A"/>
              </a:solidFill>
              <a:cs typeface="Arial" pitchFamily="34" charset="0"/>
            </a:endParaRPr>
          </a:p>
        </p:txBody>
      </p:sp>
      <p:sp>
        <p:nvSpPr>
          <p:cNvPr id="9" name="Inhaltsplatzhalter 8"/>
          <p:cNvSpPr txBox="1">
            <a:spLocks/>
          </p:cNvSpPr>
          <p:nvPr/>
        </p:nvSpPr>
        <p:spPr>
          <a:xfrm>
            <a:off x="7579593" y="1611112"/>
            <a:ext cx="4495909" cy="1933250"/>
          </a:xfrm>
          <a:prstGeom prst="rect">
            <a:avLst/>
          </a:prstGeom>
        </p:spPr>
        <p:txBody>
          <a:bodyPr/>
          <a:lstStyle>
            <a:lvl1pPr marL="311992" marR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 sz="2933" b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23984" indent="-31199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defRPr sz="2667" b="0">
                <a:solidFill>
                  <a:srgbClr val="003399"/>
                </a:solidFill>
                <a:latin typeface="+mn-lt"/>
              </a:defRPr>
            </a:lvl2pPr>
            <a:lvl3pPr marL="935977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b="0">
                <a:solidFill>
                  <a:srgbClr val="003399"/>
                </a:solidFill>
                <a:latin typeface="+mn-lt"/>
              </a:defRPr>
            </a:lvl3pPr>
            <a:lvl4pPr marL="1247969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2133" b="0">
                <a:solidFill>
                  <a:srgbClr val="003399"/>
                </a:solidFill>
                <a:latin typeface="+mn-lt"/>
              </a:defRPr>
            </a:lvl4pPr>
            <a:lvl5pPr marL="1559961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1867" b="0">
                <a:solidFill>
                  <a:srgbClr val="003399"/>
                </a:solidFill>
                <a:latin typeface="+mn-lt"/>
              </a:defRPr>
            </a:lvl5pPr>
            <a:lvl6pPr marL="2015950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="0" i="0" baseline="0">
                <a:solidFill>
                  <a:srgbClr val="003896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r>
              <a:rPr lang="en-US" sz="2400" kern="0" dirty="0"/>
              <a:t>“1D blocking” for inner loop</a:t>
            </a:r>
          </a:p>
          <a:p>
            <a:r>
              <a:rPr lang="en-US" sz="2400" kern="0" dirty="0"/>
              <a:t>Blocking factor </a:t>
            </a:r>
            <a:r>
              <a:rPr lang="en-US" sz="2400" kern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400" kern="0" baseline="-25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kern="0" dirty="0"/>
              <a:t> </a:t>
            </a:r>
            <a:r>
              <a:rPr lang="en-US" sz="2400" kern="0" dirty="0">
                <a:sym typeface="Wingdings" panose="05000000000000000000" pitchFamily="2" charset="2"/>
              </a:rPr>
              <a:t> </a:t>
            </a:r>
            <a:r>
              <a:rPr lang="en-US" sz="2400" kern="0" dirty="0"/>
              <a:t>cache level</a:t>
            </a:r>
          </a:p>
          <a:p>
            <a:endParaRPr lang="en-US" sz="2400" kern="0" dirty="0"/>
          </a:p>
          <a:p>
            <a:pPr marL="0" indent="0">
              <a:buFont typeface="Wingdings" pitchFamily="2" charset="2"/>
              <a:buNone/>
            </a:pPr>
            <a:r>
              <a:rPr lang="en-US" sz="2400" kern="0" dirty="0">
                <a:sym typeface="Wingdings" panose="05000000000000000000" pitchFamily="2" charset="2"/>
              </a:rPr>
              <a:t> </a:t>
            </a:r>
            <a:r>
              <a:rPr lang="en-US" sz="2400" kern="0" dirty="0"/>
              <a:t>Fully reuse subset of  </a:t>
            </a:r>
            <a:br>
              <a:rPr lang="en-US" sz="2400" kern="0" dirty="0"/>
            </a:br>
            <a:r>
              <a:rPr lang="en-US" sz="2400" kern="0" dirty="0"/>
              <a:t>     </a:t>
            </a:r>
            <a:r>
              <a:rPr lang="en-US" sz="24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y(</a:t>
            </a:r>
            <a:r>
              <a:rPr lang="de-DE" sz="2400" kern="0" dirty="0" err="1">
                <a:solidFill>
                  <a:srgbClr val="C00000"/>
                </a:solidFill>
                <a:latin typeface="Courier New" pitchFamily="49" charset="0"/>
                <a:cs typeface="Courier New" panose="02070309020205020404" pitchFamily="49" charset="0"/>
              </a:rPr>
              <a:t>rbS:rbE</a:t>
            </a:r>
            <a:r>
              <a:rPr lang="en-US" sz="24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400" kern="0" dirty="0"/>
              <a:t>from L1/L2 </a:t>
            </a:r>
            <a:br>
              <a:rPr lang="en-US" sz="2400" kern="0" dirty="0"/>
            </a:br>
            <a:r>
              <a:rPr lang="en-US" sz="2400" kern="0" dirty="0"/>
              <a:t>     cache</a:t>
            </a:r>
          </a:p>
        </p:txBody>
      </p:sp>
    </p:spTree>
    <p:extLst>
      <p:ext uri="{BB962C8B-B14F-4D97-AF65-F5344CB8AC3E}">
        <p14:creationId xmlns:p14="http://schemas.microsoft.com/office/powerpoint/2010/main" val="34328020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696000" y="1584000"/>
                <a:ext cx="11496000" cy="4464000"/>
              </a:xfrm>
            </p:spPr>
            <p:txBody>
              <a:bodyPr/>
              <a:lstStyle/>
              <a:p>
                <a:r>
                  <a:rPr lang="en-US" dirty="0"/>
                  <a:t>Problem: Breakdown of single-core performance with </a:t>
                </a:r>
                <a:br>
                  <a:rPr lang="en-US" dirty="0"/>
                </a:br>
                <a:r>
                  <a:rPr lang="en-US" dirty="0"/>
                  <a:t>	       increasing number of matrix rows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</a:p>
              <a:p>
                <a:r>
                  <a:rPr lang="en-US" dirty="0"/>
                  <a:t>Model: LHS </a:t>
                </a:r>
                <a:r>
                  <a:rPr lang="en-US" dirty="0">
                    <a:solidFill>
                      <a:srgbClr val="7030A0"/>
                    </a:solidFill>
                  </a:rPr>
                  <a:t>y(:)</a:t>
                </a:r>
                <a:r>
                  <a:rPr lang="en-US" dirty="0"/>
                  <a:t> fits in different cache levels</a:t>
                </a:r>
              </a:p>
              <a:p>
                <a:r>
                  <a:rPr lang="en-US" dirty="0"/>
                  <a:t>Optimization:</a:t>
                </a:r>
              </a:p>
              <a:p>
                <a:pPr lvl="1"/>
                <a:r>
                  <a:rPr lang="en-US" dirty="0"/>
                  <a:t>Outer loop: exploit temporal locality in inner caches</a:t>
                </a:r>
              </a:p>
              <a:p>
                <a:pPr lvl="1"/>
                <a:r>
                  <a:rPr lang="en-US" dirty="0"/>
                  <a:t>Inner loop: loop blocking/tiling improves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in L3 and/or L2</a:t>
                </a:r>
              </a:p>
              <a:p>
                <a:r>
                  <a:rPr lang="en-US" dirty="0"/>
                  <a:t>Outcome: </a:t>
                </a:r>
                <a:r>
                  <a:rPr lang="en-US" dirty="0">
                    <a:solidFill>
                      <a:srgbClr val="C00000"/>
                    </a:solidFill>
                  </a:rPr>
                  <a:t>Better single-core performance</a:t>
                </a:r>
              </a:p>
              <a:p>
                <a:endParaRPr lang="en-US" dirty="0"/>
              </a:p>
              <a:p>
                <a:r>
                  <a:rPr lang="en-US" dirty="0"/>
                  <a:t>Model is validated with HPM measurements </a:t>
                </a:r>
                <a:r>
                  <a:rPr lang="en-US" sz="2400" dirty="0"/>
                  <a:t>(LIKWID: L2, L3, MEM)</a:t>
                </a:r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000" y="1584000"/>
                <a:ext cx="11496000" cy="4464000"/>
              </a:xfrm>
              <a:blipFill rotWithShape="0">
                <a:blip r:embed="rId2"/>
                <a:stretch>
                  <a:fillRect l="-1803" t="-2322" b="-6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Dense matrix-vector multiplication in DP</a:t>
            </a:r>
            <a:br>
              <a:rPr lang="en-US" sz="4000" dirty="0"/>
            </a:br>
            <a:r>
              <a:rPr lang="en-US" sz="3730" i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682893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 (Strong Scaling)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53980" y="1732070"/>
            <a:ext cx="6172200" cy="22860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326180" y="1732070"/>
            <a:ext cx="1371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153980" y="1198670"/>
            <a:ext cx="7543800" cy="381000"/>
            <a:chOff x="288" y="1344"/>
            <a:chExt cx="4752" cy="240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88" y="1344"/>
              <a:ext cx="0" cy="2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88" y="1440"/>
              <a:ext cx="475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040" y="1344"/>
              <a:ext cx="0" cy="2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677980" y="970070"/>
            <a:ext cx="47244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800" b="1" dirty="0">
                <a:solidFill>
                  <a:srgbClr val="7030A0"/>
                </a:solidFill>
              </a:rPr>
              <a:t>T(1) = </a:t>
            </a:r>
            <a:r>
              <a:rPr lang="de-DE" sz="1800" b="1" i="1" dirty="0" err="1">
                <a:solidFill>
                  <a:srgbClr val="7030A0"/>
                </a:solidFill>
              </a:rPr>
              <a:t>s</a:t>
            </a:r>
            <a:r>
              <a:rPr lang="de-DE" sz="1800" b="1" dirty="0" err="1">
                <a:solidFill>
                  <a:srgbClr val="7030A0"/>
                </a:solidFill>
              </a:rPr>
              <a:t>+</a:t>
            </a:r>
            <a:r>
              <a:rPr lang="de-DE" sz="1800" b="1" i="1" dirty="0" err="1">
                <a:solidFill>
                  <a:srgbClr val="7030A0"/>
                </a:solidFill>
              </a:rPr>
              <a:t>p</a:t>
            </a:r>
            <a:r>
              <a:rPr lang="de-DE" sz="1800" dirty="0">
                <a:solidFill>
                  <a:srgbClr val="7030A0"/>
                </a:solidFill>
              </a:rPr>
              <a:t> </a:t>
            </a:r>
            <a:r>
              <a:rPr lang="de-DE" sz="1800" dirty="0">
                <a:solidFill>
                  <a:schemeClr val="bg1"/>
                </a:solidFill>
              </a:rPr>
              <a:t>= </a:t>
            </a:r>
            <a:r>
              <a:rPr lang="de-DE" sz="1800" dirty="0" err="1">
                <a:solidFill>
                  <a:schemeClr val="bg1"/>
                </a:solidFill>
              </a:rPr>
              <a:t>serial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compute</a:t>
            </a:r>
            <a:r>
              <a:rPr lang="de-DE" sz="1800" dirty="0">
                <a:solidFill>
                  <a:schemeClr val="bg1"/>
                </a:solidFill>
              </a:rPr>
              <a:t> time (</a:t>
            </a:r>
            <a:r>
              <a:rPr lang="de-DE" sz="1800" dirty="0">
                <a:solidFill>
                  <a:srgbClr val="7030A0"/>
                </a:solidFill>
              </a:rPr>
              <a:t>=1</a:t>
            </a:r>
            <a:r>
              <a:rPr lang="de-DE" sz="1800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326180" y="2113070"/>
            <a:ext cx="1371600" cy="381000"/>
            <a:chOff x="288" y="1344"/>
            <a:chExt cx="4752" cy="240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88" y="1344"/>
              <a:ext cx="0" cy="2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88" y="1440"/>
              <a:ext cx="475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5040" y="1344"/>
              <a:ext cx="0" cy="2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326180" y="2341670"/>
            <a:ext cx="14478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600" dirty="0" err="1">
                <a:solidFill>
                  <a:schemeClr val="bg1"/>
                </a:solidFill>
              </a:rPr>
              <a:t>purely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serial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part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b="1" i="1" dirty="0">
                <a:solidFill>
                  <a:srgbClr val="00B050"/>
                </a:solidFill>
              </a:rPr>
              <a:t>s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153980" y="2113070"/>
            <a:ext cx="6172200" cy="381000"/>
            <a:chOff x="288" y="1344"/>
            <a:chExt cx="4752" cy="24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88" y="1344"/>
              <a:ext cx="0" cy="2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8" y="1440"/>
              <a:ext cx="475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5040" y="1344"/>
              <a:ext cx="0" cy="2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677980" y="2341670"/>
            <a:ext cx="47244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3402013" algn="l"/>
              </a:tabLst>
            </a:pPr>
            <a:r>
              <a:rPr lang="de-DE" sz="1800" dirty="0" err="1">
                <a:solidFill>
                  <a:schemeClr val="bg1"/>
                </a:solidFill>
              </a:rPr>
              <a:t>parallelizable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part</a:t>
            </a:r>
            <a:r>
              <a:rPr lang="de-DE" sz="1800" dirty="0">
                <a:solidFill>
                  <a:schemeClr val="bg1"/>
                </a:solidFill>
              </a:rPr>
              <a:t>: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i="1" dirty="0">
                <a:solidFill>
                  <a:srgbClr val="C00000"/>
                </a:solidFill>
              </a:rPr>
              <a:t>p </a:t>
            </a:r>
            <a:r>
              <a:rPr lang="en-US" sz="1800" b="1" dirty="0">
                <a:solidFill>
                  <a:srgbClr val="C00000"/>
                </a:solidFill>
              </a:rPr>
              <a:t>= </a:t>
            </a:r>
            <a:r>
              <a:rPr lang="de-DE" sz="1800" b="1" dirty="0">
                <a:solidFill>
                  <a:srgbClr val="C00000"/>
                </a:solidFill>
              </a:rPr>
              <a:t>1-</a:t>
            </a:r>
            <a:r>
              <a:rPr lang="de-DE" sz="1800" b="1" i="1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140752" y="4364007"/>
            <a:ext cx="1676400" cy="22860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140752" y="4592607"/>
            <a:ext cx="1676400" cy="22860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140752" y="4821207"/>
            <a:ext cx="1676400" cy="22860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140752" y="5049807"/>
            <a:ext cx="1676400" cy="22860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1817152" y="4364007"/>
            <a:ext cx="1371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58355" y="3816132"/>
            <a:ext cx="50450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000" b="1" dirty="0">
                <a:solidFill>
                  <a:schemeClr val="bg1"/>
                </a:solidFill>
              </a:rPr>
              <a:t>Parallel </a:t>
            </a:r>
            <a:r>
              <a:rPr lang="de-DE" sz="2000" b="1" dirty="0" err="1">
                <a:solidFill>
                  <a:schemeClr val="bg1"/>
                </a:solidFill>
              </a:rPr>
              <a:t>execution</a:t>
            </a:r>
            <a:r>
              <a:rPr lang="de-DE" sz="2000" b="1" dirty="0">
                <a:solidFill>
                  <a:schemeClr val="bg1"/>
                </a:solidFill>
              </a:rPr>
              <a:t> time: T(</a:t>
            </a:r>
            <a:r>
              <a:rPr lang="de-DE" sz="2000" b="1" i="1" dirty="0">
                <a:solidFill>
                  <a:schemeClr val="bg1"/>
                </a:solidFill>
              </a:rPr>
              <a:t>N</a:t>
            </a:r>
            <a:r>
              <a:rPr lang="de-DE" sz="2000" b="1" dirty="0">
                <a:solidFill>
                  <a:schemeClr val="bg1"/>
                </a:solidFill>
              </a:rPr>
              <a:t>) = </a:t>
            </a:r>
            <a:r>
              <a:rPr lang="de-DE" sz="2000" b="1" i="1" dirty="0" err="1">
                <a:solidFill>
                  <a:srgbClr val="00B050"/>
                </a:solidFill>
              </a:rPr>
              <a:t>s</a:t>
            </a:r>
            <a:r>
              <a:rPr lang="de-DE" sz="2000" b="1" dirty="0" err="1">
                <a:solidFill>
                  <a:schemeClr val="bg1"/>
                </a:solidFill>
              </a:rPr>
              <a:t>+</a:t>
            </a:r>
            <a:r>
              <a:rPr lang="de-DE" sz="2000" b="1" i="1" dirty="0" err="1">
                <a:solidFill>
                  <a:srgbClr val="C00000"/>
                </a:solidFill>
              </a:rPr>
              <a:t>p</a:t>
            </a:r>
            <a:r>
              <a:rPr lang="de-DE" sz="2000" b="1" dirty="0">
                <a:solidFill>
                  <a:schemeClr val="bg1"/>
                </a:solidFill>
              </a:rPr>
              <a:t>/</a:t>
            </a:r>
            <a:r>
              <a:rPr lang="de-DE" sz="2000" b="1" i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" name="Pfeil nach unten 1"/>
          <p:cNvSpPr/>
          <p:nvPr/>
        </p:nvSpPr>
        <p:spPr>
          <a:xfrm rot="2794210">
            <a:off x="2967046" y="2972956"/>
            <a:ext cx="609939" cy="501942"/>
          </a:xfrm>
          <a:prstGeom prst="downArrow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5542122" y="3614956"/>
            <a:ext cx="6937287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General </a:t>
            </a:r>
            <a:r>
              <a:rPr lang="de-DE" sz="2000" b="1" dirty="0" err="1">
                <a:solidFill>
                  <a:schemeClr val="bg1"/>
                </a:solidFill>
              </a:rPr>
              <a:t>formula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for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speedup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Amdahl's</a:t>
            </a:r>
            <a:r>
              <a:rPr lang="de-DE" sz="2000" b="1" dirty="0">
                <a:solidFill>
                  <a:schemeClr val="bg1"/>
                </a:solidFill>
              </a:rPr>
              <a:t> Law </a:t>
            </a:r>
          </a:p>
          <a:p>
            <a:pPr algn="ctr"/>
            <a:endParaRPr lang="de-DE" sz="2000" dirty="0">
              <a:solidFill>
                <a:schemeClr val="bg1"/>
              </a:solidFill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This </a:t>
            </a:r>
            <a:r>
              <a:rPr lang="de-DE" sz="2000" dirty="0" err="1">
                <a:solidFill>
                  <a:schemeClr val="bg1"/>
                </a:solidFill>
              </a:rPr>
              <a:t>holds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for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constant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problem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size</a:t>
            </a:r>
            <a:r>
              <a:rPr lang="de-DE" sz="2000" dirty="0">
                <a:solidFill>
                  <a:schemeClr val="bg1"/>
                </a:solidFill>
              </a:rPr>
              <a:t> ("strong </a:t>
            </a:r>
            <a:r>
              <a:rPr lang="de-DE" sz="2000" dirty="0" err="1">
                <a:solidFill>
                  <a:schemeClr val="bg1"/>
                </a:solidFill>
              </a:rPr>
              <a:t>scaling</a:t>
            </a:r>
            <a:r>
              <a:rPr lang="de-DE" sz="2000" dirty="0">
                <a:solidFill>
                  <a:schemeClr val="bg1"/>
                </a:solidFill>
              </a:rPr>
              <a:t>„)</a:t>
            </a:r>
          </a:p>
        </p:txBody>
      </p:sp>
      <p:sp>
        <p:nvSpPr>
          <p:cNvPr id="32" name="Pfeil nach unten 31"/>
          <p:cNvSpPr/>
          <p:nvPr/>
        </p:nvSpPr>
        <p:spPr>
          <a:xfrm rot="16200000">
            <a:off x="5488124" y="3797828"/>
            <a:ext cx="609939" cy="501942"/>
          </a:xfrm>
          <a:prstGeom prst="downArrow">
            <a:avLst/>
          </a:prstGeom>
          <a:solidFill>
            <a:schemeClr val="accent4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41576" y="4861779"/>
                <a:ext cx="4512710" cy="1180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de-D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de-DE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de-DE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de-D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de-DE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den>
                      </m:f>
                      <m:r>
                        <a:rPr lang="de-DE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de-DE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de-DE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de-D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𝑁𝑘</m:t>
                          </m:r>
                        </m:den>
                      </m:f>
                    </m:oMath>
                  </m:oMathPara>
                </a14:m>
                <a:endParaRPr lang="en-US" sz="2800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576" y="4861779"/>
                <a:ext cx="4512710" cy="11809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e Legende 32"/>
          <p:cNvSpPr/>
          <p:nvPr/>
        </p:nvSpPr>
        <p:spPr>
          <a:xfrm>
            <a:off x="9644789" y="192089"/>
            <a:ext cx="2386250" cy="779026"/>
          </a:xfrm>
          <a:prstGeom prst="wedgeEllipseCallout">
            <a:avLst>
              <a:gd name="adj1" fmla="val -69486"/>
              <a:gd name="adj2" fmla="val 5063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dirty="0">
                <a:solidFill>
                  <a:schemeClr val="bg1"/>
                </a:solidFill>
              </a:rPr>
              <a:t>What about communication?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8697780" y="1732070"/>
            <a:ext cx="609600" cy="2286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8697780" y="2113070"/>
            <a:ext cx="609600" cy="381000"/>
            <a:chOff x="288" y="1344"/>
            <a:chExt cx="4752" cy="240"/>
          </a:xfrm>
        </p:grpSpPr>
        <p:sp>
          <p:nvSpPr>
            <p:cNvPr id="36" name="Line 22"/>
            <p:cNvSpPr>
              <a:spLocks noChangeShapeType="1"/>
            </p:cNvSpPr>
            <p:nvPr/>
          </p:nvSpPr>
          <p:spPr bwMode="auto">
            <a:xfrm>
              <a:off x="288" y="1344"/>
              <a:ext cx="0" cy="2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>
              <a:off x="288" y="1440"/>
              <a:ext cx="475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5040" y="1344"/>
              <a:ext cx="0" cy="2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9384360" y="993540"/>
            <a:ext cx="2276488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Helvetica" pitchFamily="34" charset="0"/>
              </a:rPr>
              <a:t>Communication model: Constant fraction </a:t>
            </a:r>
            <a:r>
              <a:rPr lang="en-US" sz="1600" b="1" i="1" dirty="0">
                <a:solidFill>
                  <a:srgbClr val="000000"/>
                </a:solidFill>
                <a:latin typeface="Helvetica" pitchFamily="34" charset="0"/>
              </a:rPr>
              <a:t>k</a:t>
            </a:r>
            <a:r>
              <a:rPr lang="en-US" sz="1600" dirty="0">
                <a:solidFill>
                  <a:schemeClr val="bg1"/>
                </a:solidFill>
                <a:latin typeface="Helvetica" pitchFamily="34" charset="0"/>
              </a:rPr>
              <a:t> for each “communication” between each two workers</a:t>
            </a:r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>
            <a:off x="3179744" y="4364007"/>
            <a:ext cx="609600" cy="2286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3789344" y="4364007"/>
            <a:ext cx="609600" cy="2286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4398944" y="4364007"/>
            <a:ext cx="609600" cy="2286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5008544" y="4364007"/>
            <a:ext cx="609600" cy="2286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egende mit Linie 1 (Rahmen und Markierungsleiste) 7"/>
          <p:cNvSpPr/>
          <p:nvPr/>
        </p:nvSpPr>
        <p:spPr bwMode="auto">
          <a:xfrm>
            <a:off x="2318804" y="5178160"/>
            <a:ext cx="2331479" cy="720168"/>
          </a:xfrm>
          <a:prstGeom prst="accentBorderCallout1">
            <a:avLst>
              <a:gd name="adj1" fmla="val 13044"/>
              <a:gd name="adj2" fmla="val 105801"/>
              <a:gd name="adj3" fmla="val -76444"/>
              <a:gd name="adj4" fmla="val 93426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</a:rPr>
              <a:t>Specific choice of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communication model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(ring shift </a:t>
            </a:r>
            <a:r>
              <a:rPr lang="mr-IN" sz="1600" dirty="0">
                <a:solidFill>
                  <a:schemeClr val="bg1"/>
                </a:solidFill>
              </a:rPr>
              <a:t>–</a:t>
            </a:r>
            <a:r>
              <a:rPr lang="en-US" sz="1600" dirty="0">
                <a:solidFill>
                  <a:schemeClr val="bg1"/>
                </a:solidFill>
              </a:rPr>
              <a:t> bus network)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502994" y="3817552"/>
            <a:ext cx="845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+</a:t>
            </a:r>
            <a:r>
              <a:rPr lang="en-US" sz="2000" b="1" i="1" dirty="0" err="1">
                <a:solidFill>
                  <a:schemeClr val="bg1"/>
                </a:solidFill>
              </a:rPr>
              <a:t>N</a:t>
            </a:r>
            <a:r>
              <a:rPr lang="en-US" sz="2000" b="1" i="1" dirty="0" err="1">
                <a:solidFill>
                  <a:srgbClr val="000000"/>
                </a:solidFill>
              </a:rPr>
              <a:t>k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10678648" y="5427105"/>
            <a:ext cx="838200" cy="6096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6032437" y="3614956"/>
            <a:ext cx="134187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Extended</a:t>
            </a:r>
          </a:p>
        </p:txBody>
      </p:sp>
    </p:spTree>
    <p:extLst>
      <p:ext uri="{BB962C8B-B14F-4D97-AF65-F5344CB8AC3E}">
        <p14:creationId xmlns:p14="http://schemas.microsoft.com/office/powerpoint/2010/main" val="17294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2" grpId="0" animBg="1"/>
      <p:bldP spid="30" grpId="0"/>
      <p:bldP spid="32" grpId="0" animBg="1"/>
      <p:bldP spid="3" grpId="0"/>
      <p:bldP spid="33" grpId="0" animBg="1"/>
      <p:bldP spid="34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7" grpId="0" animBg="1"/>
      <p:bldP spid="4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enlarges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parallel </a:t>
            </a:r>
            <a:r>
              <a:rPr lang="de-DE" dirty="0" err="1"/>
              <a:t>fraction</a:t>
            </a:r>
            <a:r>
              <a:rPr lang="de-DE" dirty="0"/>
              <a:t> </a:t>
            </a:r>
            <a:r>
              <a:rPr lang="de-DE" i="1" dirty="0">
                <a:solidFill>
                  <a:srgbClr val="C00000"/>
                </a:solidFill>
              </a:rPr>
              <a:t>p</a:t>
            </a:r>
          </a:p>
          <a:p>
            <a:r>
              <a:rPr lang="en-US" dirty="0"/>
              <a:t>When scaling a problem to more workers, the amount of work will often be scaled as well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Gustafsen’s</a:t>
            </a:r>
            <a:r>
              <a:rPr lang="en-US" dirty="0"/>
              <a:t> law (Weak Scaling)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303" y="3182636"/>
            <a:ext cx="838200" cy="304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i="1" dirty="0">
                <a:solidFill>
                  <a:srgbClr val="000000"/>
                </a:solidFill>
                <a:latin typeface="Helvetica" pitchFamily="34" charset="0"/>
              </a:rPr>
              <a:t>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33503" y="3182636"/>
            <a:ext cx="2514600" cy="3048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i="1" dirty="0">
                <a:solidFill>
                  <a:srgbClr val="C00000"/>
                </a:solidFill>
                <a:latin typeface="Helvetica" pitchFamily="34" charset="0"/>
              </a:rPr>
              <a:t>p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33503" y="3944636"/>
            <a:ext cx="914400" cy="3048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i="1" dirty="0">
                <a:solidFill>
                  <a:srgbClr val="C00000"/>
                </a:solidFill>
                <a:latin typeface="Helvetica" pitchFamily="34" charset="0"/>
              </a:rPr>
              <a:t>p</a:t>
            </a:r>
            <a:r>
              <a:rPr lang="de-DE" sz="2000" i="1" dirty="0">
                <a:solidFill>
                  <a:srgbClr val="FFFFFF"/>
                </a:solidFill>
                <a:latin typeface="Helvetica" pitchFamily="34" charset="0"/>
              </a:rPr>
              <a:t>/N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5303" y="3944636"/>
            <a:ext cx="838200" cy="304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i="1" dirty="0">
                <a:solidFill>
                  <a:srgbClr val="000000"/>
                </a:solidFill>
                <a:latin typeface="Helvetica" pitchFamily="34" charset="0"/>
              </a:rPr>
              <a:t>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33503" y="3487436"/>
            <a:ext cx="0" cy="457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1847903" y="3487436"/>
            <a:ext cx="1600200" cy="457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904701" y="3182636"/>
            <a:ext cx="838200" cy="304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i="1" dirty="0">
                <a:solidFill>
                  <a:srgbClr val="000000"/>
                </a:solidFill>
                <a:latin typeface="Helvetica" pitchFamily="34" charset="0"/>
              </a:rPr>
              <a:t>s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904701" y="3944636"/>
            <a:ext cx="838200" cy="304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i="1" dirty="0">
                <a:solidFill>
                  <a:srgbClr val="000000"/>
                </a:solidFill>
                <a:latin typeface="Helvetica" pitchFamily="34" charset="0"/>
              </a:rPr>
              <a:t>s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742901" y="3487436"/>
            <a:ext cx="0" cy="457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742901" y="3182636"/>
            <a:ext cx="5334000" cy="3048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i="1" dirty="0">
                <a:solidFill>
                  <a:srgbClr val="C00000"/>
                </a:solidFill>
                <a:latin typeface="Helvetica" pitchFamily="34" charset="0"/>
              </a:rPr>
              <a:t>p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742901" y="3944636"/>
            <a:ext cx="1828800" cy="3048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i="1" dirty="0">
                <a:solidFill>
                  <a:srgbClr val="C00000"/>
                </a:solidFill>
                <a:latin typeface="Helvetica" pitchFamily="34" charset="0"/>
              </a:rPr>
              <a:t>p</a:t>
            </a:r>
            <a:r>
              <a:rPr lang="de-DE" sz="2000" i="1" dirty="0">
                <a:solidFill>
                  <a:srgbClr val="FFFFFF"/>
                </a:solidFill>
                <a:latin typeface="Helvetica" pitchFamily="34" charset="0"/>
              </a:rPr>
              <a:t>/N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7571701" y="3487436"/>
            <a:ext cx="3505200" cy="457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rc 16"/>
          <p:cNvSpPr>
            <a:spLocks/>
          </p:cNvSpPr>
          <p:nvPr/>
        </p:nvSpPr>
        <p:spPr bwMode="auto">
          <a:xfrm rot="18474721" flipH="1" flipV="1">
            <a:off x="2971773" y="3029228"/>
            <a:ext cx="1371600" cy="1525588"/>
          </a:xfrm>
          <a:custGeom>
            <a:avLst/>
            <a:gdLst>
              <a:gd name="T0" fmla="*/ 12668276 w 21594"/>
              <a:gd name="T1" fmla="*/ 0 h 21371"/>
              <a:gd name="T2" fmla="*/ 87120800 w 21594"/>
              <a:gd name="T3" fmla="*/ 106265757 h 21371"/>
              <a:gd name="T4" fmla="*/ 0 w 21594"/>
              <a:gd name="T5" fmla="*/ 108905463 h 21371"/>
              <a:gd name="T6" fmla="*/ 0 60000 65536"/>
              <a:gd name="T7" fmla="*/ 0 60000 65536"/>
              <a:gd name="T8" fmla="*/ 0 60000 65536"/>
              <a:gd name="T9" fmla="*/ 0 w 21594"/>
              <a:gd name="T10" fmla="*/ 0 h 21371"/>
              <a:gd name="T11" fmla="*/ 21594 w 21594"/>
              <a:gd name="T12" fmla="*/ 21371 h 213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4" h="21371" fill="none" extrusionOk="0">
                <a:moveTo>
                  <a:pt x="3139" y="0"/>
                </a:moveTo>
                <a:cubicBezTo>
                  <a:pt x="13548" y="1529"/>
                  <a:pt x="21341" y="10335"/>
                  <a:pt x="21593" y="20853"/>
                </a:cubicBezTo>
              </a:path>
              <a:path w="21594" h="21371" stroke="0" extrusionOk="0">
                <a:moveTo>
                  <a:pt x="3139" y="0"/>
                </a:moveTo>
                <a:cubicBezTo>
                  <a:pt x="13548" y="1529"/>
                  <a:pt x="21341" y="10335"/>
                  <a:pt x="21593" y="20853"/>
                </a:cubicBezTo>
                <a:lnTo>
                  <a:pt x="0" y="21371"/>
                </a:lnTo>
                <a:close/>
              </a:path>
            </a:pathLst>
          </a:custGeom>
          <a:noFill/>
          <a:ln w="6985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252452" y="4093715"/>
            <a:ext cx="38877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200" i="1" dirty="0" err="1">
                <a:solidFill>
                  <a:schemeClr val="bg1"/>
                </a:solidFill>
                <a:latin typeface="Helvetica" pitchFamily="34" charset="0"/>
              </a:rPr>
              <a:t>Scalability</a:t>
            </a:r>
            <a:r>
              <a:rPr lang="de-DE" sz="2200" i="1" dirty="0">
                <a:solidFill>
                  <a:schemeClr val="bg1"/>
                </a:solidFill>
                <a:latin typeface="Helvetica" pitchFamily="34" charset="0"/>
              </a:rPr>
              <a:t> in </a:t>
            </a:r>
            <a:r>
              <a:rPr lang="de-DE" sz="2200" i="1" dirty="0" err="1">
                <a:solidFill>
                  <a:schemeClr val="bg1"/>
                </a:solidFill>
                <a:latin typeface="Helvetica" pitchFamily="34" charset="0"/>
              </a:rPr>
              <a:t>terms</a:t>
            </a:r>
            <a:r>
              <a:rPr lang="de-DE" sz="2200" i="1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2200" i="1" dirty="0" err="1">
                <a:solidFill>
                  <a:schemeClr val="bg1"/>
                </a:solidFill>
                <a:latin typeface="Helvetica" pitchFamily="34" charset="0"/>
              </a:rPr>
              <a:t>of</a:t>
            </a:r>
            <a:r>
              <a:rPr lang="de-DE" sz="2200" i="1" dirty="0">
                <a:solidFill>
                  <a:schemeClr val="bg1"/>
                </a:solidFill>
                <a:latin typeface="Helvetica" pitchFamily="34" charset="0"/>
              </a:rPr>
              <a:t> parallel </a:t>
            </a:r>
            <a:r>
              <a:rPr lang="de-DE" sz="2200" i="1" dirty="0" err="1">
                <a:solidFill>
                  <a:schemeClr val="bg1"/>
                </a:solidFill>
                <a:latin typeface="Helvetica" pitchFamily="34" charset="0"/>
              </a:rPr>
              <a:t>speedup</a:t>
            </a:r>
            <a:r>
              <a:rPr lang="de-DE" sz="2200" i="1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2200" i="1" dirty="0" err="1">
                <a:solidFill>
                  <a:schemeClr val="bg1"/>
                </a:solidFill>
                <a:latin typeface="Helvetica" pitchFamily="34" charset="0"/>
              </a:rPr>
              <a:t>and</a:t>
            </a:r>
            <a:r>
              <a:rPr lang="de-DE" sz="2200" i="1" dirty="0">
                <a:solidFill>
                  <a:schemeClr val="bg1"/>
                </a:solidFill>
                <a:latin typeface="Helvetica" pitchFamily="34" charset="0"/>
              </a:rPr>
              <a:t> parallel </a:t>
            </a:r>
            <a:r>
              <a:rPr lang="de-DE" sz="2200" i="1" dirty="0" err="1">
                <a:solidFill>
                  <a:schemeClr val="bg1"/>
                </a:solidFill>
                <a:latin typeface="Helvetica" pitchFamily="34" charset="0"/>
              </a:rPr>
              <a:t>efficiency</a:t>
            </a:r>
            <a:r>
              <a:rPr lang="de-DE" sz="2200" i="1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2200" i="1" dirty="0" err="1">
                <a:solidFill>
                  <a:schemeClr val="bg1"/>
                </a:solidFill>
                <a:latin typeface="Helvetica" pitchFamily="34" charset="0"/>
              </a:rPr>
              <a:t>improves</a:t>
            </a:r>
            <a:r>
              <a:rPr lang="de-DE" sz="2200" i="1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2200" i="1" dirty="0" err="1">
                <a:solidFill>
                  <a:schemeClr val="bg1"/>
                </a:solidFill>
                <a:latin typeface="Helvetica" pitchFamily="34" charset="0"/>
              </a:rPr>
              <a:t>when</a:t>
            </a:r>
            <a:r>
              <a:rPr lang="de-DE" sz="2200" i="1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2200" i="1" dirty="0" err="1">
                <a:solidFill>
                  <a:schemeClr val="bg1"/>
                </a:solidFill>
                <a:latin typeface="Helvetica" pitchFamily="34" charset="0"/>
              </a:rPr>
              <a:t>scaling</a:t>
            </a:r>
            <a:r>
              <a:rPr lang="de-DE" sz="2200" i="1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2200" i="1" dirty="0" err="1">
                <a:solidFill>
                  <a:schemeClr val="bg1"/>
                </a:solidFill>
                <a:latin typeface="Helvetica" pitchFamily="34" charset="0"/>
              </a:rPr>
              <a:t>the</a:t>
            </a:r>
            <a:r>
              <a:rPr lang="de-DE" sz="2200" i="1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2200" i="1" dirty="0" err="1">
                <a:solidFill>
                  <a:schemeClr val="bg1"/>
                </a:solidFill>
                <a:latin typeface="Helvetica" pitchFamily="34" charset="0"/>
              </a:rPr>
              <a:t>problem</a:t>
            </a:r>
            <a:r>
              <a:rPr lang="de-DE" sz="2200" i="1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2200" i="1" dirty="0" err="1">
                <a:solidFill>
                  <a:schemeClr val="bg1"/>
                </a:solidFill>
                <a:latin typeface="Helvetica" pitchFamily="34" charset="0"/>
              </a:rPr>
              <a:t>size</a:t>
            </a:r>
            <a:r>
              <a:rPr lang="de-DE" sz="2200" i="1" dirty="0">
                <a:solidFill>
                  <a:schemeClr val="bg1"/>
                </a:solidFill>
                <a:latin typeface="Helvetica" pitchFamily="34" charset="0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71136" y="4416070"/>
                <a:ext cx="7597207" cy="11217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</a:rPr>
                  <a:t>Let</a:t>
                </a:r>
                <a14:m>
                  <m:oMath xmlns:m="http://schemas.openxmlformats.org/officeDocument/2006/math">
                    <m:r>
                      <a:rPr lang="de-DE" sz="22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de-DE" sz="22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de-DE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de-DE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200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36" y="4416070"/>
                <a:ext cx="7597207" cy="1121782"/>
              </a:xfrm>
              <a:prstGeom prst="rect">
                <a:avLst/>
              </a:prstGeom>
              <a:blipFill rotWithShape="0">
                <a:blip r:embed="rId2"/>
                <a:stretch>
                  <a:fillRect l="-962" t="-21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hteck 20"/>
          <p:cNvSpPr/>
          <p:nvPr/>
        </p:nvSpPr>
        <p:spPr>
          <a:xfrm>
            <a:off x="3524472" y="55540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   work/time for problem size </a:t>
            </a:r>
            <a:r>
              <a:rPr lang="en-US" b="1" i="1" dirty="0">
                <a:solidFill>
                  <a:schemeClr val="bg1"/>
                </a:solidFill>
              </a:rPr>
              <a:t>N</a:t>
            </a:r>
            <a:r>
              <a:rPr lang="en-US" b="1" dirty="0">
                <a:solidFill>
                  <a:schemeClr val="bg1"/>
                </a:solidFill>
              </a:rPr>
              <a:t> with </a:t>
            </a:r>
            <a:r>
              <a:rPr lang="en-US" b="1" i="1" dirty="0">
                <a:solidFill>
                  <a:schemeClr val="bg1"/>
                </a:solidFill>
              </a:rPr>
              <a:t>N </a:t>
            </a:r>
            <a:r>
              <a:rPr lang="en-US" b="1" dirty="0">
                <a:solidFill>
                  <a:schemeClr val="bg1"/>
                </a:solidFill>
              </a:rPr>
              <a:t>workers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        work/time for problem size 1 with 1 worker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081656" y="5749076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“Performance Speedup”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=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Gerader Verbinder 23"/>
          <p:cNvCxnSpPr/>
          <p:nvPr/>
        </p:nvCxnSpPr>
        <p:spPr bwMode="auto">
          <a:xfrm flipH="1" flipV="1">
            <a:off x="3991427" y="5895474"/>
            <a:ext cx="5138060" cy="81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9115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assume symmetric matrix</a:t>
            </a:r>
          </a:p>
          <a:p>
            <a:pPr lvl="1"/>
            <a:r>
              <a:rPr lang="en-US" dirty="0"/>
              <a:t>Avoid unneeded computation by calculating only triangular matrix</a:t>
            </a:r>
          </a:p>
          <a:p>
            <a:pPr lvl="1"/>
            <a:r>
              <a:rPr lang="en-US" dirty="0"/>
              <a:t>Distribute columns to threads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Problem?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Can you name the pattern?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Dense matrix-vector multiplication in DP</a:t>
            </a:r>
            <a:br>
              <a:rPr lang="en-US" sz="3600" dirty="0"/>
            </a:br>
            <a:r>
              <a:rPr lang="en-US" sz="3600" i="1" dirty="0"/>
              <a:t>Parallelization</a:t>
            </a:r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473852" y="2654143"/>
            <a:ext cx="426720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7030A0"/>
                </a:solidFill>
                <a:latin typeface="Courier New" pitchFamily="49" charset="0"/>
              </a:rPr>
              <a:t>!$</a:t>
            </a:r>
            <a:r>
              <a:rPr lang="de-DE" b="1" dirty="0" err="1">
                <a:solidFill>
                  <a:srgbClr val="7030A0"/>
                </a:solidFill>
                <a:latin typeface="Courier New" pitchFamily="49" charset="0"/>
              </a:rPr>
              <a:t>omp</a:t>
            </a:r>
            <a:r>
              <a:rPr lang="de-DE" b="1" dirty="0">
                <a:solidFill>
                  <a:srgbClr val="7030A0"/>
                </a:solidFill>
                <a:latin typeface="Courier New" pitchFamily="49" charset="0"/>
              </a:rPr>
              <a:t> parallel do private(r)</a:t>
            </a:r>
            <a:br>
              <a:rPr lang="de-DE" b="1" dirty="0">
                <a:solidFill>
                  <a:srgbClr val="002D9A"/>
                </a:solidFill>
                <a:latin typeface="Courier New" pitchFamily="49" charset="0"/>
              </a:rPr>
            </a:b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do c = 1 , C </a:t>
            </a:r>
          </a:p>
          <a:p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 </a:t>
            </a:r>
            <a:r>
              <a:rPr lang="de-DE" b="1" dirty="0" err="1">
                <a:solidFill>
                  <a:srgbClr val="00B050"/>
                </a:solidFill>
                <a:latin typeface="Courier New" pitchFamily="49" charset="0"/>
              </a:rPr>
              <a:t>tmp</a:t>
            </a:r>
            <a:r>
              <a:rPr lang="de-DE" b="1" dirty="0">
                <a:solidFill>
                  <a:srgbClr val="00B050"/>
                </a:solidFill>
                <a:latin typeface="Courier New" pitchFamily="49" charset="0"/>
              </a:rPr>
              <a:t>=x(c)</a:t>
            </a:r>
          </a:p>
          <a:p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 do r = 1 , </a:t>
            </a:r>
            <a:r>
              <a:rPr lang="de-DE" b="1" dirty="0">
                <a:solidFill>
                  <a:srgbClr val="000000"/>
                </a:solidFill>
                <a:latin typeface="Courier New" pitchFamily="49" charset="0"/>
              </a:rPr>
              <a:t>c</a:t>
            </a:r>
          </a:p>
          <a:p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    y(r)=y(r) + </a:t>
            </a:r>
            <a:r>
              <a:rPr lang="de-DE" b="1" dirty="0">
                <a:solidFill>
                  <a:srgbClr val="FF0000"/>
                </a:solidFill>
                <a:latin typeface="Courier New" pitchFamily="49" charset="0"/>
              </a:rPr>
              <a:t>A(</a:t>
            </a:r>
            <a:r>
              <a:rPr lang="de-DE" b="1" dirty="0" err="1">
                <a:solidFill>
                  <a:srgbClr val="FF0000"/>
                </a:solidFill>
                <a:latin typeface="Courier New" pitchFamily="49" charset="0"/>
              </a:rPr>
              <a:t>r,c</a:t>
            </a:r>
            <a:r>
              <a:rPr lang="de-DE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* </a:t>
            </a:r>
            <a:r>
              <a:rPr lang="de-DE" b="1" dirty="0" err="1">
                <a:solidFill>
                  <a:srgbClr val="00B050"/>
                </a:solidFill>
                <a:latin typeface="Courier New" pitchFamily="49" charset="0"/>
              </a:rPr>
              <a:t>tmp</a:t>
            </a:r>
            <a:endParaRPr lang="de-DE" b="1" dirty="0">
              <a:solidFill>
                <a:srgbClr val="00B050"/>
              </a:solidFill>
              <a:latin typeface="Courier New" pitchFamily="49" charset="0"/>
            </a:endParaRPr>
          </a:p>
          <a:p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 </a:t>
            </a:r>
            <a:r>
              <a:rPr lang="de-DE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</a:t>
            </a:r>
          </a:p>
          <a:p>
            <a:r>
              <a:rPr lang="de-DE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br>
              <a:rPr lang="de-DE" b="1" dirty="0">
                <a:solidFill>
                  <a:srgbClr val="002D9A"/>
                </a:solidFill>
                <a:latin typeface="Courier New" pitchFamily="49" charset="0"/>
              </a:rPr>
            </a:br>
            <a:r>
              <a:rPr lang="de-DE" b="1" dirty="0">
                <a:solidFill>
                  <a:srgbClr val="7030A0"/>
                </a:solidFill>
                <a:latin typeface="Courier New" pitchFamily="49" charset="0"/>
              </a:rPr>
              <a:t>!$</a:t>
            </a:r>
            <a:r>
              <a:rPr lang="de-DE" b="1" dirty="0" err="1">
                <a:solidFill>
                  <a:srgbClr val="7030A0"/>
                </a:solidFill>
                <a:latin typeface="Courier New" pitchFamily="49" charset="0"/>
              </a:rPr>
              <a:t>omp</a:t>
            </a:r>
            <a:r>
              <a:rPr lang="de-DE" b="1" dirty="0">
                <a:solidFill>
                  <a:srgbClr val="7030A0"/>
                </a:solidFill>
                <a:latin typeface="Courier New" pitchFamily="49" charset="0"/>
              </a:rPr>
              <a:t> end parallel do</a:t>
            </a:r>
          </a:p>
        </p:txBody>
      </p:sp>
    </p:spTree>
    <p:extLst>
      <p:ext uri="{BB962C8B-B14F-4D97-AF65-F5344CB8AC3E}">
        <p14:creationId xmlns:p14="http://schemas.microsoft.com/office/powerpoint/2010/main" val="23980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Dense matrix-vector multiplication in DP</a:t>
            </a:r>
            <a:br>
              <a:rPr lang="en-US" sz="3200" dirty="0"/>
            </a:br>
            <a:r>
              <a:rPr lang="en-US" sz="3200" i="1" dirty="0"/>
              <a:t>Parallelization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96000" y="1224405"/>
            <a:ext cx="11222022" cy="4653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11992" marR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 sz="2933" b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23984" indent="-31199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defRPr sz="2667" b="0">
                <a:solidFill>
                  <a:srgbClr val="003399"/>
                </a:solidFill>
                <a:latin typeface="+mn-lt"/>
              </a:defRPr>
            </a:lvl2pPr>
            <a:lvl3pPr marL="935977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b="0">
                <a:solidFill>
                  <a:srgbClr val="003399"/>
                </a:solidFill>
                <a:latin typeface="+mn-lt"/>
              </a:defRPr>
            </a:lvl3pPr>
            <a:lvl4pPr marL="1247969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2133" b="0">
                <a:solidFill>
                  <a:srgbClr val="003399"/>
                </a:solidFill>
                <a:latin typeface="+mn-lt"/>
              </a:defRPr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>
                <a:solidFill>
                  <a:srgbClr val="003399"/>
                </a:solidFill>
                <a:latin typeface="+mn-lt"/>
              </a:defRPr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="0" i="0" baseline="0">
                <a:solidFill>
                  <a:srgbClr val="003896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8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de-DE" sz="12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kern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likwid-perfctr</a:t>
            </a:r>
            <a:r>
              <a:rPr lang="de-DE" sz="18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–C 0,1,2 –g L2 –m ./</a:t>
            </a:r>
            <a:r>
              <a:rPr lang="de-DE" sz="1800" kern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endParaRPr lang="en-US" sz="1800" kern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CPU type:       Intel Core </a:t>
            </a:r>
            <a:r>
              <a:rPr lang="en-US" sz="1600" kern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SandyBridge</a:t>
            </a: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EN/EP processor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CPU clock:      3.09 GHz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1: Region </a:t>
            </a:r>
            <a:r>
              <a:rPr lang="en-US" sz="16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+-----------------------+---------+--------------+--------------+--------------+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      Event         | Counter |    Core 0    |    Core 1    |    Core 2    |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+-----------------------+---------+--------------+--------------+--------------+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INSTR_RETIRED_ANY   |  FIXC0  | 2.626800e+08 | 3.187585e+08 | 3.780255e+08 |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CPU_CLK_UNHALTED_CORE |  FIXC1  | 4.972802e+08 | 4.961411e+08 | 4.933711e+08 |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CPU_CLK_UNHALTED_REF |  FIXC2  | 4.972801e+08 | 4.961404e+08 | 4.933714e+08 |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 L1D_REPLACEMENT    |   PMC0  | 5.490278e+07 | 3.927353e+07 | 2.364295e+07 |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   L1D_M_EVICT      |   PMC1  | 2.920200e+04 | 2.876600e+04 | 2.861000e+04 |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+-----------------------+---------+--------------+--------------+--------------+</a:t>
            </a:r>
          </a:p>
          <a:p>
            <a:endParaRPr lang="en-US" sz="1200" kern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6450" y="4349591"/>
            <a:ext cx="9904287" cy="284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6" name="Legende mit Linie 2 5"/>
          <p:cNvSpPr/>
          <p:nvPr/>
        </p:nvSpPr>
        <p:spPr>
          <a:xfrm>
            <a:off x="9084384" y="2763277"/>
            <a:ext cx="2872645" cy="553998"/>
          </a:xfrm>
          <a:prstGeom prst="borderCallout2">
            <a:avLst>
              <a:gd name="adj1" fmla="val 37295"/>
              <a:gd name="adj2" fmla="val -822"/>
              <a:gd name="adj3" fmla="val 59550"/>
              <a:gd name="adj4" fmla="val -16667"/>
              <a:gd name="adj5" fmla="val 283119"/>
              <a:gd name="adj6" fmla="val -54178"/>
            </a:avLst>
          </a:prstGeom>
          <a:solidFill>
            <a:srgbClr val="FFC000"/>
          </a:solidFill>
          <a:ln w="19050"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dirty="0">
                <a:solidFill>
                  <a:srgbClr val="C00000"/>
                </a:solidFill>
              </a:rPr>
              <a:t>Number of instructions raise</a:t>
            </a:r>
          </a:p>
          <a:p>
            <a:pPr algn="r">
              <a:buNone/>
            </a:pPr>
            <a:r>
              <a:rPr lang="en-US" dirty="0">
                <a:solidFill>
                  <a:srgbClr val="C00000"/>
                </a:solidFill>
              </a:rPr>
              <a:t>with CPU number</a:t>
            </a:r>
          </a:p>
        </p:txBody>
      </p:sp>
      <p:sp>
        <p:nvSpPr>
          <p:cNvPr id="7" name="Rechteck 6"/>
          <p:cNvSpPr/>
          <p:nvPr/>
        </p:nvSpPr>
        <p:spPr>
          <a:xfrm>
            <a:off x="616450" y="5441243"/>
            <a:ext cx="9914562" cy="302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8" name="Legende mit Linie 2 7"/>
          <p:cNvSpPr/>
          <p:nvPr/>
        </p:nvSpPr>
        <p:spPr>
          <a:xfrm>
            <a:off x="8188837" y="5872757"/>
            <a:ext cx="3808735" cy="276999"/>
          </a:xfrm>
          <a:prstGeom prst="borderCallout2">
            <a:avLst>
              <a:gd name="adj1" fmla="val 37295"/>
              <a:gd name="adj2" fmla="val -822"/>
              <a:gd name="adj3" fmla="val 33586"/>
              <a:gd name="adj4" fmla="val -13923"/>
              <a:gd name="adj5" fmla="val -35863"/>
              <a:gd name="adj6" fmla="val -25462"/>
            </a:avLst>
          </a:prstGeom>
          <a:solidFill>
            <a:srgbClr val="FFC000"/>
          </a:solidFill>
          <a:ln w="19050"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dirty="0">
                <a:solidFill>
                  <a:srgbClr val="C00000"/>
                </a:solidFill>
              </a:rPr>
              <a:t>Same amount of CLs evicted from L1</a:t>
            </a:r>
          </a:p>
        </p:txBody>
      </p:sp>
      <p:sp>
        <p:nvSpPr>
          <p:cNvPr id="9" name="Rechteck 8"/>
          <p:cNvSpPr/>
          <p:nvPr/>
        </p:nvSpPr>
        <p:spPr>
          <a:xfrm>
            <a:off x="616450" y="5148631"/>
            <a:ext cx="9914562" cy="2885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0" name="Legende mit Linie 2 9"/>
          <p:cNvSpPr/>
          <p:nvPr/>
        </p:nvSpPr>
        <p:spPr>
          <a:xfrm>
            <a:off x="8628391" y="4724605"/>
            <a:ext cx="3449662" cy="276999"/>
          </a:xfrm>
          <a:prstGeom prst="borderCallout2">
            <a:avLst>
              <a:gd name="adj1" fmla="val 37295"/>
              <a:gd name="adj2" fmla="val -822"/>
              <a:gd name="adj3" fmla="val 33586"/>
              <a:gd name="adj4" fmla="val -13923"/>
              <a:gd name="adj5" fmla="val 157010"/>
              <a:gd name="adj6" fmla="val -31127"/>
            </a:avLst>
          </a:prstGeom>
          <a:solidFill>
            <a:srgbClr val="FFC000"/>
          </a:solidFill>
          <a:ln w="19050"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r>
              <a:rPr lang="en-US" dirty="0">
                <a:solidFill>
                  <a:srgbClr val="C00000"/>
                </a:solidFill>
              </a:rPr>
              <a:t>First CPU loads most data into L1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824433" y="2655555"/>
            <a:ext cx="4232953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C00000"/>
                </a:solidFill>
              </a:rPr>
              <a:t>Always use a reasonable metric for “work”!</a:t>
            </a:r>
          </a:p>
        </p:txBody>
      </p:sp>
    </p:spTree>
    <p:extLst>
      <p:ext uri="{BB962C8B-B14F-4D97-AF65-F5344CB8AC3E}">
        <p14:creationId xmlns:p14="http://schemas.microsoft.com/office/powerpoint/2010/main" val="220270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we look at 256 bit wide</a:t>
            </a:r>
            <a:br>
              <a:rPr lang="en-US" dirty="0"/>
            </a:br>
            <a:r>
              <a:rPr lang="en-US" dirty="0"/>
              <a:t>vector operations → AVX</a:t>
            </a:r>
          </a:p>
          <a:p>
            <a:r>
              <a:rPr lang="en-US" dirty="0"/>
              <a:t>First thread “works” most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Dense matrix-vector multiplication in DP</a:t>
            </a:r>
            <a:br>
              <a:rPr lang="en-US" sz="3600" dirty="0"/>
            </a:br>
            <a:r>
              <a:rPr lang="en-US" sz="3600" i="1" dirty="0"/>
              <a:t>Parallelization</a:t>
            </a:r>
            <a:endParaRPr lang="en-US" dirty="0"/>
          </a:p>
        </p:txBody>
      </p:sp>
      <p:pic>
        <p:nvPicPr>
          <p:cNvPr id="4" name="Picture 3" descr="\\tsclient\home\heidi-home\TMP\triagonal_matrix_bench\matrix_SIMD_FP_256_PACKED_DOU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1584000"/>
            <a:ext cx="5771777" cy="432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" name="Gruppieren 234"/>
          <p:cNvGrpSpPr/>
          <p:nvPr/>
        </p:nvGrpSpPr>
        <p:grpSpPr>
          <a:xfrm>
            <a:off x="837210" y="3219177"/>
            <a:ext cx="5012357" cy="2540000"/>
            <a:chOff x="837210" y="3219177"/>
            <a:chExt cx="5012357" cy="25400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39404" y="3219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839404" y="3473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839404" y="3727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839404" y="3981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39404" y="4235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839404" y="4489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39404" y="4743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839404" y="4997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839404" y="5251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839404" y="5505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34867" y="3219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2788867" y="3473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3042867" y="3727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3296867" y="3981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3550867" y="4235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3804867" y="4489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4058867" y="4743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4312867" y="4997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35"/>
            <p:cNvSpPr>
              <a:spLocks noChangeArrowheads="1"/>
            </p:cNvSpPr>
            <p:nvPr/>
          </p:nvSpPr>
          <p:spPr bwMode="auto">
            <a:xfrm>
              <a:off x="4566867" y="5251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4820867" y="5505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5595567" y="3219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5595567" y="3473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5595567" y="3727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5595567" y="3981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41"/>
            <p:cNvSpPr>
              <a:spLocks noChangeArrowheads="1"/>
            </p:cNvSpPr>
            <p:nvPr/>
          </p:nvSpPr>
          <p:spPr bwMode="auto">
            <a:xfrm>
              <a:off x="5595567" y="4235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42"/>
            <p:cNvSpPr>
              <a:spLocks noChangeArrowheads="1"/>
            </p:cNvSpPr>
            <p:nvPr/>
          </p:nvSpPr>
          <p:spPr bwMode="auto">
            <a:xfrm>
              <a:off x="5595567" y="4489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5595567" y="4743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5595567" y="4997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5595567" y="5251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6"/>
            <p:cNvSpPr>
              <a:spLocks noChangeArrowheads="1"/>
            </p:cNvSpPr>
            <p:nvPr/>
          </p:nvSpPr>
          <p:spPr bwMode="auto">
            <a:xfrm>
              <a:off x="5595567" y="5505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7"/>
            <p:cNvSpPr>
              <a:spLocks noChangeArrowheads="1"/>
            </p:cNvSpPr>
            <p:nvPr/>
          </p:nvSpPr>
          <p:spPr bwMode="auto">
            <a:xfrm>
              <a:off x="2788867" y="3219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2534867" y="3473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49"/>
            <p:cNvSpPr>
              <a:spLocks noChangeArrowheads="1"/>
            </p:cNvSpPr>
            <p:nvPr/>
          </p:nvSpPr>
          <p:spPr bwMode="auto">
            <a:xfrm>
              <a:off x="3296867" y="3727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3042867" y="3981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2788867" y="4235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52"/>
            <p:cNvSpPr>
              <a:spLocks noChangeArrowheads="1"/>
            </p:cNvSpPr>
            <p:nvPr/>
          </p:nvSpPr>
          <p:spPr bwMode="auto">
            <a:xfrm>
              <a:off x="2534867" y="3727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3042867" y="3219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54"/>
            <p:cNvSpPr>
              <a:spLocks noChangeArrowheads="1"/>
            </p:cNvSpPr>
            <p:nvPr/>
          </p:nvSpPr>
          <p:spPr bwMode="auto">
            <a:xfrm>
              <a:off x="3042867" y="4489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55"/>
            <p:cNvSpPr>
              <a:spLocks noChangeArrowheads="1"/>
            </p:cNvSpPr>
            <p:nvPr/>
          </p:nvSpPr>
          <p:spPr bwMode="auto">
            <a:xfrm>
              <a:off x="3804867" y="3727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56"/>
            <p:cNvSpPr>
              <a:spLocks noChangeArrowheads="1"/>
            </p:cNvSpPr>
            <p:nvPr/>
          </p:nvSpPr>
          <p:spPr bwMode="auto">
            <a:xfrm>
              <a:off x="3550867" y="3473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57"/>
            <p:cNvSpPr>
              <a:spLocks noChangeArrowheads="1"/>
            </p:cNvSpPr>
            <p:nvPr/>
          </p:nvSpPr>
          <p:spPr bwMode="auto">
            <a:xfrm>
              <a:off x="3550867" y="4997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58"/>
            <p:cNvSpPr>
              <a:spLocks noChangeArrowheads="1"/>
            </p:cNvSpPr>
            <p:nvPr/>
          </p:nvSpPr>
          <p:spPr bwMode="auto">
            <a:xfrm>
              <a:off x="4312867" y="4235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59"/>
            <p:cNvSpPr>
              <a:spLocks noChangeArrowheads="1"/>
            </p:cNvSpPr>
            <p:nvPr/>
          </p:nvSpPr>
          <p:spPr bwMode="auto">
            <a:xfrm>
              <a:off x="3296867" y="4743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60"/>
            <p:cNvSpPr>
              <a:spLocks noChangeArrowheads="1"/>
            </p:cNvSpPr>
            <p:nvPr/>
          </p:nvSpPr>
          <p:spPr bwMode="auto">
            <a:xfrm>
              <a:off x="4058867" y="3981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61"/>
            <p:cNvSpPr>
              <a:spLocks noChangeArrowheads="1"/>
            </p:cNvSpPr>
            <p:nvPr/>
          </p:nvSpPr>
          <p:spPr bwMode="auto">
            <a:xfrm>
              <a:off x="3804867" y="4997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62"/>
            <p:cNvSpPr>
              <a:spLocks noChangeArrowheads="1"/>
            </p:cNvSpPr>
            <p:nvPr/>
          </p:nvSpPr>
          <p:spPr bwMode="auto">
            <a:xfrm>
              <a:off x="4312867" y="4489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63"/>
            <p:cNvSpPr>
              <a:spLocks noChangeArrowheads="1"/>
            </p:cNvSpPr>
            <p:nvPr/>
          </p:nvSpPr>
          <p:spPr bwMode="auto">
            <a:xfrm>
              <a:off x="4058867" y="5251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64"/>
            <p:cNvSpPr>
              <a:spLocks noChangeArrowheads="1"/>
            </p:cNvSpPr>
            <p:nvPr/>
          </p:nvSpPr>
          <p:spPr bwMode="auto">
            <a:xfrm>
              <a:off x="4566867" y="4743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65"/>
            <p:cNvSpPr>
              <a:spLocks noChangeArrowheads="1"/>
            </p:cNvSpPr>
            <p:nvPr/>
          </p:nvSpPr>
          <p:spPr bwMode="auto">
            <a:xfrm>
              <a:off x="4058867" y="5505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66"/>
            <p:cNvSpPr>
              <a:spLocks noChangeArrowheads="1"/>
            </p:cNvSpPr>
            <p:nvPr/>
          </p:nvSpPr>
          <p:spPr bwMode="auto">
            <a:xfrm>
              <a:off x="4820867" y="4743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7"/>
            <p:cNvSpPr>
              <a:spLocks noChangeArrowheads="1"/>
            </p:cNvSpPr>
            <p:nvPr/>
          </p:nvSpPr>
          <p:spPr bwMode="auto">
            <a:xfrm>
              <a:off x="4566867" y="5505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68"/>
            <p:cNvSpPr>
              <a:spLocks noChangeArrowheads="1"/>
            </p:cNvSpPr>
            <p:nvPr/>
          </p:nvSpPr>
          <p:spPr bwMode="auto">
            <a:xfrm>
              <a:off x="4820867" y="5251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69"/>
            <p:cNvSpPr>
              <a:spLocks noChangeArrowheads="1"/>
            </p:cNvSpPr>
            <p:nvPr/>
          </p:nvSpPr>
          <p:spPr bwMode="auto">
            <a:xfrm>
              <a:off x="2534867" y="4235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70"/>
            <p:cNvSpPr>
              <a:spLocks noChangeArrowheads="1"/>
            </p:cNvSpPr>
            <p:nvPr/>
          </p:nvSpPr>
          <p:spPr bwMode="auto">
            <a:xfrm>
              <a:off x="3550867" y="3219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71"/>
            <p:cNvSpPr txBox="1">
              <a:spLocks noChangeArrowheads="1"/>
            </p:cNvSpPr>
            <p:nvPr/>
          </p:nvSpPr>
          <p:spPr bwMode="auto">
            <a:xfrm>
              <a:off x="1537904" y="4116471"/>
              <a:ext cx="3302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0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60" name="Text Box 77"/>
            <p:cNvSpPr txBox="1">
              <a:spLocks noChangeArrowheads="1"/>
            </p:cNvSpPr>
            <p:nvPr/>
          </p:nvSpPr>
          <p:spPr bwMode="auto">
            <a:xfrm>
              <a:off x="5138367" y="4114527"/>
              <a:ext cx="3302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0" dirty="0">
                  <a:solidFill>
                    <a:schemeClr val="bg1"/>
                  </a:solidFill>
                </a:rPr>
                <a:t>•</a:t>
              </a:r>
            </a:p>
          </p:txBody>
        </p:sp>
        <p:grpSp>
          <p:nvGrpSpPr>
            <p:cNvPr id="61" name="Group 90"/>
            <p:cNvGrpSpPr>
              <a:grpSpLocks/>
            </p:cNvGrpSpPr>
            <p:nvPr/>
          </p:nvGrpSpPr>
          <p:grpSpPr bwMode="auto">
            <a:xfrm>
              <a:off x="839417" y="3219183"/>
              <a:ext cx="4238626" cy="255588"/>
              <a:chOff x="736" y="2153"/>
              <a:chExt cx="2670" cy="161"/>
            </a:xfrm>
          </p:grpSpPr>
          <p:grpSp>
            <p:nvGrpSpPr>
              <p:cNvPr id="62" name="Group 88"/>
              <p:cNvGrpSpPr>
                <a:grpSpLocks/>
              </p:cNvGrpSpPr>
              <p:nvPr/>
            </p:nvGrpSpPr>
            <p:grpSpPr bwMode="auto">
              <a:xfrm rot="-5400000">
                <a:off x="2525" y="1434"/>
                <a:ext cx="161" cy="1600"/>
                <a:chOff x="4671" y="1769"/>
                <a:chExt cx="161" cy="1600"/>
              </a:xfrm>
            </p:grpSpPr>
            <p:sp>
              <p:nvSpPr>
                <p:cNvPr id="64" name="Rectangle 79"/>
                <p:cNvSpPr>
                  <a:spLocks noChangeArrowheads="1"/>
                </p:cNvSpPr>
                <p:nvPr/>
              </p:nvSpPr>
              <p:spPr bwMode="auto">
                <a:xfrm rot="16200000">
                  <a:off x="4672" y="1928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Rectangle 7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Rectangle 8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Rectangle 81"/>
                <p:cNvSpPr>
                  <a:spLocks noChangeArrowheads="1"/>
                </p:cNvSpPr>
                <p:nvPr/>
              </p:nvSpPr>
              <p:spPr bwMode="auto">
                <a:xfrm rot="16200000">
                  <a:off x="4671" y="224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Rectangle 8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Rectangle 8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Rectangle 8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Rectangle 8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Rectangle 8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Rectangle 8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" name="Rectangle 89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" name="Group 91"/>
            <p:cNvGrpSpPr>
              <a:grpSpLocks/>
            </p:cNvGrpSpPr>
            <p:nvPr/>
          </p:nvGrpSpPr>
          <p:grpSpPr bwMode="auto">
            <a:xfrm>
              <a:off x="839417" y="3473177"/>
              <a:ext cx="4235450" cy="254000"/>
              <a:chOff x="736" y="2153"/>
              <a:chExt cx="2668" cy="160"/>
            </a:xfrm>
          </p:grpSpPr>
          <p:grpSp>
            <p:nvGrpSpPr>
              <p:cNvPr id="75" name="Group 92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</p:grpSpPr>
            <p:sp>
              <p:nvSpPr>
                <p:cNvPr id="77" name="Rectangle 9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Rectangle 9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Rectangle 9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Rectangle 9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Rectangle 9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Rectangle 9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Rectangle 9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Rectangle 10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Rectangle 10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Rectangle 10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" name="Rectangle 103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" name="Group 104"/>
            <p:cNvGrpSpPr>
              <a:grpSpLocks/>
            </p:cNvGrpSpPr>
            <p:nvPr/>
          </p:nvGrpSpPr>
          <p:grpSpPr bwMode="auto">
            <a:xfrm>
              <a:off x="837210" y="3727177"/>
              <a:ext cx="4235450" cy="254000"/>
              <a:chOff x="736" y="2153"/>
              <a:chExt cx="2668" cy="160"/>
            </a:xfrm>
          </p:grpSpPr>
          <p:grpSp>
            <p:nvGrpSpPr>
              <p:cNvPr id="88" name="Group 105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</p:grpSpPr>
            <p:sp>
              <p:nvSpPr>
                <p:cNvPr id="90" name="Rectangle 10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Rectangle 10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Rectangle 10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Rectangle 10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Rectangle 11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Rectangle 11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Rectangle 11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Rectangle 11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Rectangle 11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Rectangle 11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9" name="Rectangle 116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117"/>
            <p:cNvGrpSpPr>
              <a:grpSpLocks/>
            </p:cNvGrpSpPr>
            <p:nvPr/>
          </p:nvGrpSpPr>
          <p:grpSpPr bwMode="auto">
            <a:xfrm>
              <a:off x="839417" y="3981177"/>
              <a:ext cx="4235450" cy="254000"/>
              <a:chOff x="736" y="2153"/>
              <a:chExt cx="2668" cy="160"/>
            </a:xfrm>
          </p:grpSpPr>
          <p:grpSp>
            <p:nvGrpSpPr>
              <p:cNvPr id="101" name="Group 118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</p:grpSpPr>
            <p:sp>
              <p:nvSpPr>
                <p:cNvPr id="103" name="Rectangle 11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Rectangle 12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Rectangle 12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Rectangle 12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Rectangle 12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Rectangle 12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Rectangle 12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Rectangle 12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Rectangle 12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Rectangle 12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Rectangle 129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" name="Group 130"/>
            <p:cNvGrpSpPr>
              <a:grpSpLocks/>
            </p:cNvGrpSpPr>
            <p:nvPr/>
          </p:nvGrpSpPr>
          <p:grpSpPr bwMode="auto">
            <a:xfrm>
              <a:off x="839417" y="4235177"/>
              <a:ext cx="4235450" cy="254000"/>
              <a:chOff x="736" y="2153"/>
              <a:chExt cx="2668" cy="160"/>
            </a:xfrm>
          </p:grpSpPr>
          <p:grpSp>
            <p:nvGrpSpPr>
              <p:cNvPr id="114" name="Group 131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</p:grpSpPr>
            <p:sp>
              <p:nvSpPr>
                <p:cNvPr id="116" name="Rectangle 13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Rectangle 13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Rectangle 13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Rectangle 13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Rectangle 13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Rectangle 13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Rectangle 13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Rectangle 13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Rectangle 14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14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" name="Rectangle 142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" name="Group 143"/>
            <p:cNvGrpSpPr>
              <a:grpSpLocks/>
            </p:cNvGrpSpPr>
            <p:nvPr/>
          </p:nvGrpSpPr>
          <p:grpSpPr bwMode="auto">
            <a:xfrm>
              <a:off x="839391" y="4489178"/>
              <a:ext cx="4235450" cy="254000"/>
              <a:chOff x="736" y="2153"/>
              <a:chExt cx="2668" cy="160"/>
            </a:xfrm>
          </p:grpSpPr>
          <p:grpSp>
            <p:nvGrpSpPr>
              <p:cNvPr id="127" name="Group 144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</p:grpSpPr>
            <p:sp>
              <p:nvSpPr>
                <p:cNvPr id="129" name="Rectangle 14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Rectangle 14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Rectangle 14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Rectangle 14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Rectangle 14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Rectangle 15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Rectangle 15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15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Rectangle 15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Rectangle 15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8" name="Rectangle 155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" name="Group 156"/>
            <p:cNvGrpSpPr>
              <a:grpSpLocks/>
            </p:cNvGrpSpPr>
            <p:nvPr/>
          </p:nvGrpSpPr>
          <p:grpSpPr bwMode="auto">
            <a:xfrm>
              <a:off x="839417" y="4743177"/>
              <a:ext cx="4235450" cy="254000"/>
              <a:chOff x="736" y="2153"/>
              <a:chExt cx="2668" cy="160"/>
            </a:xfrm>
          </p:grpSpPr>
          <p:grpSp>
            <p:nvGrpSpPr>
              <p:cNvPr id="140" name="Group 157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</p:grpSpPr>
            <p:sp>
              <p:nvSpPr>
                <p:cNvPr id="142" name="Rectangle 15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Rectangle 15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Rectangle 16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Rectangle 16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Rectangle 16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Rectangle 16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Rectangle 16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Rectangle 16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16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Rectangle 16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1" name="Rectangle 168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2" name="Group 169"/>
            <p:cNvGrpSpPr>
              <a:grpSpLocks/>
            </p:cNvGrpSpPr>
            <p:nvPr/>
          </p:nvGrpSpPr>
          <p:grpSpPr bwMode="auto">
            <a:xfrm>
              <a:off x="839417" y="4997177"/>
              <a:ext cx="4235450" cy="254000"/>
              <a:chOff x="736" y="2153"/>
              <a:chExt cx="2668" cy="160"/>
            </a:xfrm>
          </p:grpSpPr>
          <p:grpSp>
            <p:nvGrpSpPr>
              <p:cNvPr id="153" name="Group 170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</p:grpSpPr>
            <p:sp>
              <p:nvSpPr>
                <p:cNvPr id="155" name="Rectangle 17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Rectangle 17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Rectangle 17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Rectangle 17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Rectangle 17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Rectangle 17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Rectangle 17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Rectangle 17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Rectangle 17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Rectangle 18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solidFill>
                  <a:srgbClr val="FFFF00">
                    <a:alpha val="77000"/>
                  </a:srgb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" name="Rectangle 181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5" name="Group 182"/>
            <p:cNvGrpSpPr>
              <a:grpSpLocks/>
            </p:cNvGrpSpPr>
            <p:nvPr/>
          </p:nvGrpSpPr>
          <p:grpSpPr bwMode="auto">
            <a:xfrm>
              <a:off x="839417" y="5251177"/>
              <a:ext cx="4235450" cy="254000"/>
              <a:chOff x="736" y="2153"/>
              <a:chExt cx="2668" cy="160"/>
            </a:xfrm>
          </p:grpSpPr>
          <p:grpSp>
            <p:nvGrpSpPr>
              <p:cNvPr id="166" name="Group 183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</p:grpSpPr>
            <p:sp>
              <p:nvSpPr>
                <p:cNvPr id="168" name="Rectangle 18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Rectangle 18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Rectangle 18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Rectangle 18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Rectangle 18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Rectangle 18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Rectangle 19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Rectangle 19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" name="Rectangle 19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" name="Rectangle 19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7" name="Rectangle 194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8" name="Group 195"/>
            <p:cNvGrpSpPr>
              <a:grpSpLocks/>
            </p:cNvGrpSpPr>
            <p:nvPr/>
          </p:nvGrpSpPr>
          <p:grpSpPr bwMode="auto">
            <a:xfrm>
              <a:off x="839404" y="5505177"/>
              <a:ext cx="4235463" cy="254000"/>
              <a:chOff x="736" y="2153"/>
              <a:chExt cx="2668" cy="160"/>
            </a:xfrm>
          </p:grpSpPr>
          <p:grpSp>
            <p:nvGrpSpPr>
              <p:cNvPr id="179" name="Group 196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</p:grpSpPr>
            <p:sp>
              <p:nvSpPr>
                <p:cNvPr id="181" name="Rectangle 19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Rectangle 19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Rectangle 19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Rectangle 20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Rectangle 20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Rectangle 20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Rectangle 20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Rectangle 20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Rectangle 20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Rectangle 20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0" name="Rectangle 207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1" name="Group 227"/>
            <p:cNvGrpSpPr>
              <a:grpSpLocks/>
            </p:cNvGrpSpPr>
            <p:nvPr/>
          </p:nvGrpSpPr>
          <p:grpSpPr bwMode="auto">
            <a:xfrm>
              <a:off x="5595567" y="3219177"/>
              <a:ext cx="254000" cy="1270000"/>
              <a:chOff x="5120" y="1353"/>
              <a:chExt cx="160" cy="800"/>
            </a:xfrm>
          </p:grpSpPr>
          <p:sp>
            <p:nvSpPr>
              <p:cNvPr id="192" name="Rectangle 223"/>
              <p:cNvSpPr>
                <a:spLocks noChangeArrowheads="1"/>
              </p:cNvSpPr>
              <p:nvPr/>
            </p:nvSpPr>
            <p:spPr bwMode="auto">
              <a:xfrm>
                <a:off x="5120" y="135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224"/>
              <p:cNvSpPr>
                <a:spLocks noChangeArrowheads="1"/>
              </p:cNvSpPr>
              <p:nvPr/>
            </p:nvSpPr>
            <p:spPr bwMode="auto">
              <a:xfrm>
                <a:off x="5120" y="151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225"/>
              <p:cNvSpPr>
                <a:spLocks noChangeArrowheads="1"/>
              </p:cNvSpPr>
              <p:nvPr/>
            </p:nvSpPr>
            <p:spPr bwMode="auto">
              <a:xfrm>
                <a:off x="5120" y="167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226"/>
              <p:cNvSpPr>
                <a:spLocks noChangeArrowheads="1"/>
              </p:cNvSpPr>
              <p:nvPr/>
            </p:nvSpPr>
            <p:spPr bwMode="auto">
              <a:xfrm>
                <a:off x="5120" y="199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6" name="Group 231"/>
            <p:cNvGrpSpPr>
              <a:grpSpLocks/>
            </p:cNvGrpSpPr>
            <p:nvPr/>
          </p:nvGrpSpPr>
          <p:grpSpPr bwMode="auto">
            <a:xfrm>
              <a:off x="5595567" y="3219177"/>
              <a:ext cx="254000" cy="1270000"/>
              <a:chOff x="5280" y="1353"/>
              <a:chExt cx="160" cy="800"/>
            </a:xfrm>
          </p:grpSpPr>
          <p:sp>
            <p:nvSpPr>
              <p:cNvPr id="197" name="Rectangle 228"/>
              <p:cNvSpPr>
                <a:spLocks noChangeArrowheads="1"/>
              </p:cNvSpPr>
              <p:nvPr/>
            </p:nvSpPr>
            <p:spPr bwMode="auto">
              <a:xfrm>
                <a:off x="5280" y="135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229"/>
              <p:cNvSpPr>
                <a:spLocks noChangeArrowheads="1"/>
              </p:cNvSpPr>
              <p:nvPr/>
            </p:nvSpPr>
            <p:spPr bwMode="auto">
              <a:xfrm>
                <a:off x="5280" y="151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230"/>
              <p:cNvSpPr>
                <a:spLocks noChangeArrowheads="1"/>
              </p:cNvSpPr>
              <p:nvPr/>
            </p:nvSpPr>
            <p:spPr bwMode="auto">
              <a:xfrm>
                <a:off x="5280" y="199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0" name="Group 236"/>
            <p:cNvGrpSpPr>
              <a:grpSpLocks/>
            </p:cNvGrpSpPr>
            <p:nvPr/>
          </p:nvGrpSpPr>
          <p:grpSpPr bwMode="auto">
            <a:xfrm>
              <a:off x="5595567" y="3219177"/>
              <a:ext cx="254000" cy="1524000"/>
              <a:chOff x="5280" y="1193"/>
              <a:chExt cx="160" cy="960"/>
            </a:xfrm>
          </p:grpSpPr>
          <p:sp>
            <p:nvSpPr>
              <p:cNvPr id="201" name="Rectangle 232"/>
              <p:cNvSpPr>
                <a:spLocks noChangeArrowheads="1"/>
              </p:cNvSpPr>
              <p:nvPr/>
            </p:nvSpPr>
            <p:spPr bwMode="auto">
              <a:xfrm>
                <a:off x="5280" y="119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Rectangle 233"/>
              <p:cNvSpPr>
                <a:spLocks noChangeArrowheads="1"/>
              </p:cNvSpPr>
              <p:nvPr/>
            </p:nvSpPr>
            <p:spPr bwMode="auto">
              <a:xfrm>
                <a:off x="5280" y="151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Rectangle 234"/>
              <p:cNvSpPr>
                <a:spLocks noChangeArrowheads="1"/>
              </p:cNvSpPr>
              <p:nvPr/>
            </p:nvSpPr>
            <p:spPr bwMode="auto">
              <a:xfrm>
                <a:off x="5280" y="167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Rectangle 235"/>
              <p:cNvSpPr>
                <a:spLocks noChangeArrowheads="1"/>
              </p:cNvSpPr>
              <p:nvPr/>
            </p:nvSpPr>
            <p:spPr bwMode="auto">
              <a:xfrm>
                <a:off x="5280" y="199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" name="Group 240"/>
            <p:cNvGrpSpPr>
              <a:grpSpLocks/>
            </p:cNvGrpSpPr>
            <p:nvPr/>
          </p:nvGrpSpPr>
          <p:grpSpPr bwMode="auto">
            <a:xfrm>
              <a:off x="5595567" y="3727177"/>
              <a:ext cx="254000" cy="1270000"/>
              <a:chOff x="4967" y="1615"/>
              <a:chExt cx="160" cy="800"/>
            </a:xfrm>
          </p:grpSpPr>
          <p:sp>
            <p:nvSpPr>
              <p:cNvPr id="206" name="Rectangle 237"/>
              <p:cNvSpPr>
                <a:spLocks noChangeArrowheads="1"/>
              </p:cNvSpPr>
              <p:nvPr/>
            </p:nvSpPr>
            <p:spPr bwMode="auto">
              <a:xfrm>
                <a:off x="4967" y="1615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Rectangle 238"/>
              <p:cNvSpPr>
                <a:spLocks noChangeArrowheads="1"/>
              </p:cNvSpPr>
              <p:nvPr/>
            </p:nvSpPr>
            <p:spPr bwMode="auto">
              <a:xfrm>
                <a:off x="4967" y="1775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Rectangle 239"/>
              <p:cNvSpPr>
                <a:spLocks noChangeArrowheads="1"/>
              </p:cNvSpPr>
              <p:nvPr/>
            </p:nvSpPr>
            <p:spPr bwMode="auto">
              <a:xfrm>
                <a:off x="4967" y="2255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9" name="Group 245"/>
            <p:cNvGrpSpPr>
              <a:grpSpLocks/>
            </p:cNvGrpSpPr>
            <p:nvPr/>
          </p:nvGrpSpPr>
          <p:grpSpPr bwMode="auto">
            <a:xfrm>
              <a:off x="5595567" y="3219177"/>
              <a:ext cx="254000" cy="2032000"/>
              <a:chOff x="4939" y="1437"/>
              <a:chExt cx="160" cy="1280"/>
            </a:xfrm>
          </p:grpSpPr>
          <p:sp>
            <p:nvSpPr>
              <p:cNvPr id="210" name="Rectangle 241"/>
              <p:cNvSpPr>
                <a:spLocks noChangeArrowheads="1"/>
              </p:cNvSpPr>
              <p:nvPr/>
            </p:nvSpPr>
            <p:spPr bwMode="auto">
              <a:xfrm>
                <a:off x="4939" y="1437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242"/>
              <p:cNvSpPr>
                <a:spLocks noChangeArrowheads="1"/>
              </p:cNvSpPr>
              <p:nvPr/>
            </p:nvSpPr>
            <p:spPr bwMode="auto">
              <a:xfrm>
                <a:off x="4939" y="1597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Rectangle 243"/>
              <p:cNvSpPr>
                <a:spLocks noChangeArrowheads="1"/>
              </p:cNvSpPr>
              <p:nvPr/>
            </p:nvSpPr>
            <p:spPr bwMode="auto">
              <a:xfrm>
                <a:off x="4939" y="2077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Rectangle 244"/>
              <p:cNvSpPr>
                <a:spLocks noChangeArrowheads="1"/>
              </p:cNvSpPr>
              <p:nvPr/>
            </p:nvSpPr>
            <p:spPr bwMode="auto">
              <a:xfrm>
                <a:off x="4939" y="2557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" name="Group 249"/>
            <p:cNvGrpSpPr>
              <a:grpSpLocks/>
            </p:cNvGrpSpPr>
            <p:nvPr/>
          </p:nvGrpSpPr>
          <p:grpSpPr bwMode="auto">
            <a:xfrm>
              <a:off x="5595567" y="3727177"/>
              <a:ext cx="254000" cy="1524000"/>
              <a:chOff x="1344" y="2569"/>
              <a:chExt cx="160" cy="960"/>
            </a:xfrm>
          </p:grpSpPr>
          <p:sp>
            <p:nvSpPr>
              <p:cNvPr id="215" name="Rectangle 246"/>
              <p:cNvSpPr>
                <a:spLocks noChangeArrowheads="1"/>
              </p:cNvSpPr>
              <p:nvPr/>
            </p:nvSpPr>
            <p:spPr bwMode="auto">
              <a:xfrm>
                <a:off x="1344" y="2569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Rectangle 247"/>
              <p:cNvSpPr>
                <a:spLocks noChangeArrowheads="1"/>
              </p:cNvSpPr>
              <p:nvPr/>
            </p:nvSpPr>
            <p:spPr bwMode="auto">
              <a:xfrm>
                <a:off x="1344" y="3049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Rectangle 248"/>
              <p:cNvSpPr>
                <a:spLocks noChangeArrowheads="1"/>
              </p:cNvSpPr>
              <p:nvPr/>
            </p:nvSpPr>
            <p:spPr bwMode="auto">
              <a:xfrm>
                <a:off x="1344" y="3369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8" name="Group 254"/>
            <p:cNvGrpSpPr>
              <a:grpSpLocks/>
            </p:cNvGrpSpPr>
            <p:nvPr/>
          </p:nvGrpSpPr>
          <p:grpSpPr bwMode="auto">
            <a:xfrm>
              <a:off x="5595567" y="3981177"/>
              <a:ext cx="254000" cy="1778000"/>
              <a:chOff x="1344" y="2729"/>
              <a:chExt cx="160" cy="1120"/>
            </a:xfrm>
          </p:grpSpPr>
          <p:sp>
            <p:nvSpPr>
              <p:cNvPr id="219" name="Rectangle 250"/>
              <p:cNvSpPr>
                <a:spLocks noChangeArrowheads="1"/>
              </p:cNvSpPr>
              <p:nvPr/>
            </p:nvSpPr>
            <p:spPr bwMode="auto">
              <a:xfrm>
                <a:off x="1344" y="2729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Rectangle 251"/>
              <p:cNvSpPr>
                <a:spLocks noChangeArrowheads="1"/>
              </p:cNvSpPr>
              <p:nvPr/>
            </p:nvSpPr>
            <p:spPr bwMode="auto">
              <a:xfrm>
                <a:off x="1344" y="3209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Rectangle 252"/>
              <p:cNvSpPr>
                <a:spLocks noChangeArrowheads="1"/>
              </p:cNvSpPr>
              <p:nvPr/>
            </p:nvSpPr>
            <p:spPr bwMode="auto">
              <a:xfrm>
                <a:off x="1344" y="3529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Rectangle 253"/>
              <p:cNvSpPr>
                <a:spLocks noChangeArrowheads="1"/>
              </p:cNvSpPr>
              <p:nvPr/>
            </p:nvSpPr>
            <p:spPr bwMode="auto">
              <a:xfrm>
                <a:off x="1344" y="3689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3" name="Group 258"/>
            <p:cNvGrpSpPr>
              <a:grpSpLocks/>
            </p:cNvGrpSpPr>
            <p:nvPr/>
          </p:nvGrpSpPr>
          <p:grpSpPr bwMode="auto">
            <a:xfrm>
              <a:off x="5595567" y="4235177"/>
              <a:ext cx="254000" cy="1016000"/>
              <a:chOff x="3732" y="2793"/>
              <a:chExt cx="160" cy="640"/>
            </a:xfrm>
          </p:grpSpPr>
          <p:sp>
            <p:nvSpPr>
              <p:cNvPr id="224" name="Rectangle 255"/>
              <p:cNvSpPr>
                <a:spLocks noChangeArrowheads="1"/>
              </p:cNvSpPr>
              <p:nvPr/>
            </p:nvSpPr>
            <p:spPr bwMode="auto">
              <a:xfrm>
                <a:off x="3732" y="279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Rectangle 256"/>
              <p:cNvSpPr>
                <a:spLocks noChangeArrowheads="1"/>
              </p:cNvSpPr>
              <p:nvPr/>
            </p:nvSpPr>
            <p:spPr bwMode="auto">
              <a:xfrm>
                <a:off x="3732" y="295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Rectangle 257"/>
              <p:cNvSpPr>
                <a:spLocks noChangeArrowheads="1"/>
              </p:cNvSpPr>
              <p:nvPr/>
            </p:nvSpPr>
            <p:spPr bwMode="auto">
              <a:xfrm>
                <a:off x="3732" y="327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7" name="Group 262"/>
            <p:cNvGrpSpPr>
              <a:grpSpLocks/>
            </p:cNvGrpSpPr>
            <p:nvPr/>
          </p:nvGrpSpPr>
          <p:grpSpPr bwMode="auto">
            <a:xfrm>
              <a:off x="5595567" y="4743177"/>
              <a:ext cx="254000" cy="1016000"/>
              <a:chOff x="4653" y="1513"/>
              <a:chExt cx="160" cy="640"/>
            </a:xfrm>
          </p:grpSpPr>
          <p:sp>
            <p:nvSpPr>
              <p:cNvPr id="228" name="Rectangle 259"/>
              <p:cNvSpPr>
                <a:spLocks noChangeArrowheads="1"/>
              </p:cNvSpPr>
              <p:nvPr/>
            </p:nvSpPr>
            <p:spPr bwMode="auto">
              <a:xfrm>
                <a:off x="4653" y="151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Rectangle 260"/>
              <p:cNvSpPr>
                <a:spLocks noChangeArrowheads="1"/>
              </p:cNvSpPr>
              <p:nvPr/>
            </p:nvSpPr>
            <p:spPr bwMode="auto">
              <a:xfrm>
                <a:off x="4653" y="183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Rectangle 261"/>
              <p:cNvSpPr>
                <a:spLocks noChangeArrowheads="1"/>
              </p:cNvSpPr>
              <p:nvPr/>
            </p:nvSpPr>
            <p:spPr bwMode="auto">
              <a:xfrm>
                <a:off x="4653" y="199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1" name="Group 263"/>
            <p:cNvGrpSpPr>
              <a:grpSpLocks/>
            </p:cNvGrpSpPr>
            <p:nvPr/>
          </p:nvGrpSpPr>
          <p:grpSpPr bwMode="auto">
            <a:xfrm>
              <a:off x="5595567" y="4743177"/>
              <a:ext cx="254000" cy="1016000"/>
              <a:chOff x="4653" y="1513"/>
              <a:chExt cx="160" cy="640"/>
            </a:xfrm>
          </p:grpSpPr>
          <p:sp>
            <p:nvSpPr>
              <p:cNvPr id="232" name="Rectangle 264"/>
              <p:cNvSpPr>
                <a:spLocks noChangeArrowheads="1"/>
              </p:cNvSpPr>
              <p:nvPr/>
            </p:nvSpPr>
            <p:spPr bwMode="auto">
              <a:xfrm>
                <a:off x="4653" y="151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Rectangle 265"/>
              <p:cNvSpPr>
                <a:spLocks noChangeArrowheads="1"/>
              </p:cNvSpPr>
              <p:nvPr/>
            </p:nvSpPr>
            <p:spPr bwMode="auto">
              <a:xfrm>
                <a:off x="4653" y="183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Rectangle 266"/>
              <p:cNvSpPr>
                <a:spLocks noChangeArrowheads="1"/>
              </p:cNvSpPr>
              <p:nvPr/>
            </p:nvSpPr>
            <p:spPr bwMode="auto">
              <a:xfrm>
                <a:off x="4653" y="199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37" name="Gerader Verbinder 236"/>
          <p:cNvCxnSpPr/>
          <p:nvPr/>
        </p:nvCxnSpPr>
        <p:spPr bwMode="auto">
          <a:xfrm>
            <a:off x="585625" y="4753527"/>
            <a:ext cx="5510373" cy="7061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Gerader Verbinder 237"/>
          <p:cNvCxnSpPr/>
          <p:nvPr/>
        </p:nvCxnSpPr>
        <p:spPr bwMode="auto">
          <a:xfrm>
            <a:off x="585626" y="4233532"/>
            <a:ext cx="5510373" cy="7061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Gerader Verbinder 238"/>
          <p:cNvCxnSpPr/>
          <p:nvPr/>
        </p:nvCxnSpPr>
        <p:spPr bwMode="auto">
          <a:xfrm>
            <a:off x="585626" y="3713778"/>
            <a:ext cx="5510373" cy="7061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Gerader Verbinder 239"/>
          <p:cNvCxnSpPr/>
          <p:nvPr/>
        </p:nvCxnSpPr>
        <p:spPr bwMode="auto">
          <a:xfrm>
            <a:off x="585624" y="5235478"/>
            <a:ext cx="5510373" cy="7061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Gerader Verbinder 240"/>
          <p:cNvCxnSpPr/>
          <p:nvPr/>
        </p:nvCxnSpPr>
        <p:spPr bwMode="auto">
          <a:xfrm flipV="1">
            <a:off x="5138367" y="2048256"/>
            <a:ext cx="3658161" cy="23774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6" name="Textfeld 235"/>
          <p:cNvSpPr txBox="1"/>
          <p:nvPr/>
        </p:nvSpPr>
        <p:spPr>
          <a:xfrm>
            <a:off x="10082374" y="5800302"/>
            <a:ext cx="210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Intel </a:t>
            </a:r>
            <a:r>
              <a:rPr lang="en-US" kern="0" dirty="0" err="1">
                <a:solidFill>
                  <a:schemeClr val="bg1"/>
                </a:solidFill>
                <a:cs typeface="Courier New" panose="02070309020205020404" pitchFamily="49" charset="0"/>
              </a:rPr>
              <a:t>SandyBridge</a:t>
            </a:r>
            <a:r>
              <a:rPr lang="en-US" kern="0" dirty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6000" y="1584000"/>
            <a:ext cx="11205714" cy="4464000"/>
          </a:xfrm>
        </p:spPr>
        <p:txBody>
          <a:bodyPr/>
          <a:lstStyle/>
          <a:p>
            <a:r>
              <a:rPr lang="en-US" dirty="0"/>
              <a:t>How to balance the workload for every thread?</a:t>
            </a:r>
          </a:p>
          <a:p>
            <a:r>
              <a:rPr lang="en-US" dirty="0"/>
              <a:t>Over-engineering:</a:t>
            </a:r>
          </a:p>
          <a:p>
            <a:pPr lvl="1"/>
            <a:r>
              <a:rPr lang="en-US" dirty="0"/>
              <a:t>Different data layout</a:t>
            </a:r>
          </a:p>
          <a:p>
            <a:pPr lvl="1"/>
            <a:r>
              <a:rPr lang="en-US" dirty="0"/>
              <a:t>Use smaller chunks of work (split rows/columns in multiple chunks?)</a:t>
            </a:r>
          </a:p>
          <a:p>
            <a:r>
              <a:rPr lang="en-US" dirty="0"/>
              <a:t>Simple: Change </a:t>
            </a:r>
            <a:r>
              <a:rPr lang="en-US" dirty="0" err="1"/>
              <a:t>OpenMP</a:t>
            </a:r>
            <a:r>
              <a:rPr lang="en-US" dirty="0"/>
              <a:t> schedule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schedule(kind,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chunksize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dynamic: actively balance chunks of work</a:t>
            </a:r>
          </a:p>
          <a:p>
            <a:pPr lvl="1"/>
            <a:r>
              <a:rPr lang="en-US" dirty="0"/>
              <a:t>static: pre-compute chunks of work</a:t>
            </a:r>
          </a:p>
          <a:p>
            <a:pPr lvl="1"/>
            <a:r>
              <a:rPr lang="en-US" dirty="0" err="1"/>
              <a:t>chunksize</a:t>
            </a:r>
            <a:r>
              <a:rPr lang="en-US" dirty="0"/>
              <a:t> parameter describes size of chunks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Dense matrix-vector multiplication in DP</a:t>
            </a:r>
            <a:br>
              <a:rPr lang="en-US" sz="3200" dirty="0"/>
            </a:br>
            <a:r>
              <a:rPr lang="en-US" sz="3200" i="1" dirty="0"/>
              <a:t>Parallelization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474857" y="4194629"/>
            <a:ext cx="2612572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670" dirty="0">
                <a:solidFill>
                  <a:schemeClr val="bg1"/>
                </a:solidFill>
                <a:sym typeface="Wingdings"/>
              </a:rPr>
              <a:t> Overhead</a:t>
            </a:r>
            <a:endParaRPr lang="en-US" sz="267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40284" y="4697844"/>
            <a:ext cx="2794001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670" dirty="0">
                <a:solidFill>
                  <a:schemeClr val="bg1"/>
                </a:solidFill>
                <a:sym typeface="Wingdings"/>
              </a:rPr>
              <a:t> No Overhead</a:t>
            </a:r>
            <a:endParaRPr lang="en-US" sz="2670" dirty="0">
              <a:solidFill>
                <a:schemeClr val="bg1"/>
              </a:solidFill>
            </a:endParaRPr>
          </a:p>
        </p:txBody>
      </p:sp>
      <p:sp>
        <p:nvSpPr>
          <p:cNvPr id="6" name="Smiley 5"/>
          <p:cNvSpPr/>
          <p:nvPr/>
        </p:nvSpPr>
        <p:spPr>
          <a:xfrm>
            <a:off x="9238343" y="4717222"/>
            <a:ext cx="522514" cy="464457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I hope you all have prepared the architecture slides!</a:t>
            </a:r>
          </a:p>
        </p:txBody>
      </p:sp>
    </p:spTree>
    <p:extLst>
      <p:ext uri="{BB962C8B-B14F-4D97-AF65-F5344CB8AC3E}">
        <p14:creationId xmlns:p14="http://schemas.microsoft.com/office/powerpoint/2010/main" val="2335873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chunk of work to a few rows</a:t>
            </a:r>
          </a:p>
          <a:p>
            <a:r>
              <a:rPr lang="en-US" dirty="0"/>
              <a:t>Not optimal, but sufficient!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Dense matrix-vector multiplication in DP</a:t>
            </a:r>
            <a:br>
              <a:rPr lang="en-US" sz="3600" dirty="0"/>
            </a:br>
            <a:r>
              <a:rPr lang="en-US" sz="3600" i="1" dirty="0"/>
              <a:t>Parallelization</a:t>
            </a:r>
            <a:endParaRPr lang="en-US" dirty="0"/>
          </a:p>
        </p:txBody>
      </p:sp>
      <p:pic>
        <p:nvPicPr>
          <p:cNvPr id="5" name="Picture 2" descr="\\einstein.rrze.uni-erlangen.de\RRZE Home\Mitarbeiter\ub55yzis\Documents\Eigene Bilder\Tri-Matrix Vector Mult\matrix_16_SIMD_FP_256_PACKED_DOU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8654"/>
            <a:ext cx="4786792" cy="35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tsclient\home\heidi-home\TMP\triagonal_matrix_bench\matrix_REAL_FLO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92" y="3143689"/>
            <a:ext cx="4980079" cy="37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7" name="Gruppieren 236"/>
          <p:cNvGrpSpPr/>
          <p:nvPr/>
        </p:nvGrpSpPr>
        <p:grpSpPr>
          <a:xfrm>
            <a:off x="7067405" y="748654"/>
            <a:ext cx="5012357" cy="2540000"/>
            <a:chOff x="837210" y="3219177"/>
            <a:chExt cx="5012357" cy="254000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839404" y="3219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39404" y="3473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839404" y="3727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839404" y="3981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839404" y="4235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39404" y="4489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839404" y="4743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839404" y="4997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839404" y="5251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39404" y="5505177"/>
              <a:ext cx="254000" cy="254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34867" y="3219177"/>
              <a:ext cx="254000" cy="254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2788867" y="3473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3042867" y="3727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3296867" y="3981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3550867" y="4235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3804867" y="4489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4058867" y="4743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4312867" y="4997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35"/>
            <p:cNvSpPr>
              <a:spLocks noChangeArrowheads="1"/>
            </p:cNvSpPr>
            <p:nvPr/>
          </p:nvSpPr>
          <p:spPr bwMode="auto">
            <a:xfrm>
              <a:off x="4566867" y="5251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4820867" y="5505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37"/>
            <p:cNvSpPr>
              <a:spLocks noChangeArrowheads="1"/>
            </p:cNvSpPr>
            <p:nvPr/>
          </p:nvSpPr>
          <p:spPr bwMode="auto">
            <a:xfrm>
              <a:off x="5595567" y="3219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5595567" y="3473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5595567" y="3727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5595567" y="3981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5595567" y="4235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42"/>
            <p:cNvSpPr>
              <a:spLocks noChangeArrowheads="1"/>
            </p:cNvSpPr>
            <p:nvPr/>
          </p:nvSpPr>
          <p:spPr bwMode="auto">
            <a:xfrm>
              <a:off x="5595567" y="4489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43"/>
            <p:cNvSpPr>
              <a:spLocks noChangeArrowheads="1"/>
            </p:cNvSpPr>
            <p:nvPr/>
          </p:nvSpPr>
          <p:spPr bwMode="auto">
            <a:xfrm>
              <a:off x="5595567" y="4743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4"/>
            <p:cNvSpPr>
              <a:spLocks noChangeArrowheads="1"/>
            </p:cNvSpPr>
            <p:nvPr/>
          </p:nvSpPr>
          <p:spPr bwMode="auto">
            <a:xfrm>
              <a:off x="5595567" y="4997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5"/>
            <p:cNvSpPr>
              <a:spLocks noChangeArrowheads="1"/>
            </p:cNvSpPr>
            <p:nvPr/>
          </p:nvSpPr>
          <p:spPr bwMode="auto">
            <a:xfrm>
              <a:off x="5595567" y="5251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46"/>
            <p:cNvSpPr>
              <a:spLocks noChangeArrowheads="1"/>
            </p:cNvSpPr>
            <p:nvPr/>
          </p:nvSpPr>
          <p:spPr bwMode="auto">
            <a:xfrm>
              <a:off x="5595567" y="5505177"/>
              <a:ext cx="254000" cy="254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47"/>
            <p:cNvSpPr>
              <a:spLocks noChangeArrowheads="1"/>
            </p:cNvSpPr>
            <p:nvPr/>
          </p:nvSpPr>
          <p:spPr bwMode="auto">
            <a:xfrm>
              <a:off x="2788867" y="3219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48"/>
            <p:cNvSpPr>
              <a:spLocks noChangeArrowheads="1"/>
            </p:cNvSpPr>
            <p:nvPr/>
          </p:nvSpPr>
          <p:spPr bwMode="auto">
            <a:xfrm>
              <a:off x="2534867" y="3473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49"/>
            <p:cNvSpPr>
              <a:spLocks noChangeArrowheads="1"/>
            </p:cNvSpPr>
            <p:nvPr/>
          </p:nvSpPr>
          <p:spPr bwMode="auto">
            <a:xfrm>
              <a:off x="3296867" y="3727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50"/>
            <p:cNvSpPr>
              <a:spLocks noChangeArrowheads="1"/>
            </p:cNvSpPr>
            <p:nvPr/>
          </p:nvSpPr>
          <p:spPr bwMode="auto">
            <a:xfrm>
              <a:off x="3042867" y="3981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51"/>
            <p:cNvSpPr>
              <a:spLocks noChangeArrowheads="1"/>
            </p:cNvSpPr>
            <p:nvPr/>
          </p:nvSpPr>
          <p:spPr bwMode="auto">
            <a:xfrm>
              <a:off x="2788867" y="4235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52"/>
            <p:cNvSpPr>
              <a:spLocks noChangeArrowheads="1"/>
            </p:cNvSpPr>
            <p:nvPr/>
          </p:nvSpPr>
          <p:spPr bwMode="auto">
            <a:xfrm>
              <a:off x="2534867" y="3727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53"/>
            <p:cNvSpPr>
              <a:spLocks noChangeArrowheads="1"/>
            </p:cNvSpPr>
            <p:nvPr/>
          </p:nvSpPr>
          <p:spPr bwMode="auto">
            <a:xfrm>
              <a:off x="3042867" y="3219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54"/>
            <p:cNvSpPr>
              <a:spLocks noChangeArrowheads="1"/>
            </p:cNvSpPr>
            <p:nvPr/>
          </p:nvSpPr>
          <p:spPr bwMode="auto">
            <a:xfrm>
              <a:off x="3042867" y="4489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55"/>
            <p:cNvSpPr>
              <a:spLocks noChangeArrowheads="1"/>
            </p:cNvSpPr>
            <p:nvPr/>
          </p:nvSpPr>
          <p:spPr bwMode="auto">
            <a:xfrm>
              <a:off x="3804867" y="3727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56"/>
            <p:cNvSpPr>
              <a:spLocks noChangeArrowheads="1"/>
            </p:cNvSpPr>
            <p:nvPr/>
          </p:nvSpPr>
          <p:spPr bwMode="auto">
            <a:xfrm>
              <a:off x="3550867" y="3473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57"/>
            <p:cNvSpPr>
              <a:spLocks noChangeArrowheads="1"/>
            </p:cNvSpPr>
            <p:nvPr/>
          </p:nvSpPr>
          <p:spPr bwMode="auto">
            <a:xfrm>
              <a:off x="3550867" y="4997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58"/>
            <p:cNvSpPr>
              <a:spLocks noChangeArrowheads="1"/>
            </p:cNvSpPr>
            <p:nvPr/>
          </p:nvSpPr>
          <p:spPr bwMode="auto">
            <a:xfrm>
              <a:off x="4312867" y="4235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59"/>
            <p:cNvSpPr>
              <a:spLocks noChangeArrowheads="1"/>
            </p:cNvSpPr>
            <p:nvPr/>
          </p:nvSpPr>
          <p:spPr bwMode="auto">
            <a:xfrm>
              <a:off x="3296867" y="4743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60"/>
            <p:cNvSpPr>
              <a:spLocks noChangeArrowheads="1"/>
            </p:cNvSpPr>
            <p:nvPr/>
          </p:nvSpPr>
          <p:spPr bwMode="auto">
            <a:xfrm>
              <a:off x="4058867" y="3981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61"/>
            <p:cNvSpPr>
              <a:spLocks noChangeArrowheads="1"/>
            </p:cNvSpPr>
            <p:nvPr/>
          </p:nvSpPr>
          <p:spPr bwMode="auto">
            <a:xfrm>
              <a:off x="3804867" y="4997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62"/>
            <p:cNvSpPr>
              <a:spLocks noChangeArrowheads="1"/>
            </p:cNvSpPr>
            <p:nvPr/>
          </p:nvSpPr>
          <p:spPr bwMode="auto">
            <a:xfrm>
              <a:off x="4312867" y="4489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63"/>
            <p:cNvSpPr>
              <a:spLocks noChangeArrowheads="1"/>
            </p:cNvSpPr>
            <p:nvPr/>
          </p:nvSpPr>
          <p:spPr bwMode="auto">
            <a:xfrm>
              <a:off x="4058867" y="5251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64"/>
            <p:cNvSpPr>
              <a:spLocks noChangeArrowheads="1"/>
            </p:cNvSpPr>
            <p:nvPr/>
          </p:nvSpPr>
          <p:spPr bwMode="auto">
            <a:xfrm>
              <a:off x="4566867" y="4743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5"/>
            <p:cNvSpPr>
              <a:spLocks noChangeArrowheads="1"/>
            </p:cNvSpPr>
            <p:nvPr/>
          </p:nvSpPr>
          <p:spPr bwMode="auto">
            <a:xfrm>
              <a:off x="4058867" y="5505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66"/>
            <p:cNvSpPr>
              <a:spLocks noChangeArrowheads="1"/>
            </p:cNvSpPr>
            <p:nvPr/>
          </p:nvSpPr>
          <p:spPr bwMode="auto">
            <a:xfrm>
              <a:off x="4820867" y="4743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67"/>
            <p:cNvSpPr>
              <a:spLocks noChangeArrowheads="1"/>
            </p:cNvSpPr>
            <p:nvPr/>
          </p:nvSpPr>
          <p:spPr bwMode="auto">
            <a:xfrm>
              <a:off x="4566867" y="5505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68"/>
            <p:cNvSpPr>
              <a:spLocks noChangeArrowheads="1"/>
            </p:cNvSpPr>
            <p:nvPr/>
          </p:nvSpPr>
          <p:spPr bwMode="auto">
            <a:xfrm>
              <a:off x="4820867" y="5251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69"/>
            <p:cNvSpPr>
              <a:spLocks noChangeArrowheads="1"/>
            </p:cNvSpPr>
            <p:nvPr/>
          </p:nvSpPr>
          <p:spPr bwMode="auto">
            <a:xfrm>
              <a:off x="2534867" y="4235177"/>
              <a:ext cx="254000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70"/>
            <p:cNvSpPr>
              <a:spLocks noChangeArrowheads="1"/>
            </p:cNvSpPr>
            <p:nvPr/>
          </p:nvSpPr>
          <p:spPr bwMode="auto">
            <a:xfrm>
              <a:off x="3550867" y="3219177"/>
              <a:ext cx="254000" cy="254000"/>
            </a:xfrm>
            <a:prstGeom prst="rect">
              <a:avLst/>
            </a:prstGeom>
            <a:solidFill>
              <a:srgbClr val="FF0000">
                <a:alpha val="57001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1"/>
            <p:cNvSpPr txBox="1">
              <a:spLocks noChangeArrowheads="1"/>
            </p:cNvSpPr>
            <p:nvPr/>
          </p:nvSpPr>
          <p:spPr bwMode="auto">
            <a:xfrm>
              <a:off x="1537904" y="4116471"/>
              <a:ext cx="3302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0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62" name="Text Box 77"/>
            <p:cNvSpPr txBox="1">
              <a:spLocks noChangeArrowheads="1"/>
            </p:cNvSpPr>
            <p:nvPr/>
          </p:nvSpPr>
          <p:spPr bwMode="auto">
            <a:xfrm>
              <a:off x="5138367" y="4114527"/>
              <a:ext cx="3302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0" dirty="0">
                  <a:solidFill>
                    <a:schemeClr val="bg1"/>
                  </a:solidFill>
                </a:rPr>
                <a:t>•</a:t>
              </a:r>
            </a:p>
          </p:txBody>
        </p:sp>
        <p:grpSp>
          <p:nvGrpSpPr>
            <p:cNvPr id="63" name="Group 90"/>
            <p:cNvGrpSpPr>
              <a:grpSpLocks/>
            </p:cNvGrpSpPr>
            <p:nvPr/>
          </p:nvGrpSpPr>
          <p:grpSpPr bwMode="auto">
            <a:xfrm>
              <a:off x="839417" y="3219183"/>
              <a:ext cx="4238626" cy="255588"/>
              <a:chOff x="736" y="2153"/>
              <a:chExt cx="2670" cy="161"/>
            </a:xfrm>
            <a:solidFill>
              <a:srgbClr val="FF0000"/>
            </a:solidFill>
          </p:grpSpPr>
          <p:grpSp>
            <p:nvGrpSpPr>
              <p:cNvPr id="225" name="Group 88"/>
              <p:cNvGrpSpPr>
                <a:grpSpLocks/>
              </p:cNvGrpSpPr>
              <p:nvPr/>
            </p:nvGrpSpPr>
            <p:grpSpPr bwMode="auto">
              <a:xfrm rot="-5400000">
                <a:off x="2525" y="1434"/>
                <a:ext cx="161" cy="1600"/>
                <a:chOff x="4671" y="1769"/>
                <a:chExt cx="161" cy="1600"/>
              </a:xfrm>
              <a:grpFill/>
            </p:grpSpPr>
            <p:sp>
              <p:nvSpPr>
                <p:cNvPr id="227" name="Rectangle 79"/>
                <p:cNvSpPr>
                  <a:spLocks noChangeArrowheads="1"/>
                </p:cNvSpPr>
                <p:nvPr/>
              </p:nvSpPr>
              <p:spPr bwMode="auto">
                <a:xfrm rot="16200000">
                  <a:off x="4672" y="1928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Rectangle 7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Rectangle 8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Rectangle 81"/>
                <p:cNvSpPr>
                  <a:spLocks noChangeArrowheads="1"/>
                </p:cNvSpPr>
                <p:nvPr/>
              </p:nvSpPr>
              <p:spPr bwMode="auto">
                <a:xfrm rot="16200000">
                  <a:off x="4671" y="224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Rectangle 8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Rectangle 8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Rectangle 8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Rectangle 8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Rectangle 8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Rectangle 8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6" name="Rectangle 89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oup 91"/>
            <p:cNvGrpSpPr>
              <a:grpSpLocks/>
            </p:cNvGrpSpPr>
            <p:nvPr/>
          </p:nvGrpSpPr>
          <p:grpSpPr bwMode="auto">
            <a:xfrm>
              <a:off x="839417" y="3473177"/>
              <a:ext cx="4235450" cy="254000"/>
              <a:chOff x="736" y="2153"/>
              <a:chExt cx="2668" cy="160"/>
            </a:xfrm>
            <a:solidFill>
              <a:srgbClr val="00B050"/>
            </a:solidFill>
          </p:grpSpPr>
          <p:grpSp>
            <p:nvGrpSpPr>
              <p:cNvPr id="213" name="Group 92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  <a:grpFill/>
            </p:grpSpPr>
            <p:sp>
              <p:nvSpPr>
                <p:cNvPr id="215" name="Rectangle 9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Rectangle 9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Rectangle 9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Rectangle 9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Rectangle 9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Rectangle 9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Rectangle 9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Rectangle 10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Rectangle 10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Rectangle 10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4" name="Rectangle 103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" name="Group 104"/>
            <p:cNvGrpSpPr>
              <a:grpSpLocks/>
            </p:cNvGrpSpPr>
            <p:nvPr/>
          </p:nvGrpSpPr>
          <p:grpSpPr bwMode="auto">
            <a:xfrm>
              <a:off x="837210" y="3727177"/>
              <a:ext cx="4235450" cy="254000"/>
              <a:chOff x="736" y="2153"/>
              <a:chExt cx="2668" cy="160"/>
            </a:xfrm>
            <a:solidFill>
              <a:srgbClr val="0070C0"/>
            </a:solidFill>
          </p:grpSpPr>
          <p:grpSp>
            <p:nvGrpSpPr>
              <p:cNvPr id="201" name="Group 105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  <a:grpFill/>
            </p:grpSpPr>
            <p:sp>
              <p:nvSpPr>
                <p:cNvPr id="203" name="Rectangle 10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Rectangle 10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Rectangle 10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Rectangle 10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Rectangle 11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Rectangle 11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Rectangle 11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Rectangle 11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Rectangle 11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Rectangle 11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2" name="Rectangle 116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117"/>
            <p:cNvGrpSpPr>
              <a:grpSpLocks/>
            </p:cNvGrpSpPr>
            <p:nvPr/>
          </p:nvGrpSpPr>
          <p:grpSpPr bwMode="auto">
            <a:xfrm>
              <a:off x="839417" y="3981177"/>
              <a:ext cx="4235450" cy="254000"/>
              <a:chOff x="736" y="2153"/>
              <a:chExt cx="2668" cy="160"/>
            </a:xfrm>
            <a:solidFill>
              <a:srgbClr val="7030A0"/>
            </a:solidFill>
          </p:grpSpPr>
          <p:grpSp>
            <p:nvGrpSpPr>
              <p:cNvPr id="189" name="Group 118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  <a:grpFill/>
            </p:grpSpPr>
            <p:sp>
              <p:nvSpPr>
                <p:cNvPr id="191" name="Rectangle 11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" name="Rectangle 12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Rectangle 12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Rectangle 12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Rectangle 12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Rectangle 12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Rectangle 12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Rectangle 12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Rectangle 12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Rectangle 12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0" name="Rectangle 129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" name="Group 130"/>
            <p:cNvGrpSpPr>
              <a:grpSpLocks/>
            </p:cNvGrpSpPr>
            <p:nvPr/>
          </p:nvGrpSpPr>
          <p:grpSpPr bwMode="auto">
            <a:xfrm>
              <a:off x="839417" y="4235177"/>
              <a:ext cx="4235450" cy="254000"/>
              <a:chOff x="736" y="2153"/>
              <a:chExt cx="2668" cy="160"/>
            </a:xfrm>
            <a:solidFill>
              <a:srgbClr val="FF0000"/>
            </a:solidFill>
          </p:grpSpPr>
          <p:grpSp>
            <p:nvGrpSpPr>
              <p:cNvPr id="177" name="Group 131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  <a:grpFill/>
            </p:grpSpPr>
            <p:sp>
              <p:nvSpPr>
                <p:cNvPr id="179" name="Rectangle 13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Rectangle 13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Rectangle 13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Rectangle 13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Rectangle 13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Rectangle 13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Rectangle 13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Rectangle 13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Rectangle 14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Rectangle 14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8" name="Rectangle 142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" name="Group 143"/>
            <p:cNvGrpSpPr>
              <a:grpSpLocks/>
            </p:cNvGrpSpPr>
            <p:nvPr/>
          </p:nvGrpSpPr>
          <p:grpSpPr bwMode="auto">
            <a:xfrm>
              <a:off x="839391" y="4489178"/>
              <a:ext cx="4235450" cy="254000"/>
              <a:chOff x="736" y="2153"/>
              <a:chExt cx="2668" cy="160"/>
            </a:xfrm>
            <a:solidFill>
              <a:srgbClr val="00B050"/>
            </a:solidFill>
          </p:grpSpPr>
          <p:grpSp>
            <p:nvGrpSpPr>
              <p:cNvPr id="165" name="Group 144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  <a:grpFill/>
            </p:grpSpPr>
            <p:sp>
              <p:nvSpPr>
                <p:cNvPr id="167" name="Rectangle 14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Rectangle 14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Rectangle 14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Rectangle 14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Rectangle 14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Rectangle 15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Rectangle 15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Rectangle 15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Rectangle 15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" name="Rectangle 15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6" name="Rectangle 155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156"/>
            <p:cNvGrpSpPr>
              <a:grpSpLocks/>
            </p:cNvGrpSpPr>
            <p:nvPr/>
          </p:nvGrpSpPr>
          <p:grpSpPr bwMode="auto">
            <a:xfrm>
              <a:off x="839417" y="4743177"/>
              <a:ext cx="4235450" cy="254000"/>
              <a:chOff x="736" y="2153"/>
              <a:chExt cx="2668" cy="160"/>
            </a:xfrm>
            <a:solidFill>
              <a:srgbClr val="0070C0"/>
            </a:solidFill>
          </p:grpSpPr>
          <p:grpSp>
            <p:nvGrpSpPr>
              <p:cNvPr id="153" name="Group 157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  <a:grpFill/>
            </p:grpSpPr>
            <p:sp>
              <p:nvSpPr>
                <p:cNvPr id="155" name="Rectangle 15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Rectangle 15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Rectangle 16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Rectangle 16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Rectangle 16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Rectangle 16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Rectangle 16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Rectangle 16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Rectangle 16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Rectangle 16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" name="Rectangle 168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" name="Group 169"/>
            <p:cNvGrpSpPr>
              <a:grpSpLocks/>
            </p:cNvGrpSpPr>
            <p:nvPr/>
          </p:nvGrpSpPr>
          <p:grpSpPr bwMode="auto">
            <a:xfrm>
              <a:off x="839417" y="4997177"/>
              <a:ext cx="4235450" cy="254000"/>
              <a:chOff x="736" y="2153"/>
              <a:chExt cx="2668" cy="160"/>
            </a:xfrm>
            <a:solidFill>
              <a:srgbClr val="7030A0"/>
            </a:solidFill>
          </p:grpSpPr>
          <p:grpSp>
            <p:nvGrpSpPr>
              <p:cNvPr id="141" name="Group 170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  <a:grpFill/>
            </p:grpSpPr>
            <p:sp>
              <p:nvSpPr>
                <p:cNvPr id="143" name="Rectangle 17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Rectangle 17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Rectangle 17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Rectangle 17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Rectangle 17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Rectangle 17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Rectangle 17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17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Rectangle 17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Rectangle 18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2" name="Rectangle 181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" name="Group 182"/>
            <p:cNvGrpSpPr>
              <a:grpSpLocks/>
            </p:cNvGrpSpPr>
            <p:nvPr/>
          </p:nvGrpSpPr>
          <p:grpSpPr bwMode="auto">
            <a:xfrm>
              <a:off x="839417" y="5251177"/>
              <a:ext cx="4235450" cy="254000"/>
              <a:chOff x="736" y="2153"/>
              <a:chExt cx="2668" cy="160"/>
            </a:xfrm>
            <a:solidFill>
              <a:srgbClr val="FF0000"/>
            </a:solidFill>
          </p:grpSpPr>
          <p:grpSp>
            <p:nvGrpSpPr>
              <p:cNvPr id="129" name="Group 183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  <a:grpFill/>
            </p:grpSpPr>
            <p:sp>
              <p:nvSpPr>
                <p:cNvPr id="131" name="Rectangle 18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Rectangle 18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Rectangle 18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Rectangle 18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Rectangle 18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18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Rectangle 19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Rectangle 19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19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Rectangle 19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0" name="Rectangle 194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195"/>
            <p:cNvGrpSpPr>
              <a:grpSpLocks/>
            </p:cNvGrpSpPr>
            <p:nvPr/>
          </p:nvGrpSpPr>
          <p:grpSpPr bwMode="auto">
            <a:xfrm>
              <a:off x="839404" y="5505177"/>
              <a:ext cx="4235463" cy="254000"/>
              <a:chOff x="736" y="2153"/>
              <a:chExt cx="2668" cy="160"/>
            </a:xfrm>
            <a:solidFill>
              <a:srgbClr val="00B050"/>
            </a:solidFill>
          </p:grpSpPr>
          <p:grpSp>
            <p:nvGrpSpPr>
              <p:cNvPr id="117" name="Group 196"/>
              <p:cNvGrpSpPr>
                <a:grpSpLocks/>
              </p:cNvGrpSpPr>
              <p:nvPr/>
            </p:nvGrpSpPr>
            <p:grpSpPr bwMode="auto">
              <a:xfrm rot="-5400000">
                <a:off x="2524" y="1433"/>
                <a:ext cx="160" cy="1600"/>
                <a:chOff x="4671" y="1769"/>
                <a:chExt cx="160" cy="1600"/>
              </a:xfrm>
              <a:grpFill/>
            </p:grpSpPr>
            <p:sp>
              <p:nvSpPr>
                <p:cNvPr id="119" name="Rectangle 197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7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Rectangle 198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19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Rectangle 199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0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Rectangle 200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24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Rectangle 201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40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Rectangle 202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56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203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72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Rectangle 204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288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Rectangle 205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049"/>
                  <a:ext cx="160" cy="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Rectangle 206"/>
                <p:cNvSpPr>
                  <a:spLocks noChangeArrowheads="1"/>
                </p:cNvSpPr>
                <p:nvPr/>
              </p:nvSpPr>
              <p:spPr bwMode="auto">
                <a:xfrm rot="-5400000">
                  <a:off x="4671" y="3209"/>
                  <a:ext cx="160" cy="16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8" name="Rectangle 207"/>
              <p:cNvSpPr>
                <a:spLocks noChangeArrowheads="1"/>
              </p:cNvSpPr>
              <p:nvPr/>
            </p:nvSpPr>
            <p:spPr bwMode="auto">
              <a:xfrm>
                <a:off x="736" y="215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" name="Group 227"/>
            <p:cNvGrpSpPr>
              <a:grpSpLocks/>
            </p:cNvGrpSpPr>
            <p:nvPr/>
          </p:nvGrpSpPr>
          <p:grpSpPr bwMode="auto">
            <a:xfrm>
              <a:off x="5595567" y="3219177"/>
              <a:ext cx="254000" cy="1270000"/>
              <a:chOff x="5120" y="1353"/>
              <a:chExt cx="160" cy="800"/>
            </a:xfrm>
          </p:grpSpPr>
          <p:sp>
            <p:nvSpPr>
              <p:cNvPr id="113" name="Rectangle 223"/>
              <p:cNvSpPr>
                <a:spLocks noChangeArrowheads="1"/>
              </p:cNvSpPr>
              <p:nvPr/>
            </p:nvSpPr>
            <p:spPr bwMode="auto">
              <a:xfrm>
                <a:off x="5120" y="135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224"/>
              <p:cNvSpPr>
                <a:spLocks noChangeArrowheads="1"/>
              </p:cNvSpPr>
              <p:nvPr/>
            </p:nvSpPr>
            <p:spPr bwMode="auto">
              <a:xfrm>
                <a:off x="5120" y="151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225"/>
              <p:cNvSpPr>
                <a:spLocks noChangeArrowheads="1"/>
              </p:cNvSpPr>
              <p:nvPr/>
            </p:nvSpPr>
            <p:spPr bwMode="auto">
              <a:xfrm>
                <a:off x="5120" y="167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226"/>
              <p:cNvSpPr>
                <a:spLocks noChangeArrowheads="1"/>
              </p:cNvSpPr>
              <p:nvPr/>
            </p:nvSpPr>
            <p:spPr bwMode="auto">
              <a:xfrm>
                <a:off x="5120" y="199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" name="Group 231"/>
            <p:cNvGrpSpPr>
              <a:grpSpLocks/>
            </p:cNvGrpSpPr>
            <p:nvPr/>
          </p:nvGrpSpPr>
          <p:grpSpPr bwMode="auto">
            <a:xfrm>
              <a:off x="5595567" y="3219177"/>
              <a:ext cx="254000" cy="1270000"/>
              <a:chOff x="5280" y="1353"/>
              <a:chExt cx="160" cy="800"/>
            </a:xfrm>
          </p:grpSpPr>
          <p:sp>
            <p:nvSpPr>
              <p:cNvPr id="110" name="Rectangle 228"/>
              <p:cNvSpPr>
                <a:spLocks noChangeArrowheads="1"/>
              </p:cNvSpPr>
              <p:nvPr/>
            </p:nvSpPr>
            <p:spPr bwMode="auto">
              <a:xfrm>
                <a:off x="5280" y="135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229"/>
              <p:cNvSpPr>
                <a:spLocks noChangeArrowheads="1"/>
              </p:cNvSpPr>
              <p:nvPr/>
            </p:nvSpPr>
            <p:spPr bwMode="auto">
              <a:xfrm>
                <a:off x="5280" y="151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230"/>
              <p:cNvSpPr>
                <a:spLocks noChangeArrowheads="1"/>
              </p:cNvSpPr>
              <p:nvPr/>
            </p:nvSpPr>
            <p:spPr bwMode="auto">
              <a:xfrm>
                <a:off x="5280" y="199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" name="Group 236"/>
            <p:cNvGrpSpPr>
              <a:grpSpLocks/>
            </p:cNvGrpSpPr>
            <p:nvPr/>
          </p:nvGrpSpPr>
          <p:grpSpPr bwMode="auto">
            <a:xfrm>
              <a:off x="5595567" y="3219177"/>
              <a:ext cx="254000" cy="1524000"/>
              <a:chOff x="5280" y="1193"/>
              <a:chExt cx="160" cy="960"/>
            </a:xfrm>
          </p:grpSpPr>
          <p:sp>
            <p:nvSpPr>
              <p:cNvPr id="106" name="Rectangle 232"/>
              <p:cNvSpPr>
                <a:spLocks noChangeArrowheads="1"/>
              </p:cNvSpPr>
              <p:nvPr/>
            </p:nvSpPr>
            <p:spPr bwMode="auto">
              <a:xfrm>
                <a:off x="5280" y="119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233"/>
              <p:cNvSpPr>
                <a:spLocks noChangeArrowheads="1"/>
              </p:cNvSpPr>
              <p:nvPr/>
            </p:nvSpPr>
            <p:spPr bwMode="auto">
              <a:xfrm>
                <a:off x="5280" y="151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234"/>
              <p:cNvSpPr>
                <a:spLocks noChangeArrowheads="1"/>
              </p:cNvSpPr>
              <p:nvPr/>
            </p:nvSpPr>
            <p:spPr bwMode="auto">
              <a:xfrm>
                <a:off x="5280" y="167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235"/>
              <p:cNvSpPr>
                <a:spLocks noChangeArrowheads="1"/>
              </p:cNvSpPr>
              <p:nvPr/>
            </p:nvSpPr>
            <p:spPr bwMode="auto">
              <a:xfrm>
                <a:off x="5280" y="199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" name="Group 240"/>
            <p:cNvGrpSpPr>
              <a:grpSpLocks/>
            </p:cNvGrpSpPr>
            <p:nvPr/>
          </p:nvGrpSpPr>
          <p:grpSpPr bwMode="auto">
            <a:xfrm>
              <a:off x="5595567" y="3727177"/>
              <a:ext cx="254000" cy="1270000"/>
              <a:chOff x="4967" y="1615"/>
              <a:chExt cx="160" cy="800"/>
            </a:xfrm>
          </p:grpSpPr>
          <p:sp>
            <p:nvSpPr>
              <p:cNvPr id="103" name="Rectangle 237"/>
              <p:cNvSpPr>
                <a:spLocks noChangeArrowheads="1"/>
              </p:cNvSpPr>
              <p:nvPr/>
            </p:nvSpPr>
            <p:spPr bwMode="auto">
              <a:xfrm>
                <a:off x="4967" y="1615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238"/>
              <p:cNvSpPr>
                <a:spLocks noChangeArrowheads="1"/>
              </p:cNvSpPr>
              <p:nvPr/>
            </p:nvSpPr>
            <p:spPr bwMode="auto">
              <a:xfrm>
                <a:off x="4967" y="1775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239"/>
              <p:cNvSpPr>
                <a:spLocks noChangeArrowheads="1"/>
              </p:cNvSpPr>
              <p:nvPr/>
            </p:nvSpPr>
            <p:spPr bwMode="auto">
              <a:xfrm>
                <a:off x="4967" y="2255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" name="Group 245"/>
            <p:cNvGrpSpPr>
              <a:grpSpLocks/>
            </p:cNvGrpSpPr>
            <p:nvPr/>
          </p:nvGrpSpPr>
          <p:grpSpPr bwMode="auto">
            <a:xfrm>
              <a:off x="5595567" y="3219177"/>
              <a:ext cx="254000" cy="2032000"/>
              <a:chOff x="4939" y="1437"/>
              <a:chExt cx="160" cy="1280"/>
            </a:xfrm>
            <a:solidFill>
              <a:schemeClr val="tx1"/>
            </a:solidFill>
          </p:grpSpPr>
          <p:sp>
            <p:nvSpPr>
              <p:cNvPr id="99" name="Rectangle 241"/>
              <p:cNvSpPr>
                <a:spLocks noChangeArrowheads="1"/>
              </p:cNvSpPr>
              <p:nvPr/>
            </p:nvSpPr>
            <p:spPr bwMode="auto">
              <a:xfrm>
                <a:off x="4939" y="1437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242"/>
              <p:cNvSpPr>
                <a:spLocks noChangeArrowheads="1"/>
              </p:cNvSpPr>
              <p:nvPr/>
            </p:nvSpPr>
            <p:spPr bwMode="auto">
              <a:xfrm>
                <a:off x="4939" y="1597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243"/>
              <p:cNvSpPr>
                <a:spLocks noChangeArrowheads="1"/>
              </p:cNvSpPr>
              <p:nvPr/>
            </p:nvSpPr>
            <p:spPr bwMode="auto">
              <a:xfrm>
                <a:off x="4939" y="2077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244"/>
              <p:cNvSpPr>
                <a:spLocks noChangeArrowheads="1"/>
              </p:cNvSpPr>
              <p:nvPr/>
            </p:nvSpPr>
            <p:spPr bwMode="auto">
              <a:xfrm>
                <a:off x="4939" y="2557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" name="Group 249"/>
            <p:cNvGrpSpPr>
              <a:grpSpLocks/>
            </p:cNvGrpSpPr>
            <p:nvPr/>
          </p:nvGrpSpPr>
          <p:grpSpPr bwMode="auto">
            <a:xfrm>
              <a:off x="5595567" y="3727177"/>
              <a:ext cx="254000" cy="1524000"/>
              <a:chOff x="1344" y="2569"/>
              <a:chExt cx="160" cy="960"/>
            </a:xfrm>
            <a:solidFill>
              <a:schemeClr val="tx1"/>
            </a:solidFill>
          </p:grpSpPr>
          <p:sp>
            <p:nvSpPr>
              <p:cNvPr id="96" name="Rectangle 246"/>
              <p:cNvSpPr>
                <a:spLocks noChangeArrowheads="1"/>
              </p:cNvSpPr>
              <p:nvPr/>
            </p:nvSpPr>
            <p:spPr bwMode="auto">
              <a:xfrm>
                <a:off x="1344" y="2569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247"/>
              <p:cNvSpPr>
                <a:spLocks noChangeArrowheads="1"/>
              </p:cNvSpPr>
              <p:nvPr/>
            </p:nvSpPr>
            <p:spPr bwMode="auto">
              <a:xfrm>
                <a:off x="1344" y="3049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248"/>
              <p:cNvSpPr>
                <a:spLocks noChangeArrowheads="1"/>
              </p:cNvSpPr>
              <p:nvPr/>
            </p:nvSpPr>
            <p:spPr bwMode="auto">
              <a:xfrm>
                <a:off x="1344" y="3369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" name="Group 254"/>
            <p:cNvGrpSpPr>
              <a:grpSpLocks/>
            </p:cNvGrpSpPr>
            <p:nvPr/>
          </p:nvGrpSpPr>
          <p:grpSpPr bwMode="auto">
            <a:xfrm>
              <a:off x="5595567" y="3981177"/>
              <a:ext cx="254000" cy="1778000"/>
              <a:chOff x="1344" y="2729"/>
              <a:chExt cx="160" cy="1120"/>
            </a:xfrm>
          </p:grpSpPr>
          <p:sp>
            <p:nvSpPr>
              <p:cNvPr id="92" name="Rectangle 250"/>
              <p:cNvSpPr>
                <a:spLocks noChangeArrowheads="1"/>
              </p:cNvSpPr>
              <p:nvPr/>
            </p:nvSpPr>
            <p:spPr bwMode="auto">
              <a:xfrm>
                <a:off x="1344" y="2729"/>
                <a:ext cx="160" cy="16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251"/>
              <p:cNvSpPr>
                <a:spLocks noChangeArrowheads="1"/>
              </p:cNvSpPr>
              <p:nvPr/>
            </p:nvSpPr>
            <p:spPr bwMode="auto">
              <a:xfrm>
                <a:off x="1344" y="3209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252"/>
              <p:cNvSpPr>
                <a:spLocks noChangeArrowheads="1"/>
              </p:cNvSpPr>
              <p:nvPr/>
            </p:nvSpPr>
            <p:spPr bwMode="auto">
              <a:xfrm>
                <a:off x="1344" y="3529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253"/>
              <p:cNvSpPr>
                <a:spLocks noChangeArrowheads="1"/>
              </p:cNvSpPr>
              <p:nvPr/>
            </p:nvSpPr>
            <p:spPr bwMode="auto">
              <a:xfrm>
                <a:off x="1344" y="3689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0" name="Group 258"/>
            <p:cNvGrpSpPr>
              <a:grpSpLocks/>
            </p:cNvGrpSpPr>
            <p:nvPr/>
          </p:nvGrpSpPr>
          <p:grpSpPr bwMode="auto">
            <a:xfrm>
              <a:off x="5595567" y="4235177"/>
              <a:ext cx="254000" cy="1016000"/>
              <a:chOff x="3732" y="2793"/>
              <a:chExt cx="160" cy="640"/>
            </a:xfrm>
            <a:solidFill>
              <a:schemeClr val="tx1"/>
            </a:solidFill>
          </p:grpSpPr>
          <p:sp>
            <p:nvSpPr>
              <p:cNvPr id="89" name="Rectangle 255"/>
              <p:cNvSpPr>
                <a:spLocks noChangeArrowheads="1"/>
              </p:cNvSpPr>
              <p:nvPr/>
            </p:nvSpPr>
            <p:spPr bwMode="auto">
              <a:xfrm>
                <a:off x="3732" y="279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256"/>
              <p:cNvSpPr>
                <a:spLocks noChangeArrowheads="1"/>
              </p:cNvSpPr>
              <p:nvPr/>
            </p:nvSpPr>
            <p:spPr bwMode="auto">
              <a:xfrm>
                <a:off x="3732" y="295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257"/>
              <p:cNvSpPr>
                <a:spLocks noChangeArrowheads="1"/>
              </p:cNvSpPr>
              <p:nvPr/>
            </p:nvSpPr>
            <p:spPr bwMode="auto">
              <a:xfrm>
                <a:off x="3732" y="327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" name="Group 262"/>
            <p:cNvGrpSpPr>
              <a:grpSpLocks/>
            </p:cNvGrpSpPr>
            <p:nvPr/>
          </p:nvGrpSpPr>
          <p:grpSpPr bwMode="auto">
            <a:xfrm>
              <a:off x="5595567" y="4743177"/>
              <a:ext cx="254000" cy="1016000"/>
              <a:chOff x="4653" y="1513"/>
              <a:chExt cx="160" cy="640"/>
            </a:xfrm>
          </p:grpSpPr>
          <p:sp>
            <p:nvSpPr>
              <p:cNvPr id="86" name="Rectangle 259"/>
              <p:cNvSpPr>
                <a:spLocks noChangeArrowheads="1"/>
              </p:cNvSpPr>
              <p:nvPr/>
            </p:nvSpPr>
            <p:spPr bwMode="auto">
              <a:xfrm>
                <a:off x="4653" y="151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260"/>
              <p:cNvSpPr>
                <a:spLocks noChangeArrowheads="1"/>
              </p:cNvSpPr>
              <p:nvPr/>
            </p:nvSpPr>
            <p:spPr bwMode="auto">
              <a:xfrm>
                <a:off x="4653" y="183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261"/>
              <p:cNvSpPr>
                <a:spLocks noChangeArrowheads="1"/>
              </p:cNvSpPr>
              <p:nvPr/>
            </p:nvSpPr>
            <p:spPr bwMode="auto">
              <a:xfrm>
                <a:off x="4653" y="1993"/>
                <a:ext cx="160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" name="Group 263"/>
            <p:cNvGrpSpPr>
              <a:grpSpLocks/>
            </p:cNvGrpSpPr>
            <p:nvPr/>
          </p:nvGrpSpPr>
          <p:grpSpPr bwMode="auto">
            <a:xfrm>
              <a:off x="5595567" y="4743177"/>
              <a:ext cx="254000" cy="1016000"/>
              <a:chOff x="4653" y="1513"/>
              <a:chExt cx="160" cy="640"/>
            </a:xfrm>
            <a:solidFill>
              <a:schemeClr val="tx1"/>
            </a:solidFill>
          </p:grpSpPr>
          <p:sp>
            <p:nvSpPr>
              <p:cNvPr id="83" name="Rectangle 264"/>
              <p:cNvSpPr>
                <a:spLocks noChangeArrowheads="1"/>
              </p:cNvSpPr>
              <p:nvPr/>
            </p:nvSpPr>
            <p:spPr bwMode="auto">
              <a:xfrm>
                <a:off x="4653" y="151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265"/>
              <p:cNvSpPr>
                <a:spLocks noChangeArrowheads="1"/>
              </p:cNvSpPr>
              <p:nvPr/>
            </p:nvSpPr>
            <p:spPr bwMode="auto">
              <a:xfrm>
                <a:off x="4653" y="183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266"/>
              <p:cNvSpPr>
                <a:spLocks noChangeArrowheads="1"/>
              </p:cNvSpPr>
              <p:nvPr/>
            </p:nvSpPr>
            <p:spPr bwMode="auto">
              <a:xfrm>
                <a:off x="4653" y="1993"/>
                <a:ext cx="160" cy="16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" name="Textfeld 5"/>
          <p:cNvSpPr txBox="1"/>
          <p:nvPr/>
        </p:nvSpPr>
        <p:spPr>
          <a:xfrm>
            <a:off x="9573584" y="3573379"/>
            <a:ext cx="2506177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>
                <a:solidFill>
                  <a:srgbClr val="C00000"/>
                </a:solidFill>
              </a:rPr>
              <a:t>Saturate memory bandwidth</a:t>
            </a:r>
          </a:p>
        </p:txBody>
      </p:sp>
      <p:sp>
        <p:nvSpPr>
          <p:cNvPr id="238" name="Rechteck 237"/>
          <p:cNvSpPr/>
          <p:nvPr/>
        </p:nvSpPr>
        <p:spPr>
          <a:xfrm>
            <a:off x="7182853" y="3640242"/>
            <a:ext cx="2342002" cy="3128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39" name="Textfeld 238"/>
          <p:cNvSpPr txBox="1"/>
          <p:nvPr/>
        </p:nvSpPr>
        <p:spPr>
          <a:xfrm>
            <a:off x="10082374" y="5800302"/>
            <a:ext cx="210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Intel </a:t>
            </a:r>
            <a:r>
              <a:rPr lang="en-US" kern="0" dirty="0" err="1">
                <a:solidFill>
                  <a:schemeClr val="bg1"/>
                </a:solidFill>
                <a:cs typeface="Courier New" panose="02070309020205020404" pitchFamily="49" charset="0"/>
              </a:rPr>
              <a:t>SandyBridge</a:t>
            </a:r>
            <a:r>
              <a:rPr lang="en-US" kern="0" dirty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malloc</a:t>
            </a:r>
            <a:r>
              <a:rPr lang="en-US" dirty="0"/>
              <a:t>() does not locate data</a:t>
            </a:r>
          </a:p>
          <a:p>
            <a:r>
              <a:rPr lang="en-US" dirty="0"/>
              <a:t>First access defines location</a:t>
            </a:r>
            <a:br>
              <a:rPr lang="en-US" dirty="0"/>
            </a:br>
            <a:r>
              <a:rPr lang="en-US" dirty="0"/>
              <a:t>(first touch)</a:t>
            </a:r>
          </a:p>
          <a:p>
            <a:r>
              <a:rPr lang="en-US" dirty="0"/>
              <a:t>Data locality crucial for high</a:t>
            </a:r>
            <a:br>
              <a:rPr lang="en-US" dirty="0"/>
            </a:br>
            <a:r>
              <a:rPr lang="en-US" dirty="0"/>
              <a:t>performance on </a:t>
            </a:r>
            <a:r>
              <a:rPr lang="en-US" dirty="0" err="1"/>
              <a:t>ccNUMA</a:t>
            </a:r>
            <a:br>
              <a:rPr lang="en-US" dirty="0"/>
            </a:br>
            <a:r>
              <a:rPr lang="en-US" dirty="0"/>
              <a:t>systems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Simplification: Use same work sharing for allocation and work!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Dense matrix-vector multiplication in DP</a:t>
            </a:r>
            <a:br>
              <a:rPr lang="en-US" sz="3200" dirty="0"/>
            </a:br>
            <a:r>
              <a:rPr lang="en-US" sz="3200" i="1" dirty="0"/>
              <a:t>Parallelization</a:t>
            </a:r>
            <a:endParaRPr lang="en-US" dirty="0"/>
          </a:p>
        </p:txBody>
      </p:sp>
      <p:pic>
        <p:nvPicPr>
          <p:cNvPr id="4" name="Picture 3" descr="\\einstein.rrze.uni-erlangen.de\RRZE Home\Mitarbeiter\ub55yzis\Documents\Eigene Bilder\Tri-Matrix Vector Mult\fullmatrix_NU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27" y="1041951"/>
            <a:ext cx="5774234" cy="43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8578516" y="3104147"/>
            <a:ext cx="1564105" cy="175661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410074" y="4920916"/>
            <a:ext cx="1780673" cy="45171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0190747" y="3101641"/>
            <a:ext cx="1388558" cy="17566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299700" y="4918410"/>
            <a:ext cx="1289631" cy="4517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397989" y="4394986"/>
            <a:ext cx="4827148" cy="1169551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rgbClr val="C00000"/>
                </a:solidFill>
              </a:rPr>
              <a:t>Not always, but true for GCC and Intel/LLVM </a:t>
            </a:r>
            <a:r>
              <a:rPr lang="en-US" sz="2200" dirty="0" err="1">
                <a:solidFill>
                  <a:srgbClr val="C00000"/>
                </a:solidFill>
              </a:rPr>
              <a:t>OpenMP</a:t>
            </a:r>
            <a:r>
              <a:rPr lang="en-US" sz="2200" dirty="0">
                <a:solidFill>
                  <a:srgbClr val="C00000"/>
                </a:solidFill>
              </a:rPr>
              <a:t>: </a:t>
            </a:r>
            <a:r>
              <a:rPr lang="en-US" sz="2400" dirty="0">
                <a:solidFill>
                  <a:srgbClr val="C00000"/>
                </a:solidFill>
              </a:rPr>
              <a:t>Once started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and pinned threads stay there!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736114" y="5276919"/>
            <a:ext cx="3614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numactl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nodesel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./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4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5" grpId="0" animBg="1"/>
      <p:bldP spid="1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Hands on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Jacobi 2D 5pt stencil</a:t>
            </a:r>
            <a:br>
              <a:rPr lang="en-US" dirty="0"/>
            </a:br>
            <a:r>
              <a:rPr lang="en-US" dirty="0"/>
              <a:t>(double precision)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089169" y="2465798"/>
            <a:ext cx="4191856" cy="769441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rgbClr val="C00000"/>
                </a:solidFill>
              </a:rPr>
              <a:t>Might be helpful for your coding challenge!</a:t>
            </a:r>
          </a:p>
        </p:txBody>
      </p:sp>
    </p:spTree>
    <p:extLst>
      <p:ext uri="{BB962C8B-B14F-4D97-AF65-F5344CB8AC3E}">
        <p14:creationId xmlns:p14="http://schemas.microsoft.com/office/powerpoint/2010/main" val="12882449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2D 5pt stencil (DP)</a:t>
            </a:r>
          </a:p>
        </p:txBody>
      </p:sp>
      <p:sp>
        <p:nvSpPr>
          <p:cNvPr id="27" name="Inhaltsplatzhalter 2"/>
          <p:cNvSpPr txBox="1">
            <a:spLocks/>
          </p:cNvSpPr>
          <p:nvPr/>
        </p:nvSpPr>
        <p:spPr>
          <a:xfrm>
            <a:off x="735514" y="4962347"/>
            <a:ext cx="8509000" cy="1872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11992" marR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 sz="2933" b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23984" indent="-31199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defRPr sz="2667" b="0">
                <a:solidFill>
                  <a:srgbClr val="003399"/>
                </a:solidFill>
                <a:latin typeface="+mn-lt"/>
              </a:defRPr>
            </a:lvl2pPr>
            <a:lvl3pPr marL="935977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b="0">
                <a:solidFill>
                  <a:srgbClr val="003399"/>
                </a:solidFill>
                <a:latin typeface="+mn-lt"/>
              </a:defRPr>
            </a:lvl3pPr>
            <a:lvl4pPr marL="1247969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2133" b="0">
                <a:solidFill>
                  <a:srgbClr val="003399"/>
                </a:solidFill>
                <a:latin typeface="+mn-lt"/>
              </a:defRPr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>
                <a:solidFill>
                  <a:srgbClr val="003399"/>
                </a:solidFill>
                <a:latin typeface="+mn-lt"/>
              </a:defRPr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="0" i="0" baseline="0">
                <a:solidFill>
                  <a:srgbClr val="003896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kern="0"/>
          </a:p>
          <a:p>
            <a:pPr marL="0" indent="0">
              <a:buFont typeface="Wingdings" pitchFamily="2" charset="2"/>
              <a:buNone/>
            </a:pPr>
            <a:endParaRPr lang="en-US" kern="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142277" y="1584000"/>
            <a:ext cx="7217048" cy="193899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 k=1,kmax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do j=1,jmax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y(</a:t>
            </a:r>
            <a:r>
              <a:rPr lang="en-US" sz="20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j,k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* (	x(j-1,k) </a:t>
            </a:r>
            <a:r>
              <a:rPr lang="en-US" sz="20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x(j+1,k)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US" sz="20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	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x(j,k-1) </a:t>
            </a:r>
            <a:r>
              <a:rPr lang="en-US" sz="20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x(j,k+1)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34" y="3667921"/>
            <a:ext cx="4115592" cy="1758273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0" y="3667922"/>
            <a:ext cx="4115592" cy="1758273"/>
          </a:xfrm>
          <a:prstGeom prst="rect">
            <a:avLst/>
          </a:prstGeom>
        </p:spPr>
      </p:pic>
      <p:cxnSp>
        <p:nvCxnSpPr>
          <p:cNvPr id="31" name="Gerade Verbindung mit Pfeil 30"/>
          <p:cNvCxnSpPr/>
          <p:nvPr/>
        </p:nvCxnSpPr>
        <p:spPr bwMode="auto">
          <a:xfrm>
            <a:off x="7568337" y="4388002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12D9A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Gerade Verbindung mit Pfeil 31"/>
          <p:cNvCxnSpPr/>
          <p:nvPr/>
        </p:nvCxnSpPr>
        <p:spPr bwMode="auto">
          <a:xfrm rot="5400000">
            <a:off x="7805012" y="4552658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12D9A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Gerade Verbindung mit Pfeil 32"/>
          <p:cNvCxnSpPr/>
          <p:nvPr/>
        </p:nvCxnSpPr>
        <p:spPr bwMode="auto">
          <a:xfrm rot="10800000">
            <a:off x="7568337" y="4713117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12D9A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4" name="Gerade Verbindung mit Pfeil 33"/>
          <p:cNvCxnSpPr/>
          <p:nvPr/>
        </p:nvCxnSpPr>
        <p:spPr bwMode="auto">
          <a:xfrm rot="16200000">
            <a:off x="7360251" y="4550672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12D9A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5" name="Freihandform 34"/>
          <p:cNvSpPr/>
          <p:nvPr/>
        </p:nvSpPr>
        <p:spPr bwMode="auto">
          <a:xfrm>
            <a:off x="2724334" y="3558196"/>
            <a:ext cx="4846320" cy="1120140"/>
          </a:xfrm>
          <a:custGeom>
            <a:avLst/>
            <a:gdLst>
              <a:gd name="connsiteX0" fmla="*/ 4846320 w 4846320"/>
              <a:gd name="connsiteY0" fmla="*/ 1291803 h 1291803"/>
              <a:gd name="connsiteX1" fmla="*/ 2834640 w 4846320"/>
              <a:gd name="connsiteY1" fmla="*/ 213 h 1291803"/>
              <a:gd name="connsiteX2" fmla="*/ 0 w 4846320"/>
              <a:gd name="connsiteY2" fmla="*/ 1211793 h 1291803"/>
              <a:gd name="connsiteX0" fmla="*/ 4846320 w 4846320"/>
              <a:gd name="connsiteY0" fmla="*/ 1406070 h 1406070"/>
              <a:gd name="connsiteX1" fmla="*/ 2594610 w 4846320"/>
              <a:gd name="connsiteY1" fmla="*/ 180 h 1406070"/>
              <a:gd name="connsiteX2" fmla="*/ 0 w 4846320"/>
              <a:gd name="connsiteY2" fmla="*/ 1326060 h 14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6320" h="1406070">
                <a:moveTo>
                  <a:pt x="4846320" y="1406070"/>
                </a:moveTo>
                <a:cubicBezTo>
                  <a:pt x="4244340" y="766942"/>
                  <a:pt x="3402330" y="13515"/>
                  <a:pt x="2594610" y="180"/>
                </a:cubicBezTo>
                <a:cubicBezTo>
                  <a:pt x="1786890" y="-13155"/>
                  <a:pt x="1013460" y="713602"/>
                  <a:pt x="0" y="1326060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695999" y="5069050"/>
            <a:ext cx="1300783" cy="1004148"/>
            <a:chOff x="130364" y="5366360"/>
            <a:chExt cx="1300783" cy="1004148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130364" y="5366360"/>
              <a:ext cx="864096" cy="864096"/>
              <a:chOff x="107504" y="5229200"/>
              <a:chExt cx="864096" cy="864096"/>
            </a:xfrm>
          </p:grpSpPr>
          <p:cxnSp>
            <p:nvCxnSpPr>
              <p:cNvPr id="40" name="Gerade Verbindung mit Pfeil 39"/>
              <p:cNvCxnSpPr/>
              <p:nvPr/>
            </p:nvCxnSpPr>
            <p:spPr bwMode="auto">
              <a:xfrm>
                <a:off x="107504" y="6093296"/>
                <a:ext cx="864096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41" name="Gerade Verbindung mit Pfeil 40"/>
              <p:cNvCxnSpPr/>
              <p:nvPr/>
            </p:nvCxnSpPr>
            <p:spPr bwMode="auto">
              <a:xfrm flipV="1">
                <a:off x="107504" y="5229200"/>
                <a:ext cx="0" cy="86409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38" name="Textfeld 37"/>
            <p:cNvSpPr txBox="1"/>
            <p:nvPr/>
          </p:nvSpPr>
          <p:spPr>
            <a:xfrm>
              <a:off x="1029535" y="6001176"/>
              <a:ext cx="40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157858" y="5417152"/>
              <a:ext cx="803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</a:p>
          </p:txBody>
        </p:sp>
      </p:grpSp>
      <p:sp>
        <p:nvSpPr>
          <p:cNvPr id="42" name="Textfeld 41"/>
          <p:cNvSpPr txBox="1"/>
          <p:nvPr/>
        </p:nvSpPr>
        <p:spPr>
          <a:xfrm rot="16200000">
            <a:off x="-11886" y="2291887"/>
            <a:ext cx="193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sweep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1703908" y="2236126"/>
            <a:ext cx="6541116" cy="62865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219220" y="5474814"/>
            <a:ext cx="3531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y(0:jmax+1,0:kmax+1)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6092439" y="5459425"/>
            <a:ext cx="3531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x(0:jmax+1,0:kmax+1)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6617178" y="393011"/>
            <a:ext cx="5254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Appropriate performance metric: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“</a:t>
            </a:r>
            <a:r>
              <a:rPr lang="en-US" sz="2000" b="1" dirty="0">
                <a:solidFill>
                  <a:srgbClr val="C00000"/>
                </a:solidFill>
              </a:rPr>
              <a:t>Lattice site updates per second</a:t>
            </a:r>
            <a:r>
              <a:rPr lang="en-US" sz="2000" dirty="0">
                <a:solidFill>
                  <a:srgbClr val="C00000"/>
                </a:solidFill>
              </a:rPr>
              <a:t>” [</a:t>
            </a:r>
            <a:r>
              <a:rPr lang="en-US" sz="2000" b="1" dirty="0">
                <a:solidFill>
                  <a:srgbClr val="C00000"/>
                </a:solidFill>
              </a:rPr>
              <a:t>LUP/s</a:t>
            </a:r>
            <a:r>
              <a:rPr lang="en-US" sz="2000" dirty="0">
                <a:solidFill>
                  <a:srgbClr val="C00000"/>
                </a:solidFill>
              </a:rPr>
              <a:t>]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(here: Multiply by 4 FLOP/LUP to get FLOP/s rate)</a:t>
            </a:r>
          </a:p>
        </p:txBody>
      </p:sp>
      <p:sp>
        <p:nvSpPr>
          <p:cNvPr id="47" name="Legende mit Linie 1 (Markierungsleiste) 25"/>
          <p:cNvSpPr/>
          <p:nvPr/>
        </p:nvSpPr>
        <p:spPr bwMode="auto">
          <a:xfrm>
            <a:off x="3707313" y="2955237"/>
            <a:ext cx="1600201" cy="298159"/>
          </a:xfrm>
          <a:prstGeom prst="accentCallout1">
            <a:avLst>
              <a:gd name="adj1" fmla="val 44583"/>
              <a:gd name="adj2" fmla="val -6937"/>
              <a:gd name="adj3" fmla="val -114202"/>
              <a:gd name="adj4" fmla="val -97475"/>
            </a:avLst>
          </a:prstGeom>
          <a:solidFill>
            <a:srgbClr val="FFFF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arrays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Gerade Verbindung 13"/>
          <p:cNvCxnSpPr/>
          <p:nvPr/>
        </p:nvCxnSpPr>
        <p:spPr bwMode="auto">
          <a:xfrm flipV="1">
            <a:off x="4507413" y="2719996"/>
            <a:ext cx="342901" cy="2352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719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3" grpId="0" animBg="1"/>
      <p:bldP spid="44" grpId="0"/>
      <p:bldP spid="45" grpId="0"/>
      <p:bldP spid="4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2D 5pt stencil (DP)</a:t>
            </a:r>
            <a:br>
              <a:rPr lang="en-US" dirty="0"/>
            </a:br>
            <a:r>
              <a:rPr lang="en-US" sz="3600" i="1" dirty="0"/>
              <a:t>Data traffic analysis</a:t>
            </a:r>
          </a:p>
        </p:txBody>
      </p:sp>
      <p:sp>
        <p:nvSpPr>
          <p:cNvPr id="6" name="Rechteck 5"/>
          <p:cNvSpPr/>
          <p:nvPr/>
        </p:nvSpPr>
        <p:spPr>
          <a:xfrm>
            <a:off x="1142277" y="1584000"/>
            <a:ext cx="7217048" cy="193899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 k=1,kmax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do j=1,jmax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y(</a:t>
            </a:r>
            <a:r>
              <a:rPr lang="en-US" sz="20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j,k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* (	x(j-1,k) </a:t>
            </a:r>
            <a:r>
              <a:rPr lang="en-US" sz="20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x(j+1,k)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US" sz="20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	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x(j,k-1) </a:t>
            </a:r>
            <a:r>
              <a:rPr lang="en-US" sz="20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x(j,k+1)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-11886" y="2291887"/>
            <a:ext cx="193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sweep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1703908" y="2236126"/>
            <a:ext cx="6541116" cy="62865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gende mit Linie 3 (Markierungsleiste) 35"/>
          <p:cNvSpPr/>
          <p:nvPr/>
        </p:nvSpPr>
        <p:spPr bwMode="auto">
          <a:xfrm>
            <a:off x="3003792" y="3044570"/>
            <a:ext cx="1970674" cy="624224"/>
          </a:xfrm>
          <a:prstGeom prst="accentCallout3">
            <a:avLst>
              <a:gd name="adj1" fmla="val 18750"/>
              <a:gd name="adj2" fmla="val -8333"/>
              <a:gd name="adj3" fmla="val -72113"/>
              <a:gd name="adj4" fmla="val -26909"/>
              <a:gd name="adj5" fmla="val -68590"/>
              <a:gd name="adj6" fmla="val -26745"/>
              <a:gd name="adj7" fmla="val -75116"/>
              <a:gd name="adj8" fmla="val -27269"/>
            </a:avLst>
          </a:prstGeom>
          <a:solidFill>
            <a:srgbClr val="FFFF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LD+ST y(</a:t>
            </a:r>
            <a:r>
              <a:rPr lang="en-US" sz="16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j,k</a:t>
            </a: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solidFill>
                  <a:srgbClr val="012D9A"/>
                </a:solidFill>
                <a:latin typeface="Arial" pitchFamily="34" charset="0"/>
                <a:cs typeface="Arial" pitchFamily="34" charset="0"/>
              </a:rPr>
              <a:t>(incl. write allocate)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rgbClr val="012D9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egende mit Linie 1 (Markierungsleiste) 36"/>
          <p:cNvSpPr/>
          <p:nvPr/>
        </p:nvSpPr>
        <p:spPr bwMode="auto">
          <a:xfrm>
            <a:off x="8820385" y="1845021"/>
            <a:ext cx="1600200" cy="342900"/>
          </a:xfrm>
          <a:prstGeom prst="accentCallout1">
            <a:avLst>
              <a:gd name="adj1" fmla="val 50294"/>
              <a:gd name="adj2" fmla="val -7645"/>
              <a:gd name="adj3" fmla="val 96882"/>
              <a:gd name="adj4" fmla="val -77907"/>
            </a:avLst>
          </a:prstGeom>
          <a:solidFill>
            <a:srgbClr val="FFFF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 x(j+1,k)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5836169" y="1012783"/>
            <a:ext cx="3352800" cy="800385"/>
            <a:chOff x="4711984" y="990600"/>
            <a:chExt cx="3352800" cy="800385"/>
          </a:xfrm>
        </p:grpSpPr>
        <p:sp>
          <p:nvSpPr>
            <p:cNvPr id="12" name="Legende mit Linie 3 (Markierungsleiste) 37"/>
            <p:cNvSpPr/>
            <p:nvPr/>
          </p:nvSpPr>
          <p:spPr bwMode="auto">
            <a:xfrm>
              <a:off x="4711984" y="990600"/>
              <a:ext cx="2743200" cy="590550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93276"/>
                <a:gd name="adj6" fmla="val -17470"/>
                <a:gd name="adj7" fmla="val 198162"/>
                <a:gd name="adj8" fmla="val -17098"/>
              </a:avLst>
            </a:prstGeom>
            <a:solidFill>
              <a:srgbClr val="FFFF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12D9A"/>
                  </a:solidFill>
                  <a:cs typeface="Courier New" panose="02070309020205020404" pitchFamily="49" charset="0"/>
                </a:rPr>
                <a:t>Available in cache (used 2 iterations before)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rgbClr val="012D9A"/>
                </a:solidFill>
                <a:effectLst/>
                <a:cs typeface="Courier New" panose="02070309020205020404" pitchFamily="49" charset="0"/>
              </a:endParaRPr>
            </a:p>
          </p:txBody>
        </p:sp>
        <p:cxnSp>
          <p:nvCxnSpPr>
            <p:cNvPr id="13" name="Gerade Verbindung mit Pfeil 12"/>
            <p:cNvCxnSpPr/>
            <p:nvPr/>
          </p:nvCxnSpPr>
          <p:spPr bwMode="auto">
            <a:xfrm>
              <a:off x="7455184" y="1464151"/>
              <a:ext cx="609600" cy="3268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triangle" w="sm" len="sm"/>
              <a:tailEnd type="none"/>
            </a:ln>
            <a:effectLst/>
          </p:spPr>
        </p:cxnSp>
      </p:grpSp>
      <p:sp>
        <p:nvSpPr>
          <p:cNvPr id="14" name="Legende mit Linie 1 (Markierungsleiste) 38"/>
          <p:cNvSpPr/>
          <p:nvPr/>
        </p:nvSpPr>
        <p:spPr bwMode="auto">
          <a:xfrm>
            <a:off x="8820385" y="2807778"/>
            <a:ext cx="1600200" cy="342900"/>
          </a:xfrm>
          <a:prstGeom prst="accentCallout1">
            <a:avLst>
              <a:gd name="adj1" fmla="val 50294"/>
              <a:gd name="adj2" fmla="val -7645"/>
              <a:gd name="adj3" fmla="val 270"/>
              <a:gd name="adj4" fmla="val -67672"/>
            </a:avLst>
          </a:prstGeom>
          <a:solidFill>
            <a:srgbClr val="FFFF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 x(j,k+1)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Legende mit Linie 3 (Markierungsleiste) 39"/>
          <p:cNvSpPr/>
          <p:nvPr/>
        </p:nvSpPr>
        <p:spPr bwMode="auto">
          <a:xfrm>
            <a:off x="5682058" y="3252536"/>
            <a:ext cx="1600200" cy="342900"/>
          </a:xfrm>
          <a:prstGeom prst="accentCallout3">
            <a:avLst>
              <a:gd name="adj1" fmla="val 50879"/>
              <a:gd name="adj2" fmla="val -6956"/>
              <a:gd name="adj3" fmla="val -10165"/>
              <a:gd name="adj4" fmla="val -25618"/>
              <a:gd name="adj5" fmla="val -94538"/>
              <a:gd name="adj6" fmla="val -25401"/>
              <a:gd name="adj7" fmla="val -120969"/>
              <a:gd name="adj8" fmla="val -25596"/>
            </a:avLst>
          </a:prstGeom>
          <a:solidFill>
            <a:srgbClr val="FFFF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 x(j,k-1)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95999" y="3632898"/>
            <a:ext cx="76633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D9A"/>
                </a:solidFill>
                <a:cs typeface="Arial" pitchFamily="34" charset="0"/>
              </a:rPr>
              <a:t>Naive balance (incl. write allocate):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x( :, :) </a:t>
            </a:r>
            <a:r>
              <a:rPr lang="en-US" sz="2800" b="1" dirty="0">
                <a:solidFill>
                  <a:srgbClr val="002D9A"/>
                </a:solidFill>
                <a:cs typeface="Arial" pitchFamily="34" charset="0"/>
              </a:rPr>
              <a:t>: 3 LD + </a:t>
            </a:r>
            <a:br>
              <a:rPr lang="en-US" sz="2800" b="1" dirty="0">
                <a:solidFill>
                  <a:srgbClr val="002D9A"/>
                </a:solidFill>
                <a:cs typeface="Arial" pitchFamily="34" charset="0"/>
              </a:rPr>
            </a:br>
            <a:r>
              <a:rPr lang="en-US" sz="28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y( :, :) </a:t>
            </a:r>
            <a:r>
              <a:rPr lang="en-US" sz="2800" b="1" dirty="0">
                <a:solidFill>
                  <a:srgbClr val="002D9A"/>
                </a:solidFill>
                <a:cs typeface="Arial" pitchFamily="34" charset="0"/>
              </a:rPr>
              <a:t>: 1 ST+ 1LD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D9A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B</a:t>
            </a:r>
            <a:r>
              <a:rPr lang="en-US" sz="2800" b="1" baseline="-25000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C</a:t>
            </a:r>
            <a:r>
              <a:rPr lang="en-US" sz="2800" b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= 5 Words / LUP </a:t>
            </a:r>
            <a:r>
              <a:rPr lang="en-US" sz="2800" b="1" dirty="0">
                <a:solidFill>
                  <a:srgbClr val="012D9A"/>
                </a:solidFill>
                <a:cs typeface="Arial" pitchFamily="34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B</a:t>
            </a:r>
            <a:r>
              <a:rPr lang="en-US" sz="2800" b="1" baseline="-25000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C</a:t>
            </a:r>
            <a:r>
              <a:rPr lang="en-US" sz="2800" b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= 40 B / LUP </a:t>
            </a:r>
            <a:br>
              <a:rPr lang="en-US" sz="2800" b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</a:br>
            <a:r>
              <a:rPr lang="en-US" sz="2800" b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   </a:t>
            </a:r>
            <a:r>
              <a:rPr lang="en-US" sz="2800" b="1" dirty="0">
                <a:solidFill>
                  <a:srgbClr val="012D9A"/>
                </a:solidFill>
                <a:cs typeface="Arial" pitchFamily="34" charset="0"/>
                <a:sym typeface="Wingdings" pitchFamily="2" charset="2"/>
              </a:rPr>
              <a:t>(assuming double precision)</a:t>
            </a:r>
            <a:r>
              <a:rPr lang="en-US" sz="2800" b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endParaRPr lang="en-US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034391" y="3668794"/>
            <a:ext cx="3832261" cy="144655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rgbClr val="C00000"/>
                </a:solidFill>
              </a:rPr>
              <a:t>Reminder “write allocate”:</a:t>
            </a:r>
          </a:p>
          <a:p>
            <a:pPr>
              <a:buNone/>
            </a:pPr>
            <a:r>
              <a:rPr lang="en-US" sz="2200" dirty="0">
                <a:solidFill>
                  <a:srgbClr val="C00000"/>
                </a:solidFill>
              </a:rPr>
              <a:t>If a cache line is not present in L1 cache at a store, the CL needs to loaded first into L1.</a:t>
            </a:r>
          </a:p>
        </p:txBody>
      </p:sp>
    </p:spTree>
    <p:extLst>
      <p:ext uri="{BB962C8B-B14F-4D97-AF65-F5344CB8AC3E}">
        <p14:creationId xmlns:p14="http://schemas.microsoft.com/office/powerpoint/2010/main" val="30871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to achieve 24 B/LUP also for large </a:t>
            </a:r>
            <a:r>
              <a:rPr lang="en-US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to sustain &gt; 600</a:t>
            </a:r>
            <a:br>
              <a:rPr lang="en-US" dirty="0"/>
            </a:br>
            <a:r>
              <a:rPr lang="en-US" dirty="0"/>
              <a:t>MLUP/s for </a:t>
            </a:r>
            <a:r>
              <a:rPr lang="en-US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</a:t>
            </a:r>
            <a:r>
              <a:rPr lang="en-US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&gt;10</a:t>
            </a:r>
            <a:r>
              <a:rPr lang="en-US" baseline="30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Why 24 B/LUP anyway??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Naïve balance was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40B/LUP!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2D 5pt stencil (DP)</a:t>
            </a:r>
            <a:br>
              <a:rPr lang="en-US" dirty="0"/>
            </a:br>
            <a:r>
              <a:rPr lang="en-US" sz="4000" i="1" dirty="0"/>
              <a:t>Data traffic analysis</a:t>
            </a:r>
            <a:endParaRPr lang="en-US" dirty="0"/>
          </a:p>
        </p:txBody>
      </p:sp>
      <p:pic>
        <p:nvPicPr>
          <p:cNvPr id="4" name="Inhaltsplatzhalter 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2870" r="8839" b="5726"/>
          <a:stretch/>
        </p:blipFill>
        <p:spPr>
          <a:xfrm>
            <a:off x="5247573" y="1226882"/>
            <a:ext cx="6920454" cy="495807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5899896" y="1345546"/>
            <a:ext cx="580200" cy="4267416"/>
          </a:xfrm>
          <a:prstGeom prst="rect">
            <a:avLst/>
          </a:prstGeom>
          <a:solidFill>
            <a:srgbClr val="FFFF00">
              <a:alpha val="2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L3 Cache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6611981" y="771049"/>
            <a:ext cx="5479847" cy="1566379"/>
            <a:chOff x="1851057" y="643084"/>
            <a:chExt cx="5120027" cy="1566379"/>
          </a:xfrm>
        </p:grpSpPr>
        <p:grpSp>
          <p:nvGrpSpPr>
            <p:cNvPr id="7" name="Gruppieren 6"/>
            <p:cNvGrpSpPr/>
            <p:nvPr/>
          </p:nvGrpSpPr>
          <p:grpSpPr>
            <a:xfrm>
              <a:off x="1851057" y="1830313"/>
              <a:ext cx="3246274" cy="369332"/>
              <a:chOff x="1851057" y="992112"/>
              <a:chExt cx="3246274" cy="369332"/>
            </a:xfrm>
          </p:grpSpPr>
          <p:cxnSp>
            <p:nvCxnSpPr>
              <p:cNvPr id="14" name="Gerade Verbindung 18"/>
              <p:cNvCxnSpPr/>
              <p:nvPr/>
            </p:nvCxnSpPr>
            <p:spPr bwMode="auto">
              <a:xfrm>
                <a:off x="1851057" y="1361444"/>
                <a:ext cx="3246274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stealth" w="lg" len="lg"/>
                <a:tailEnd type="stealth" w="lg" len="lg"/>
              </a:ln>
              <a:effectLst/>
            </p:spPr>
          </p:cxnSp>
          <p:sp>
            <p:nvSpPr>
              <p:cNvPr id="15" name="Textfeld 14"/>
              <p:cNvSpPr txBox="1"/>
              <p:nvPr/>
            </p:nvSpPr>
            <p:spPr>
              <a:xfrm>
                <a:off x="3344731" y="992112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~24 B / LUP</a:t>
                </a:r>
              </a:p>
            </p:txBody>
          </p:sp>
        </p:grpSp>
        <p:grpSp>
          <p:nvGrpSpPr>
            <p:cNvPr id="8" name="Gruppieren 7"/>
            <p:cNvGrpSpPr/>
            <p:nvPr/>
          </p:nvGrpSpPr>
          <p:grpSpPr>
            <a:xfrm>
              <a:off x="5412774" y="1821151"/>
              <a:ext cx="1558310" cy="388312"/>
              <a:chOff x="2677656" y="297150"/>
              <a:chExt cx="2241955" cy="388312"/>
            </a:xfrm>
          </p:grpSpPr>
          <p:cxnSp>
            <p:nvCxnSpPr>
              <p:cNvPr id="12" name="Gerade Verbindung 22"/>
              <p:cNvCxnSpPr/>
              <p:nvPr/>
            </p:nvCxnSpPr>
            <p:spPr bwMode="auto">
              <a:xfrm flipV="1">
                <a:off x="2677656" y="685462"/>
                <a:ext cx="1934659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stealth" w="lg" len="lg"/>
                <a:tailEnd type="stealth" w="lg" len="lg"/>
              </a:ln>
              <a:effectLst/>
            </p:spPr>
          </p:cxnSp>
          <p:sp>
            <p:nvSpPr>
              <p:cNvPr id="13" name="Textfeld 12"/>
              <p:cNvSpPr txBox="1"/>
              <p:nvPr/>
            </p:nvSpPr>
            <p:spPr>
              <a:xfrm>
                <a:off x="2711356" y="297150"/>
                <a:ext cx="220825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~40 B / LUP</a:t>
                </a:r>
              </a:p>
            </p:txBody>
          </p:sp>
        </p:grpSp>
        <p:sp>
          <p:nvSpPr>
            <p:cNvPr id="9" name="Rechteck 8"/>
            <p:cNvSpPr/>
            <p:nvPr/>
          </p:nvSpPr>
          <p:spPr bwMode="auto">
            <a:xfrm>
              <a:off x="4221032" y="643084"/>
              <a:ext cx="2371745" cy="53340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Code balance </a:t>
              </a:r>
              <a:r>
                <a:rPr kumimoji="0" lang="en-US" sz="16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r>
                <a:rPr kumimoji="0" lang="en-US" sz="1600" b="1" i="0" u="none" strike="noStrike" cap="none" normalizeH="0" baseline="-2500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r>
                <a:rPr kumimoji="0" lang="en-US" sz="16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) measured with LIKWID 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Gerade Verbindung mit Pfeil 9"/>
            <p:cNvCxnSpPr>
              <a:stCxn id="9" idx="2"/>
              <a:endCxn id="15" idx="0"/>
            </p:cNvCxnSpPr>
            <p:nvPr/>
          </p:nvCxnSpPr>
          <p:spPr bwMode="auto">
            <a:xfrm flipH="1">
              <a:off x="4221031" y="1176485"/>
              <a:ext cx="1185873" cy="6538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1" name="Gerade Verbindung mit Pfeil 10"/>
            <p:cNvCxnSpPr>
              <a:stCxn id="9" idx="2"/>
              <a:endCxn id="13" idx="0"/>
            </p:cNvCxnSpPr>
            <p:nvPr/>
          </p:nvCxnSpPr>
          <p:spPr bwMode="auto">
            <a:xfrm>
              <a:off x="5406905" y="1176485"/>
              <a:ext cx="796737" cy="64466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6" name="Textfeld 15"/>
          <p:cNvSpPr txBox="1"/>
          <p:nvPr/>
        </p:nvSpPr>
        <p:spPr>
          <a:xfrm>
            <a:off x="152857" y="5883015"/>
            <a:ext cx="6459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Intel Xeon E5-2690 v2 @ 3 GHz, </a:t>
            </a:r>
            <a:r>
              <a:rPr lang="en-US" sz="1400" dirty="0" err="1">
                <a:solidFill>
                  <a:schemeClr val="bg1"/>
                </a:solidFill>
              </a:rPr>
              <a:t>ifort</a:t>
            </a:r>
            <a:r>
              <a:rPr lang="en-US" sz="1400" dirty="0">
                <a:solidFill>
                  <a:schemeClr val="bg1"/>
                </a:solidFill>
              </a:rPr>
              <a:t> V13.1, L1: 32kB, L2: 256kB, L3: 25 MB</a:t>
            </a: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V="1">
            <a:off x="7973374" y="5333120"/>
            <a:ext cx="3953822" cy="116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 flipH="1" flipV="1">
            <a:off x="5992174" y="5333120"/>
            <a:ext cx="1828800" cy="116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6409988" y="4963788"/>
            <a:ext cx="14253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kmax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582974" y="4963788"/>
            <a:ext cx="25282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kmax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2D 5pt stencil (DP)</a:t>
            </a:r>
            <a:br>
              <a:rPr lang="en-US" dirty="0"/>
            </a:br>
            <a:r>
              <a:rPr lang="en-US" sz="3600" i="1" dirty="0"/>
              <a:t>Data traffic analysis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89" y="1584000"/>
            <a:ext cx="8077200" cy="2043245"/>
          </a:xfrm>
          <a:prstGeom prst="rect">
            <a:avLst/>
          </a:prstGeom>
        </p:spPr>
      </p:pic>
      <p:sp>
        <p:nvSpPr>
          <p:cNvPr id="5" name="Legende mit Linie 1 (Markierungsleiste) 15"/>
          <p:cNvSpPr/>
          <p:nvPr/>
        </p:nvSpPr>
        <p:spPr bwMode="auto">
          <a:xfrm>
            <a:off x="8705920" y="673239"/>
            <a:ext cx="1524000" cy="533400"/>
          </a:xfrm>
          <a:prstGeom prst="accentCallout1">
            <a:avLst>
              <a:gd name="adj1" fmla="val 18750"/>
              <a:gd name="adj2" fmla="val -8333"/>
              <a:gd name="adj3" fmla="val 356727"/>
              <a:gd name="adj4" fmla="val -10326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cached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gende mit Linie 1 (Markierungsleiste) 18"/>
          <p:cNvSpPr/>
          <p:nvPr/>
        </p:nvSpPr>
        <p:spPr bwMode="auto">
          <a:xfrm>
            <a:off x="6016075" y="1180793"/>
            <a:ext cx="1524000" cy="576943"/>
          </a:xfrm>
          <a:prstGeom prst="accentCallout1">
            <a:avLst>
              <a:gd name="adj1" fmla="val 41199"/>
              <a:gd name="adj2" fmla="val -8333"/>
              <a:gd name="adj3" fmla="val 175864"/>
              <a:gd name="adj4" fmla="val -101837"/>
            </a:avLst>
          </a:prstGeom>
          <a:solidFill>
            <a:srgbClr val="FF66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</a:t>
            </a:r>
            <a:r>
              <a:rPr kumimoji="0" lang="de-DE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mory</a:t>
            </a:r>
            <a:r>
              <a:rPr kumimoji="0" lang="de-DE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access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90135" y="2605622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b="1" baseline="-25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,k</a:t>
            </a:r>
            <a:r>
              <a:rPr lang="en-US" sz="1400" b="1" baseline="-25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423150" y="2954495"/>
            <a:ext cx="1300783" cy="1004148"/>
            <a:chOff x="130364" y="5366360"/>
            <a:chExt cx="1300783" cy="1004148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30364" y="5366360"/>
              <a:ext cx="864096" cy="864096"/>
              <a:chOff x="107504" y="5229200"/>
              <a:chExt cx="864096" cy="864096"/>
            </a:xfrm>
          </p:grpSpPr>
          <p:cxnSp>
            <p:nvCxnSpPr>
              <p:cNvPr id="13" name="Gerade Verbindung mit Pfeil 12"/>
              <p:cNvCxnSpPr/>
              <p:nvPr/>
            </p:nvCxnSpPr>
            <p:spPr bwMode="auto">
              <a:xfrm>
                <a:off x="107504" y="6093296"/>
                <a:ext cx="864096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4" name="Gerade Verbindung mit Pfeil 13"/>
              <p:cNvCxnSpPr/>
              <p:nvPr/>
            </p:nvCxnSpPr>
            <p:spPr bwMode="auto">
              <a:xfrm flipV="1">
                <a:off x="107504" y="5229200"/>
                <a:ext cx="0" cy="86409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11" name="Textfeld 10"/>
            <p:cNvSpPr txBox="1"/>
            <p:nvPr/>
          </p:nvSpPr>
          <p:spPr>
            <a:xfrm>
              <a:off x="1029535" y="6001176"/>
              <a:ext cx="40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57858" y="5417152"/>
              <a:ext cx="803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6377230" y="3589311"/>
            <a:ext cx="3531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x(0:jmax+1,0:kmax+1)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89" y="1570091"/>
            <a:ext cx="8079346" cy="2043787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4304089" y="262030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b="1" baseline="-25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+1,k</a:t>
            </a:r>
            <a:r>
              <a:rPr lang="en-US" sz="1400" b="1" baseline="-25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8" name="Inhaltsplatzhalt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89" y="1583848"/>
            <a:ext cx="8078400" cy="204354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956889" y="25995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b="1" baseline="-25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+2,k</a:t>
            </a:r>
            <a:r>
              <a:rPr lang="en-US" sz="1400" b="1" baseline="-25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80" y="1589183"/>
            <a:ext cx="8078400" cy="2043548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5634780" y="263303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b="1" baseline="-25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+3,k</a:t>
            </a:r>
            <a:r>
              <a:rPr lang="en-US" sz="1400" b="1" baseline="-25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96000" y="3945465"/>
            <a:ext cx="10685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Worst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case</a:t>
            </a:r>
            <a:r>
              <a:rPr lang="de-DE" sz="2400" dirty="0">
                <a:solidFill>
                  <a:schemeClr val="bg1"/>
                </a:solidFill>
              </a:rPr>
              <a:t>: Cache not large </a:t>
            </a:r>
            <a:r>
              <a:rPr lang="de-DE" sz="2400" dirty="0" err="1">
                <a:solidFill>
                  <a:schemeClr val="bg1"/>
                </a:solidFill>
              </a:rPr>
              <a:t>enough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to</a:t>
            </a:r>
            <a:r>
              <a:rPr lang="de-DE" sz="2400" dirty="0">
                <a:solidFill>
                  <a:schemeClr val="bg1"/>
                </a:solidFill>
              </a:rPr>
              <a:t> hold 3 </a:t>
            </a:r>
            <a:r>
              <a:rPr lang="de-DE" sz="2400" dirty="0" err="1">
                <a:solidFill>
                  <a:schemeClr val="bg1"/>
                </a:solidFill>
              </a:rPr>
              <a:t>layers</a:t>
            </a:r>
            <a:r>
              <a:rPr lang="de-DE" sz="2400" dirty="0">
                <a:solidFill>
                  <a:schemeClr val="bg1"/>
                </a:solidFill>
              </a:rPr>
              <a:t> (</a:t>
            </a:r>
            <a:r>
              <a:rPr lang="de-DE" sz="2400" dirty="0" err="1">
                <a:solidFill>
                  <a:schemeClr val="bg1"/>
                </a:solidFill>
              </a:rPr>
              <a:t>rows</a:t>
            </a:r>
            <a:r>
              <a:rPr lang="de-DE" sz="2400" dirty="0">
                <a:solidFill>
                  <a:schemeClr val="bg1"/>
                </a:solidFill>
              </a:rPr>
              <a:t>)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grid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(+</a:t>
            </a:r>
            <a:r>
              <a:rPr lang="de-DE" sz="2400" dirty="0" err="1">
                <a:solidFill>
                  <a:schemeClr val="bg1"/>
                </a:solidFill>
              </a:rPr>
              <a:t>assume</a:t>
            </a:r>
            <a:r>
              <a:rPr lang="de-DE" sz="2400" dirty="0">
                <a:solidFill>
                  <a:schemeClr val="bg1"/>
                </a:solidFill>
              </a:rPr>
              <a:t> „Least </a:t>
            </a:r>
            <a:r>
              <a:rPr lang="de-DE" sz="2400" dirty="0" err="1">
                <a:solidFill>
                  <a:schemeClr val="bg1"/>
                </a:solidFill>
              </a:rPr>
              <a:t>Recently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Used</a:t>
            </a:r>
            <a:r>
              <a:rPr lang="de-DE" sz="2400" dirty="0">
                <a:solidFill>
                  <a:schemeClr val="bg1"/>
                </a:solidFill>
              </a:rPr>
              <a:t>“ </a:t>
            </a:r>
            <a:r>
              <a:rPr lang="de-DE" sz="2400" dirty="0" err="1">
                <a:solidFill>
                  <a:schemeClr val="bg1"/>
                </a:solidFill>
              </a:rPr>
              <a:t>replacement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strategy</a:t>
            </a:r>
            <a:r>
              <a:rPr lang="de-DE" sz="2400" dirty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17" grpId="0"/>
      <p:bldP spid="19" grpId="0"/>
      <p:bldP spid="2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2D 5pt stencil (DP)</a:t>
            </a:r>
            <a:br>
              <a:rPr lang="en-US" dirty="0"/>
            </a:br>
            <a:r>
              <a:rPr lang="en-US" sz="4000" i="1" dirty="0"/>
              <a:t>Data traffic analysis</a:t>
            </a:r>
            <a:endParaRPr lang="en-US" dirty="0"/>
          </a:p>
        </p:txBody>
      </p:sp>
      <p:pic>
        <p:nvPicPr>
          <p:cNvPr id="4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30" y="481421"/>
            <a:ext cx="6427170" cy="545941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804738" y="1434011"/>
            <a:ext cx="3439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Reduce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inner</a:t>
            </a:r>
            <a:r>
              <a:rPr lang="de-DE" sz="2400" dirty="0">
                <a:solidFill>
                  <a:schemeClr val="bg1"/>
                </a:solidFill>
              </a:rPr>
              <a:t> (j-) </a:t>
            </a:r>
            <a:r>
              <a:rPr lang="de-DE" sz="2400" dirty="0" err="1">
                <a:solidFill>
                  <a:schemeClr val="bg1"/>
                </a:solidFill>
              </a:rPr>
              <a:t>loop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dimension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successively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23789" y="4875544"/>
            <a:ext cx="3401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Best </a:t>
            </a:r>
            <a:r>
              <a:rPr lang="de-DE" sz="2400" dirty="0" err="1">
                <a:solidFill>
                  <a:schemeClr val="bg1"/>
                </a:solidFill>
              </a:rPr>
              <a:t>case</a:t>
            </a:r>
            <a:r>
              <a:rPr lang="de-DE" sz="2400" dirty="0">
                <a:solidFill>
                  <a:schemeClr val="bg1"/>
                </a:solidFill>
              </a:rPr>
              <a:t>: 3 „</a:t>
            </a:r>
            <a:r>
              <a:rPr lang="de-DE" sz="2400" dirty="0" err="1">
                <a:solidFill>
                  <a:schemeClr val="bg1"/>
                </a:solidFill>
              </a:rPr>
              <a:t>layers</a:t>
            </a:r>
            <a:r>
              <a:rPr lang="de-DE" sz="2400" dirty="0">
                <a:solidFill>
                  <a:schemeClr val="bg1"/>
                </a:solidFill>
              </a:rPr>
              <a:t>“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grid</a:t>
            </a:r>
            <a:r>
              <a:rPr lang="de-DE" sz="2400" dirty="0">
                <a:solidFill>
                  <a:schemeClr val="bg1"/>
                </a:solidFill>
              </a:rPr>
              <a:t> fit </a:t>
            </a:r>
            <a:r>
              <a:rPr lang="de-DE" sz="2400" dirty="0" err="1">
                <a:solidFill>
                  <a:schemeClr val="bg1"/>
                </a:solidFill>
              </a:rPr>
              <a:t>into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cache</a:t>
            </a:r>
            <a:r>
              <a:rPr lang="de-DE" sz="2400" dirty="0">
                <a:solidFill>
                  <a:schemeClr val="bg1"/>
                </a:solidFill>
              </a:rPr>
              <a:t>!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5330924" y="1392089"/>
            <a:ext cx="1300783" cy="1004148"/>
            <a:chOff x="130364" y="5366360"/>
            <a:chExt cx="1300783" cy="1004148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30364" y="5366360"/>
              <a:ext cx="864096" cy="864096"/>
              <a:chOff x="107504" y="5229200"/>
              <a:chExt cx="864096" cy="864096"/>
            </a:xfrm>
          </p:grpSpPr>
          <p:cxnSp>
            <p:nvCxnSpPr>
              <p:cNvPr id="11" name="Gerade Verbindung mit Pfeil 10"/>
              <p:cNvCxnSpPr/>
              <p:nvPr/>
            </p:nvCxnSpPr>
            <p:spPr bwMode="auto">
              <a:xfrm>
                <a:off x="107504" y="6093296"/>
                <a:ext cx="864096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2" name="Gerade Verbindung mit Pfeil 11"/>
              <p:cNvCxnSpPr/>
              <p:nvPr/>
            </p:nvCxnSpPr>
            <p:spPr bwMode="auto">
              <a:xfrm flipV="1">
                <a:off x="107504" y="5229200"/>
                <a:ext cx="0" cy="86409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9" name="Textfeld 8"/>
            <p:cNvSpPr txBox="1"/>
            <p:nvPr/>
          </p:nvSpPr>
          <p:spPr>
            <a:xfrm>
              <a:off x="1029535" y="6001176"/>
              <a:ext cx="40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57858" y="5417152"/>
              <a:ext cx="803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8459718" y="5885145"/>
            <a:ext cx="3531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x(0: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jmax2</a:t>
            </a:r>
            <a:r>
              <a:rPr lang="en-US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+1,0:kmax+1)</a:t>
            </a:r>
          </a:p>
        </p:txBody>
      </p:sp>
      <p:cxnSp>
        <p:nvCxnSpPr>
          <p:cNvPr id="14" name="Gerade Verbindung mit Pfeil 13"/>
          <p:cNvCxnSpPr>
            <a:stCxn id="5" idx="2"/>
            <a:endCxn id="6" idx="0"/>
          </p:cNvCxnSpPr>
          <p:nvPr/>
        </p:nvCxnSpPr>
        <p:spPr bwMode="auto">
          <a:xfrm>
            <a:off x="3524528" y="2265008"/>
            <a:ext cx="0" cy="26105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8459718" y="3971679"/>
            <a:ext cx="3531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x(0: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jmax1</a:t>
            </a:r>
            <a:r>
              <a:rPr lang="en-US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+1,0:kmax+1)</a:t>
            </a:r>
          </a:p>
        </p:txBody>
      </p:sp>
      <p:sp>
        <p:nvSpPr>
          <p:cNvPr id="22" name="Rechteck 21"/>
          <p:cNvSpPr/>
          <p:nvPr/>
        </p:nvSpPr>
        <p:spPr>
          <a:xfrm>
            <a:off x="5612430" y="2396237"/>
            <a:ext cx="6378869" cy="188321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612429" y="4279456"/>
            <a:ext cx="6378869" cy="188321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2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2D 5pt stencil (DP)</a:t>
            </a:r>
            <a:br>
              <a:rPr lang="en-US" dirty="0"/>
            </a:br>
            <a:r>
              <a:rPr lang="en-US" sz="3600" i="1" dirty="0"/>
              <a:t>Data traffic analysis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263399" y="1565112"/>
            <a:ext cx="7217048" cy="193899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 k=1,kmax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do j=1,jmax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y(</a:t>
            </a:r>
            <a:r>
              <a:rPr lang="en-US" sz="20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j,k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* (	</a:t>
            </a:r>
            <a:r>
              <a:rPr lang="en-US" sz="2000" b="1" dirty="0">
                <a:solidFill>
                  <a:srgbClr val="33CCFF"/>
                </a:solidFill>
                <a:latin typeface="Courier New" pitchFamily="49" charset="0"/>
                <a:cs typeface="Courier New" pitchFamily="49" charset="0"/>
              </a:rPr>
              <a:t>x(j-1,k)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>
                <a:solidFill>
                  <a:srgbClr val="33CCFF"/>
                </a:solidFill>
                <a:latin typeface="Courier New" pitchFamily="49" charset="0"/>
                <a:cs typeface="Courier New" pitchFamily="49" charset="0"/>
              </a:rPr>
              <a:t>x(j+1,k)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US" sz="20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	</a:t>
            </a:r>
            <a:r>
              <a:rPr lang="en-US" sz="2000" b="1" dirty="0">
                <a:solidFill>
                  <a:srgbClr val="33CCFF"/>
                </a:solidFill>
                <a:latin typeface="Courier New" pitchFamily="49" charset="0"/>
                <a:cs typeface="Courier New" pitchFamily="49" charset="0"/>
              </a:rPr>
              <a:t>x(j,k-1)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2983B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x(j,k+1)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" t="68193" r="32590"/>
          <a:stretch/>
        </p:blipFill>
        <p:spPr bwMode="auto">
          <a:xfrm>
            <a:off x="7480447" y="1436026"/>
            <a:ext cx="407270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8928248" y="2265296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200" b="1" baseline="-25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2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,k</a:t>
            </a:r>
            <a:r>
              <a:rPr lang="en-US" sz="1200" b="1" baseline="-25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2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Legende mit Linie 1 (Markierungsleiste) 12"/>
          <p:cNvSpPr/>
          <p:nvPr/>
        </p:nvSpPr>
        <p:spPr bwMode="auto">
          <a:xfrm>
            <a:off x="7329323" y="773098"/>
            <a:ext cx="1397981" cy="381000"/>
          </a:xfrm>
          <a:prstGeom prst="accentCallout1">
            <a:avLst>
              <a:gd name="adj1" fmla="val 54670"/>
              <a:gd name="adj2" fmla="val 106544"/>
              <a:gd name="adj3" fmla="val 338485"/>
              <a:gd name="adj4" fmla="val 144123"/>
            </a:avLst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(j</a:t>
            </a:r>
            <a:r>
              <a:rPr kumimoji="0" lang="en-US" sz="1600" b="1" i="0" u="none" strike="noStrike" cap="none" normalizeH="0" baseline="-25000" dirty="0">
                <a:ln>
                  <a:noFill/>
                </a:ln>
                <a:solidFill>
                  <a:schemeClr val="bg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,k</a:t>
            </a:r>
            <a:r>
              <a:rPr kumimoji="0" lang="en-US" sz="1600" b="1" i="0" u="none" strike="noStrike" cap="none" normalizeH="0" baseline="-25000" dirty="0">
                <a:ln>
                  <a:noFill/>
                </a:ln>
                <a:solidFill>
                  <a:schemeClr val="bg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+1)</a:t>
            </a:r>
          </a:p>
        </p:txBody>
      </p:sp>
      <p:sp>
        <p:nvSpPr>
          <p:cNvPr id="9" name="Legende mit Linie 1 (Markierungsleiste) 13"/>
          <p:cNvSpPr/>
          <p:nvPr/>
        </p:nvSpPr>
        <p:spPr bwMode="auto">
          <a:xfrm>
            <a:off x="5703723" y="963598"/>
            <a:ext cx="1397981" cy="381000"/>
          </a:xfrm>
          <a:prstGeom prst="accentCallout1">
            <a:avLst>
              <a:gd name="adj1" fmla="val 60385"/>
              <a:gd name="adj2" fmla="val 105766"/>
              <a:gd name="adj3" fmla="val 428960"/>
              <a:gd name="adj4" fmla="val 254954"/>
            </a:avLst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(j</a:t>
            </a:r>
            <a:r>
              <a:rPr kumimoji="0" lang="en-US" sz="1600" b="1" i="0" u="none" strike="noStrike" cap="none" normalizeH="0" baseline="-25000" dirty="0">
                <a:ln>
                  <a:noFill/>
                </a:ln>
                <a:solidFill>
                  <a:schemeClr val="bg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,k</a:t>
            </a:r>
            <a:r>
              <a:rPr kumimoji="0" lang="en-US" sz="1600" b="1" i="0" u="none" strike="noStrike" cap="none" normalizeH="0" baseline="-25000" dirty="0">
                <a:ln>
                  <a:noFill/>
                </a:ln>
                <a:solidFill>
                  <a:schemeClr val="bg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227223" y="3184200"/>
            <a:ext cx="4953000" cy="70788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8B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CacheSize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“Layer condition” </a:t>
            </a:r>
          </a:p>
        </p:txBody>
      </p:sp>
      <p:sp>
        <p:nvSpPr>
          <p:cNvPr id="11" name="Legende mit Linie 3 (Markierungsleiste) 17"/>
          <p:cNvSpPr/>
          <p:nvPr/>
        </p:nvSpPr>
        <p:spPr bwMode="auto">
          <a:xfrm>
            <a:off x="3989223" y="4096873"/>
            <a:ext cx="1143000" cy="637051"/>
          </a:xfrm>
          <a:prstGeom prst="accentCallout3">
            <a:avLst>
              <a:gd name="adj1" fmla="val 54923"/>
              <a:gd name="adj2" fmla="val 111624"/>
              <a:gd name="adj3" fmla="val 54630"/>
              <a:gd name="adj4" fmla="val 136327"/>
              <a:gd name="adj5" fmla="val 7151"/>
              <a:gd name="adj6" fmla="val 135945"/>
              <a:gd name="adj7" fmla="val -93173"/>
              <a:gd name="adj8" fmla="val 130838"/>
            </a:avLst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ouble</a:t>
            </a:r>
            <a:r>
              <a:rPr kumimoji="0" lang="en-US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precision</a:t>
            </a:r>
          </a:p>
        </p:txBody>
      </p:sp>
      <p:sp>
        <p:nvSpPr>
          <p:cNvPr id="12" name="Legende mit Linie 3 (Markierungsleiste) 18"/>
          <p:cNvSpPr/>
          <p:nvPr/>
        </p:nvSpPr>
        <p:spPr bwMode="auto">
          <a:xfrm>
            <a:off x="1169823" y="3892086"/>
            <a:ext cx="1447800" cy="585788"/>
          </a:xfrm>
          <a:prstGeom prst="accentCallout3">
            <a:avLst>
              <a:gd name="adj1" fmla="val 47450"/>
              <a:gd name="adj2" fmla="val 109118"/>
              <a:gd name="adj3" fmla="val 33327"/>
              <a:gd name="adj4" fmla="val 147149"/>
              <a:gd name="adj5" fmla="val 5575"/>
              <a:gd name="adj6" fmla="val 166479"/>
              <a:gd name="adj7" fmla="val -66892"/>
              <a:gd name="adj8" fmla="val 176659"/>
            </a:avLst>
          </a:prstGeom>
          <a:solidFill>
            <a:srgbClr val="FF00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rows of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Legende mit Linie 3 (Markierungsleiste) 19"/>
          <p:cNvSpPr/>
          <p:nvPr/>
        </p:nvSpPr>
        <p:spPr bwMode="auto">
          <a:xfrm>
            <a:off x="8104022" y="4096873"/>
            <a:ext cx="1867291" cy="637052"/>
          </a:xfrm>
          <a:prstGeom prst="accentCallout3">
            <a:avLst>
              <a:gd name="adj1" fmla="val 48956"/>
              <a:gd name="adj2" fmla="val -4938"/>
              <a:gd name="adj3" fmla="val -26914"/>
              <a:gd name="adj4" fmla="val -26201"/>
              <a:gd name="adj5" fmla="val -65311"/>
              <a:gd name="adj6" fmla="val -27457"/>
              <a:gd name="adj7" fmla="val -95661"/>
              <a:gd name="adj8" fmla="val -26239"/>
            </a:avLst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Safety margin (Rule of thumb)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33672" y="4847671"/>
            <a:ext cx="9644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Layer condition: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 impact of outer loop length 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kmax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 strict guideline (cache associativity – data traffic for 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y()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not included)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Needs to be adapted for other stencils, e.g., in 3D, long-range, multi-array,…   </a:t>
            </a:r>
          </a:p>
        </p:txBody>
      </p:sp>
    </p:spTree>
    <p:extLst>
      <p:ext uri="{BB962C8B-B14F-4D97-AF65-F5344CB8AC3E}">
        <p14:creationId xmlns:p14="http://schemas.microsoft.com/office/powerpoint/2010/main" val="20124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2D 5pt stencil (DP)</a:t>
            </a:r>
            <a:br>
              <a:rPr lang="en-US" dirty="0"/>
            </a:br>
            <a:r>
              <a:rPr lang="en-US" sz="4000" i="1" dirty="0"/>
              <a:t>Data traffic analysis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2469571" y="1392089"/>
            <a:ext cx="7217048" cy="193899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 k=1,kmax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do j=1,jmax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y(</a:t>
            </a:r>
            <a:r>
              <a:rPr lang="en-US" sz="20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j,k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* (	x(j-1,k) + x(j+1,k)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+	x(j,k-1) + </a:t>
            </a:r>
            <a:r>
              <a:rPr lang="en-US" sz="2000" b="1" dirty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x(j,k+1)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469571" y="4291368"/>
            <a:ext cx="7217048" cy="193899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 k=1,kmax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do j=1,jmax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y(</a:t>
            </a:r>
            <a:r>
              <a:rPr lang="en-US" sz="20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j,k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* (	x(j-1,k) + </a:t>
            </a:r>
            <a:r>
              <a:rPr lang="en-US" sz="2000" b="1" dirty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x(j+1,k)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+	</a:t>
            </a:r>
            <a:r>
              <a:rPr lang="en-US" sz="2000" b="1" dirty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x(j,k-1)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000" b="1" dirty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x(j,k+1)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enddo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96000" y="3443982"/>
            <a:ext cx="4953000" cy="70788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jmax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8B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CacheSize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“Layer condition” fulfilled? </a:t>
            </a:r>
          </a:p>
        </p:txBody>
      </p:sp>
      <p:cxnSp>
        <p:nvCxnSpPr>
          <p:cNvPr id="7" name="Gewinkelte Verbindung 6"/>
          <p:cNvCxnSpPr>
            <a:endCxn id="4" idx="1"/>
          </p:cNvCxnSpPr>
          <p:nvPr/>
        </p:nvCxnSpPr>
        <p:spPr bwMode="auto">
          <a:xfrm rot="5400000" flipH="1" flipV="1">
            <a:off x="1452523" y="2426935"/>
            <a:ext cx="1082397" cy="951699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1193679" y="2589902"/>
            <a:ext cx="64838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YES</a:t>
            </a:r>
          </a:p>
        </p:txBody>
      </p:sp>
      <p:cxnSp>
        <p:nvCxnSpPr>
          <p:cNvPr id="12" name="Gewinkelte Verbindung 11"/>
          <p:cNvCxnSpPr>
            <a:endCxn id="5" idx="1"/>
          </p:cNvCxnSpPr>
          <p:nvPr/>
        </p:nvCxnSpPr>
        <p:spPr bwMode="auto">
          <a:xfrm rot="16200000" flipH="1">
            <a:off x="1452523" y="4243815"/>
            <a:ext cx="1082397" cy="951699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1245728" y="4534998"/>
            <a:ext cx="54428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16" name="Legende mit Linie 3 (Markierungsleiste) 7"/>
          <p:cNvSpPr/>
          <p:nvPr/>
        </p:nvSpPr>
        <p:spPr bwMode="auto">
          <a:xfrm>
            <a:off x="6201227" y="1049467"/>
            <a:ext cx="2289630" cy="337457"/>
          </a:xfrm>
          <a:prstGeom prst="accentCallout3">
            <a:avLst>
              <a:gd name="adj1" fmla="val 55752"/>
              <a:gd name="adj2" fmla="val -4529"/>
              <a:gd name="adj3" fmla="val 91825"/>
              <a:gd name="adj4" fmla="val -20294"/>
              <a:gd name="adj5" fmla="val 205906"/>
              <a:gd name="adj6" fmla="val -49137"/>
              <a:gd name="adj7" fmla="val 321367"/>
              <a:gd name="adj8" fmla="val -93070"/>
            </a:avLst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y: (1 LD + 1 ST) / LUP</a:t>
            </a:r>
          </a:p>
        </p:txBody>
      </p:sp>
      <p:sp>
        <p:nvSpPr>
          <p:cNvPr id="17" name="Legende mit Linie 3 (Markierungsleiste) 15"/>
          <p:cNvSpPr/>
          <p:nvPr/>
        </p:nvSpPr>
        <p:spPr bwMode="auto">
          <a:xfrm>
            <a:off x="6946988" y="5645330"/>
            <a:ext cx="1543869" cy="342622"/>
          </a:xfrm>
          <a:prstGeom prst="accentCallout3">
            <a:avLst>
              <a:gd name="adj1" fmla="val 60053"/>
              <a:gd name="adj2" fmla="val -8333"/>
              <a:gd name="adj3" fmla="val 199849"/>
              <a:gd name="adj4" fmla="val -13040"/>
              <a:gd name="adj5" fmla="val 281100"/>
              <a:gd name="adj6" fmla="val -28115"/>
              <a:gd name="adj7" fmla="val 381537"/>
              <a:gd name="adj8" fmla="val -35776"/>
            </a:avLst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x: 3 LD / LUP</a:t>
            </a:r>
          </a:p>
        </p:txBody>
      </p:sp>
      <p:sp>
        <p:nvSpPr>
          <p:cNvPr id="18" name="Legende mit Linie 3 (Markierungsleiste) 7"/>
          <p:cNvSpPr/>
          <p:nvPr/>
        </p:nvSpPr>
        <p:spPr bwMode="auto">
          <a:xfrm>
            <a:off x="6201227" y="3953911"/>
            <a:ext cx="2289630" cy="337457"/>
          </a:xfrm>
          <a:prstGeom prst="accentCallout3">
            <a:avLst>
              <a:gd name="adj1" fmla="val 55752"/>
              <a:gd name="adj2" fmla="val -4529"/>
              <a:gd name="adj3" fmla="val 91825"/>
              <a:gd name="adj4" fmla="val -20294"/>
              <a:gd name="adj5" fmla="val 205906"/>
              <a:gd name="adj6" fmla="val -49137"/>
              <a:gd name="adj7" fmla="val 321367"/>
              <a:gd name="adj8" fmla="val -93070"/>
            </a:avLst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y: (1 LD + 1 ST) / LUP</a:t>
            </a:r>
          </a:p>
        </p:txBody>
      </p:sp>
      <p:cxnSp>
        <p:nvCxnSpPr>
          <p:cNvPr id="20" name="Gerader Verbinder 19"/>
          <p:cNvCxnSpPr/>
          <p:nvPr/>
        </p:nvCxnSpPr>
        <p:spPr bwMode="auto">
          <a:xfrm flipH="1" flipV="1">
            <a:off x="7053943" y="5457371"/>
            <a:ext cx="174171" cy="187959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r Verbinder 21"/>
          <p:cNvCxnSpPr/>
          <p:nvPr/>
        </p:nvCxnSpPr>
        <p:spPr bwMode="auto">
          <a:xfrm flipV="1">
            <a:off x="8098971" y="5457371"/>
            <a:ext cx="271309" cy="18796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r Verbinder 23"/>
          <p:cNvCxnSpPr>
            <a:endCxn id="17" idx="3"/>
          </p:cNvCxnSpPr>
          <p:nvPr/>
        </p:nvCxnSpPr>
        <p:spPr bwMode="auto">
          <a:xfrm flipH="1">
            <a:off x="7718923" y="5216310"/>
            <a:ext cx="176848" cy="42902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hteck 25"/>
          <p:cNvSpPr/>
          <p:nvPr/>
        </p:nvSpPr>
        <p:spPr>
          <a:xfrm>
            <a:off x="10058399" y="2176919"/>
            <a:ext cx="18662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B</a:t>
            </a:r>
            <a:r>
              <a:rPr lang="en-US" b="1" baseline="-25000" dirty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C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= 24 B / LUP</a:t>
            </a:r>
          </a:p>
        </p:txBody>
      </p:sp>
      <p:sp>
        <p:nvSpPr>
          <p:cNvPr id="27" name="Rechteck 26"/>
          <p:cNvSpPr/>
          <p:nvPr/>
        </p:nvSpPr>
        <p:spPr>
          <a:xfrm>
            <a:off x="10058398" y="5076197"/>
            <a:ext cx="18662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B</a:t>
            </a:r>
            <a:r>
              <a:rPr lang="en-US" b="1" baseline="-25000" dirty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C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= 40 B / LUP</a:t>
            </a:r>
          </a:p>
        </p:txBody>
      </p:sp>
      <p:sp>
        <p:nvSpPr>
          <p:cNvPr id="28" name="Legende mit Linie 3 (Markierungsleiste) 15"/>
          <p:cNvSpPr/>
          <p:nvPr/>
        </p:nvSpPr>
        <p:spPr bwMode="auto">
          <a:xfrm>
            <a:off x="9645321" y="1049467"/>
            <a:ext cx="1543869" cy="342622"/>
          </a:xfrm>
          <a:prstGeom prst="accentCallout3">
            <a:avLst>
              <a:gd name="adj1" fmla="val 60053"/>
              <a:gd name="adj2" fmla="val -8333"/>
              <a:gd name="adj3" fmla="val 199849"/>
              <a:gd name="adj4" fmla="val -13040"/>
              <a:gd name="adj5" fmla="val 281100"/>
              <a:gd name="adj6" fmla="val -28115"/>
              <a:gd name="adj7" fmla="val 381537"/>
              <a:gd name="adj8" fmla="val -35776"/>
            </a:avLst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x: 1 LD / LUP</a:t>
            </a:r>
          </a:p>
        </p:txBody>
      </p:sp>
    </p:spTree>
    <p:extLst>
      <p:ext uri="{BB962C8B-B14F-4D97-AF65-F5344CB8AC3E}">
        <p14:creationId xmlns:p14="http://schemas.microsoft.com/office/powerpoint/2010/main" val="5599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 animBg="1"/>
      <p:bldP spid="16" grpId="0" animBg="1"/>
      <p:bldP spid="17" grpId="0" animBg="1"/>
      <p:bldP spid="18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RRZE-Folienmaster_en_16-9">
  <a:themeElements>
    <a:clrScheme name="Designfarben RRZE – PPT 1">
      <a:dk1>
        <a:srgbClr val="757F99"/>
      </a:dk1>
      <a:lt1>
        <a:srgbClr val="003399"/>
      </a:lt1>
      <a:dk2>
        <a:srgbClr val="DDDEDD"/>
      </a:dk2>
      <a:lt2>
        <a:srgbClr val="243259"/>
      </a:lt2>
      <a:accent1>
        <a:srgbClr val="6699CC"/>
      </a:accent1>
      <a:accent2>
        <a:srgbClr val="99CCFF"/>
      </a:accent2>
      <a:accent3>
        <a:srgbClr val="3647CB"/>
      </a:accent3>
      <a:accent4>
        <a:srgbClr val="002583"/>
      </a:accent4>
      <a:accent5>
        <a:srgbClr val="C2CDD6"/>
      </a:accent5>
      <a:accent6>
        <a:srgbClr val="8C8B9F"/>
      </a:accent6>
      <a:hlink>
        <a:srgbClr val="3399FF"/>
      </a:hlink>
      <a:folHlink>
        <a:srgbClr val="3366F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</a:spPr>
      <a:bodyPr wrap="none" lIns="0" tIns="0" rIns="0" bIns="0" rtlCol="0" anchor="b" anchorCtr="0">
        <a:spAutoFit/>
      </a:bodyPr>
      <a:lstStyle>
        <a:defPPr algn="r">
          <a:buNone/>
          <a:defRPr sz="1000" smtClean="0">
            <a:solidFill>
              <a:schemeClr val="tx2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58775" marR="0" indent="-250825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sz="2200"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Folienmaster_RRZ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RRZ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RRZ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RRZE-Folienmaster_en_16-9</Template>
  <TotalTime>0</TotalTime>
  <Words>8702</Words>
  <Application>Microsoft Macintosh PowerPoint</Application>
  <PresentationFormat>Breitbild</PresentationFormat>
  <Paragraphs>1766</Paragraphs>
  <Slides>115</Slides>
  <Notes>40</Notes>
  <HiddenSlides>14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115</vt:i4>
      </vt:variant>
    </vt:vector>
  </HeadingPairs>
  <TitlesOfParts>
    <vt:vector size="129" baseType="lpstr">
      <vt:lpstr>MS PGothic</vt:lpstr>
      <vt:lpstr>Arial</vt:lpstr>
      <vt:lpstr>Arial Black</vt:lpstr>
      <vt:lpstr>Calibri</vt:lpstr>
      <vt:lpstr>Cambria Math</vt:lpstr>
      <vt:lpstr>Comic Sans MS</vt:lpstr>
      <vt:lpstr>Courier New</vt:lpstr>
      <vt:lpstr>Helvetica</vt:lpstr>
      <vt:lpstr>Lucida Console</vt:lpstr>
      <vt:lpstr>Lucida Grande</vt:lpstr>
      <vt:lpstr>Mangal</vt:lpstr>
      <vt:lpstr>Verdana</vt:lpstr>
      <vt:lpstr>Wingdings</vt:lpstr>
      <vt:lpstr>RRZE-Folienmaster_en_16-9</vt:lpstr>
      <vt:lpstr>SINgle Node Optimization</vt:lpstr>
      <vt:lpstr>Agenda for performance engineering sessions</vt:lpstr>
      <vt:lpstr>MOTIVATION</vt:lpstr>
      <vt:lpstr>Motivation Computing on the edge</vt:lpstr>
      <vt:lpstr>Motivation A Short look back</vt:lpstr>
      <vt:lpstr>Motivation A Short look back</vt:lpstr>
      <vt:lpstr>Motivation A Short look back</vt:lpstr>
      <vt:lpstr>Motivation Hardware is cheap</vt:lpstr>
      <vt:lpstr>System architecture</vt:lpstr>
      <vt:lpstr>Quiz</vt:lpstr>
      <vt:lpstr>Quiz</vt:lpstr>
      <vt:lpstr>Cycle gymnastics</vt:lpstr>
      <vt:lpstr>System architecture Common layout of systems used in HPC</vt:lpstr>
      <vt:lpstr>System architecture Processing units</vt:lpstr>
      <vt:lpstr>System architecture Cache hierarchy</vt:lpstr>
      <vt:lpstr>System architecture Memory</vt:lpstr>
      <vt:lpstr>System architecture Architecture-specific optimizations</vt:lpstr>
      <vt:lpstr>Performance engineering</vt:lpstr>
      <vt:lpstr>Performance engineering</vt:lpstr>
      <vt:lpstr>Performance What is a good measure/metric?</vt:lpstr>
      <vt:lpstr>Performance What is a good measure/metric?</vt:lpstr>
      <vt:lpstr>Performance What is a good measure/metric?</vt:lpstr>
      <vt:lpstr>Performance What is a good measure/metric?</vt:lpstr>
      <vt:lpstr>Performance How to get performance?</vt:lpstr>
      <vt:lpstr>Performance Impact factors</vt:lpstr>
      <vt:lpstr>Performance Measurement Best Practices</vt:lpstr>
      <vt:lpstr>Performance Measurement Best Practices</vt:lpstr>
      <vt:lpstr>I don’t know where to start Compilers</vt:lpstr>
      <vt:lpstr>I don’t know where to start Compilers</vt:lpstr>
      <vt:lpstr>Where to get data from?</vt:lpstr>
      <vt:lpstr>Why do I need reference data?</vt:lpstr>
      <vt:lpstr>Affinity Why does my runtime vary? </vt:lpstr>
      <vt:lpstr>Affinity Process and thread affinity</vt:lpstr>
      <vt:lpstr>LIKWID Overview</vt:lpstr>
      <vt:lpstr>LIKWID Process/thread affinity with likwid-pin</vt:lpstr>
      <vt:lpstr>Process/thread affinity</vt:lpstr>
      <vt:lpstr>I don’t know where to start Common problem in bigger codes</vt:lpstr>
      <vt:lpstr>I don’t know where to start Find hot functions</vt:lpstr>
      <vt:lpstr>I don’t know where to start Find hot functions</vt:lpstr>
      <vt:lpstr>Measurement techniques Sampling &amp; Tracing</vt:lpstr>
      <vt:lpstr>Hardware performance counting</vt:lpstr>
      <vt:lpstr>What is hardware performance monitoring? What about software performance monitoring?</vt:lpstr>
      <vt:lpstr>What is hardware performance monitoring? What about software performance monitoring?</vt:lpstr>
      <vt:lpstr>What is hardware performance monitoring? Overview about HPM</vt:lpstr>
      <vt:lpstr>What is hardware performance monitoring? How does it work?</vt:lpstr>
      <vt:lpstr>What is hardware performance monitoring? Overview about HPM</vt:lpstr>
      <vt:lpstr>What is hardware performance monitoring? Overview about HPM (Problems)</vt:lpstr>
      <vt:lpstr>Tools for hardware performance monitoring</vt:lpstr>
      <vt:lpstr>LIKWID System topology</vt:lpstr>
      <vt:lpstr>LIKWID General HPM</vt:lpstr>
      <vt:lpstr>LIKWID HPM with likwid-perfctr</vt:lpstr>
      <vt:lpstr>LIKWID HPM with likwid-perfctr</vt:lpstr>
      <vt:lpstr>LIKWID HPM with likwid-perfctr</vt:lpstr>
      <vt:lpstr>LIKWID HPM of functions</vt:lpstr>
      <vt:lpstr>LIKWID HPM of functions</vt:lpstr>
      <vt:lpstr>PAPI General</vt:lpstr>
      <vt:lpstr>PAPI General</vt:lpstr>
      <vt:lpstr>PowerPoint-Präsentation</vt:lpstr>
      <vt:lpstr>Performance Patterns</vt:lpstr>
      <vt:lpstr>Performance Patterns Common groups of performance issues</vt:lpstr>
      <vt:lpstr>Performance Patterns Common groups of performance issues</vt:lpstr>
      <vt:lpstr>Performance Patterns Common groups of performance issues</vt:lpstr>
      <vt:lpstr>Performance Patterns</vt:lpstr>
      <vt:lpstr>Performance models</vt:lpstr>
      <vt:lpstr>Core points for programming from scratch</vt:lpstr>
      <vt:lpstr>Hands on</vt:lpstr>
      <vt:lpstr>Vector Triad (double precision) </vt:lpstr>
      <vt:lpstr>Vector Triad (double precision) Data traffic analysis</vt:lpstr>
      <vt:lpstr>Vector Triad (double precision) Data traffic analysis</vt:lpstr>
      <vt:lpstr>Vector Triad (double precision) Data traffic analysis</vt:lpstr>
      <vt:lpstr>Vector Triad (double precision) Data traffic analysis</vt:lpstr>
      <vt:lpstr>Vector Triad (double precision) Data traffic analysis</vt:lpstr>
      <vt:lpstr>Hands on</vt:lpstr>
      <vt:lpstr>Dense matrix-vector multiplication in DP</vt:lpstr>
      <vt:lpstr>Dense matrix-vector multiplication in DP Single-core performance vs. column height R</vt:lpstr>
      <vt:lpstr>Dense matrix-vector multiplication in DP Data traffic analysis</vt:lpstr>
      <vt:lpstr>Dense matrix-vector multiplication in DP Data traffic analysis</vt:lpstr>
      <vt:lpstr>Dense matrix-vector multiplication in DP Data traffic analysis</vt:lpstr>
      <vt:lpstr>Dense matrix-vector multiplication in DP Reducion of in-cache traffic “unroll &amp; jam”</vt:lpstr>
      <vt:lpstr>Dense matrix-vector multiplication in DP Reducion of cache traffic by “blocking/tiling”</vt:lpstr>
      <vt:lpstr>Dense matrix-vector multiplication in DP Reducion of cache traffic by “blocking/tiling”</vt:lpstr>
      <vt:lpstr>Dense matrix-vector multiplication in DP Reducion of cache traffic by “blocking/tiling”</vt:lpstr>
      <vt:lpstr>Dense matrix-vector multiplication in DP Conclusion</vt:lpstr>
      <vt:lpstr>Amdahl’s law  (Strong Scaling)</vt:lpstr>
      <vt:lpstr>Gustafsen’s law (Weak Scaling)</vt:lpstr>
      <vt:lpstr>Dense matrix-vector multiplication in DP Parallelization</vt:lpstr>
      <vt:lpstr>Dense matrix-vector multiplication in DP Parallelization</vt:lpstr>
      <vt:lpstr>Dense matrix-vector multiplication in DP Parallelization</vt:lpstr>
      <vt:lpstr>Dense matrix-vector multiplication in DP Parallelization</vt:lpstr>
      <vt:lpstr>Dense matrix-vector multiplication in DP Parallelization</vt:lpstr>
      <vt:lpstr>Dense matrix-vector multiplication in DP Parallelization</vt:lpstr>
      <vt:lpstr>Hands on</vt:lpstr>
      <vt:lpstr>Jacobi 2D 5pt stencil (DP)</vt:lpstr>
      <vt:lpstr>Jacobi 2D 5pt stencil (DP) Data traffic analysis</vt:lpstr>
      <vt:lpstr>Jacobi 2D 5pt stencil (DP) Data traffic analysis</vt:lpstr>
      <vt:lpstr>Jacobi 2D 5pt stencil (DP) Data traffic analysis</vt:lpstr>
      <vt:lpstr>Jacobi 2D 5pt stencil (DP) Data traffic analysis</vt:lpstr>
      <vt:lpstr>Jacobi 2D 5pt stencil (DP) Data traffic analysis</vt:lpstr>
      <vt:lpstr>Jacobi 2D 5pt stencil (DP) Data traffic analysis</vt:lpstr>
      <vt:lpstr>Jacobi 2D 5pt stencil (DP) Establish Layer condition for all jmax</vt:lpstr>
      <vt:lpstr>Jacobi 2D 5pt stencil (DP) Data traffic analysis (spatial blocking)</vt:lpstr>
      <vt:lpstr>Jacobi 5pt stencil (DP) Blocking for which cache?</vt:lpstr>
      <vt:lpstr>Jacobi 2D 5pt stencil (DP) What about 3D 7pt stencil?</vt:lpstr>
      <vt:lpstr>Jacobi 2D 5pt stencil (DP) What about 3D 7pt stencil?</vt:lpstr>
      <vt:lpstr>Jacobi 3D 7pt stencil (DP) Blocking, layer condition and threading?</vt:lpstr>
      <vt:lpstr>Jacobi 3D 7pt stencil (DP) What about layer condition and threading?</vt:lpstr>
      <vt:lpstr>Jacobi 3D 7pt stencil (DP) What about j-loop parallelization?</vt:lpstr>
      <vt:lpstr>Jacobi 3D 7pt stencil (DP) Other options?</vt:lpstr>
      <vt:lpstr>Jacobi 2D 5pt &amp; 3D 7pt stencil (DP) Conclusions</vt:lpstr>
      <vt:lpstr>Jacobi 2D 5pt &amp; 3D 7pt stencil (DP) Conclusions</vt:lpstr>
      <vt:lpstr>Comments on C++</vt:lpstr>
      <vt:lpstr>Comments on C++</vt:lpstr>
      <vt:lpstr>Profiling with gprof: Example (C++)</vt:lpstr>
      <vt:lpstr>Profiling with gprof: Example (C++) profiler output</vt:lpstr>
      <vt:lpstr>Summary Node-level performance engineering</vt:lpstr>
    </vt:vector>
  </TitlesOfParts>
  <Company>Friedrich-Alexander-Universität Erlangen-Nürnberg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Röhl, Thomas (RRZE)</dc:creator>
  <cp:lastModifiedBy>Microsoft Office-Benutzer</cp:lastModifiedBy>
  <cp:revision>298</cp:revision>
  <dcterms:created xsi:type="dcterms:W3CDTF">2018-04-09T09:26:02Z</dcterms:created>
  <dcterms:modified xsi:type="dcterms:W3CDTF">2018-07-11T22:34:40Z</dcterms:modified>
</cp:coreProperties>
</file>