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262" r:id="rId7"/>
    <p:sldId id="265" r:id="rId8"/>
    <p:sldId id="266" r:id="rId9"/>
    <p:sldId id="267" r:id="rId10"/>
    <p:sldId id="268" r:id="rId11"/>
    <p:sldId id="271" r:id="rId12"/>
    <p:sldId id="270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97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8" r:id="rId40"/>
    <p:sldId id="299" r:id="rId41"/>
    <p:sldId id="300" r:id="rId4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55" autoAdjust="0"/>
    <p:restoredTop sz="94660"/>
  </p:normalViewPr>
  <p:slideViewPr>
    <p:cSldViewPr snapToGrid="0">
      <p:cViewPr varScale="1">
        <p:scale>
          <a:sx n="99" d="100"/>
          <a:sy n="99" d="100"/>
        </p:scale>
        <p:origin x="102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264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A1E625-B31B-43C1-8A5A-E77008B221A8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9DE68B-D054-4E64-8E7C-1D32B5856ED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983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emf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tif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emf"/><Relationship Id="rId5" Type="http://schemas.openxmlformats.org/officeDocument/2006/relationships/image" Target="../media/image1.emf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7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emf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emf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emf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3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3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emf"/><Relationship Id="rId4" Type="http://schemas.openxmlformats.org/officeDocument/2006/relationships/image" Target="../media/image5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emf"/><Relationship Id="rId5" Type="http://schemas.openxmlformats.org/officeDocument/2006/relationships/image" Target="../media/image1.emf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emf"/><Relationship Id="rId5" Type="http://schemas.openxmlformats.org/officeDocument/2006/relationships/image" Target="../media/image1.emf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emf"/><Relationship Id="rId5" Type="http://schemas.openxmlformats.org/officeDocument/2006/relationships/image" Target="../media/image1.emf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emf"/><Relationship Id="rId5" Type="http://schemas.openxmlformats.org/officeDocument/2006/relationships/image" Target="../media/image1.emf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emf"/><Relationship Id="rId5" Type="http://schemas.openxmlformats.org/officeDocument/2006/relationships/image" Target="../media/image1.emf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emf"/><Relationship Id="rId5" Type="http://schemas.openxmlformats.org/officeDocument/2006/relationships/image" Target="../media/image1.emf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 2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"/>
            <a:ext cx="12202664" cy="6864000"/>
          </a:xfrm>
          <a:prstGeom prst="rect">
            <a:avLst/>
          </a:prstGeom>
        </p:spPr>
      </p:pic>
      <p:pic>
        <p:nvPicPr>
          <p:cNvPr id="17" name="Bild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" t="14444" r="396" b="14444"/>
          <a:stretch/>
        </p:blipFill>
        <p:spPr>
          <a:xfrm>
            <a:off x="2024" y="2038067"/>
            <a:ext cx="12200640" cy="3787000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 bwMode="auto">
          <a:xfrm>
            <a:off x="1262480" y="642938"/>
            <a:ext cx="10929520" cy="1395125"/>
          </a:xfrm>
          <a:prstGeom prst="rect">
            <a:avLst/>
          </a:prstGeom>
          <a:solidFill>
            <a:srgbClr val="000000">
              <a:alpha val="5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120000" tIns="62400" rIns="120000" bIns="62400" numCol="1" rtlCol="0" anchor="ctr" anchorCtr="0" compatLnSpc="1">
            <a:prstTxWarp prst="textNoShape">
              <a:avLst/>
            </a:prstTxWarp>
          </a:bodyPr>
          <a:lstStyle/>
          <a:p>
            <a:pPr marL="478355" marR="0" indent="-334425" algn="l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558502" y="791813"/>
            <a:ext cx="7465809" cy="106708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l">
              <a:buNone/>
            </a:pPr>
            <a:r>
              <a:rPr lang="en-US" sz="3467" b="1" normalizeH="0" noProof="0" dirty="0">
                <a:solidFill>
                  <a:srgbClr val="FFFFFF"/>
                </a:solidFill>
              </a:rPr>
              <a:t>ERLANGEN REGIONAL COMPUTING CENTER </a:t>
            </a:r>
            <a:r>
              <a:rPr lang="en-US" sz="3467" b="1" spc="400" normalizeH="0" baseline="0" noProof="0" dirty="0">
                <a:solidFill>
                  <a:srgbClr val="FFFFFF"/>
                </a:solidFill>
              </a:rPr>
              <a:t>[</a:t>
            </a:r>
            <a:r>
              <a:rPr lang="en-US" sz="3467" b="1" spc="0" normalizeH="0" noProof="0" dirty="0">
                <a:solidFill>
                  <a:srgbClr val="FFFFFF"/>
                </a:solidFill>
              </a:rPr>
              <a:t>RRZ</a:t>
            </a:r>
            <a:r>
              <a:rPr lang="en-US" sz="3467" b="1" spc="360" normalizeH="0" noProof="0" dirty="0">
                <a:solidFill>
                  <a:srgbClr val="FFFFFF"/>
                </a:solidFill>
              </a:rPr>
              <a:t>E]</a:t>
            </a:r>
          </a:p>
        </p:txBody>
      </p:sp>
      <p:sp>
        <p:nvSpPr>
          <p:cNvPr id="10" name="Rechteck 9"/>
          <p:cNvSpPr/>
          <p:nvPr/>
        </p:nvSpPr>
        <p:spPr bwMode="auto">
          <a:xfrm>
            <a:off x="1262478" y="2038067"/>
            <a:ext cx="10940185" cy="3962400"/>
          </a:xfrm>
          <a:prstGeom prst="rect">
            <a:avLst/>
          </a:prstGeom>
          <a:solidFill>
            <a:srgbClr val="000000">
              <a:alpha val="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0000" tIns="62400" rIns="120000" bIns="62400" numCol="1" rtlCol="0" anchor="ctr" anchorCtr="0" compatLnSpc="1">
            <a:prstTxWarp prst="textNoShape">
              <a:avLst/>
            </a:prstTxWarp>
          </a:bodyPr>
          <a:lstStyle/>
          <a:p>
            <a:pPr marL="478355" marR="0" indent="-334425" algn="l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815106" name="Rectangle 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558500" y="2464190"/>
            <a:ext cx="9254067" cy="1642423"/>
          </a:xfrm>
        </p:spPr>
        <p:txBody>
          <a:bodyPr lIns="0" tIns="46038" rIns="0" bIns="46038" anchor="b" anchorCtr="0">
            <a:noAutofit/>
          </a:bodyPr>
          <a:lstStyle>
            <a:lvl1pPr>
              <a:lnSpc>
                <a:spcPct val="110000"/>
              </a:lnSpc>
              <a:defRPr sz="4000">
                <a:solidFill>
                  <a:srgbClr val="003896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815107" name="Rectangle 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558500" y="4234522"/>
            <a:ext cx="9254067" cy="991601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buFont typeface="Wingdings" pitchFamily="2" charset="2"/>
              <a:buNone/>
              <a:defRPr sz="2933" b="0">
                <a:solidFill>
                  <a:srgbClr val="003896"/>
                </a:solidFill>
              </a:defRPr>
            </a:lvl1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14" name="Rechteck 13"/>
          <p:cNvSpPr/>
          <p:nvPr/>
        </p:nvSpPr>
        <p:spPr bwMode="auto">
          <a:xfrm>
            <a:off x="2026" y="6114479"/>
            <a:ext cx="12189975" cy="623999"/>
          </a:xfrm>
          <a:prstGeom prst="rect">
            <a:avLst/>
          </a:prstGeom>
          <a:solidFill>
            <a:srgbClr val="00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120000" tIns="62400" rIns="120000" bIns="62400" numCol="1" rtlCol="0" anchor="ctr" anchorCtr="0" compatLnSpc="1">
            <a:prstTxWarp prst="textNoShape">
              <a:avLst/>
            </a:prstTxWarp>
          </a:bodyPr>
          <a:lstStyle/>
          <a:p>
            <a:pPr marL="478355" marR="0" indent="-334425" algn="l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pic>
        <p:nvPicPr>
          <p:cNvPr id="15" name="Picture 15" descr="Logo_RGB_360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06270" y="893212"/>
            <a:ext cx="2063997" cy="880955"/>
          </a:xfrm>
          <a:prstGeom prst="rect">
            <a:avLst/>
          </a:prstGeom>
          <a:noFill/>
          <a:effectLst/>
        </p:spPr>
      </p:pic>
      <p:pic>
        <p:nvPicPr>
          <p:cNvPr id="16" name="Bild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6426" y="6192639"/>
            <a:ext cx="2352212" cy="46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194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wischenfolie Schwa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6652880"/>
            <a:ext cx="12192000" cy="205121"/>
          </a:xfrm>
          <a:prstGeom prst="rect">
            <a:avLst/>
          </a:prstGeom>
          <a:solidFill>
            <a:srgbClr val="000000"/>
          </a:solidFill>
        </p:spPr>
        <p:txBody>
          <a:bodyPr wrap="square" lIns="0" tIns="0" rIns="0" bIns="0" rtlCol="0" anchor="b" anchorCtr="0">
            <a:spAutoFit/>
          </a:bodyPr>
          <a:lstStyle/>
          <a:p>
            <a:pPr algn="r">
              <a:buNone/>
            </a:pPr>
            <a:endParaRPr lang="en-US" sz="1333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767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 - Fließ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spect="1" noChangeArrowheads="1"/>
          </p:cNvSpPr>
          <p:nvPr>
            <p:ph idx="1" hasCustomPrompt="1"/>
          </p:nvPr>
        </p:nvSpPr>
        <p:spPr bwMode="auto">
          <a:xfrm>
            <a:off x="696000" y="1584000"/>
            <a:ext cx="10800000" cy="4463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>
              <a:lnSpc>
                <a:spcPct val="110000"/>
              </a:lnSpc>
              <a:buNone/>
              <a:defRPr sz="2933" b="0" i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/>
          <p:cNvSpPr>
            <a:spLocks noGrp="1" noChangeAspect="1" noChangeArrowheads="1"/>
          </p:cNvSpPr>
          <p:nvPr>
            <p:ph type="title" hasCustomPrompt="1"/>
          </p:nvPr>
        </p:nvSpPr>
        <p:spPr bwMode="auto">
          <a:xfrm>
            <a:off x="696000" y="190800"/>
            <a:ext cx="10800000" cy="12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11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3783349" y="6345990"/>
            <a:ext cx="7443451" cy="32590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333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629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entraler Satz">
    <p:bg>
      <p:bgPr>
        <a:gradFill flip="none" rotWithShape="1">
          <a:gsLst>
            <a:gs pos="0">
              <a:srgbClr val="3333E6"/>
            </a:gs>
            <a:gs pos="6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ruppieren 4"/>
          <p:cNvGrpSpPr/>
          <p:nvPr/>
        </p:nvGrpSpPr>
        <p:grpSpPr bwMode="hidden">
          <a:xfrm>
            <a:off x="413" y="1"/>
            <a:ext cx="12192000" cy="6858000"/>
            <a:chOff x="-1" y="0"/>
            <a:chExt cx="12192002" cy="6858000"/>
          </a:xfrm>
        </p:grpSpPr>
        <p:cxnSp>
          <p:nvCxnSpPr>
            <p:cNvPr id="113" name="Gerader Verbinde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4" name="Gerader Verbinde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5" name="Gerader Verbinde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6" name="Gerader Verbinde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7" name="Gerader Verbinde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8" name="Gerader Verbinde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9" name="Gerader Verbinde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20" name="Gerader Verbinde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21" name="Gerader Verbinde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22" name="Gerader Verbinde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23" name="Gerader Verbinde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24" name="Gerader Verbinde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25" name="Gerader Verbinde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26" name="Gerader Verbinde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27" name="Gerader Verbinde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28" name="Gerader Verbinder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grpSp>
          <p:nvGrpSpPr>
            <p:cNvPr id="129" name="Gruppieren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47" name="Gerader Verbinder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8" name="Gerader Verbinder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9" name="Gerader Verbinder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50" name="Gerader Verbinder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51" name="Gerader Verbinder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52" name="Gruppieren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58" name="Gerader Verbinde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59" name="Gerader Verbinde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60" name="Gerader Verbinde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61" name="Gerader Verbinde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62" name="Gerader Verbinde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153" name="Gerader Verbinder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54" name="Gerader Verbinder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55" name="Gerader Verbinder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56" name="Gerader Verbinder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57" name="Gerader Verbinder 50"/>
              <p:cNvCxnSpPr/>
              <p:nvPr/>
            </p:nvCxnSpPr>
            <p:spPr bwMode="hidden">
              <a:xfrm flipH="1" flipV="1">
                <a:off x="-1" y="5864456"/>
                <a:ext cx="934307" cy="993541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130" name="Gruppieren 2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31" name="Gerader Verbinder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2" name="Gerader Verbinder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3" name="Gerader Verbinder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4" name="Gerader Verbinder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5" name="Gerader Verbinder 28"/>
              <p:cNvCxnSpPr/>
              <p:nvPr/>
            </p:nvCxnSpPr>
            <p:spPr bwMode="hidden">
              <a:xfrm>
                <a:off x="5150643" y="0"/>
                <a:ext cx="6764065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36" name="Gruppieren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42" name="Gerader Verbinde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43" name="Gerader Verbinde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44" name="Gerader Verbinde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45" name="Gerader Verbinde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46" name="Gerader Verbinde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137" name="Gerader Verbinder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8" name="Gerader Verbinder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9" name="Gerader Verbinder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0" name="Gerader Verbinder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1" name="Gerader Verbinder 34"/>
              <p:cNvCxnSpPr/>
              <p:nvPr/>
            </p:nvCxnSpPr>
            <p:spPr bwMode="hidden">
              <a:xfrm flipH="1" flipV="1">
                <a:off x="-1" y="5864455"/>
                <a:ext cx="914814" cy="993545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65" name="Rechteck 64"/>
          <p:cNvSpPr/>
          <p:nvPr/>
        </p:nvSpPr>
        <p:spPr>
          <a:xfrm>
            <a:off x="11517153" y="6403264"/>
            <a:ext cx="335220" cy="205121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/>
          <a:p>
            <a:pPr algn="r">
              <a:buNone/>
            </a:pPr>
            <a:fld id="{2773FFD1-C597-4EAC-8C70-740C4FF6E514}" type="slidenum">
              <a:rPr lang="de-DE" sz="1333" smtClean="0">
                <a:solidFill>
                  <a:schemeClr val="tx2"/>
                </a:solidFill>
              </a:rPr>
              <a:pPr algn="r">
                <a:buNone/>
              </a:pPr>
              <a:t>‹Nr.›</a:t>
            </a:fld>
            <a:endParaRPr lang="de-DE" sz="1333" dirty="0">
              <a:solidFill>
                <a:schemeClr val="tx2"/>
              </a:solidFill>
            </a:endParaRPr>
          </a:p>
        </p:txBody>
      </p:sp>
      <p:sp>
        <p:nvSpPr>
          <p:cNvPr id="53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3783349" y="6345990"/>
            <a:ext cx="7443451" cy="32590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333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pic>
        <p:nvPicPr>
          <p:cNvPr id="58" name="Bild 5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09" y="6370347"/>
            <a:ext cx="1500436" cy="296383"/>
          </a:xfrm>
          <a:prstGeom prst="rect">
            <a:avLst/>
          </a:prstGeom>
        </p:spPr>
      </p:pic>
      <p:pic>
        <p:nvPicPr>
          <p:cNvPr id="59" name="Picture 1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33752" y="6345990"/>
            <a:ext cx="865293" cy="357293"/>
          </a:xfrm>
          <a:prstGeom prst="rect">
            <a:avLst/>
          </a:prstGeom>
          <a:noFill/>
          <a:effectLst/>
        </p:spPr>
      </p:pic>
      <p:sp>
        <p:nvSpPr>
          <p:cNvPr id="8" name="Rectangle 2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696000" y="380469"/>
            <a:ext cx="10800000" cy="57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>
              <a:lnSpc>
                <a:spcPct val="110000"/>
              </a:lnSpc>
              <a:buNone/>
              <a:defRPr sz="64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83602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 - Aufzählu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3"/>
          <p:cNvSpPr>
            <a:spLocks noGrp="1" noChangeAspect="1"/>
          </p:cNvSpPr>
          <p:nvPr>
            <p:ph idx="1" hasCustomPrompt="1"/>
          </p:nvPr>
        </p:nvSpPr>
        <p:spPr>
          <a:xfrm>
            <a:off x="696000" y="1584000"/>
            <a:ext cx="10800000" cy="446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ct val="110000"/>
              </a:lnSpc>
              <a:buClr>
                <a:srgbClr val="474847"/>
              </a:buClr>
              <a:defRPr/>
            </a:lvl1pPr>
            <a:lvl2pPr>
              <a:lnSpc>
                <a:spcPct val="110000"/>
              </a:lnSpc>
              <a:buClr>
                <a:srgbClr val="474847"/>
              </a:buClr>
              <a:defRPr/>
            </a:lvl2pPr>
            <a:lvl3pPr>
              <a:lnSpc>
                <a:spcPct val="110000"/>
              </a:lnSpc>
              <a:buClr>
                <a:srgbClr val="474847"/>
              </a:buClr>
              <a:defRPr/>
            </a:lvl3pPr>
            <a:lvl4pPr>
              <a:lnSpc>
                <a:spcPct val="110000"/>
              </a:lnSpc>
              <a:buClr>
                <a:srgbClr val="474847"/>
              </a:buClr>
              <a:defRPr sz="2133"/>
            </a:lvl4pPr>
            <a:lvl5pPr marL="1559961" marR="0" indent="-311992" algn="l" defTabSz="1219170" rtl="0" eaLnBrk="1" fontAlgn="base" latinLnBrk="0" hangingPunct="1">
              <a:lnSpc>
                <a:spcPct val="110000"/>
              </a:lnSpc>
              <a:spcBef>
                <a:spcPts val="573"/>
              </a:spcBef>
              <a:spcAft>
                <a:spcPct val="0"/>
              </a:spcAft>
              <a:buClr>
                <a:srgbClr val="474847"/>
              </a:buClr>
              <a:buSzPct val="100000"/>
              <a:buFont typeface="Arial Black" pitchFamily="34" charset="0"/>
              <a:buChar char="›"/>
              <a:tabLst/>
              <a:defRPr sz="1867"/>
            </a:lvl5pPr>
            <a:lvl6pPr marL="1871953" marR="0" indent="-304792" algn="l" defTabSz="121917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474847"/>
              </a:buClr>
              <a:buSzTx/>
              <a:buFont typeface="Lucida Grande"/>
              <a:buChar char="→"/>
              <a:tabLst/>
              <a:defRPr/>
            </a:lvl6pPr>
          </a:lstStyle>
          <a:p>
            <a:pPr lvl="0"/>
            <a:r>
              <a:rPr lang="en-US" dirty="0"/>
              <a:t>to edit Master text styles</a:t>
            </a:r>
            <a:endParaRPr lang="de-DE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7" name="Rectangle 6"/>
          <p:cNvSpPr>
            <a:spLocks noGrp="1" noChangeAspect="1" noChangeArrowheads="1"/>
          </p:cNvSpPr>
          <p:nvPr>
            <p:ph type="title" hasCustomPrompt="1"/>
          </p:nvPr>
        </p:nvSpPr>
        <p:spPr bwMode="auto">
          <a:xfrm>
            <a:off x="696000" y="192089"/>
            <a:ext cx="10800000" cy="12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5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3783349" y="6345990"/>
            <a:ext cx="7443451" cy="32590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333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2171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meri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spect="1" noChangeArrowheads="1"/>
          </p:cNvSpPr>
          <p:nvPr>
            <p:ph type="title" hasCustomPrompt="1"/>
          </p:nvPr>
        </p:nvSpPr>
        <p:spPr bwMode="auto">
          <a:xfrm>
            <a:off x="696001" y="194979"/>
            <a:ext cx="10800000" cy="12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10" name="Textplatzhalter 3"/>
          <p:cNvSpPr>
            <a:spLocks noGrp="1" noChangeAspect="1"/>
          </p:cNvSpPr>
          <p:nvPr>
            <p:ph idx="10" hasCustomPrompt="1"/>
          </p:nvPr>
        </p:nvSpPr>
        <p:spPr>
          <a:xfrm>
            <a:off x="696000" y="1584000"/>
            <a:ext cx="10800000" cy="446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-369591">
              <a:buFont typeface="+mj-lt"/>
              <a:buAutoNum type="arabicPeriod"/>
              <a:defRPr/>
            </a:lvl1pPr>
            <a:lvl2pPr marL="647984" indent="-369591">
              <a:buFont typeface="+mj-lt"/>
              <a:buAutoNum type="arabicPeriod"/>
              <a:defRPr/>
            </a:lvl2pPr>
            <a:lvl3pPr marL="1031974" indent="-369591">
              <a:buFont typeface="+mj-lt"/>
              <a:buAutoNum type="arabicPeriod"/>
              <a:defRPr/>
            </a:lvl3pPr>
            <a:lvl4pPr marL="1391965" indent="-369591">
              <a:buFont typeface="+mj-lt"/>
              <a:buAutoNum type="arabicPeriod"/>
              <a:defRPr/>
            </a:lvl4pPr>
            <a:lvl5pPr marL="1751956" indent="-369591">
              <a:buFont typeface="+mj-lt"/>
              <a:buAutoNum type="arabicPeriod"/>
              <a:defRPr/>
            </a:lvl5pPr>
            <a:lvl6pPr marL="2015950" indent="-304792">
              <a:buFont typeface="+mj-lt"/>
              <a:buAutoNum type="arabicPeriod"/>
              <a:defRPr baseline="0"/>
            </a:lvl6pPr>
          </a:lstStyle>
          <a:p>
            <a:pPr lvl="0"/>
            <a:r>
              <a:rPr lang="en-US" dirty="0"/>
              <a:t>to edit Master text styles</a:t>
            </a:r>
            <a:endParaRPr lang="de-DE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5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3783349" y="6345990"/>
            <a:ext cx="7443451" cy="32590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333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1097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merierung -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spect="1" noChangeArrowheads="1"/>
          </p:cNvSpPr>
          <p:nvPr>
            <p:ph type="title" hasCustomPrompt="1"/>
          </p:nvPr>
        </p:nvSpPr>
        <p:spPr bwMode="auto">
          <a:xfrm>
            <a:off x="696001" y="194977"/>
            <a:ext cx="10800000" cy="12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6" name="Textplatzhalter 3"/>
          <p:cNvSpPr>
            <a:spLocks noGrp="1" noChangeAspect="1"/>
          </p:cNvSpPr>
          <p:nvPr>
            <p:ph idx="1" hasCustomPrompt="1"/>
          </p:nvPr>
        </p:nvSpPr>
        <p:spPr>
          <a:xfrm>
            <a:off x="696001" y="1584000"/>
            <a:ext cx="10800000" cy="446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5594" indent="-41759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74847"/>
              </a:buClr>
              <a:buFont typeface="+mj-lt"/>
              <a:buAutoNum type="arabicPeriod"/>
              <a:defRPr/>
            </a:lvl1pPr>
            <a:lvl2pPr marL="623984" marR="0" indent="-311992" algn="l" defTabSz="121917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474847"/>
              </a:buClr>
              <a:buSzPct val="85000"/>
              <a:buFont typeface="Wingdings" pitchFamily="2" charset="2"/>
              <a:buChar char="§"/>
              <a:tabLst/>
              <a:defRPr/>
            </a:lvl2pPr>
            <a:lvl3pPr marL="935977" marR="0" indent="-311992" algn="l" defTabSz="1219170" rtl="0" eaLnBrk="1" fontAlgn="base" latinLnBrk="0" hangingPunct="1">
              <a:lnSpc>
                <a:spcPct val="110000"/>
              </a:lnSpc>
              <a:spcBef>
                <a:spcPts val="573"/>
              </a:spcBef>
              <a:spcAft>
                <a:spcPct val="0"/>
              </a:spcAft>
              <a:buClr>
                <a:srgbClr val="474847"/>
              </a:buClr>
              <a:buSzPct val="100000"/>
              <a:buFont typeface="Arial Black" pitchFamily="34" charset="0"/>
              <a:buChar char="›"/>
              <a:tabLst/>
              <a:defRPr/>
            </a:lvl3pPr>
            <a:lvl4pPr marL="1247969" marR="0" indent="-311992" algn="l" defTabSz="1219170" rtl="0" eaLnBrk="1" fontAlgn="base" latinLnBrk="0" hangingPunct="1">
              <a:lnSpc>
                <a:spcPct val="110000"/>
              </a:lnSpc>
              <a:spcBef>
                <a:spcPts val="573"/>
              </a:spcBef>
              <a:spcAft>
                <a:spcPct val="0"/>
              </a:spcAft>
              <a:buClr>
                <a:srgbClr val="474847"/>
              </a:buClr>
              <a:buSzPct val="100000"/>
              <a:buFont typeface="Arial Black" pitchFamily="34" charset="0"/>
              <a:buChar char="›"/>
              <a:tabLst/>
              <a:defRPr sz="2133"/>
            </a:lvl4pPr>
            <a:lvl5pPr marL="1559961" marR="0" indent="-311992" algn="l" defTabSz="1219170" rtl="0" eaLnBrk="1" fontAlgn="base" latinLnBrk="0" hangingPunct="1">
              <a:lnSpc>
                <a:spcPct val="110000"/>
              </a:lnSpc>
              <a:spcBef>
                <a:spcPts val="573"/>
              </a:spcBef>
              <a:spcAft>
                <a:spcPct val="0"/>
              </a:spcAft>
              <a:buClr>
                <a:srgbClr val="474847"/>
              </a:buClr>
              <a:buSzPct val="100000"/>
              <a:buFont typeface="Arial Black" pitchFamily="34" charset="0"/>
              <a:buChar char="›"/>
              <a:tabLst/>
              <a:defRPr sz="1867"/>
            </a:lvl5pPr>
            <a:lvl6pPr marL="1871953" marR="0" indent="-304792" algn="l" defTabSz="121917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474847"/>
              </a:buClr>
              <a:buSzTx/>
              <a:buFont typeface="Lucida Grande"/>
              <a:buChar char="→"/>
              <a:tabLst/>
              <a:defRPr/>
            </a:lvl6pPr>
          </a:lstStyle>
          <a:p>
            <a:pPr lvl="0"/>
            <a:r>
              <a:rPr lang="en-US" dirty="0"/>
              <a:t>to edit Master text styles</a:t>
            </a:r>
            <a:endParaRPr lang="de-DE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5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3783349" y="6345990"/>
            <a:ext cx="7443451" cy="32590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333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3780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 noChangeAspect="1"/>
          </p:cNvSpPr>
          <p:nvPr>
            <p:ph sz="half" idx="1" hasCustomPrompt="1"/>
          </p:nvPr>
        </p:nvSpPr>
        <p:spPr>
          <a:xfrm>
            <a:off x="694858" y="1584000"/>
            <a:ext cx="5179061" cy="4464000"/>
          </a:xfrm>
          <a:prstGeom prst="rect">
            <a:avLst/>
          </a:prstGeom>
        </p:spPr>
        <p:txBody>
          <a:bodyPr>
            <a:noAutofit/>
          </a:bodyPr>
          <a:lstStyle>
            <a:lvl1pPr indent="-311992">
              <a:lnSpc>
                <a:spcPct val="110000"/>
              </a:lnSpc>
              <a:buClr>
                <a:srgbClr val="474847"/>
              </a:buClr>
              <a:defRPr sz="2933" b="0"/>
            </a:lvl1pPr>
            <a:lvl2pPr marL="623984" indent="-311992">
              <a:lnSpc>
                <a:spcPct val="110000"/>
              </a:lnSpc>
              <a:buClr>
                <a:srgbClr val="474847"/>
              </a:buClr>
              <a:defRPr sz="2667" b="0"/>
            </a:lvl2pPr>
            <a:lvl3pPr marL="935977" indent="-311992">
              <a:lnSpc>
                <a:spcPct val="110000"/>
              </a:lnSpc>
              <a:buClr>
                <a:srgbClr val="474847"/>
              </a:buClr>
              <a:buSzPct val="100000"/>
              <a:buFont typeface="Arial Black" pitchFamily="34" charset="0"/>
              <a:buChar char="›"/>
              <a:defRPr sz="2400" b="0"/>
            </a:lvl3pPr>
            <a:lvl4pPr marL="1247969" indent="-311992">
              <a:lnSpc>
                <a:spcPct val="110000"/>
              </a:lnSpc>
              <a:buClr>
                <a:srgbClr val="474847"/>
              </a:buClr>
              <a:defRPr sz="2133" b="0" baseline="0"/>
            </a:lvl4pPr>
            <a:lvl5pPr marL="1559961" marR="0" indent="-311992" algn="l" defTabSz="1219170" rtl="0" eaLnBrk="1" fontAlgn="base" latinLnBrk="0" hangingPunct="1">
              <a:lnSpc>
                <a:spcPct val="110000"/>
              </a:lnSpc>
              <a:spcBef>
                <a:spcPts val="573"/>
              </a:spcBef>
              <a:spcAft>
                <a:spcPct val="0"/>
              </a:spcAft>
              <a:buClr>
                <a:srgbClr val="474847"/>
              </a:buClr>
              <a:buSzPct val="100000"/>
              <a:buFont typeface="Arial Black" pitchFamily="34" charset="0"/>
              <a:buChar char="›"/>
              <a:tabLst/>
              <a:defRPr sz="1867" b="0" baseline="0"/>
            </a:lvl5pPr>
            <a:lvl6pPr marL="1871953" marR="0" indent="-307192" algn="l" defTabSz="121917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474847"/>
              </a:buClr>
              <a:buSzTx/>
              <a:buFont typeface="Lucida Grande"/>
              <a:buChar char="→"/>
              <a:tabLst/>
              <a:defRPr sz="1600" baseline="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to edit Master text styles</a:t>
            </a:r>
            <a:endParaRPr lang="de-DE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9" name="Rectangle 6"/>
          <p:cNvSpPr>
            <a:spLocks noGrp="1" noChangeAspect="1" noChangeArrowheads="1"/>
          </p:cNvSpPr>
          <p:nvPr>
            <p:ph type="title" hasCustomPrompt="1"/>
          </p:nvPr>
        </p:nvSpPr>
        <p:spPr bwMode="auto">
          <a:xfrm>
            <a:off x="696000" y="192088"/>
            <a:ext cx="10800000" cy="12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10" name="Content Placeholder 2"/>
          <p:cNvSpPr>
            <a:spLocks noGrp="1" noChangeAspect="1"/>
          </p:cNvSpPr>
          <p:nvPr>
            <p:ph sz="half" idx="10" hasCustomPrompt="1"/>
          </p:nvPr>
        </p:nvSpPr>
        <p:spPr>
          <a:xfrm>
            <a:off x="6286923" y="1584000"/>
            <a:ext cx="5179061" cy="4464000"/>
          </a:xfrm>
          <a:prstGeom prst="rect">
            <a:avLst/>
          </a:prstGeom>
        </p:spPr>
        <p:txBody>
          <a:bodyPr>
            <a:noAutofit/>
          </a:bodyPr>
          <a:lstStyle>
            <a:lvl1pPr indent="-311992">
              <a:lnSpc>
                <a:spcPct val="110000"/>
              </a:lnSpc>
              <a:buClr>
                <a:srgbClr val="474847"/>
              </a:buClr>
              <a:defRPr sz="2933" b="0"/>
            </a:lvl1pPr>
            <a:lvl2pPr marL="623984" indent="-311992">
              <a:lnSpc>
                <a:spcPct val="110000"/>
              </a:lnSpc>
              <a:buClr>
                <a:srgbClr val="474847"/>
              </a:buClr>
              <a:defRPr sz="2667" b="0"/>
            </a:lvl2pPr>
            <a:lvl3pPr marL="935977" indent="-311992">
              <a:lnSpc>
                <a:spcPct val="110000"/>
              </a:lnSpc>
              <a:buClr>
                <a:srgbClr val="474847"/>
              </a:buClr>
              <a:buSzPct val="100000"/>
              <a:buFont typeface="Arial Black" pitchFamily="34" charset="0"/>
              <a:buChar char="›"/>
              <a:defRPr sz="2400" b="0"/>
            </a:lvl3pPr>
            <a:lvl4pPr marL="1247969" indent="-311992">
              <a:lnSpc>
                <a:spcPct val="110000"/>
              </a:lnSpc>
              <a:buClr>
                <a:srgbClr val="474847"/>
              </a:buClr>
              <a:defRPr sz="2133" b="0" baseline="0"/>
            </a:lvl4pPr>
            <a:lvl5pPr marL="1559961" marR="0" indent="-311992" algn="l" defTabSz="1219170" rtl="0" eaLnBrk="1" fontAlgn="base" latinLnBrk="0" hangingPunct="1">
              <a:lnSpc>
                <a:spcPct val="110000"/>
              </a:lnSpc>
              <a:spcBef>
                <a:spcPts val="573"/>
              </a:spcBef>
              <a:spcAft>
                <a:spcPct val="0"/>
              </a:spcAft>
              <a:buClr>
                <a:srgbClr val="474847"/>
              </a:buClr>
              <a:buSzPct val="100000"/>
              <a:buFont typeface="Arial Black" pitchFamily="34" charset="0"/>
              <a:buChar char="›"/>
              <a:tabLst/>
              <a:defRPr sz="1867" b="0" baseline="0"/>
            </a:lvl5pPr>
            <a:lvl6pPr marL="1871953" marR="0" indent="-304792" algn="l" defTabSz="121917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474847"/>
              </a:buClr>
              <a:buSzTx/>
              <a:buFont typeface="Lucida Grande"/>
              <a:buChar char="→"/>
              <a:tabLst/>
              <a:defRPr sz="16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to edit Master text styles</a:t>
            </a:r>
            <a:endParaRPr lang="de-DE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7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3783349" y="6345990"/>
            <a:ext cx="7443451" cy="32590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333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2404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 - Tex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spect="1" noChangeArrowheads="1"/>
          </p:cNvSpPr>
          <p:nvPr>
            <p:ph type="title" hasCustomPrompt="1"/>
          </p:nvPr>
        </p:nvSpPr>
        <p:spPr bwMode="auto">
          <a:xfrm>
            <a:off x="696001" y="194977"/>
            <a:ext cx="10800000" cy="12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5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3783349" y="6345990"/>
            <a:ext cx="7443451" cy="32590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333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Inhaltsplatzhalter 4"/>
          <p:cNvSpPr>
            <a:spLocks noGrp="1" noChangeAspect="1"/>
          </p:cNvSpPr>
          <p:nvPr>
            <p:ph sz="quarter" idx="11" hasCustomPrompt="1"/>
          </p:nvPr>
        </p:nvSpPr>
        <p:spPr>
          <a:xfrm>
            <a:off x="696000" y="1584001"/>
            <a:ext cx="10800000" cy="4427333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 marL="311992" indent="0">
              <a:spcBef>
                <a:spcPts val="667"/>
              </a:spcBef>
              <a:spcAft>
                <a:spcPts val="0"/>
              </a:spcAft>
              <a:buNone/>
              <a:defRPr b="0">
                <a:solidFill>
                  <a:srgbClr val="474847"/>
                </a:solidFill>
              </a:defRPr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to edit Master text 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255394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ld mit Text - Halbe Seite"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73000">
              <a:schemeClr val="bg1">
                <a:lumMod val="75000"/>
              </a:schemeClr>
            </a:gs>
            <a:gs pos="3800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uppieren 4"/>
          <p:cNvGrpSpPr/>
          <p:nvPr/>
        </p:nvGrpSpPr>
        <p:grpSpPr bwMode="hidden">
          <a:xfrm>
            <a:off x="413" y="1"/>
            <a:ext cx="12192000" cy="6858000"/>
            <a:chOff x="-1" y="0"/>
            <a:chExt cx="12192002" cy="6858000"/>
          </a:xfrm>
        </p:grpSpPr>
        <p:cxnSp>
          <p:nvCxnSpPr>
            <p:cNvPr id="60" name="Gerader Verbinde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1" name="Gerader Verbinde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2" name="Gerader Verbinde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3" name="Gerader Verbinde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4" name="Gerader Verbinde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5" name="Gerader Verbinde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6" name="Gerader Verbinde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7" name="Gerader Verbinde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8" name="Gerader Verbinde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9" name="Gerader Verbinde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0" name="Gerader Verbinde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1" name="Gerader Verbinde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2" name="Gerader Verbinde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3" name="Gerader Verbinde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4" name="Gerader Verbinde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5" name="Gerader Verbinder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grpSp>
          <p:nvGrpSpPr>
            <p:cNvPr id="76" name="Gruppieren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94" name="Gerader Verbinder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5" name="Gerader Verbinder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6" name="Gerader Verbinder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7" name="Gerader Verbinder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8" name="Gerader Verbinder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99" name="Gruppieren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05" name="Gerader Verbinde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06" name="Gerader Verbinde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07" name="Gerader Verbinde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08" name="Gerader Verbinde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09" name="Gerader Verbinde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100" name="Gerader Verbinder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1" name="Gerader Verbinder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2" name="Gerader Verbinder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3" name="Gerader Verbinder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4" name="Gerader Verbinder 50"/>
              <p:cNvCxnSpPr/>
              <p:nvPr/>
            </p:nvCxnSpPr>
            <p:spPr bwMode="hidden">
              <a:xfrm flipH="1" flipV="1">
                <a:off x="-1" y="5864456"/>
                <a:ext cx="934307" cy="993541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77" name="Gruppieren 2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78" name="Gerader Verbinder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9" name="Gerader Verbinder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0" name="Gerader Verbinder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1" name="Gerader Verbinder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2" name="Gerader Verbinder 28"/>
              <p:cNvCxnSpPr/>
              <p:nvPr/>
            </p:nvCxnSpPr>
            <p:spPr bwMode="hidden">
              <a:xfrm>
                <a:off x="5150643" y="0"/>
                <a:ext cx="6764065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83" name="Gruppieren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89" name="Gerader Verbinde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90" name="Gerader Verbinde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91" name="Gerader Verbinde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92" name="Gerader Verbinde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93" name="Gerader Verbinde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84" name="Gerader Verbinder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5" name="Gerader Verbinder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6" name="Gerader Verbinder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7" name="Gerader Verbinder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8" name="Gerader Verbinder 34"/>
              <p:cNvCxnSpPr/>
              <p:nvPr/>
            </p:nvCxnSpPr>
            <p:spPr bwMode="hidden">
              <a:xfrm flipH="1" flipV="1">
                <a:off x="-1" y="5864455"/>
                <a:ext cx="914814" cy="993545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7" name="Bildplatzhalter 2"/>
          <p:cNvSpPr>
            <a:spLocks noGrp="1"/>
          </p:cNvSpPr>
          <p:nvPr>
            <p:ph type="pic" idx="1" hasCustomPrompt="1"/>
          </p:nvPr>
        </p:nvSpPr>
        <p:spPr>
          <a:xfrm>
            <a:off x="0" y="2"/>
            <a:ext cx="4995333" cy="6857999"/>
          </a:xfrm>
          <a:solidFill>
            <a:srgbClr val="FFFFFF"/>
          </a:solidFill>
        </p:spPr>
        <p:txBody>
          <a:bodyPr tIns="457200">
            <a:normAutofit/>
          </a:bodyPr>
          <a:lstStyle>
            <a:lvl1pPr marL="0" indent="0" algn="ctr">
              <a:buNone/>
              <a:defRPr sz="26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  <a:endParaRPr lang="de-DE" dirty="0"/>
          </a:p>
        </p:txBody>
      </p:sp>
      <p:sp>
        <p:nvSpPr>
          <p:cNvPr id="58" name="Rechteck 57"/>
          <p:cNvSpPr/>
          <p:nvPr/>
        </p:nvSpPr>
        <p:spPr>
          <a:xfrm>
            <a:off x="11517154" y="6403280"/>
            <a:ext cx="335220" cy="205121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/>
          <a:p>
            <a:pPr algn="r">
              <a:buNone/>
            </a:pPr>
            <a:fld id="{2773FFD1-C597-4EAC-8C70-740C4FF6E514}" type="slidenum">
              <a:rPr lang="de-DE" sz="1333" smtClean="0">
                <a:solidFill>
                  <a:schemeClr val="tx2"/>
                </a:solidFill>
              </a:rPr>
              <a:pPr algn="r">
                <a:buNone/>
              </a:pPr>
              <a:t>‹Nr.›</a:t>
            </a:fld>
            <a:endParaRPr lang="de-DE" sz="1333" dirty="0">
              <a:solidFill>
                <a:schemeClr val="tx2"/>
              </a:solidFill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sz="quarter" idx="11" hasCustomPrompt="1"/>
          </p:nvPr>
        </p:nvSpPr>
        <p:spPr>
          <a:xfrm>
            <a:off x="5487160" y="1769533"/>
            <a:ext cx="5987291" cy="4309533"/>
          </a:xfrm>
        </p:spPr>
        <p:txBody>
          <a:bodyPr/>
          <a:lstStyle>
            <a:lvl1pPr>
              <a:buClr>
                <a:srgbClr val="FFFFFF"/>
              </a:buClr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defRPr>
                <a:solidFill>
                  <a:srgbClr val="FFFFFF"/>
                </a:solidFill>
              </a:defRPr>
            </a:lvl2pPr>
            <a:lvl3pPr marL="935977" indent="-311992">
              <a:buClr>
                <a:srgbClr val="FFFFFF"/>
              </a:buClr>
              <a:buFont typeface="Arial Black" pitchFamily="34" charset="0"/>
              <a:buChar char="›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  <a:lvl6pPr>
              <a:buClr>
                <a:srgbClr val="FFFFFF"/>
              </a:buClr>
              <a:defRPr>
                <a:solidFill>
                  <a:srgbClr val="FFFFFF"/>
                </a:solidFill>
              </a:defRPr>
            </a:lvl6pPr>
          </a:lstStyle>
          <a:p>
            <a:pPr lvl="0"/>
            <a:r>
              <a:rPr lang="en-US" dirty="0"/>
              <a:t>to edit Master text styles</a:t>
            </a:r>
            <a:endParaRPr lang="de-DE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cxnSp>
        <p:nvCxnSpPr>
          <p:cNvPr id="10" name="Gerade Verbindung 9"/>
          <p:cNvCxnSpPr/>
          <p:nvPr/>
        </p:nvCxnSpPr>
        <p:spPr bwMode="auto">
          <a:xfrm>
            <a:off x="5487160" y="1536000"/>
            <a:ext cx="6004224" cy="0"/>
          </a:xfrm>
          <a:prstGeom prst="line">
            <a:avLst/>
          </a:prstGeom>
          <a:noFill/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87160" y="192000"/>
            <a:ext cx="5987291" cy="12144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59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5487160" y="6345990"/>
            <a:ext cx="5739640" cy="32590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333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2622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Bild mit Text - Halbe Seite"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73000">
              <a:schemeClr val="bg1">
                <a:lumMod val="75000"/>
              </a:schemeClr>
            </a:gs>
            <a:gs pos="3800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uppieren 4"/>
          <p:cNvGrpSpPr/>
          <p:nvPr/>
        </p:nvGrpSpPr>
        <p:grpSpPr bwMode="hidden">
          <a:xfrm>
            <a:off x="413" y="1"/>
            <a:ext cx="12192000" cy="6858001"/>
            <a:chOff x="-1" y="-1"/>
            <a:chExt cx="12192002" cy="6858001"/>
          </a:xfrm>
        </p:grpSpPr>
        <p:cxnSp>
          <p:nvCxnSpPr>
            <p:cNvPr id="61" name="Gerader Verbinde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5" name="Gerader Verbinde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6" name="Gerader Verbinde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7" name="Gerader Verbinde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8" name="Gerader Verbinde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9" name="Gerader Verbinde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0" name="Gerader Verbinde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1" name="Gerader Verbinde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2" name="Gerader Verbinde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3" name="Gerader Verbinde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4" name="Gerader Verbinde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5" name="Gerader Verbinde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6" name="Gerader Verbinde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7" name="Gerader Verbinde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8" name="Gerader Verbinde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9" name="Gerader Verbinder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grpSp>
          <p:nvGrpSpPr>
            <p:cNvPr id="80" name="Gruppieren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98" name="Gerader Verbinder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9" name="Gerader Verbinder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0" name="Gerader Verbinder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1" name="Gerader Verbinder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2" name="Gerader Verbinder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03" name="Gruppieren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09" name="Gerader Verbinde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10" name="Gerader Verbinde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11" name="Gerader Verbinde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12" name="Gerader Verbinde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13" name="Gerader Verbinde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104" name="Gerader Verbinder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5" name="Gerader Verbinder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6" name="Gerader Verbinder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7" name="Gerader Verbinder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8" name="Gerader Verbinder 50"/>
              <p:cNvCxnSpPr/>
              <p:nvPr/>
            </p:nvCxnSpPr>
            <p:spPr bwMode="hidden">
              <a:xfrm flipH="1" flipV="1">
                <a:off x="-1" y="5864456"/>
                <a:ext cx="934307" cy="993541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81" name="Gruppieren 23"/>
            <p:cNvGrpSpPr/>
            <p:nvPr userDrawn="1"/>
          </p:nvGrpSpPr>
          <p:grpSpPr bwMode="hidden">
            <a:xfrm flipH="1">
              <a:off x="0" y="-1"/>
              <a:ext cx="12192001" cy="6858001"/>
              <a:chOff x="-1" y="-1"/>
              <a:chExt cx="12192001" cy="6858001"/>
            </a:xfrm>
          </p:grpSpPr>
          <p:cxnSp>
            <p:nvCxnSpPr>
              <p:cNvPr id="82" name="Gerader Verbinder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3" name="Gerader Verbinder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4" name="Gerader Verbinder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5" name="Gerader Verbinder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6" name="Gerader Verbinder 28"/>
              <p:cNvCxnSpPr/>
              <p:nvPr/>
            </p:nvCxnSpPr>
            <p:spPr bwMode="hidden">
              <a:xfrm>
                <a:off x="5100733" y="-1"/>
                <a:ext cx="6813975" cy="6858001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87" name="Gruppieren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93" name="Gerader Verbinde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94" name="Gerader Verbinde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95" name="Gerader Verbinde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96" name="Gerader Verbinde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97" name="Gerader Verbinde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88" name="Gerader Verbinder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9" name="Gerader Verbinder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0" name="Gerader Verbinder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1" name="Gerader Verbinder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2" name="Gerader Verbinder 34"/>
              <p:cNvCxnSpPr/>
              <p:nvPr/>
            </p:nvCxnSpPr>
            <p:spPr bwMode="hidden">
              <a:xfrm flipH="1" flipV="1">
                <a:off x="-1" y="5864455"/>
                <a:ext cx="914814" cy="993545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7" name="Bildplatzhalter 2"/>
          <p:cNvSpPr>
            <a:spLocks noGrp="1"/>
          </p:cNvSpPr>
          <p:nvPr>
            <p:ph type="pic" idx="1" hasCustomPrompt="1"/>
          </p:nvPr>
        </p:nvSpPr>
        <p:spPr>
          <a:xfrm>
            <a:off x="2" y="3"/>
            <a:ext cx="4991999" cy="6189149"/>
          </a:xfrm>
          <a:solidFill>
            <a:srgbClr val="FFFFFF"/>
          </a:solidFill>
        </p:spPr>
        <p:txBody>
          <a:bodyPr tIns="457200">
            <a:normAutofit/>
          </a:bodyPr>
          <a:lstStyle>
            <a:lvl1pPr marL="0" indent="0" algn="ctr">
              <a:buNone/>
              <a:defRPr sz="26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  <a:endParaRPr lang="de-DE" dirty="0"/>
          </a:p>
        </p:txBody>
      </p:sp>
      <p:sp>
        <p:nvSpPr>
          <p:cNvPr id="58" name="Rechteck 57"/>
          <p:cNvSpPr/>
          <p:nvPr/>
        </p:nvSpPr>
        <p:spPr>
          <a:xfrm>
            <a:off x="11517154" y="6403280"/>
            <a:ext cx="335220" cy="205121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/>
          <a:p>
            <a:pPr algn="r">
              <a:buNone/>
            </a:pPr>
            <a:fld id="{2773FFD1-C597-4EAC-8C70-740C4FF6E514}" type="slidenum">
              <a:rPr lang="de-DE" sz="1333" smtClean="0">
                <a:solidFill>
                  <a:schemeClr val="tx2"/>
                </a:solidFill>
              </a:rPr>
              <a:pPr algn="r">
                <a:buNone/>
              </a:pPr>
              <a:t>‹Nr.›</a:t>
            </a:fld>
            <a:endParaRPr lang="de-DE" sz="1333" dirty="0">
              <a:solidFill>
                <a:schemeClr val="tx2"/>
              </a:solidFill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sz="quarter" idx="11" hasCustomPrompt="1"/>
          </p:nvPr>
        </p:nvSpPr>
        <p:spPr>
          <a:xfrm>
            <a:off x="5487160" y="1761067"/>
            <a:ext cx="5987291" cy="4318000"/>
          </a:xfrm>
        </p:spPr>
        <p:txBody>
          <a:bodyPr/>
          <a:lstStyle>
            <a:lvl1pPr>
              <a:buClr>
                <a:srgbClr val="FFFFFF"/>
              </a:buClr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defRPr>
                <a:solidFill>
                  <a:srgbClr val="FFFFFF"/>
                </a:solidFill>
              </a:defRPr>
            </a:lvl2pPr>
            <a:lvl3pPr marL="935977" indent="-311992">
              <a:buClr>
                <a:srgbClr val="FFFFFF"/>
              </a:buClr>
              <a:buFont typeface="Arial Black" pitchFamily="34" charset="0"/>
              <a:buChar char="›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  <a:lvl6pPr>
              <a:buClr>
                <a:srgbClr val="FFFFFF"/>
              </a:buClr>
              <a:defRPr>
                <a:solidFill>
                  <a:srgbClr val="FFFFFF"/>
                </a:solidFill>
              </a:defRPr>
            </a:lvl6pPr>
          </a:lstStyle>
          <a:p>
            <a:pPr lvl="0"/>
            <a:r>
              <a:rPr lang="en-US" dirty="0"/>
              <a:t>to edit Master text styles</a:t>
            </a:r>
            <a:endParaRPr lang="de-DE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cxnSp>
        <p:nvCxnSpPr>
          <p:cNvPr id="10" name="Gerade Verbindung 9"/>
          <p:cNvCxnSpPr/>
          <p:nvPr/>
        </p:nvCxnSpPr>
        <p:spPr bwMode="auto">
          <a:xfrm>
            <a:off x="5487160" y="1536000"/>
            <a:ext cx="6004224" cy="0"/>
          </a:xfrm>
          <a:prstGeom prst="line">
            <a:avLst/>
          </a:prstGeom>
          <a:noFill/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87160" y="192000"/>
            <a:ext cx="5987291" cy="12144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cxnSp>
        <p:nvCxnSpPr>
          <p:cNvPr id="62" name="Gerader Verbinder 147"/>
          <p:cNvCxnSpPr>
            <a:cxnSpLocks noChangeAspect="1"/>
          </p:cNvCxnSpPr>
          <p:nvPr/>
        </p:nvCxnSpPr>
        <p:spPr>
          <a:xfrm>
            <a:off x="0" y="6201831"/>
            <a:ext cx="12192000" cy="0"/>
          </a:xfrm>
          <a:prstGeom prst="line">
            <a:avLst/>
          </a:prstGeom>
          <a:ln w="15875" cap="flat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r Verbinder 147"/>
          <p:cNvCxnSpPr>
            <a:cxnSpLocks noChangeAspect="1"/>
          </p:cNvCxnSpPr>
          <p:nvPr/>
        </p:nvCxnSpPr>
        <p:spPr>
          <a:xfrm>
            <a:off x="0" y="6224096"/>
            <a:ext cx="12192000" cy="0"/>
          </a:xfrm>
          <a:prstGeom prst="line">
            <a:avLst/>
          </a:prstGeom>
          <a:ln w="12700" cap="flat"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3783349" y="6345990"/>
            <a:ext cx="7443451" cy="32590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333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pic>
        <p:nvPicPr>
          <p:cNvPr id="59" name="Bild 5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09" y="6370347"/>
            <a:ext cx="1500436" cy="296383"/>
          </a:xfrm>
          <a:prstGeom prst="rect">
            <a:avLst/>
          </a:prstGeom>
        </p:spPr>
      </p:pic>
      <p:pic>
        <p:nvPicPr>
          <p:cNvPr id="64" name="Picture 1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33752" y="6345990"/>
            <a:ext cx="865293" cy="357293"/>
          </a:xfrm>
          <a:prstGeom prst="rect">
            <a:avLst/>
          </a:prstGeom>
          <a:noFill/>
          <a:effectLst/>
        </p:spPr>
      </p:pic>
    </p:spTree>
    <p:extLst>
      <p:ext uri="{BB962C8B-B14F-4D97-AF65-F5344CB8AC3E}">
        <p14:creationId xmlns:p14="http://schemas.microsoft.com/office/powerpoint/2010/main" val="2206532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wischenfoli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 1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Bild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763"/>
          <a:stretch/>
        </p:blipFill>
        <p:spPr>
          <a:xfrm>
            <a:off x="0" y="2038064"/>
            <a:ext cx="12192000" cy="2706976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 bwMode="auto">
          <a:xfrm>
            <a:off x="1262480" y="642938"/>
            <a:ext cx="10929520" cy="1395125"/>
          </a:xfrm>
          <a:prstGeom prst="rect">
            <a:avLst/>
          </a:prstGeom>
          <a:solidFill>
            <a:srgbClr val="000000">
              <a:alpha val="5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120000" tIns="62400" rIns="120000" bIns="62400" numCol="1" rtlCol="0" anchor="ctr" anchorCtr="0" compatLnSpc="1">
            <a:prstTxWarp prst="textNoShape">
              <a:avLst/>
            </a:prstTxWarp>
          </a:bodyPr>
          <a:lstStyle/>
          <a:p>
            <a:pPr marL="478355" marR="0" indent="-334425" algn="l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7" name="Rechteck 16"/>
          <p:cNvSpPr/>
          <p:nvPr/>
        </p:nvSpPr>
        <p:spPr bwMode="auto">
          <a:xfrm>
            <a:off x="1262480" y="2050489"/>
            <a:ext cx="10929520" cy="2694551"/>
          </a:xfrm>
          <a:prstGeom prst="rect">
            <a:avLst/>
          </a:prstGeom>
          <a:solidFill>
            <a:srgbClr val="000000">
              <a:alpha val="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0000" tIns="62400" rIns="120000" bIns="62400" numCol="1" rtlCol="0" anchor="ctr" anchorCtr="0" compatLnSpc="1">
            <a:prstTxWarp prst="textNoShape">
              <a:avLst/>
            </a:prstTxWarp>
          </a:bodyPr>
          <a:lstStyle/>
          <a:p>
            <a:pPr marL="478355" marR="0" indent="-334425" algn="l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8" name="Rectangle 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524275" y="687464"/>
            <a:ext cx="7920716" cy="1170753"/>
          </a:xfrm>
        </p:spPr>
        <p:txBody>
          <a:bodyPr lIns="0" tIns="46038" rIns="0" bIns="46038" anchor="t" anchorCtr="0">
            <a:noAutofit/>
          </a:bodyPr>
          <a:lstStyle>
            <a:lvl1pPr>
              <a:lnSpc>
                <a:spcPct val="110000"/>
              </a:lnSpc>
              <a:defRPr sz="3467" b="1" cap="all">
                <a:solidFill>
                  <a:srgbClr val="FFFFFF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9" name="Rectangle 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524275" y="2646353"/>
            <a:ext cx="7920716" cy="991601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buFont typeface="Wingdings" pitchFamily="2" charset="2"/>
              <a:buNone/>
              <a:defRPr sz="2933" b="0">
                <a:solidFill>
                  <a:srgbClr val="003896"/>
                </a:solidFill>
              </a:defRPr>
            </a:lvl1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20" name="Rechteck 19"/>
          <p:cNvSpPr/>
          <p:nvPr/>
        </p:nvSpPr>
        <p:spPr bwMode="auto">
          <a:xfrm>
            <a:off x="2026" y="6114479"/>
            <a:ext cx="12189975" cy="623999"/>
          </a:xfrm>
          <a:prstGeom prst="rect">
            <a:avLst/>
          </a:prstGeom>
          <a:solidFill>
            <a:srgbClr val="00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120000" tIns="62400" rIns="120000" bIns="62400" numCol="1" rtlCol="0" anchor="ctr" anchorCtr="0" compatLnSpc="1">
            <a:prstTxWarp prst="textNoShape">
              <a:avLst/>
            </a:prstTxWarp>
          </a:bodyPr>
          <a:lstStyle/>
          <a:p>
            <a:pPr marL="478355" marR="0" indent="-334425" algn="l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pic>
        <p:nvPicPr>
          <p:cNvPr id="23" name="Picture 15" descr="Logo_RGB_360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06270" y="893212"/>
            <a:ext cx="2063997" cy="880955"/>
          </a:xfrm>
          <a:prstGeom prst="rect">
            <a:avLst/>
          </a:prstGeom>
          <a:noFill/>
          <a:effectLst/>
        </p:spPr>
      </p:pic>
      <p:pic>
        <p:nvPicPr>
          <p:cNvPr id="24" name="Bild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6426" y="6192639"/>
            <a:ext cx="2352212" cy="464635"/>
          </a:xfrm>
          <a:prstGeom prst="rect">
            <a:avLst/>
          </a:prstGeom>
        </p:spPr>
      </p:pic>
      <p:pic>
        <p:nvPicPr>
          <p:cNvPr id="13" name="Bild 12"/>
          <p:cNvPicPr>
            <a:picLocks noChangeAspect="1"/>
          </p:cNvPicPr>
          <p:nvPr/>
        </p:nvPicPr>
        <p:blipFill rotWithShape="1">
          <a:blip r:embed="rId6" cstate="screen">
            <a:alphaModFix amt="5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6" y="642938"/>
            <a:ext cx="1047615" cy="87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4067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it Text - Halbe Seite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ruppieren 4"/>
          <p:cNvGrpSpPr/>
          <p:nvPr/>
        </p:nvGrpSpPr>
        <p:grpSpPr bwMode="hidden">
          <a:xfrm>
            <a:off x="413" y="1"/>
            <a:ext cx="12192000" cy="6858001"/>
            <a:chOff x="-1" y="-1"/>
            <a:chExt cx="12192002" cy="6858001"/>
          </a:xfrm>
        </p:grpSpPr>
        <p:cxnSp>
          <p:nvCxnSpPr>
            <p:cNvPr id="110" name="Gerader Verbinde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1" name="Gerader Verbinde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2" name="Gerader Verbinde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3" name="Gerader Verbinde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4" name="Gerader Verbinde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5" name="Gerader Verbinde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6" name="Gerader Verbinde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7" name="Gerader Verbinde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8" name="Gerader Verbinde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9" name="Gerader Verbinde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20" name="Gerader Verbinde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21" name="Gerader Verbinde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22" name="Gerader Verbinde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23" name="Gerader Verbinde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24" name="Gerader Verbinde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grpSp>
          <p:nvGrpSpPr>
            <p:cNvPr id="125" name="Gruppieren 22"/>
            <p:cNvGrpSpPr/>
            <p:nvPr userDrawn="1"/>
          </p:nvGrpSpPr>
          <p:grpSpPr bwMode="hidden">
            <a:xfrm>
              <a:off x="-1" y="0"/>
              <a:ext cx="12192001" cy="6203243"/>
              <a:chOff x="-1" y="0"/>
              <a:chExt cx="12192001" cy="6203243"/>
            </a:xfrm>
          </p:grpSpPr>
          <p:cxnSp>
            <p:nvCxnSpPr>
              <p:cNvPr id="143" name="Gerader Verbinder 40"/>
              <p:cNvCxnSpPr/>
              <p:nvPr/>
            </p:nvCxnSpPr>
            <p:spPr bwMode="hidden">
              <a:xfrm>
                <a:off x="225424" y="0"/>
                <a:ext cx="6180607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4" name="Gerader Verbinder 41"/>
              <p:cNvCxnSpPr/>
              <p:nvPr/>
            </p:nvCxnSpPr>
            <p:spPr bwMode="hidden">
              <a:xfrm>
                <a:off x="1449154" y="0"/>
                <a:ext cx="6176077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5" name="Gerader Verbinder 42"/>
              <p:cNvCxnSpPr/>
              <p:nvPr/>
            </p:nvCxnSpPr>
            <p:spPr bwMode="hidden">
              <a:xfrm>
                <a:off x="2665982" y="0"/>
                <a:ext cx="6172805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6" name="Gerader Verbinder 43"/>
              <p:cNvCxnSpPr/>
              <p:nvPr/>
            </p:nvCxnSpPr>
            <p:spPr bwMode="hidden">
              <a:xfrm>
                <a:off x="3885118" y="0"/>
                <a:ext cx="6161580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7" name="Gerader Verbinder 44"/>
              <p:cNvCxnSpPr/>
              <p:nvPr/>
            </p:nvCxnSpPr>
            <p:spPr bwMode="hidden">
              <a:xfrm>
                <a:off x="5106503" y="0"/>
                <a:ext cx="6159396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48" name="Gruppieren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54" name="Gerader Verbinde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55" name="Gerader Verbinde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56" name="Gerader Verbinde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57" name="Gerader Verbinde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58" name="Gerader Verbinde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149" name="Gerader Verbinder 46"/>
              <p:cNvCxnSpPr/>
              <p:nvPr/>
            </p:nvCxnSpPr>
            <p:spPr bwMode="hidden">
              <a:xfrm flipH="1" flipV="1">
                <a:off x="0" y="1012055"/>
                <a:ext cx="5169897" cy="5191188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50" name="Gerader Verbinder 47"/>
              <p:cNvCxnSpPr/>
              <p:nvPr/>
            </p:nvCxnSpPr>
            <p:spPr bwMode="hidden">
              <a:xfrm flipH="1" flipV="1">
                <a:off x="0" y="2227340"/>
                <a:ext cx="3956342" cy="397590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51" name="Gerader Verbinder 48"/>
              <p:cNvCxnSpPr/>
              <p:nvPr/>
            </p:nvCxnSpPr>
            <p:spPr bwMode="hidden">
              <a:xfrm flipH="1" flipV="1">
                <a:off x="2" y="3432152"/>
                <a:ext cx="2754074" cy="277109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52" name="Gerader Verbinder 49"/>
              <p:cNvCxnSpPr/>
              <p:nvPr/>
            </p:nvCxnSpPr>
            <p:spPr bwMode="hidden">
              <a:xfrm flipH="1" flipV="1">
                <a:off x="-1" y="4651432"/>
                <a:ext cx="1551810" cy="155181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53" name="Gerader Verbinder 50"/>
              <p:cNvCxnSpPr/>
              <p:nvPr/>
            </p:nvCxnSpPr>
            <p:spPr bwMode="hidden">
              <a:xfrm flipH="1" flipV="1">
                <a:off x="2" y="5864461"/>
                <a:ext cx="321317" cy="33878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126" name="Gruppieren 23"/>
            <p:cNvGrpSpPr/>
            <p:nvPr userDrawn="1"/>
          </p:nvGrpSpPr>
          <p:grpSpPr bwMode="hidden">
            <a:xfrm flipH="1">
              <a:off x="0" y="-1"/>
              <a:ext cx="12192001" cy="6203244"/>
              <a:chOff x="-1" y="-1"/>
              <a:chExt cx="12192001" cy="6203244"/>
            </a:xfrm>
          </p:grpSpPr>
          <p:cxnSp>
            <p:nvCxnSpPr>
              <p:cNvPr id="127" name="Gerader Verbinder 24"/>
              <p:cNvCxnSpPr/>
              <p:nvPr/>
            </p:nvCxnSpPr>
            <p:spPr bwMode="hidden">
              <a:xfrm>
                <a:off x="225424" y="0"/>
                <a:ext cx="6181433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8" name="Gerader Verbinder 25"/>
              <p:cNvCxnSpPr/>
              <p:nvPr/>
            </p:nvCxnSpPr>
            <p:spPr bwMode="hidden">
              <a:xfrm>
                <a:off x="1449153" y="0"/>
                <a:ext cx="6176905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9" name="Gerader Verbinder 26"/>
              <p:cNvCxnSpPr/>
              <p:nvPr/>
            </p:nvCxnSpPr>
            <p:spPr bwMode="hidden">
              <a:xfrm>
                <a:off x="2665981" y="0"/>
                <a:ext cx="6162344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0" name="Gerader Verbinder 27"/>
              <p:cNvCxnSpPr/>
              <p:nvPr/>
            </p:nvCxnSpPr>
            <p:spPr bwMode="hidden">
              <a:xfrm>
                <a:off x="3885118" y="0"/>
                <a:ext cx="6156763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1" name="Gerader Verbinder 28"/>
              <p:cNvCxnSpPr/>
              <p:nvPr/>
            </p:nvCxnSpPr>
            <p:spPr bwMode="hidden">
              <a:xfrm>
                <a:off x="5093960" y="-1"/>
                <a:ext cx="6184055" cy="6203244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32" name="Gruppieren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38" name="Gerader Verbinde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39" name="Gerader Verbinde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40" name="Gerader Verbinde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41" name="Gerader Verbinde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42" name="Gerader Verbinde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133" name="Gerader Verbinder 30"/>
              <p:cNvCxnSpPr/>
              <p:nvPr/>
            </p:nvCxnSpPr>
            <p:spPr bwMode="hidden">
              <a:xfrm flipH="1" flipV="1">
                <a:off x="-1" y="1012055"/>
                <a:ext cx="5176370" cy="5191188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4" name="Gerader Verbinder 31"/>
              <p:cNvCxnSpPr/>
              <p:nvPr/>
            </p:nvCxnSpPr>
            <p:spPr bwMode="hidden">
              <a:xfrm flipH="1" flipV="1">
                <a:off x="-1" y="2227340"/>
                <a:ext cx="3962814" cy="397590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5" name="Gerader Verbinder 32"/>
              <p:cNvCxnSpPr/>
              <p:nvPr/>
            </p:nvCxnSpPr>
            <p:spPr bwMode="hidden">
              <a:xfrm flipH="1" flipV="1">
                <a:off x="-1" y="3432152"/>
                <a:ext cx="2715391" cy="277109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6" name="Gerader Verbinder 33"/>
              <p:cNvCxnSpPr/>
              <p:nvPr/>
            </p:nvCxnSpPr>
            <p:spPr bwMode="hidden">
              <a:xfrm flipH="1" flipV="1">
                <a:off x="-1" y="4651432"/>
                <a:ext cx="1490952" cy="155181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7" name="Gerader Verbinder 34"/>
              <p:cNvCxnSpPr/>
              <p:nvPr/>
            </p:nvCxnSpPr>
            <p:spPr bwMode="hidden">
              <a:xfrm flipH="1" flipV="1">
                <a:off x="-1" y="5864456"/>
                <a:ext cx="316503" cy="338787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7" name="Bildplatzhalter 2"/>
          <p:cNvSpPr>
            <a:spLocks noGrp="1"/>
          </p:cNvSpPr>
          <p:nvPr>
            <p:ph type="pic" idx="1" hasCustomPrompt="1"/>
          </p:nvPr>
        </p:nvSpPr>
        <p:spPr>
          <a:xfrm>
            <a:off x="2" y="-2"/>
            <a:ext cx="4991999" cy="6858003"/>
          </a:xfrm>
          <a:solidFill>
            <a:srgbClr val="FFFFFF"/>
          </a:solidFill>
        </p:spPr>
        <p:txBody>
          <a:bodyPr tIns="457200">
            <a:normAutofit/>
          </a:bodyPr>
          <a:lstStyle>
            <a:lvl1pPr marL="0" indent="0" algn="ctr">
              <a:buNone/>
              <a:defRPr sz="26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1" hasCustomPrompt="1"/>
          </p:nvPr>
        </p:nvSpPr>
        <p:spPr>
          <a:xfrm>
            <a:off x="5487160" y="1761067"/>
            <a:ext cx="5987291" cy="4318000"/>
          </a:xfrm>
        </p:spPr>
        <p:txBody>
          <a:bodyPr/>
          <a:lstStyle>
            <a:lvl1pPr>
              <a:buClr>
                <a:srgbClr val="474847"/>
              </a:buClr>
              <a:defRPr>
                <a:solidFill>
                  <a:schemeClr val="bg1"/>
                </a:solidFill>
              </a:defRPr>
            </a:lvl1pPr>
            <a:lvl2pPr>
              <a:buClr>
                <a:srgbClr val="474847"/>
              </a:buClr>
              <a:defRPr>
                <a:solidFill>
                  <a:schemeClr val="bg1"/>
                </a:solidFill>
              </a:defRPr>
            </a:lvl2pPr>
            <a:lvl3pPr marL="935977" indent="-311992">
              <a:buClr>
                <a:srgbClr val="474847"/>
              </a:buClr>
              <a:buFont typeface="Arial Black" pitchFamily="34" charset="0"/>
              <a:buChar char="›"/>
              <a:defRPr>
                <a:solidFill>
                  <a:schemeClr val="bg1"/>
                </a:solidFill>
              </a:defRPr>
            </a:lvl3pPr>
            <a:lvl4pPr>
              <a:buClr>
                <a:srgbClr val="474847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474847"/>
              </a:buClr>
              <a:defRPr>
                <a:solidFill>
                  <a:schemeClr val="bg1"/>
                </a:solidFill>
              </a:defRPr>
            </a:lvl5pPr>
            <a:lvl6pPr>
              <a:buClr>
                <a:srgbClr val="474847"/>
              </a:buClr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en-US" dirty="0"/>
              <a:t>to edit Master text styles</a:t>
            </a:r>
            <a:endParaRPr lang="de-DE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cxnSp>
        <p:nvCxnSpPr>
          <p:cNvPr id="10" name="Gerade Verbindung 9"/>
          <p:cNvCxnSpPr/>
          <p:nvPr/>
        </p:nvCxnSpPr>
        <p:spPr bwMode="auto">
          <a:xfrm>
            <a:off x="5487160" y="1536000"/>
            <a:ext cx="6004224" cy="0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87160" y="192000"/>
            <a:ext cx="5987291" cy="1214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58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5487160" y="6345990"/>
            <a:ext cx="5739640" cy="32590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333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340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ild mit Text - Halbe Seite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Gruppieren 4"/>
          <p:cNvGrpSpPr/>
          <p:nvPr/>
        </p:nvGrpSpPr>
        <p:grpSpPr bwMode="hidden">
          <a:xfrm>
            <a:off x="413" y="1"/>
            <a:ext cx="12192000" cy="6858001"/>
            <a:chOff x="-1" y="-1"/>
            <a:chExt cx="12192002" cy="6858001"/>
          </a:xfrm>
        </p:grpSpPr>
        <p:cxnSp>
          <p:nvCxnSpPr>
            <p:cNvPr id="161" name="Gerader Verbinde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2" name="Gerader Verbinde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3" name="Gerader Verbinde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4" name="Gerader Verbinde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5" name="Gerader Verbinde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6" name="Gerader Verbinde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7" name="Gerader Verbinde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8" name="Gerader Verbinde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9" name="Gerader Verbinde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70" name="Gerader Verbinde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71" name="Gerader Verbinde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72" name="Gerader Verbinde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73" name="Gerader Verbinde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74" name="Gerader Verbinde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75" name="Gerader Verbinde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grpSp>
          <p:nvGrpSpPr>
            <p:cNvPr id="176" name="Gruppieren 22"/>
            <p:cNvGrpSpPr/>
            <p:nvPr userDrawn="1"/>
          </p:nvGrpSpPr>
          <p:grpSpPr bwMode="hidden">
            <a:xfrm>
              <a:off x="-1" y="0"/>
              <a:ext cx="12192001" cy="6203243"/>
              <a:chOff x="-1" y="0"/>
              <a:chExt cx="12192001" cy="6203243"/>
            </a:xfrm>
          </p:grpSpPr>
          <p:cxnSp>
            <p:nvCxnSpPr>
              <p:cNvPr id="194" name="Gerader Verbinder 40"/>
              <p:cNvCxnSpPr/>
              <p:nvPr/>
            </p:nvCxnSpPr>
            <p:spPr bwMode="hidden">
              <a:xfrm>
                <a:off x="225424" y="0"/>
                <a:ext cx="6180607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5" name="Gerader Verbinder 41"/>
              <p:cNvCxnSpPr/>
              <p:nvPr/>
            </p:nvCxnSpPr>
            <p:spPr bwMode="hidden">
              <a:xfrm>
                <a:off x="1449154" y="0"/>
                <a:ext cx="6176077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6" name="Gerader Verbinder 42"/>
              <p:cNvCxnSpPr/>
              <p:nvPr/>
            </p:nvCxnSpPr>
            <p:spPr bwMode="hidden">
              <a:xfrm>
                <a:off x="2665982" y="0"/>
                <a:ext cx="6172805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7" name="Gerader Verbinder 43"/>
              <p:cNvCxnSpPr/>
              <p:nvPr/>
            </p:nvCxnSpPr>
            <p:spPr bwMode="hidden">
              <a:xfrm>
                <a:off x="3885118" y="0"/>
                <a:ext cx="6161580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8" name="Gerader Verbinder 44"/>
              <p:cNvCxnSpPr/>
              <p:nvPr/>
            </p:nvCxnSpPr>
            <p:spPr bwMode="hidden">
              <a:xfrm>
                <a:off x="5106503" y="0"/>
                <a:ext cx="6159396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99" name="Gruppieren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205" name="Gerader Verbinde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06" name="Gerader Verbinde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07" name="Gerader Verbinde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08" name="Gerader Verbinde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09" name="Gerader Verbinde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200" name="Gerader Verbinder 46"/>
              <p:cNvCxnSpPr/>
              <p:nvPr/>
            </p:nvCxnSpPr>
            <p:spPr bwMode="hidden">
              <a:xfrm flipH="1" flipV="1">
                <a:off x="0" y="1012055"/>
                <a:ext cx="5169897" cy="5191188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01" name="Gerader Verbinder 47"/>
              <p:cNvCxnSpPr/>
              <p:nvPr/>
            </p:nvCxnSpPr>
            <p:spPr bwMode="hidden">
              <a:xfrm flipH="1" flipV="1">
                <a:off x="0" y="2227340"/>
                <a:ext cx="3956342" cy="397590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02" name="Gerader Verbinder 48"/>
              <p:cNvCxnSpPr/>
              <p:nvPr/>
            </p:nvCxnSpPr>
            <p:spPr bwMode="hidden">
              <a:xfrm flipH="1" flipV="1">
                <a:off x="2" y="3432152"/>
                <a:ext cx="2754074" cy="277109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03" name="Gerader Verbinder 49"/>
              <p:cNvCxnSpPr/>
              <p:nvPr/>
            </p:nvCxnSpPr>
            <p:spPr bwMode="hidden">
              <a:xfrm flipH="1" flipV="1">
                <a:off x="-1" y="4651432"/>
                <a:ext cx="1551810" cy="155181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04" name="Gerader Verbinder 50"/>
              <p:cNvCxnSpPr/>
              <p:nvPr/>
            </p:nvCxnSpPr>
            <p:spPr bwMode="hidden">
              <a:xfrm flipH="1" flipV="1">
                <a:off x="2" y="5864461"/>
                <a:ext cx="321317" cy="33878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177" name="Gruppieren 23"/>
            <p:cNvGrpSpPr/>
            <p:nvPr userDrawn="1"/>
          </p:nvGrpSpPr>
          <p:grpSpPr bwMode="hidden">
            <a:xfrm flipH="1">
              <a:off x="0" y="-1"/>
              <a:ext cx="12192001" cy="6203244"/>
              <a:chOff x="-1" y="-1"/>
              <a:chExt cx="12192001" cy="6203244"/>
            </a:xfrm>
          </p:grpSpPr>
          <p:cxnSp>
            <p:nvCxnSpPr>
              <p:cNvPr id="178" name="Gerader Verbinder 24"/>
              <p:cNvCxnSpPr/>
              <p:nvPr/>
            </p:nvCxnSpPr>
            <p:spPr bwMode="hidden">
              <a:xfrm>
                <a:off x="225424" y="0"/>
                <a:ext cx="6181433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9" name="Gerader Verbinder 25"/>
              <p:cNvCxnSpPr/>
              <p:nvPr/>
            </p:nvCxnSpPr>
            <p:spPr bwMode="hidden">
              <a:xfrm>
                <a:off x="1449153" y="0"/>
                <a:ext cx="6176905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0" name="Gerader Verbinder 26"/>
              <p:cNvCxnSpPr/>
              <p:nvPr/>
            </p:nvCxnSpPr>
            <p:spPr bwMode="hidden">
              <a:xfrm>
                <a:off x="2665981" y="0"/>
                <a:ext cx="6162344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1" name="Gerader Verbinder 27"/>
              <p:cNvCxnSpPr/>
              <p:nvPr/>
            </p:nvCxnSpPr>
            <p:spPr bwMode="hidden">
              <a:xfrm>
                <a:off x="3885118" y="0"/>
                <a:ext cx="6156763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2" name="Gerader Verbinder 28"/>
              <p:cNvCxnSpPr/>
              <p:nvPr/>
            </p:nvCxnSpPr>
            <p:spPr bwMode="hidden">
              <a:xfrm>
                <a:off x="5093960" y="-1"/>
                <a:ext cx="6184055" cy="6203244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83" name="Gruppieren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89" name="Gerader Verbinde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90" name="Gerader Verbinde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91" name="Gerader Verbinde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92" name="Gerader Verbinde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93" name="Gerader Verbinde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184" name="Gerader Verbinder 30"/>
              <p:cNvCxnSpPr/>
              <p:nvPr/>
            </p:nvCxnSpPr>
            <p:spPr bwMode="hidden">
              <a:xfrm flipH="1" flipV="1">
                <a:off x="-1" y="1012055"/>
                <a:ext cx="5176370" cy="5191188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5" name="Gerader Verbinder 31"/>
              <p:cNvCxnSpPr/>
              <p:nvPr/>
            </p:nvCxnSpPr>
            <p:spPr bwMode="hidden">
              <a:xfrm flipH="1" flipV="1">
                <a:off x="-1" y="2227340"/>
                <a:ext cx="3962814" cy="397590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6" name="Gerader Verbinder 32"/>
              <p:cNvCxnSpPr/>
              <p:nvPr/>
            </p:nvCxnSpPr>
            <p:spPr bwMode="hidden">
              <a:xfrm flipH="1" flipV="1">
                <a:off x="-1" y="3432152"/>
                <a:ext cx="2715391" cy="277109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7" name="Gerader Verbinder 33"/>
              <p:cNvCxnSpPr/>
              <p:nvPr/>
            </p:nvCxnSpPr>
            <p:spPr bwMode="hidden">
              <a:xfrm flipH="1" flipV="1">
                <a:off x="-1" y="4651432"/>
                <a:ext cx="1490952" cy="155181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8" name="Gerader Verbinder 34"/>
              <p:cNvCxnSpPr/>
              <p:nvPr/>
            </p:nvCxnSpPr>
            <p:spPr bwMode="hidden">
              <a:xfrm flipH="1" flipV="1">
                <a:off x="-1" y="5864456"/>
                <a:ext cx="316503" cy="338787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7" name="Bildplatzhalter 2"/>
          <p:cNvSpPr>
            <a:spLocks noGrp="1"/>
          </p:cNvSpPr>
          <p:nvPr>
            <p:ph type="pic" idx="1" hasCustomPrompt="1"/>
          </p:nvPr>
        </p:nvSpPr>
        <p:spPr>
          <a:xfrm>
            <a:off x="2" y="1"/>
            <a:ext cx="4991999" cy="6197599"/>
          </a:xfrm>
          <a:solidFill>
            <a:srgbClr val="FFFFFF"/>
          </a:solidFill>
        </p:spPr>
        <p:txBody>
          <a:bodyPr tIns="457200">
            <a:normAutofit/>
          </a:bodyPr>
          <a:lstStyle>
            <a:lvl1pPr marL="0" indent="0" algn="ctr">
              <a:buNone/>
              <a:defRPr sz="26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1" hasCustomPrompt="1"/>
          </p:nvPr>
        </p:nvSpPr>
        <p:spPr>
          <a:xfrm>
            <a:off x="5487160" y="1769533"/>
            <a:ext cx="5987291" cy="4309533"/>
          </a:xfrm>
        </p:spPr>
        <p:txBody>
          <a:bodyPr/>
          <a:lstStyle>
            <a:lvl1pPr>
              <a:buClr>
                <a:srgbClr val="474847"/>
              </a:buClr>
              <a:defRPr>
                <a:solidFill>
                  <a:schemeClr val="bg1"/>
                </a:solidFill>
              </a:defRPr>
            </a:lvl1pPr>
            <a:lvl2pPr>
              <a:buClr>
                <a:srgbClr val="474847"/>
              </a:buClr>
              <a:defRPr>
                <a:solidFill>
                  <a:schemeClr val="bg1"/>
                </a:solidFill>
              </a:defRPr>
            </a:lvl2pPr>
            <a:lvl3pPr marL="935977" indent="-311992">
              <a:buClr>
                <a:srgbClr val="474847"/>
              </a:buClr>
              <a:buFont typeface="Arial Black" pitchFamily="34" charset="0"/>
              <a:buChar char="›"/>
              <a:defRPr>
                <a:solidFill>
                  <a:schemeClr val="bg1"/>
                </a:solidFill>
              </a:defRPr>
            </a:lvl3pPr>
            <a:lvl4pPr>
              <a:buClr>
                <a:srgbClr val="474847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474847"/>
              </a:buClr>
              <a:defRPr>
                <a:solidFill>
                  <a:schemeClr val="bg1"/>
                </a:solidFill>
              </a:defRPr>
            </a:lvl5pPr>
            <a:lvl6pPr>
              <a:buClr>
                <a:srgbClr val="474847"/>
              </a:buClr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en-US" dirty="0"/>
              <a:t>to edit Master text styles</a:t>
            </a:r>
            <a:endParaRPr lang="de-DE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  <a:p>
            <a:pPr lvl="5"/>
            <a:r>
              <a:rPr lang="de-DE" dirty="0" err="1"/>
              <a:t>sixth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cxnSp>
        <p:nvCxnSpPr>
          <p:cNvPr id="10" name="Gerade Verbindung 9"/>
          <p:cNvCxnSpPr/>
          <p:nvPr/>
        </p:nvCxnSpPr>
        <p:spPr bwMode="auto">
          <a:xfrm>
            <a:off x="5487160" y="1536000"/>
            <a:ext cx="6004224" cy="0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87160" y="192000"/>
            <a:ext cx="5987291" cy="1214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57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3783349" y="6345990"/>
            <a:ext cx="7443451" cy="32590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333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7044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reenshots mit Text"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73000">
              <a:schemeClr val="bg1">
                <a:lumMod val="75000"/>
              </a:schemeClr>
            </a:gs>
            <a:gs pos="3800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uppieren 4"/>
          <p:cNvGrpSpPr/>
          <p:nvPr/>
        </p:nvGrpSpPr>
        <p:grpSpPr bwMode="hidden">
          <a:xfrm>
            <a:off x="413" y="1"/>
            <a:ext cx="12192000" cy="6858001"/>
            <a:chOff x="-1" y="-1"/>
            <a:chExt cx="12192002" cy="6858001"/>
          </a:xfrm>
        </p:grpSpPr>
        <p:cxnSp>
          <p:nvCxnSpPr>
            <p:cNvPr id="66" name="Gerader Verbinde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9" name="Gerader Verbinde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0" name="Gerader Verbinde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1" name="Gerader Verbinde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2" name="Gerader Verbinde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3" name="Gerader Verbinde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4" name="Gerader Verbinde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5" name="Gerader Verbinde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6" name="Gerader Verbinde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7" name="Gerader Verbinde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8" name="Gerader Verbinde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9" name="Gerader Verbinde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80" name="Gerader Verbinde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81" name="Gerader Verbinde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82" name="Gerader Verbinde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83" name="Gerader Verbinder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grpSp>
          <p:nvGrpSpPr>
            <p:cNvPr id="84" name="Gruppieren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02" name="Gerader Verbinder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3" name="Gerader Verbinder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4" name="Gerader Verbinder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5" name="Gerader Verbinder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6" name="Gerader Verbinder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07" name="Gruppieren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13" name="Gerader Verbinde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14" name="Gerader Verbinde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15" name="Gerader Verbinde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16" name="Gerader Verbinde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17" name="Gerader Verbinde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108" name="Gerader Verbinder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9" name="Gerader Verbinder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10" name="Gerader Verbinder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11" name="Gerader Verbinder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12" name="Gerader Verbinder 50"/>
              <p:cNvCxnSpPr/>
              <p:nvPr/>
            </p:nvCxnSpPr>
            <p:spPr bwMode="hidden">
              <a:xfrm flipH="1" flipV="1">
                <a:off x="-1" y="5864456"/>
                <a:ext cx="934307" cy="993541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85" name="Gruppieren 23"/>
            <p:cNvGrpSpPr/>
            <p:nvPr userDrawn="1"/>
          </p:nvGrpSpPr>
          <p:grpSpPr bwMode="hidden">
            <a:xfrm flipH="1">
              <a:off x="0" y="-1"/>
              <a:ext cx="12192001" cy="6858001"/>
              <a:chOff x="-1" y="-1"/>
              <a:chExt cx="12192001" cy="6858001"/>
            </a:xfrm>
          </p:grpSpPr>
          <p:cxnSp>
            <p:nvCxnSpPr>
              <p:cNvPr id="86" name="Gerader Verbinder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7" name="Gerader Verbinder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8" name="Gerader Verbinder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9" name="Gerader Verbinder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0" name="Gerader Verbinder 28"/>
              <p:cNvCxnSpPr/>
              <p:nvPr/>
            </p:nvCxnSpPr>
            <p:spPr bwMode="hidden">
              <a:xfrm>
                <a:off x="5100733" y="-1"/>
                <a:ext cx="6813975" cy="6858001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91" name="Gruppieren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97" name="Gerader Verbinde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98" name="Gerader Verbinde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99" name="Gerader Verbinde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00" name="Gerader Verbinde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01" name="Gerader Verbinde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92" name="Gerader Verbinder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3" name="Gerader Verbinder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4" name="Gerader Verbinder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5" name="Gerader Verbinder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6" name="Gerader Verbinder 34"/>
              <p:cNvCxnSpPr/>
              <p:nvPr/>
            </p:nvCxnSpPr>
            <p:spPr bwMode="hidden">
              <a:xfrm flipH="1" flipV="1">
                <a:off x="-1" y="5864455"/>
                <a:ext cx="914814" cy="993545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87160" y="192000"/>
            <a:ext cx="5987291" cy="12144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cxnSp>
        <p:nvCxnSpPr>
          <p:cNvPr id="10" name="Gerade Verbindung 9"/>
          <p:cNvCxnSpPr/>
          <p:nvPr/>
        </p:nvCxnSpPr>
        <p:spPr bwMode="auto">
          <a:xfrm>
            <a:off x="5487160" y="1536000"/>
            <a:ext cx="6004224" cy="0"/>
          </a:xfrm>
          <a:prstGeom prst="line">
            <a:avLst/>
          </a:prstGeom>
          <a:noFill/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8" name="Rechteck 57"/>
          <p:cNvSpPr/>
          <p:nvPr/>
        </p:nvSpPr>
        <p:spPr>
          <a:xfrm>
            <a:off x="11517154" y="6403280"/>
            <a:ext cx="335220" cy="205121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/>
          <a:p>
            <a:pPr algn="r">
              <a:buNone/>
            </a:pPr>
            <a:fld id="{2773FFD1-C597-4EAC-8C70-740C4FF6E514}" type="slidenum">
              <a:rPr lang="de-DE" sz="1333" smtClean="0">
                <a:solidFill>
                  <a:schemeClr val="tx2"/>
                </a:solidFill>
              </a:rPr>
              <a:pPr algn="r">
                <a:buNone/>
              </a:pPr>
              <a:t>‹Nr.›</a:t>
            </a:fld>
            <a:endParaRPr lang="de-DE" sz="1333" dirty="0">
              <a:solidFill>
                <a:schemeClr val="tx2"/>
              </a:solidFill>
            </a:endParaRPr>
          </a:p>
        </p:txBody>
      </p:sp>
      <p:sp>
        <p:nvSpPr>
          <p:cNvPr id="59" name="Inhaltsplatzhalter 5"/>
          <p:cNvSpPr>
            <a:spLocks noGrp="1"/>
          </p:cNvSpPr>
          <p:nvPr>
            <p:ph sz="quarter" idx="11" hasCustomPrompt="1"/>
          </p:nvPr>
        </p:nvSpPr>
        <p:spPr>
          <a:xfrm>
            <a:off x="5487160" y="1701801"/>
            <a:ext cx="5987291" cy="4276991"/>
          </a:xfrm>
        </p:spPr>
        <p:txBody>
          <a:bodyPr/>
          <a:lstStyle>
            <a:lvl1pPr marL="0" indent="0">
              <a:buClr>
                <a:srgbClr val="FFFFFF"/>
              </a:buClr>
              <a:buNone/>
              <a:defRPr sz="2667"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  <a:lvl6pPr>
              <a:buClr>
                <a:srgbClr val="FFFFFF"/>
              </a:buClr>
              <a:defRPr>
                <a:solidFill>
                  <a:srgbClr val="FFFFFF"/>
                </a:solidFill>
              </a:defRPr>
            </a:lvl6pPr>
          </a:lstStyle>
          <a:p>
            <a:pPr lvl="0"/>
            <a:r>
              <a:rPr lang="en-US" dirty="0"/>
              <a:t>to edit Master text styles</a:t>
            </a:r>
            <a:endParaRPr lang="de-DE" dirty="0"/>
          </a:p>
        </p:txBody>
      </p:sp>
      <p:sp>
        <p:nvSpPr>
          <p:cNvPr id="63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3783349" y="6345990"/>
            <a:ext cx="7443451" cy="32590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333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pic>
        <p:nvPicPr>
          <p:cNvPr id="62" name="Bild 6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09" y="6370347"/>
            <a:ext cx="1500436" cy="296383"/>
          </a:xfrm>
          <a:prstGeom prst="rect">
            <a:avLst/>
          </a:prstGeom>
        </p:spPr>
      </p:pic>
      <p:pic>
        <p:nvPicPr>
          <p:cNvPr id="64" name="Picture 1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33752" y="6345990"/>
            <a:ext cx="865293" cy="357293"/>
          </a:xfrm>
          <a:prstGeom prst="rect">
            <a:avLst/>
          </a:prstGeom>
          <a:noFill/>
          <a:effectLst/>
        </p:spPr>
      </p:pic>
      <p:pic>
        <p:nvPicPr>
          <p:cNvPr id="60" name="Bild 5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334" y="374025"/>
            <a:ext cx="3880557" cy="2592091"/>
          </a:xfrm>
          <a:prstGeom prst="rect">
            <a:avLst/>
          </a:prstGeom>
          <a:effectLst>
            <a:reflection blurRad="6350" stA="28000" endA="300" endPos="17000" dist="12700" dir="5400000" sy="-100000" algn="bl" rotWithShape="0"/>
          </a:effectLst>
        </p:spPr>
      </p:pic>
      <p:sp>
        <p:nvSpPr>
          <p:cNvPr id="61" name="Bildplatzhalter 2"/>
          <p:cNvSpPr>
            <a:spLocks noGrp="1"/>
          </p:cNvSpPr>
          <p:nvPr>
            <p:ph type="pic" idx="1" hasCustomPrompt="1"/>
          </p:nvPr>
        </p:nvSpPr>
        <p:spPr>
          <a:xfrm>
            <a:off x="997583" y="541888"/>
            <a:ext cx="3774536" cy="2336777"/>
          </a:xfrm>
          <a:solidFill>
            <a:srgbClr val="FFFFFF"/>
          </a:solidFill>
          <a:effectLst/>
        </p:spPr>
        <p:txBody>
          <a:bodyPr tIns="457200">
            <a:normAutofit/>
          </a:bodyPr>
          <a:lstStyle>
            <a:lvl1pPr marL="0" indent="0" algn="ctr">
              <a:buNone/>
              <a:defRPr sz="26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  <a:endParaRPr lang="de-DE" dirty="0"/>
          </a:p>
        </p:txBody>
      </p:sp>
      <p:pic>
        <p:nvPicPr>
          <p:cNvPr id="67" name="Bild 6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334" y="3386700"/>
            <a:ext cx="3880557" cy="2592091"/>
          </a:xfrm>
          <a:prstGeom prst="rect">
            <a:avLst/>
          </a:prstGeom>
          <a:effectLst>
            <a:reflection blurRad="6350" stA="28000" endA="300" endPos="17000" dist="12700" dir="5400000" sy="-100000" algn="bl" rotWithShape="0"/>
          </a:effectLst>
        </p:spPr>
      </p:pic>
      <p:sp>
        <p:nvSpPr>
          <p:cNvPr id="68" name="Bildplatzhalter 2"/>
          <p:cNvSpPr>
            <a:spLocks noGrp="1"/>
          </p:cNvSpPr>
          <p:nvPr>
            <p:ph type="pic" idx="12" hasCustomPrompt="1"/>
          </p:nvPr>
        </p:nvSpPr>
        <p:spPr>
          <a:xfrm>
            <a:off x="997583" y="3554562"/>
            <a:ext cx="3774536" cy="2336777"/>
          </a:xfrm>
          <a:solidFill>
            <a:srgbClr val="FFFFFF"/>
          </a:solidFill>
          <a:effectLst/>
        </p:spPr>
        <p:txBody>
          <a:bodyPr tIns="457200">
            <a:normAutofit/>
          </a:bodyPr>
          <a:lstStyle>
            <a:lvl1pPr marL="0" indent="0" algn="ctr">
              <a:buNone/>
              <a:defRPr sz="26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172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reenshots mit Text auf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uppieren 4"/>
          <p:cNvGrpSpPr/>
          <p:nvPr/>
        </p:nvGrpSpPr>
        <p:grpSpPr bwMode="hidden">
          <a:xfrm>
            <a:off x="413" y="1"/>
            <a:ext cx="12192000" cy="6858001"/>
            <a:chOff x="-1" y="-1"/>
            <a:chExt cx="12192002" cy="6858001"/>
          </a:xfrm>
        </p:grpSpPr>
        <p:cxnSp>
          <p:nvCxnSpPr>
            <p:cNvPr id="60" name="Gerader Verbinde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1" name="Gerader Verbinde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2" name="Gerader Verbinde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5" name="Gerader Verbinde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6" name="Gerader Verbinde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08" name="Gerader Verbinde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09" name="Gerader Verbinde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0" name="Gerader Verbinde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1" name="Gerader Verbinde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2" name="Gerader Verbinde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3" name="Gerader Verbinde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4" name="Gerader Verbinde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5" name="Gerader Verbinde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6" name="Gerader Verbinde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7" name="Gerader Verbinde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grpSp>
          <p:nvGrpSpPr>
            <p:cNvPr id="119" name="Gruppieren 22"/>
            <p:cNvGrpSpPr/>
            <p:nvPr userDrawn="1"/>
          </p:nvGrpSpPr>
          <p:grpSpPr bwMode="hidden">
            <a:xfrm>
              <a:off x="-1" y="0"/>
              <a:ext cx="12192001" cy="6203243"/>
              <a:chOff x="-1" y="0"/>
              <a:chExt cx="12192001" cy="6203243"/>
            </a:xfrm>
          </p:grpSpPr>
          <p:cxnSp>
            <p:nvCxnSpPr>
              <p:cNvPr id="137" name="Gerader Verbinder 40"/>
              <p:cNvCxnSpPr/>
              <p:nvPr/>
            </p:nvCxnSpPr>
            <p:spPr bwMode="hidden">
              <a:xfrm>
                <a:off x="225424" y="0"/>
                <a:ext cx="6180607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8" name="Gerader Verbinder 41"/>
              <p:cNvCxnSpPr/>
              <p:nvPr/>
            </p:nvCxnSpPr>
            <p:spPr bwMode="hidden">
              <a:xfrm>
                <a:off x="1449154" y="0"/>
                <a:ext cx="6176077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9" name="Gerader Verbinder 42"/>
              <p:cNvCxnSpPr/>
              <p:nvPr/>
            </p:nvCxnSpPr>
            <p:spPr bwMode="hidden">
              <a:xfrm>
                <a:off x="2665982" y="0"/>
                <a:ext cx="6172805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0" name="Gerader Verbinder 43"/>
              <p:cNvCxnSpPr/>
              <p:nvPr/>
            </p:nvCxnSpPr>
            <p:spPr bwMode="hidden">
              <a:xfrm>
                <a:off x="3885118" y="0"/>
                <a:ext cx="6161580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1" name="Gerader Verbinder 44"/>
              <p:cNvCxnSpPr/>
              <p:nvPr/>
            </p:nvCxnSpPr>
            <p:spPr bwMode="hidden">
              <a:xfrm>
                <a:off x="5106503" y="0"/>
                <a:ext cx="6159396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42" name="Gruppieren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48" name="Gerader Verbinde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49" name="Gerader Verbinde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50" name="Gerader Verbinde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51" name="Gerader Verbinde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52" name="Gerader Verbinde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143" name="Gerader Verbinder 46"/>
              <p:cNvCxnSpPr/>
              <p:nvPr/>
            </p:nvCxnSpPr>
            <p:spPr bwMode="hidden">
              <a:xfrm flipH="1" flipV="1">
                <a:off x="0" y="1012055"/>
                <a:ext cx="5169897" cy="5191188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4" name="Gerader Verbinder 47"/>
              <p:cNvCxnSpPr/>
              <p:nvPr/>
            </p:nvCxnSpPr>
            <p:spPr bwMode="hidden">
              <a:xfrm flipH="1" flipV="1">
                <a:off x="0" y="2227340"/>
                <a:ext cx="3956342" cy="397590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5" name="Gerader Verbinder 48"/>
              <p:cNvCxnSpPr/>
              <p:nvPr/>
            </p:nvCxnSpPr>
            <p:spPr bwMode="hidden">
              <a:xfrm flipH="1" flipV="1">
                <a:off x="2" y="3432152"/>
                <a:ext cx="2754074" cy="277109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6" name="Gerader Verbinder 49"/>
              <p:cNvCxnSpPr/>
              <p:nvPr/>
            </p:nvCxnSpPr>
            <p:spPr bwMode="hidden">
              <a:xfrm flipH="1" flipV="1">
                <a:off x="-1" y="4651432"/>
                <a:ext cx="1551810" cy="155181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7" name="Gerader Verbinder 50"/>
              <p:cNvCxnSpPr/>
              <p:nvPr/>
            </p:nvCxnSpPr>
            <p:spPr bwMode="hidden">
              <a:xfrm flipH="1" flipV="1">
                <a:off x="2" y="5864461"/>
                <a:ext cx="321317" cy="33878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120" name="Gruppieren 23"/>
            <p:cNvGrpSpPr/>
            <p:nvPr userDrawn="1"/>
          </p:nvGrpSpPr>
          <p:grpSpPr bwMode="hidden">
            <a:xfrm flipH="1">
              <a:off x="0" y="-1"/>
              <a:ext cx="12192001" cy="6203244"/>
              <a:chOff x="-1" y="-1"/>
              <a:chExt cx="12192001" cy="6203244"/>
            </a:xfrm>
          </p:grpSpPr>
          <p:cxnSp>
            <p:nvCxnSpPr>
              <p:cNvPr id="121" name="Gerader Verbinder 24"/>
              <p:cNvCxnSpPr/>
              <p:nvPr/>
            </p:nvCxnSpPr>
            <p:spPr bwMode="hidden">
              <a:xfrm>
                <a:off x="225424" y="0"/>
                <a:ext cx="6181433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2" name="Gerader Verbinder 25"/>
              <p:cNvCxnSpPr/>
              <p:nvPr/>
            </p:nvCxnSpPr>
            <p:spPr bwMode="hidden">
              <a:xfrm>
                <a:off x="1449153" y="0"/>
                <a:ext cx="6176905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3" name="Gerader Verbinder 26"/>
              <p:cNvCxnSpPr/>
              <p:nvPr/>
            </p:nvCxnSpPr>
            <p:spPr bwMode="hidden">
              <a:xfrm>
                <a:off x="2665981" y="0"/>
                <a:ext cx="6162344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4" name="Gerader Verbinder 27"/>
              <p:cNvCxnSpPr/>
              <p:nvPr/>
            </p:nvCxnSpPr>
            <p:spPr bwMode="hidden">
              <a:xfrm>
                <a:off x="3885118" y="0"/>
                <a:ext cx="6156763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5" name="Gerader Verbinder 28"/>
              <p:cNvCxnSpPr/>
              <p:nvPr/>
            </p:nvCxnSpPr>
            <p:spPr bwMode="hidden">
              <a:xfrm>
                <a:off x="5093960" y="-1"/>
                <a:ext cx="6184055" cy="6203244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26" name="Gruppieren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32" name="Gerader Verbinde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33" name="Gerader Verbinde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34" name="Gerader Verbinde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35" name="Gerader Verbinde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36" name="Gerader Verbinde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127" name="Gerader Verbinder 30"/>
              <p:cNvCxnSpPr/>
              <p:nvPr/>
            </p:nvCxnSpPr>
            <p:spPr bwMode="hidden">
              <a:xfrm flipH="1" flipV="1">
                <a:off x="-1" y="1012055"/>
                <a:ext cx="5176370" cy="5191188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8" name="Gerader Verbinder 31"/>
              <p:cNvCxnSpPr/>
              <p:nvPr/>
            </p:nvCxnSpPr>
            <p:spPr bwMode="hidden">
              <a:xfrm flipH="1" flipV="1">
                <a:off x="-1" y="2227340"/>
                <a:ext cx="3962814" cy="397590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9" name="Gerader Verbinder 32"/>
              <p:cNvCxnSpPr/>
              <p:nvPr/>
            </p:nvCxnSpPr>
            <p:spPr bwMode="hidden">
              <a:xfrm flipH="1" flipV="1">
                <a:off x="-1" y="3432152"/>
                <a:ext cx="2715391" cy="277109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0" name="Gerader Verbinder 33"/>
              <p:cNvCxnSpPr/>
              <p:nvPr/>
            </p:nvCxnSpPr>
            <p:spPr bwMode="hidden">
              <a:xfrm flipH="1" flipV="1">
                <a:off x="-1" y="4651432"/>
                <a:ext cx="1490952" cy="155181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1" name="Gerader Verbinder 34"/>
              <p:cNvCxnSpPr/>
              <p:nvPr/>
            </p:nvCxnSpPr>
            <p:spPr bwMode="hidden">
              <a:xfrm flipH="1" flipV="1">
                <a:off x="-1" y="5864456"/>
                <a:ext cx="316503" cy="338787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87160" y="192000"/>
            <a:ext cx="5987291" cy="1214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cxnSp>
        <p:nvCxnSpPr>
          <p:cNvPr id="10" name="Gerade Verbindung 9"/>
          <p:cNvCxnSpPr/>
          <p:nvPr/>
        </p:nvCxnSpPr>
        <p:spPr bwMode="auto">
          <a:xfrm>
            <a:off x="5487160" y="1536000"/>
            <a:ext cx="6004224" cy="0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9" name="Inhaltsplatzhalter 5"/>
          <p:cNvSpPr>
            <a:spLocks noGrp="1"/>
          </p:cNvSpPr>
          <p:nvPr>
            <p:ph sz="quarter" idx="11" hasCustomPrompt="1"/>
          </p:nvPr>
        </p:nvSpPr>
        <p:spPr>
          <a:xfrm>
            <a:off x="5487160" y="1701801"/>
            <a:ext cx="5987291" cy="4276991"/>
          </a:xfrm>
        </p:spPr>
        <p:txBody>
          <a:bodyPr/>
          <a:lstStyle>
            <a:lvl1pPr marL="0" indent="0">
              <a:buClr>
                <a:srgbClr val="FFFFFF"/>
              </a:buClr>
              <a:buNone/>
              <a:defRPr sz="2667">
                <a:solidFill>
                  <a:schemeClr val="bg1"/>
                </a:solidFill>
              </a:defRPr>
            </a:lvl1pPr>
            <a:lvl2pPr>
              <a:buClr>
                <a:srgbClr val="FFFFFF"/>
              </a:buClr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  <a:lvl6pPr>
              <a:buClr>
                <a:srgbClr val="FFFFFF"/>
              </a:buClr>
              <a:defRPr>
                <a:solidFill>
                  <a:srgbClr val="FFFFFF"/>
                </a:solidFill>
              </a:defRPr>
            </a:lvl6pPr>
          </a:lstStyle>
          <a:p>
            <a:pPr lvl="0"/>
            <a:r>
              <a:rPr lang="en-US" dirty="0"/>
              <a:t>to edit Master text styles</a:t>
            </a:r>
            <a:endParaRPr lang="de-DE" dirty="0"/>
          </a:p>
        </p:txBody>
      </p:sp>
      <p:sp>
        <p:nvSpPr>
          <p:cNvPr id="55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3783349" y="6345990"/>
            <a:ext cx="7443451" cy="32590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333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pic>
        <p:nvPicPr>
          <p:cNvPr id="54" name="Bild 5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334" y="374025"/>
            <a:ext cx="3880557" cy="2592091"/>
          </a:xfrm>
          <a:prstGeom prst="rect">
            <a:avLst/>
          </a:prstGeom>
          <a:effectLst>
            <a:reflection blurRad="6350" stA="28000" endA="300" endPos="17000" dist="12700" dir="5400000" sy="-100000" algn="bl" rotWithShape="0"/>
          </a:effectLst>
        </p:spPr>
      </p:pic>
      <p:sp>
        <p:nvSpPr>
          <p:cNvPr id="56" name="Bildplatzhalter 2"/>
          <p:cNvSpPr>
            <a:spLocks noGrp="1"/>
          </p:cNvSpPr>
          <p:nvPr>
            <p:ph type="pic" idx="1" hasCustomPrompt="1"/>
          </p:nvPr>
        </p:nvSpPr>
        <p:spPr>
          <a:xfrm>
            <a:off x="997583" y="541888"/>
            <a:ext cx="3774536" cy="2336777"/>
          </a:xfrm>
          <a:solidFill>
            <a:srgbClr val="FFFFFF"/>
          </a:solidFill>
          <a:effectLst/>
        </p:spPr>
        <p:txBody>
          <a:bodyPr tIns="457200">
            <a:normAutofit/>
          </a:bodyPr>
          <a:lstStyle>
            <a:lvl1pPr marL="0" indent="0" algn="ctr">
              <a:buNone/>
              <a:defRPr sz="26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  <a:endParaRPr lang="de-DE" dirty="0"/>
          </a:p>
        </p:txBody>
      </p:sp>
      <p:pic>
        <p:nvPicPr>
          <p:cNvPr id="57" name="Bild 5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334" y="3386700"/>
            <a:ext cx="3880557" cy="2592091"/>
          </a:xfrm>
          <a:prstGeom prst="rect">
            <a:avLst/>
          </a:prstGeom>
          <a:effectLst>
            <a:reflection blurRad="6350" stA="28000" endA="300" endPos="17000" dist="12700" dir="5400000" sy="-100000" algn="bl" rotWithShape="0"/>
          </a:effectLst>
        </p:spPr>
      </p:pic>
      <p:sp>
        <p:nvSpPr>
          <p:cNvPr id="58" name="Bildplatzhalter 2"/>
          <p:cNvSpPr>
            <a:spLocks noGrp="1"/>
          </p:cNvSpPr>
          <p:nvPr>
            <p:ph type="pic" idx="12" hasCustomPrompt="1"/>
          </p:nvPr>
        </p:nvSpPr>
        <p:spPr>
          <a:xfrm>
            <a:off x="997583" y="3554562"/>
            <a:ext cx="3774536" cy="2336777"/>
          </a:xfrm>
          <a:solidFill>
            <a:srgbClr val="FFFFFF"/>
          </a:solidFill>
          <a:effectLst/>
        </p:spPr>
        <p:txBody>
          <a:bodyPr tIns="457200">
            <a:normAutofit/>
          </a:bodyPr>
          <a:lstStyle>
            <a:lvl1pPr marL="0" indent="0" algn="ctr">
              <a:buNone/>
              <a:defRPr sz="26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1746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reenshot Großansicht – Weißer H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" name="Gruppieren 4"/>
          <p:cNvGrpSpPr/>
          <p:nvPr/>
        </p:nvGrpSpPr>
        <p:grpSpPr bwMode="hidden">
          <a:xfrm>
            <a:off x="413" y="1"/>
            <a:ext cx="12192000" cy="6858001"/>
            <a:chOff x="-1" y="-1"/>
            <a:chExt cx="12192002" cy="6858001"/>
          </a:xfrm>
        </p:grpSpPr>
        <p:cxnSp>
          <p:nvCxnSpPr>
            <p:cNvPr id="203" name="Gerader Verbinde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204" name="Gerader Verbinde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205" name="Gerader Verbinde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206" name="Gerader Verbinde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207" name="Gerader Verbinde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208" name="Gerader Verbinde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209" name="Gerader Verbinde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210" name="Gerader Verbinde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211" name="Gerader Verbinde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212" name="Gerader Verbinde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213" name="Gerader Verbinde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214" name="Gerader Verbinde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215" name="Gerader Verbinde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216" name="Gerader Verbinde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217" name="Gerader Verbinde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grpSp>
          <p:nvGrpSpPr>
            <p:cNvPr id="218" name="Gruppieren 22"/>
            <p:cNvGrpSpPr/>
            <p:nvPr userDrawn="1"/>
          </p:nvGrpSpPr>
          <p:grpSpPr bwMode="hidden">
            <a:xfrm>
              <a:off x="-1" y="0"/>
              <a:ext cx="12192001" cy="6203243"/>
              <a:chOff x="-1" y="0"/>
              <a:chExt cx="12192001" cy="6203243"/>
            </a:xfrm>
          </p:grpSpPr>
          <p:cxnSp>
            <p:nvCxnSpPr>
              <p:cNvPr id="236" name="Gerader Verbinder 40"/>
              <p:cNvCxnSpPr/>
              <p:nvPr/>
            </p:nvCxnSpPr>
            <p:spPr bwMode="hidden">
              <a:xfrm>
                <a:off x="225424" y="0"/>
                <a:ext cx="6180607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37" name="Gerader Verbinder 41"/>
              <p:cNvCxnSpPr/>
              <p:nvPr/>
            </p:nvCxnSpPr>
            <p:spPr bwMode="hidden">
              <a:xfrm>
                <a:off x="1449154" y="0"/>
                <a:ext cx="6176077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38" name="Gerader Verbinder 42"/>
              <p:cNvCxnSpPr/>
              <p:nvPr/>
            </p:nvCxnSpPr>
            <p:spPr bwMode="hidden">
              <a:xfrm>
                <a:off x="2665982" y="0"/>
                <a:ext cx="6172805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39" name="Gerader Verbinder 43"/>
              <p:cNvCxnSpPr/>
              <p:nvPr/>
            </p:nvCxnSpPr>
            <p:spPr bwMode="hidden">
              <a:xfrm>
                <a:off x="3885118" y="0"/>
                <a:ext cx="6161580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40" name="Gerader Verbinder 44"/>
              <p:cNvCxnSpPr/>
              <p:nvPr/>
            </p:nvCxnSpPr>
            <p:spPr bwMode="hidden">
              <a:xfrm>
                <a:off x="5106503" y="0"/>
                <a:ext cx="6159396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241" name="Gruppieren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247" name="Gerader Verbinde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48" name="Gerader Verbinde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49" name="Gerader Verbinde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50" name="Gerader Verbinde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51" name="Gerader Verbinde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242" name="Gerader Verbinder 46"/>
              <p:cNvCxnSpPr/>
              <p:nvPr/>
            </p:nvCxnSpPr>
            <p:spPr bwMode="hidden">
              <a:xfrm flipH="1" flipV="1">
                <a:off x="0" y="1012055"/>
                <a:ext cx="5169897" cy="5191188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43" name="Gerader Verbinder 47"/>
              <p:cNvCxnSpPr/>
              <p:nvPr/>
            </p:nvCxnSpPr>
            <p:spPr bwMode="hidden">
              <a:xfrm flipH="1" flipV="1">
                <a:off x="0" y="2227340"/>
                <a:ext cx="3956342" cy="397590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44" name="Gerader Verbinder 48"/>
              <p:cNvCxnSpPr/>
              <p:nvPr/>
            </p:nvCxnSpPr>
            <p:spPr bwMode="hidden">
              <a:xfrm flipH="1" flipV="1">
                <a:off x="2" y="3432152"/>
                <a:ext cx="2754074" cy="277109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45" name="Gerader Verbinder 49"/>
              <p:cNvCxnSpPr/>
              <p:nvPr/>
            </p:nvCxnSpPr>
            <p:spPr bwMode="hidden">
              <a:xfrm flipH="1" flipV="1">
                <a:off x="-1" y="4651432"/>
                <a:ext cx="1551810" cy="155181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46" name="Gerader Verbinder 50"/>
              <p:cNvCxnSpPr/>
              <p:nvPr/>
            </p:nvCxnSpPr>
            <p:spPr bwMode="hidden">
              <a:xfrm flipH="1" flipV="1">
                <a:off x="2" y="5864461"/>
                <a:ext cx="321317" cy="33878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219" name="Gruppieren 23"/>
            <p:cNvGrpSpPr/>
            <p:nvPr userDrawn="1"/>
          </p:nvGrpSpPr>
          <p:grpSpPr bwMode="hidden">
            <a:xfrm flipH="1">
              <a:off x="0" y="-1"/>
              <a:ext cx="12192001" cy="6203244"/>
              <a:chOff x="-1" y="-1"/>
              <a:chExt cx="12192001" cy="6203244"/>
            </a:xfrm>
          </p:grpSpPr>
          <p:cxnSp>
            <p:nvCxnSpPr>
              <p:cNvPr id="220" name="Gerader Verbinder 24"/>
              <p:cNvCxnSpPr/>
              <p:nvPr/>
            </p:nvCxnSpPr>
            <p:spPr bwMode="hidden">
              <a:xfrm>
                <a:off x="225424" y="0"/>
                <a:ext cx="6181433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21" name="Gerader Verbinder 25"/>
              <p:cNvCxnSpPr/>
              <p:nvPr/>
            </p:nvCxnSpPr>
            <p:spPr bwMode="hidden">
              <a:xfrm>
                <a:off x="1449153" y="0"/>
                <a:ext cx="6176905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22" name="Gerader Verbinder 26"/>
              <p:cNvCxnSpPr/>
              <p:nvPr/>
            </p:nvCxnSpPr>
            <p:spPr bwMode="hidden">
              <a:xfrm>
                <a:off x="2665981" y="0"/>
                <a:ext cx="6162344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23" name="Gerader Verbinder 27"/>
              <p:cNvCxnSpPr/>
              <p:nvPr/>
            </p:nvCxnSpPr>
            <p:spPr bwMode="hidden">
              <a:xfrm>
                <a:off x="3885118" y="0"/>
                <a:ext cx="6156763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24" name="Gerader Verbinder 28"/>
              <p:cNvCxnSpPr/>
              <p:nvPr/>
            </p:nvCxnSpPr>
            <p:spPr bwMode="hidden">
              <a:xfrm>
                <a:off x="5093960" y="-1"/>
                <a:ext cx="6184055" cy="6203244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225" name="Gruppieren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231" name="Gerader Verbinde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32" name="Gerader Verbinde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33" name="Gerader Verbinde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34" name="Gerader Verbinde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35" name="Gerader Verbinde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226" name="Gerader Verbinder 30"/>
              <p:cNvCxnSpPr/>
              <p:nvPr/>
            </p:nvCxnSpPr>
            <p:spPr bwMode="hidden">
              <a:xfrm flipH="1" flipV="1">
                <a:off x="-1" y="1012055"/>
                <a:ext cx="5176370" cy="5191188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27" name="Gerader Verbinder 31"/>
              <p:cNvCxnSpPr/>
              <p:nvPr/>
            </p:nvCxnSpPr>
            <p:spPr bwMode="hidden">
              <a:xfrm flipH="1" flipV="1">
                <a:off x="-1" y="2227340"/>
                <a:ext cx="3962814" cy="397590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28" name="Gerader Verbinder 32"/>
              <p:cNvCxnSpPr/>
              <p:nvPr/>
            </p:nvCxnSpPr>
            <p:spPr bwMode="hidden">
              <a:xfrm flipH="1" flipV="1">
                <a:off x="-1" y="3432152"/>
                <a:ext cx="2715391" cy="277109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29" name="Gerader Verbinder 33"/>
              <p:cNvCxnSpPr/>
              <p:nvPr/>
            </p:nvCxnSpPr>
            <p:spPr bwMode="hidden">
              <a:xfrm flipH="1" flipV="1">
                <a:off x="-1" y="4651432"/>
                <a:ext cx="1490952" cy="155181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30" name="Gerader Verbinder 34"/>
              <p:cNvCxnSpPr/>
              <p:nvPr/>
            </p:nvCxnSpPr>
            <p:spPr bwMode="hidden">
              <a:xfrm flipH="1" flipV="1">
                <a:off x="-1" y="5864456"/>
                <a:ext cx="316503" cy="338787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55" name="Titel 2"/>
          <p:cNvSpPr>
            <a:spLocks noGrp="1"/>
          </p:cNvSpPr>
          <p:nvPr>
            <p:ph type="title" hasCustomPrompt="1"/>
          </p:nvPr>
        </p:nvSpPr>
        <p:spPr>
          <a:xfrm>
            <a:off x="696000" y="190801"/>
            <a:ext cx="10769984" cy="6965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53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3783349" y="6345990"/>
            <a:ext cx="7443451" cy="32590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333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pic>
        <p:nvPicPr>
          <p:cNvPr id="62" name="Bild 6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9519" y="1065814"/>
            <a:ext cx="7191517" cy="4803708"/>
          </a:xfrm>
          <a:prstGeom prst="rect">
            <a:avLst/>
          </a:prstGeom>
          <a:effectLst>
            <a:reflection blurRad="6350" stA="28000" endA="300" endPos="7000" dist="12700" dir="5400000" sy="-100000" algn="bl" rotWithShape="0"/>
          </a:effectLst>
        </p:spPr>
      </p:pic>
      <p:sp>
        <p:nvSpPr>
          <p:cNvPr id="65" name="Bildplatzhalter 2"/>
          <p:cNvSpPr>
            <a:spLocks noGrp="1"/>
          </p:cNvSpPr>
          <p:nvPr>
            <p:ph type="pic" idx="1" hasCustomPrompt="1"/>
          </p:nvPr>
        </p:nvSpPr>
        <p:spPr>
          <a:xfrm>
            <a:off x="2539772" y="1389759"/>
            <a:ext cx="6995032" cy="4330557"/>
          </a:xfrm>
          <a:solidFill>
            <a:srgbClr val="FFFFFF"/>
          </a:solidFill>
          <a:effectLst/>
        </p:spPr>
        <p:txBody>
          <a:bodyPr tIns="457200">
            <a:normAutofit/>
          </a:bodyPr>
          <a:lstStyle>
            <a:lvl1pPr marL="0" indent="0" algn="ctr">
              <a:buNone/>
              <a:defRPr sz="26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  <a:endParaRPr lang="de-DE" dirty="0"/>
          </a:p>
        </p:txBody>
      </p:sp>
      <p:sp>
        <p:nvSpPr>
          <p:cNvPr id="66" name="Rechteck 65"/>
          <p:cNvSpPr/>
          <p:nvPr/>
        </p:nvSpPr>
        <p:spPr>
          <a:xfrm>
            <a:off x="3083087" y="1132183"/>
            <a:ext cx="1444552" cy="205121"/>
          </a:xfrm>
          <a:prstGeom prst="rect">
            <a:avLst/>
          </a:prstGeom>
          <a:solidFill>
            <a:srgbClr val="EDE9E0"/>
          </a:solidFill>
        </p:spPr>
        <p:txBody>
          <a:bodyPr wrap="square" lIns="0" tIns="0" rIns="0" bIns="0" rtlCol="0" anchor="b" anchorCtr="0">
            <a:spAutoFit/>
          </a:bodyPr>
          <a:lstStyle/>
          <a:p>
            <a:pPr algn="r">
              <a:buNone/>
            </a:pPr>
            <a:endParaRPr lang="de-DE" sz="1333" dirty="0">
              <a:solidFill>
                <a:schemeClr val="tx2"/>
              </a:solidFill>
            </a:endParaRPr>
          </a:p>
        </p:txBody>
      </p:sp>
      <p:sp>
        <p:nvSpPr>
          <p:cNvPr id="110" name="Textplatzhalt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095787" y="1218436"/>
            <a:ext cx="1436085" cy="135800"/>
          </a:xfrm>
        </p:spPr>
        <p:txBody>
          <a:bodyPr/>
          <a:lstStyle>
            <a:lvl1pPr marL="0" indent="0">
              <a:buFontTx/>
              <a:buNone/>
              <a:defRPr sz="667" b="0" i="0">
                <a:solidFill>
                  <a:schemeClr val="tx2">
                    <a:lumMod val="10000"/>
                  </a:schemeClr>
                </a:solidFill>
                <a:latin typeface="Verdana"/>
              </a:defRPr>
            </a:lvl1pPr>
            <a:lvl2pPr marL="311992" indent="0">
              <a:buFontTx/>
              <a:buNone/>
              <a:defRPr sz="800" b="0" i="0">
                <a:solidFill>
                  <a:schemeClr val="tx2">
                    <a:lumMod val="10000"/>
                  </a:schemeClr>
                </a:solidFill>
                <a:latin typeface="Verdana"/>
              </a:defRPr>
            </a:lvl2pPr>
            <a:lvl3pPr marL="623984" indent="0">
              <a:buFontTx/>
              <a:buNone/>
              <a:defRPr sz="800" b="0" i="0">
                <a:solidFill>
                  <a:schemeClr val="tx2">
                    <a:lumMod val="10000"/>
                  </a:schemeClr>
                </a:solidFill>
                <a:latin typeface="Verdana"/>
              </a:defRPr>
            </a:lvl3pPr>
            <a:lvl4pPr marL="935977" indent="0">
              <a:buFontTx/>
              <a:buNone/>
              <a:defRPr sz="800" b="0" i="0">
                <a:solidFill>
                  <a:schemeClr val="tx2">
                    <a:lumMod val="10000"/>
                  </a:schemeClr>
                </a:solidFill>
                <a:latin typeface="Verdana"/>
              </a:defRPr>
            </a:lvl4pPr>
            <a:lvl5pPr marL="1247969" indent="0">
              <a:buFontTx/>
              <a:buNone/>
              <a:defRPr sz="800" b="0" i="0">
                <a:solidFill>
                  <a:schemeClr val="tx2">
                    <a:lumMod val="10000"/>
                  </a:schemeClr>
                </a:solidFill>
                <a:latin typeface="Verdana"/>
              </a:defRPr>
            </a:lvl5pPr>
          </a:lstStyle>
          <a:p>
            <a:pPr lvl="0"/>
            <a:r>
              <a:rPr lang="en-US" dirty="0"/>
              <a:t>to edit Master text styles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71216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reenshot Großansicht – Blauer HG"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6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uppieren 4"/>
          <p:cNvGrpSpPr/>
          <p:nvPr/>
        </p:nvGrpSpPr>
        <p:grpSpPr bwMode="hidden">
          <a:xfrm>
            <a:off x="413" y="1"/>
            <a:ext cx="12192000" cy="6858000"/>
            <a:chOff x="-1" y="0"/>
            <a:chExt cx="12192002" cy="6858000"/>
          </a:xfrm>
        </p:grpSpPr>
        <p:cxnSp>
          <p:nvCxnSpPr>
            <p:cNvPr id="105" name="Gerader Verbinde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09" name="Gerader Verbinde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0" name="Gerader Verbinde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1" name="Gerader Verbinde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2" name="Gerader Verbinde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3" name="Gerader Verbinde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4" name="Gerader Verbinde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5" name="Gerader Verbinde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6" name="Gerader Verbinde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7" name="Gerader Verbinde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8" name="Gerader Verbinde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9" name="Gerader Verbinde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20" name="Gerader Verbinde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21" name="Gerader Verbinde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22" name="Gerader Verbinde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23" name="Gerader Verbinder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grpSp>
          <p:nvGrpSpPr>
            <p:cNvPr id="124" name="Gruppieren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42" name="Gerader Verbinder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3" name="Gerader Verbinder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4" name="Gerader Verbinder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5" name="Gerader Verbinder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6" name="Gerader Verbinder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47" name="Gruppieren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53" name="Gerader Verbinde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54" name="Gerader Verbinde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55" name="Gerader Verbinde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56" name="Gerader Verbinde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57" name="Gerader Verbinde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148" name="Gerader Verbinder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9" name="Gerader Verbinder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50" name="Gerader Verbinder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51" name="Gerader Verbinder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52" name="Gerader Verbinder 50"/>
              <p:cNvCxnSpPr/>
              <p:nvPr/>
            </p:nvCxnSpPr>
            <p:spPr bwMode="hidden">
              <a:xfrm flipH="1" flipV="1">
                <a:off x="-1" y="5864456"/>
                <a:ext cx="934307" cy="993541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125" name="Gruppieren 2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26" name="Gerader Verbinder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7" name="Gerader Verbinder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8" name="Gerader Verbinder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9" name="Gerader Verbinder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0" name="Gerader Verbinder 28"/>
              <p:cNvCxnSpPr/>
              <p:nvPr/>
            </p:nvCxnSpPr>
            <p:spPr bwMode="hidden">
              <a:xfrm>
                <a:off x="5150643" y="0"/>
                <a:ext cx="6764065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31" name="Gruppieren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37" name="Gerader Verbinde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38" name="Gerader Verbinde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39" name="Gerader Verbinde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40" name="Gerader Verbinde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41" name="Gerader Verbinde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132" name="Gerader Verbinder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3" name="Gerader Verbinder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4" name="Gerader Verbinder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5" name="Gerader Verbinder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6" name="Gerader Verbinder 34"/>
              <p:cNvCxnSpPr/>
              <p:nvPr/>
            </p:nvCxnSpPr>
            <p:spPr bwMode="hidden">
              <a:xfrm flipH="1" flipV="1">
                <a:off x="-1" y="5864455"/>
                <a:ext cx="914814" cy="993545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>
          <a:xfrm>
            <a:off x="696000" y="190801"/>
            <a:ext cx="10769984" cy="71682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101" name="Rechteck 100"/>
          <p:cNvSpPr/>
          <p:nvPr/>
        </p:nvSpPr>
        <p:spPr>
          <a:xfrm>
            <a:off x="11517154" y="6403280"/>
            <a:ext cx="335220" cy="205121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/>
          <a:p>
            <a:pPr algn="r">
              <a:buNone/>
            </a:pPr>
            <a:fld id="{2773FFD1-C597-4EAC-8C70-740C4FF6E514}" type="slidenum">
              <a:rPr lang="de-DE" sz="1333" smtClean="0">
                <a:solidFill>
                  <a:schemeClr val="tx2"/>
                </a:solidFill>
              </a:rPr>
              <a:pPr algn="r">
                <a:buNone/>
              </a:pPr>
              <a:t>‹Nr.›</a:t>
            </a:fld>
            <a:endParaRPr lang="de-DE" sz="1333" dirty="0">
              <a:solidFill>
                <a:schemeClr val="tx2"/>
              </a:solidFill>
            </a:endParaRPr>
          </a:p>
        </p:txBody>
      </p:sp>
      <p:sp>
        <p:nvSpPr>
          <p:cNvPr id="102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3783349" y="6345990"/>
            <a:ext cx="7443451" cy="32590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333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pic>
        <p:nvPicPr>
          <p:cNvPr id="54" name="Bild 5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7986" y="1065814"/>
            <a:ext cx="7191517" cy="4803708"/>
          </a:xfrm>
          <a:prstGeom prst="rect">
            <a:avLst/>
          </a:prstGeom>
          <a:effectLst>
            <a:reflection blurRad="6350" stA="28000" endA="300" endPos="7000" dist="12700" dir="5400000" sy="-100000" algn="bl" rotWithShape="0"/>
          </a:effectLst>
        </p:spPr>
      </p:pic>
      <p:sp>
        <p:nvSpPr>
          <p:cNvPr id="55" name="Bildplatzhalter 2"/>
          <p:cNvSpPr>
            <a:spLocks noGrp="1"/>
          </p:cNvSpPr>
          <p:nvPr>
            <p:ph type="pic" idx="1" hasCustomPrompt="1"/>
          </p:nvPr>
        </p:nvSpPr>
        <p:spPr>
          <a:xfrm>
            <a:off x="2548239" y="1389759"/>
            <a:ext cx="6995032" cy="4330557"/>
          </a:xfrm>
          <a:solidFill>
            <a:srgbClr val="FFFFFF"/>
          </a:solidFill>
          <a:effectLst/>
        </p:spPr>
        <p:txBody>
          <a:bodyPr tIns="457200">
            <a:normAutofit/>
          </a:bodyPr>
          <a:lstStyle>
            <a:lvl1pPr marL="0" indent="0" algn="ctr">
              <a:buNone/>
              <a:defRPr sz="26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  <a:endParaRPr lang="de-DE" dirty="0"/>
          </a:p>
        </p:txBody>
      </p:sp>
      <p:sp>
        <p:nvSpPr>
          <p:cNvPr id="103" name="Rechteck 102"/>
          <p:cNvSpPr/>
          <p:nvPr/>
        </p:nvSpPr>
        <p:spPr>
          <a:xfrm>
            <a:off x="3091553" y="1132183"/>
            <a:ext cx="1444552" cy="205121"/>
          </a:xfrm>
          <a:prstGeom prst="rect">
            <a:avLst/>
          </a:prstGeom>
          <a:solidFill>
            <a:srgbClr val="EDE9E0"/>
          </a:solidFill>
        </p:spPr>
        <p:txBody>
          <a:bodyPr wrap="square" lIns="0" tIns="0" rIns="0" bIns="0" rtlCol="0" anchor="b" anchorCtr="0">
            <a:spAutoFit/>
          </a:bodyPr>
          <a:lstStyle/>
          <a:p>
            <a:pPr algn="r">
              <a:buNone/>
            </a:pPr>
            <a:endParaRPr lang="de-DE" sz="1333" dirty="0">
              <a:solidFill>
                <a:schemeClr val="tx2"/>
              </a:solidFill>
            </a:endParaRPr>
          </a:p>
        </p:txBody>
      </p:sp>
      <p:sp>
        <p:nvSpPr>
          <p:cNvPr id="106" name="Textplatzhalt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104254" y="1218436"/>
            <a:ext cx="1436085" cy="135800"/>
          </a:xfrm>
        </p:spPr>
        <p:txBody>
          <a:bodyPr/>
          <a:lstStyle>
            <a:lvl1pPr marL="0" indent="0">
              <a:buFontTx/>
              <a:buNone/>
              <a:defRPr sz="667" b="0" i="0">
                <a:solidFill>
                  <a:schemeClr val="tx2">
                    <a:lumMod val="10000"/>
                  </a:schemeClr>
                </a:solidFill>
                <a:latin typeface="Verdana"/>
              </a:defRPr>
            </a:lvl1pPr>
            <a:lvl2pPr marL="311992" indent="0">
              <a:buFontTx/>
              <a:buNone/>
              <a:defRPr sz="800" b="0" i="0">
                <a:solidFill>
                  <a:schemeClr val="tx2">
                    <a:lumMod val="10000"/>
                  </a:schemeClr>
                </a:solidFill>
                <a:latin typeface="Verdana"/>
              </a:defRPr>
            </a:lvl2pPr>
            <a:lvl3pPr marL="623984" indent="0">
              <a:buFontTx/>
              <a:buNone/>
              <a:defRPr sz="800" b="0" i="0">
                <a:solidFill>
                  <a:schemeClr val="tx2">
                    <a:lumMod val="10000"/>
                  </a:schemeClr>
                </a:solidFill>
                <a:latin typeface="Verdana"/>
              </a:defRPr>
            </a:lvl3pPr>
            <a:lvl4pPr marL="935977" indent="0">
              <a:buFontTx/>
              <a:buNone/>
              <a:defRPr sz="800" b="0" i="0">
                <a:solidFill>
                  <a:schemeClr val="tx2">
                    <a:lumMod val="10000"/>
                  </a:schemeClr>
                </a:solidFill>
                <a:latin typeface="Verdana"/>
              </a:defRPr>
            </a:lvl4pPr>
            <a:lvl5pPr marL="1247969" indent="0">
              <a:buFontTx/>
              <a:buNone/>
              <a:defRPr sz="800" b="0" i="0">
                <a:solidFill>
                  <a:schemeClr val="tx2">
                    <a:lumMod val="10000"/>
                  </a:schemeClr>
                </a:solidFill>
                <a:latin typeface="Verdana"/>
              </a:defRPr>
            </a:lvl5pPr>
          </a:lstStyle>
          <a:p>
            <a:pPr lvl="0"/>
            <a:r>
              <a:rPr lang="en-US" dirty="0"/>
              <a:t>to edit Master text styles</a:t>
            </a:r>
            <a:endParaRPr lang="de-DE" dirty="0"/>
          </a:p>
        </p:txBody>
      </p:sp>
      <p:pic>
        <p:nvPicPr>
          <p:cNvPr id="107" name="Bild 10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09" y="6370347"/>
            <a:ext cx="1500436" cy="296383"/>
          </a:xfrm>
          <a:prstGeom prst="rect">
            <a:avLst/>
          </a:prstGeom>
        </p:spPr>
      </p:pic>
      <p:pic>
        <p:nvPicPr>
          <p:cNvPr id="108" name="Picture 1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33752" y="6345990"/>
            <a:ext cx="865293" cy="357293"/>
          </a:xfrm>
          <a:prstGeom prst="rect">
            <a:avLst/>
          </a:prstGeom>
          <a:noFill/>
          <a:effectLst/>
        </p:spPr>
      </p:pic>
    </p:spTree>
    <p:extLst>
      <p:ext uri="{BB962C8B-B14F-4D97-AF65-F5344CB8AC3E}">
        <p14:creationId xmlns:p14="http://schemas.microsoft.com/office/powerpoint/2010/main" val="8368296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reenshots mit Text - Laptop"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73000">
              <a:schemeClr val="bg1">
                <a:lumMod val="75000"/>
              </a:schemeClr>
            </a:gs>
            <a:gs pos="3800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uppieren 4"/>
          <p:cNvGrpSpPr/>
          <p:nvPr/>
        </p:nvGrpSpPr>
        <p:grpSpPr bwMode="hidden">
          <a:xfrm>
            <a:off x="413" y="1"/>
            <a:ext cx="12192000" cy="6864000"/>
            <a:chOff x="-1" y="0"/>
            <a:chExt cx="12192002" cy="6858000"/>
          </a:xfrm>
        </p:grpSpPr>
        <p:cxnSp>
          <p:nvCxnSpPr>
            <p:cNvPr id="64" name="Gerader Verbinde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8" name="Gerader Verbinde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9" name="Gerader Verbinde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0" name="Gerader Verbinde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1" name="Gerader Verbinde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2" name="Gerader Verbinde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3" name="Gerader Verbinde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4" name="Gerader Verbinde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5" name="Gerader Verbinde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6" name="Gerader Verbinde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7" name="Gerader Verbinde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8" name="Gerader Verbinde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9" name="Gerader Verbinde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80" name="Gerader Verbinde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81" name="Gerader Verbinde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82" name="Gerader Verbinder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grpSp>
          <p:nvGrpSpPr>
            <p:cNvPr id="83" name="Gruppieren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01" name="Gerader Verbinder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2" name="Gerader Verbinder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3" name="Gerader Verbinder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4" name="Gerader Verbinder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5" name="Gerader Verbinder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06" name="Gruppieren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12" name="Gerader Verbinde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13" name="Gerader Verbinde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14" name="Gerader Verbinde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15" name="Gerader Verbinde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16" name="Gerader Verbinde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107" name="Gerader Verbinder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8" name="Gerader Verbinder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9" name="Gerader Verbinder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10" name="Gerader Verbinder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11" name="Gerader Verbinder 50"/>
              <p:cNvCxnSpPr/>
              <p:nvPr/>
            </p:nvCxnSpPr>
            <p:spPr bwMode="hidden">
              <a:xfrm flipH="1" flipV="1">
                <a:off x="-1" y="5864456"/>
                <a:ext cx="934307" cy="993541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84" name="Gruppieren 2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85" name="Gerader Verbinder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6" name="Gerader Verbinder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7" name="Gerader Verbinder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8" name="Gerader Verbinder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9" name="Gerader Verbinder 28"/>
              <p:cNvCxnSpPr/>
              <p:nvPr/>
            </p:nvCxnSpPr>
            <p:spPr bwMode="hidden">
              <a:xfrm>
                <a:off x="5093960" y="0"/>
                <a:ext cx="6820748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90" name="Gruppieren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96" name="Gerader Verbinde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97" name="Gerader Verbinde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98" name="Gerader Verbinde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99" name="Gerader Verbinde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00" name="Gerader Verbinde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91" name="Gerader Verbinder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2" name="Gerader Verbinder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3" name="Gerader Verbinder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4" name="Gerader Verbinder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5" name="Gerader Verbinder 34"/>
              <p:cNvCxnSpPr/>
              <p:nvPr/>
            </p:nvCxnSpPr>
            <p:spPr bwMode="hidden">
              <a:xfrm flipH="1" flipV="1">
                <a:off x="-1" y="5864455"/>
                <a:ext cx="914814" cy="993545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58" name="Rechteck 57"/>
          <p:cNvSpPr/>
          <p:nvPr/>
        </p:nvSpPr>
        <p:spPr>
          <a:xfrm>
            <a:off x="11517154" y="6403280"/>
            <a:ext cx="335220" cy="205121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/>
          <a:p>
            <a:pPr algn="r">
              <a:buNone/>
            </a:pPr>
            <a:fld id="{2773FFD1-C597-4EAC-8C70-740C4FF6E514}" type="slidenum">
              <a:rPr lang="de-DE" sz="1333" smtClean="0">
                <a:solidFill>
                  <a:schemeClr val="tx2"/>
                </a:solidFill>
              </a:rPr>
              <a:pPr algn="r">
                <a:buNone/>
              </a:pPr>
              <a:t>‹Nr.›</a:t>
            </a:fld>
            <a:endParaRPr lang="de-DE" sz="1333" dirty="0">
              <a:solidFill>
                <a:schemeClr val="tx2"/>
              </a:solidFill>
            </a:endParaRPr>
          </a:p>
        </p:txBody>
      </p:sp>
      <p:sp>
        <p:nvSpPr>
          <p:cNvPr id="59" name="Inhaltsplatzhalter 5"/>
          <p:cNvSpPr>
            <a:spLocks noGrp="1"/>
          </p:cNvSpPr>
          <p:nvPr>
            <p:ph sz="quarter" idx="11" hasCustomPrompt="1"/>
          </p:nvPr>
        </p:nvSpPr>
        <p:spPr>
          <a:xfrm>
            <a:off x="5486400" y="1704000"/>
            <a:ext cx="5988051" cy="4199835"/>
          </a:xfrm>
        </p:spPr>
        <p:txBody>
          <a:bodyPr/>
          <a:lstStyle>
            <a:lvl1pPr marL="0" indent="0">
              <a:buClr>
                <a:srgbClr val="FFFFFF"/>
              </a:buClr>
              <a:buNone/>
              <a:defRPr sz="2667"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  <a:lvl6pPr>
              <a:buClr>
                <a:srgbClr val="FFFFFF"/>
              </a:buClr>
              <a:defRPr>
                <a:solidFill>
                  <a:srgbClr val="FFFFFF"/>
                </a:solidFill>
              </a:defRPr>
            </a:lvl6pPr>
          </a:lstStyle>
          <a:p>
            <a:pPr lvl="0"/>
            <a:r>
              <a:rPr lang="en-US" dirty="0"/>
              <a:t>to edit Master text styles</a:t>
            </a:r>
            <a:endParaRPr lang="de-DE" dirty="0"/>
          </a:p>
        </p:txBody>
      </p:sp>
      <p:cxnSp>
        <p:nvCxnSpPr>
          <p:cNvPr id="10" name="Gerade Verbindung 9"/>
          <p:cNvCxnSpPr/>
          <p:nvPr/>
        </p:nvCxnSpPr>
        <p:spPr bwMode="auto">
          <a:xfrm>
            <a:off x="5487160" y="1536000"/>
            <a:ext cx="6004224" cy="0"/>
          </a:xfrm>
          <a:prstGeom prst="line">
            <a:avLst/>
          </a:prstGeom>
          <a:noFill/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86400" y="192001"/>
            <a:ext cx="5988051" cy="124799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65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3783349" y="6345990"/>
            <a:ext cx="7443451" cy="32590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333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pic>
        <p:nvPicPr>
          <p:cNvPr id="57" name="Bild 5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09" y="6370347"/>
            <a:ext cx="1500436" cy="296383"/>
          </a:xfrm>
          <a:prstGeom prst="rect">
            <a:avLst/>
          </a:prstGeom>
        </p:spPr>
      </p:pic>
      <p:pic>
        <p:nvPicPr>
          <p:cNvPr id="60" name="Picture 1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33752" y="6345990"/>
            <a:ext cx="865293" cy="357293"/>
          </a:xfrm>
          <a:prstGeom prst="rect">
            <a:avLst/>
          </a:prstGeom>
          <a:noFill/>
          <a:effectLst/>
        </p:spPr>
      </p:pic>
      <p:pic>
        <p:nvPicPr>
          <p:cNvPr id="61" name="Bild 6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866" y="284451"/>
            <a:ext cx="4651335" cy="2829607"/>
          </a:xfrm>
          <a:prstGeom prst="rect">
            <a:avLst/>
          </a:prstGeom>
          <a:effectLst/>
        </p:spPr>
      </p:pic>
      <p:sp>
        <p:nvSpPr>
          <p:cNvPr id="62" name="Bildplatzhalter 2"/>
          <p:cNvSpPr>
            <a:spLocks noGrp="1"/>
          </p:cNvSpPr>
          <p:nvPr>
            <p:ph type="pic" idx="1" hasCustomPrompt="1"/>
          </p:nvPr>
        </p:nvSpPr>
        <p:spPr>
          <a:xfrm>
            <a:off x="929539" y="467360"/>
            <a:ext cx="3553043" cy="2201333"/>
          </a:xfrm>
          <a:solidFill>
            <a:srgbClr val="FFFFFF"/>
          </a:solidFill>
          <a:effectLst/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  <a:endParaRPr lang="de-DE" dirty="0"/>
          </a:p>
        </p:txBody>
      </p:sp>
      <p:pic>
        <p:nvPicPr>
          <p:cNvPr id="66" name="Bild 6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866" y="3242734"/>
            <a:ext cx="4651335" cy="2829607"/>
          </a:xfrm>
          <a:prstGeom prst="rect">
            <a:avLst/>
          </a:prstGeom>
          <a:effectLst/>
        </p:spPr>
      </p:pic>
      <p:sp>
        <p:nvSpPr>
          <p:cNvPr id="67" name="Bildplatzhalter 2"/>
          <p:cNvSpPr>
            <a:spLocks noGrp="1"/>
          </p:cNvSpPr>
          <p:nvPr>
            <p:ph type="pic" idx="12" hasCustomPrompt="1"/>
          </p:nvPr>
        </p:nvSpPr>
        <p:spPr>
          <a:xfrm>
            <a:off x="929539" y="3427308"/>
            <a:ext cx="3553043" cy="2187785"/>
          </a:xfrm>
          <a:solidFill>
            <a:srgbClr val="FFFFFF"/>
          </a:solidFill>
          <a:effectLst/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42577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creenshots mit Text - 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Gruppieren 4"/>
          <p:cNvGrpSpPr/>
          <p:nvPr/>
        </p:nvGrpSpPr>
        <p:grpSpPr bwMode="hidden">
          <a:xfrm>
            <a:off x="413" y="1"/>
            <a:ext cx="12192000" cy="6858001"/>
            <a:chOff x="-1" y="-1"/>
            <a:chExt cx="12192002" cy="6858001"/>
          </a:xfrm>
        </p:grpSpPr>
        <p:cxnSp>
          <p:nvCxnSpPr>
            <p:cNvPr id="154" name="Gerader Verbinde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55" name="Gerader Verbinde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56" name="Gerader Verbinde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57" name="Gerader Verbinde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58" name="Gerader Verbinde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59" name="Gerader Verbinde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0" name="Gerader Verbinde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1" name="Gerader Verbinde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2" name="Gerader Verbinde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3" name="Gerader Verbinde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4" name="Gerader Verbinde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5" name="Gerader Verbinde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6" name="Gerader Verbinde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7" name="Gerader Verbinde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8" name="Gerader Verbinde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grpSp>
          <p:nvGrpSpPr>
            <p:cNvPr id="169" name="Gruppieren 22"/>
            <p:cNvGrpSpPr/>
            <p:nvPr userDrawn="1"/>
          </p:nvGrpSpPr>
          <p:grpSpPr bwMode="hidden">
            <a:xfrm>
              <a:off x="-1" y="0"/>
              <a:ext cx="12192001" cy="6203243"/>
              <a:chOff x="-1" y="0"/>
              <a:chExt cx="12192001" cy="6203243"/>
            </a:xfrm>
          </p:grpSpPr>
          <p:cxnSp>
            <p:nvCxnSpPr>
              <p:cNvPr id="187" name="Gerader Verbinder 40"/>
              <p:cNvCxnSpPr/>
              <p:nvPr/>
            </p:nvCxnSpPr>
            <p:spPr bwMode="hidden">
              <a:xfrm>
                <a:off x="225424" y="0"/>
                <a:ext cx="6180607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8" name="Gerader Verbinder 41"/>
              <p:cNvCxnSpPr/>
              <p:nvPr/>
            </p:nvCxnSpPr>
            <p:spPr bwMode="hidden">
              <a:xfrm>
                <a:off x="1449154" y="0"/>
                <a:ext cx="6176077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9" name="Gerader Verbinder 42"/>
              <p:cNvCxnSpPr/>
              <p:nvPr/>
            </p:nvCxnSpPr>
            <p:spPr bwMode="hidden">
              <a:xfrm>
                <a:off x="2665982" y="0"/>
                <a:ext cx="6172805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0" name="Gerader Verbinder 43"/>
              <p:cNvCxnSpPr/>
              <p:nvPr/>
            </p:nvCxnSpPr>
            <p:spPr bwMode="hidden">
              <a:xfrm>
                <a:off x="3885118" y="0"/>
                <a:ext cx="6161580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1" name="Gerader Verbinder 44"/>
              <p:cNvCxnSpPr/>
              <p:nvPr/>
            </p:nvCxnSpPr>
            <p:spPr bwMode="hidden">
              <a:xfrm>
                <a:off x="5106503" y="0"/>
                <a:ext cx="6159396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92" name="Gruppieren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98" name="Gerader Verbinde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99" name="Gerader Verbinde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00" name="Gerader Verbinde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01" name="Gerader Verbinde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02" name="Gerader Verbinde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193" name="Gerader Verbinder 46"/>
              <p:cNvCxnSpPr/>
              <p:nvPr/>
            </p:nvCxnSpPr>
            <p:spPr bwMode="hidden">
              <a:xfrm flipH="1" flipV="1">
                <a:off x="0" y="1012055"/>
                <a:ext cx="5169897" cy="5191188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4" name="Gerader Verbinder 47"/>
              <p:cNvCxnSpPr/>
              <p:nvPr/>
            </p:nvCxnSpPr>
            <p:spPr bwMode="hidden">
              <a:xfrm flipH="1" flipV="1">
                <a:off x="0" y="2227340"/>
                <a:ext cx="3956342" cy="397590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5" name="Gerader Verbinder 48"/>
              <p:cNvCxnSpPr/>
              <p:nvPr/>
            </p:nvCxnSpPr>
            <p:spPr bwMode="hidden">
              <a:xfrm flipH="1" flipV="1">
                <a:off x="2" y="3432152"/>
                <a:ext cx="2754074" cy="277109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6" name="Gerader Verbinder 49"/>
              <p:cNvCxnSpPr/>
              <p:nvPr/>
            </p:nvCxnSpPr>
            <p:spPr bwMode="hidden">
              <a:xfrm flipH="1" flipV="1">
                <a:off x="-1" y="4651432"/>
                <a:ext cx="1551810" cy="155181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7" name="Gerader Verbinder 50"/>
              <p:cNvCxnSpPr/>
              <p:nvPr/>
            </p:nvCxnSpPr>
            <p:spPr bwMode="hidden">
              <a:xfrm flipH="1" flipV="1">
                <a:off x="2" y="5864461"/>
                <a:ext cx="321317" cy="33878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170" name="Gruppieren 23"/>
            <p:cNvGrpSpPr/>
            <p:nvPr userDrawn="1"/>
          </p:nvGrpSpPr>
          <p:grpSpPr bwMode="hidden">
            <a:xfrm flipH="1">
              <a:off x="0" y="-1"/>
              <a:ext cx="12192001" cy="6203244"/>
              <a:chOff x="-1" y="-1"/>
              <a:chExt cx="12192001" cy="6203244"/>
            </a:xfrm>
          </p:grpSpPr>
          <p:cxnSp>
            <p:nvCxnSpPr>
              <p:cNvPr id="171" name="Gerader Verbinder 24"/>
              <p:cNvCxnSpPr/>
              <p:nvPr/>
            </p:nvCxnSpPr>
            <p:spPr bwMode="hidden">
              <a:xfrm>
                <a:off x="225424" y="0"/>
                <a:ext cx="6181433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2" name="Gerader Verbinder 25"/>
              <p:cNvCxnSpPr/>
              <p:nvPr/>
            </p:nvCxnSpPr>
            <p:spPr bwMode="hidden">
              <a:xfrm>
                <a:off x="1449153" y="0"/>
                <a:ext cx="6176905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3" name="Gerader Verbinder 26"/>
              <p:cNvCxnSpPr/>
              <p:nvPr/>
            </p:nvCxnSpPr>
            <p:spPr bwMode="hidden">
              <a:xfrm>
                <a:off x="2665981" y="0"/>
                <a:ext cx="6162344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4" name="Gerader Verbinder 27"/>
              <p:cNvCxnSpPr/>
              <p:nvPr/>
            </p:nvCxnSpPr>
            <p:spPr bwMode="hidden">
              <a:xfrm>
                <a:off x="3885118" y="0"/>
                <a:ext cx="6156763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5" name="Gerader Verbinder 28"/>
              <p:cNvCxnSpPr/>
              <p:nvPr/>
            </p:nvCxnSpPr>
            <p:spPr bwMode="hidden">
              <a:xfrm>
                <a:off x="5093960" y="-1"/>
                <a:ext cx="6184055" cy="6203244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76" name="Gruppieren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82" name="Gerader Verbinde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83" name="Gerader Verbinde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84" name="Gerader Verbinde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85" name="Gerader Verbinde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86" name="Gerader Verbinde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177" name="Gerader Verbinder 30"/>
              <p:cNvCxnSpPr/>
              <p:nvPr/>
            </p:nvCxnSpPr>
            <p:spPr bwMode="hidden">
              <a:xfrm flipH="1" flipV="1">
                <a:off x="-1" y="1012055"/>
                <a:ext cx="5176370" cy="5191188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8" name="Gerader Verbinder 31"/>
              <p:cNvCxnSpPr/>
              <p:nvPr/>
            </p:nvCxnSpPr>
            <p:spPr bwMode="hidden">
              <a:xfrm flipH="1" flipV="1">
                <a:off x="-1" y="2227340"/>
                <a:ext cx="3962814" cy="397590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9" name="Gerader Verbinder 32"/>
              <p:cNvCxnSpPr/>
              <p:nvPr/>
            </p:nvCxnSpPr>
            <p:spPr bwMode="hidden">
              <a:xfrm flipH="1" flipV="1">
                <a:off x="-1" y="3432152"/>
                <a:ext cx="2715391" cy="277109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0" name="Gerader Verbinder 33"/>
              <p:cNvCxnSpPr/>
              <p:nvPr/>
            </p:nvCxnSpPr>
            <p:spPr bwMode="hidden">
              <a:xfrm flipH="1" flipV="1">
                <a:off x="-1" y="4651432"/>
                <a:ext cx="1490952" cy="155181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1" name="Gerader Verbinder 34"/>
              <p:cNvCxnSpPr/>
              <p:nvPr/>
            </p:nvCxnSpPr>
            <p:spPr bwMode="hidden">
              <a:xfrm flipH="1" flipV="1">
                <a:off x="-1" y="5864456"/>
                <a:ext cx="316503" cy="338787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59" name="Inhaltsplatzhalter 5"/>
          <p:cNvSpPr>
            <a:spLocks noGrp="1"/>
          </p:cNvSpPr>
          <p:nvPr>
            <p:ph sz="quarter" idx="11" hasCustomPrompt="1"/>
          </p:nvPr>
        </p:nvSpPr>
        <p:spPr>
          <a:xfrm>
            <a:off x="5487160" y="1704000"/>
            <a:ext cx="5987291" cy="4194675"/>
          </a:xfrm>
        </p:spPr>
        <p:txBody>
          <a:bodyPr/>
          <a:lstStyle>
            <a:lvl1pPr marL="0" indent="0">
              <a:buClr>
                <a:srgbClr val="FFFFFF"/>
              </a:buClr>
              <a:buNone/>
              <a:defRPr sz="2667">
                <a:solidFill>
                  <a:schemeClr val="bg1"/>
                </a:solidFill>
              </a:defRPr>
            </a:lvl1pPr>
            <a:lvl2pPr>
              <a:buClr>
                <a:srgbClr val="FFFFFF"/>
              </a:buClr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  <a:lvl6pPr>
              <a:buClr>
                <a:srgbClr val="FFFFFF"/>
              </a:buClr>
              <a:defRPr>
                <a:solidFill>
                  <a:srgbClr val="FFFFFF"/>
                </a:solidFill>
              </a:defRPr>
            </a:lvl6pPr>
          </a:lstStyle>
          <a:p>
            <a:pPr lvl="0"/>
            <a:r>
              <a:rPr lang="en-US" dirty="0"/>
              <a:t>to edit Master text styles</a:t>
            </a:r>
            <a:endParaRPr lang="de-DE" dirty="0"/>
          </a:p>
        </p:txBody>
      </p:sp>
      <p:cxnSp>
        <p:nvCxnSpPr>
          <p:cNvPr id="10" name="Gerade Verbindung 9"/>
          <p:cNvCxnSpPr/>
          <p:nvPr/>
        </p:nvCxnSpPr>
        <p:spPr bwMode="auto">
          <a:xfrm>
            <a:off x="5487160" y="1536000"/>
            <a:ext cx="6004224" cy="0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87160" y="192001"/>
            <a:ext cx="5987291" cy="12479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55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3783349" y="6345990"/>
            <a:ext cx="7443451" cy="32590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333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pic>
        <p:nvPicPr>
          <p:cNvPr id="53" name="Bild 5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733" y="284451"/>
            <a:ext cx="4651335" cy="2829607"/>
          </a:xfrm>
          <a:prstGeom prst="rect">
            <a:avLst/>
          </a:prstGeom>
          <a:effectLst/>
        </p:spPr>
      </p:pic>
      <p:sp>
        <p:nvSpPr>
          <p:cNvPr id="54" name="Bildplatzhalter 2"/>
          <p:cNvSpPr>
            <a:spLocks noGrp="1"/>
          </p:cNvSpPr>
          <p:nvPr>
            <p:ph type="pic" idx="1" hasCustomPrompt="1"/>
          </p:nvPr>
        </p:nvSpPr>
        <p:spPr>
          <a:xfrm>
            <a:off x="963405" y="467360"/>
            <a:ext cx="3553043" cy="2201333"/>
          </a:xfrm>
          <a:solidFill>
            <a:srgbClr val="FFFFFF"/>
          </a:solidFill>
          <a:effectLst/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  <a:endParaRPr lang="de-DE" dirty="0"/>
          </a:p>
        </p:txBody>
      </p:sp>
      <p:pic>
        <p:nvPicPr>
          <p:cNvPr id="56" name="Bild 5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733" y="3242734"/>
            <a:ext cx="4651335" cy="2829607"/>
          </a:xfrm>
          <a:prstGeom prst="rect">
            <a:avLst/>
          </a:prstGeom>
          <a:effectLst/>
        </p:spPr>
      </p:pic>
      <p:sp>
        <p:nvSpPr>
          <p:cNvPr id="57" name="Bildplatzhalter 2"/>
          <p:cNvSpPr>
            <a:spLocks noGrp="1"/>
          </p:cNvSpPr>
          <p:nvPr>
            <p:ph type="pic" idx="12" hasCustomPrompt="1"/>
          </p:nvPr>
        </p:nvSpPr>
        <p:spPr>
          <a:xfrm>
            <a:off x="963405" y="3427308"/>
            <a:ext cx="3553043" cy="2187785"/>
          </a:xfrm>
          <a:solidFill>
            <a:srgbClr val="FFFFFF"/>
          </a:solidFill>
          <a:effectLst/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505289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reenshot Großansicht - Laptop"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6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uppieren 4"/>
          <p:cNvGrpSpPr/>
          <p:nvPr/>
        </p:nvGrpSpPr>
        <p:grpSpPr bwMode="hidden">
          <a:xfrm>
            <a:off x="413" y="1"/>
            <a:ext cx="12192000" cy="6858000"/>
            <a:chOff x="-1" y="0"/>
            <a:chExt cx="12192002" cy="6858000"/>
          </a:xfrm>
        </p:grpSpPr>
        <p:cxnSp>
          <p:nvCxnSpPr>
            <p:cNvPr id="104" name="Gerader Verbinde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05" name="Gerader Verbinde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06" name="Gerader Verbinde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07" name="Gerader Verbinde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08" name="Gerader Verbinde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09" name="Gerader Verbinde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0" name="Gerader Verbinde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1" name="Gerader Verbinde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2" name="Gerader Verbinde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3" name="Gerader Verbinde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4" name="Gerader Verbinde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5" name="Gerader Verbinde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6" name="Gerader Verbinde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7" name="Gerader Verbinde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8" name="Gerader Verbinde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9" name="Gerader Verbinder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grpSp>
          <p:nvGrpSpPr>
            <p:cNvPr id="120" name="Gruppieren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38" name="Gerader Verbinder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9" name="Gerader Verbinder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0" name="Gerader Verbinder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1" name="Gerader Verbinder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2" name="Gerader Verbinder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43" name="Gruppieren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49" name="Gerader Verbinde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50" name="Gerader Verbinde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51" name="Gerader Verbinde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52" name="Gerader Verbinde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53" name="Gerader Verbinde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144" name="Gerader Verbinder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5" name="Gerader Verbinder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6" name="Gerader Verbinder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7" name="Gerader Verbinder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8" name="Gerader Verbinder 50"/>
              <p:cNvCxnSpPr/>
              <p:nvPr/>
            </p:nvCxnSpPr>
            <p:spPr bwMode="hidden">
              <a:xfrm flipH="1" flipV="1">
                <a:off x="-1" y="5864456"/>
                <a:ext cx="934307" cy="993541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121" name="Gruppieren 2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22" name="Gerader Verbinder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3" name="Gerader Verbinder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4" name="Gerader Verbinder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5" name="Gerader Verbinder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6" name="Gerader Verbinder 28"/>
              <p:cNvCxnSpPr/>
              <p:nvPr/>
            </p:nvCxnSpPr>
            <p:spPr bwMode="hidden">
              <a:xfrm>
                <a:off x="5093960" y="0"/>
                <a:ext cx="6820748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27" name="Gruppieren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33" name="Gerader Verbinde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34" name="Gerader Verbinde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35" name="Gerader Verbinde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36" name="Gerader Verbinde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37" name="Gerader Verbinde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128" name="Gerader Verbinder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9" name="Gerader Verbinder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0" name="Gerader Verbinder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1" name="Gerader Verbinder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2" name="Gerader Verbinder 34"/>
              <p:cNvCxnSpPr/>
              <p:nvPr/>
            </p:nvCxnSpPr>
            <p:spPr bwMode="hidden">
              <a:xfrm flipH="1" flipV="1">
                <a:off x="-1" y="5864455"/>
                <a:ext cx="914814" cy="993545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>
          <a:xfrm>
            <a:off x="696000" y="190801"/>
            <a:ext cx="10769984" cy="7439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101" name="Rechteck 100"/>
          <p:cNvSpPr/>
          <p:nvPr/>
        </p:nvSpPr>
        <p:spPr>
          <a:xfrm>
            <a:off x="11517154" y="6403280"/>
            <a:ext cx="335220" cy="205121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/>
          <a:p>
            <a:pPr algn="r">
              <a:buNone/>
            </a:pPr>
            <a:fld id="{2773FFD1-C597-4EAC-8C70-740C4FF6E514}" type="slidenum">
              <a:rPr lang="de-DE" sz="1333" smtClean="0">
                <a:solidFill>
                  <a:schemeClr val="tx2"/>
                </a:solidFill>
              </a:rPr>
              <a:pPr algn="r">
                <a:buNone/>
              </a:pPr>
              <a:t>‹Nr.›</a:t>
            </a:fld>
            <a:endParaRPr lang="de-DE" sz="1333" dirty="0">
              <a:solidFill>
                <a:schemeClr val="tx2"/>
              </a:solidFill>
            </a:endParaRPr>
          </a:p>
        </p:txBody>
      </p:sp>
      <p:sp>
        <p:nvSpPr>
          <p:cNvPr id="102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3783349" y="6345990"/>
            <a:ext cx="7443451" cy="32590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333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pic>
        <p:nvPicPr>
          <p:cNvPr id="52" name="Bild 5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09" y="6370347"/>
            <a:ext cx="1500436" cy="296383"/>
          </a:xfrm>
          <a:prstGeom prst="rect">
            <a:avLst/>
          </a:prstGeom>
        </p:spPr>
      </p:pic>
      <p:pic>
        <p:nvPicPr>
          <p:cNvPr id="53" name="Picture 1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33752" y="6345990"/>
            <a:ext cx="865293" cy="357293"/>
          </a:xfrm>
          <a:prstGeom prst="rect">
            <a:avLst/>
          </a:prstGeom>
          <a:noFill/>
          <a:effectLst/>
        </p:spPr>
      </p:pic>
      <p:pic>
        <p:nvPicPr>
          <p:cNvPr id="54" name="Bild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5159" y="1043075"/>
            <a:ext cx="8667947" cy="5273084"/>
          </a:xfrm>
          <a:prstGeom prst="rect">
            <a:avLst/>
          </a:prstGeom>
          <a:effectLst>
            <a:reflection blurRad="6350" stA="28000" endA="300" endPos="7000" dist="12700" dir="5400000" sy="-100000" algn="bl" rotWithShape="0"/>
          </a:effectLst>
        </p:spPr>
      </p:pic>
      <p:sp>
        <p:nvSpPr>
          <p:cNvPr id="55" name="Bildplatzhalter 2"/>
          <p:cNvSpPr>
            <a:spLocks noGrp="1"/>
          </p:cNvSpPr>
          <p:nvPr>
            <p:ph type="pic" idx="1" hasCustomPrompt="1"/>
          </p:nvPr>
        </p:nvSpPr>
        <p:spPr>
          <a:xfrm>
            <a:off x="2807456" y="1375371"/>
            <a:ext cx="6585344" cy="4105951"/>
          </a:xfrm>
          <a:solidFill>
            <a:srgbClr val="FFFFFF"/>
          </a:solidFill>
          <a:effectLst/>
        </p:spPr>
        <p:txBody>
          <a:bodyPr tIns="457200">
            <a:normAutofit/>
          </a:bodyPr>
          <a:lstStyle>
            <a:lvl1pPr marL="0" indent="0" algn="ctr">
              <a:buNone/>
              <a:defRPr sz="26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126461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reenshot Großansicht - Laptop Weißer H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Gruppieren 4"/>
          <p:cNvGrpSpPr/>
          <p:nvPr/>
        </p:nvGrpSpPr>
        <p:grpSpPr bwMode="hidden">
          <a:xfrm>
            <a:off x="413" y="1"/>
            <a:ext cx="12192000" cy="6858001"/>
            <a:chOff x="-1" y="-1"/>
            <a:chExt cx="12192002" cy="6858001"/>
          </a:xfrm>
        </p:grpSpPr>
        <p:cxnSp>
          <p:nvCxnSpPr>
            <p:cNvPr id="148" name="Gerader Verbinde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49" name="Gerader Verbinde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50" name="Gerader Verbinde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51" name="Gerader Verbinde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52" name="Gerader Verbinde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53" name="Gerader Verbinde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54" name="Gerader Verbinde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55" name="Gerader Verbinde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56" name="Gerader Verbinde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57" name="Gerader Verbinde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58" name="Gerader Verbinde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59" name="Gerader Verbinde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0" name="Gerader Verbinde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1" name="Gerader Verbinde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2" name="Gerader Verbinde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grpSp>
          <p:nvGrpSpPr>
            <p:cNvPr id="163" name="Gruppieren 22"/>
            <p:cNvGrpSpPr/>
            <p:nvPr userDrawn="1"/>
          </p:nvGrpSpPr>
          <p:grpSpPr bwMode="hidden">
            <a:xfrm>
              <a:off x="-1" y="0"/>
              <a:ext cx="12192001" cy="6203243"/>
              <a:chOff x="-1" y="0"/>
              <a:chExt cx="12192001" cy="6203243"/>
            </a:xfrm>
          </p:grpSpPr>
          <p:cxnSp>
            <p:nvCxnSpPr>
              <p:cNvPr id="181" name="Gerader Verbinder 40"/>
              <p:cNvCxnSpPr/>
              <p:nvPr/>
            </p:nvCxnSpPr>
            <p:spPr bwMode="hidden">
              <a:xfrm>
                <a:off x="225424" y="0"/>
                <a:ext cx="6180607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2" name="Gerader Verbinder 41"/>
              <p:cNvCxnSpPr/>
              <p:nvPr/>
            </p:nvCxnSpPr>
            <p:spPr bwMode="hidden">
              <a:xfrm>
                <a:off x="1449154" y="0"/>
                <a:ext cx="6176077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3" name="Gerader Verbinder 42"/>
              <p:cNvCxnSpPr/>
              <p:nvPr/>
            </p:nvCxnSpPr>
            <p:spPr bwMode="hidden">
              <a:xfrm>
                <a:off x="2665982" y="0"/>
                <a:ext cx="6172805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4" name="Gerader Verbinder 43"/>
              <p:cNvCxnSpPr/>
              <p:nvPr/>
            </p:nvCxnSpPr>
            <p:spPr bwMode="hidden">
              <a:xfrm>
                <a:off x="3885118" y="0"/>
                <a:ext cx="6161580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5" name="Gerader Verbinder 44"/>
              <p:cNvCxnSpPr/>
              <p:nvPr/>
            </p:nvCxnSpPr>
            <p:spPr bwMode="hidden">
              <a:xfrm>
                <a:off x="5106503" y="0"/>
                <a:ext cx="6159396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86" name="Gruppieren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92" name="Gerader Verbinde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93" name="Gerader Verbinde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94" name="Gerader Verbinde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95" name="Gerader Verbinde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96" name="Gerader Verbinde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187" name="Gerader Verbinder 46"/>
              <p:cNvCxnSpPr/>
              <p:nvPr/>
            </p:nvCxnSpPr>
            <p:spPr bwMode="hidden">
              <a:xfrm flipH="1" flipV="1">
                <a:off x="0" y="1012055"/>
                <a:ext cx="5169897" cy="5191188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8" name="Gerader Verbinder 47"/>
              <p:cNvCxnSpPr/>
              <p:nvPr/>
            </p:nvCxnSpPr>
            <p:spPr bwMode="hidden">
              <a:xfrm flipH="1" flipV="1">
                <a:off x="0" y="2227340"/>
                <a:ext cx="3956342" cy="397590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9" name="Gerader Verbinder 48"/>
              <p:cNvCxnSpPr/>
              <p:nvPr/>
            </p:nvCxnSpPr>
            <p:spPr bwMode="hidden">
              <a:xfrm flipH="1" flipV="1">
                <a:off x="2" y="3432152"/>
                <a:ext cx="2754074" cy="277109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0" name="Gerader Verbinder 49"/>
              <p:cNvCxnSpPr/>
              <p:nvPr/>
            </p:nvCxnSpPr>
            <p:spPr bwMode="hidden">
              <a:xfrm flipH="1" flipV="1">
                <a:off x="-1" y="4651432"/>
                <a:ext cx="1551810" cy="155181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1" name="Gerader Verbinder 50"/>
              <p:cNvCxnSpPr/>
              <p:nvPr/>
            </p:nvCxnSpPr>
            <p:spPr bwMode="hidden">
              <a:xfrm flipH="1" flipV="1">
                <a:off x="2" y="5864461"/>
                <a:ext cx="321317" cy="33878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164" name="Gruppieren 23"/>
            <p:cNvGrpSpPr/>
            <p:nvPr userDrawn="1"/>
          </p:nvGrpSpPr>
          <p:grpSpPr bwMode="hidden">
            <a:xfrm flipH="1">
              <a:off x="0" y="-1"/>
              <a:ext cx="12192001" cy="6203244"/>
              <a:chOff x="-1" y="-1"/>
              <a:chExt cx="12192001" cy="6203244"/>
            </a:xfrm>
          </p:grpSpPr>
          <p:cxnSp>
            <p:nvCxnSpPr>
              <p:cNvPr id="165" name="Gerader Verbinder 24"/>
              <p:cNvCxnSpPr/>
              <p:nvPr/>
            </p:nvCxnSpPr>
            <p:spPr bwMode="hidden">
              <a:xfrm>
                <a:off x="225424" y="0"/>
                <a:ext cx="6181433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6" name="Gerader Verbinder 25"/>
              <p:cNvCxnSpPr/>
              <p:nvPr/>
            </p:nvCxnSpPr>
            <p:spPr bwMode="hidden">
              <a:xfrm>
                <a:off x="1449153" y="0"/>
                <a:ext cx="6176905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7" name="Gerader Verbinder 26"/>
              <p:cNvCxnSpPr/>
              <p:nvPr/>
            </p:nvCxnSpPr>
            <p:spPr bwMode="hidden">
              <a:xfrm>
                <a:off x="2665981" y="0"/>
                <a:ext cx="6162344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8" name="Gerader Verbinder 27"/>
              <p:cNvCxnSpPr/>
              <p:nvPr/>
            </p:nvCxnSpPr>
            <p:spPr bwMode="hidden">
              <a:xfrm>
                <a:off x="3885118" y="0"/>
                <a:ext cx="6156763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9" name="Gerader Verbinder 28"/>
              <p:cNvCxnSpPr/>
              <p:nvPr/>
            </p:nvCxnSpPr>
            <p:spPr bwMode="hidden">
              <a:xfrm>
                <a:off x="5093960" y="-1"/>
                <a:ext cx="6184055" cy="6203244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70" name="Gruppieren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76" name="Gerader Verbinde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77" name="Gerader Verbinde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78" name="Gerader Verbinde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79" name="Gerader Verbinde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80" name="Gerader Verbinde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171" name="Gerader Verbinder 30"/>
              <p:cNvCxnSpPr/>
              <p:nvPr/>
            </p:nvCxnSpPr>
            <p:spPr bwMode="hidden">
              <a:xfrm flipH="1" flipV="1">
                <a:off x="-1" y="1012055"/>
                <a:ext cx="5176370" cy="5191188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2" name="Gerader Verbinder 31"/>
              <p:cNvCxnSpPr/>
              <p:nvPr/>
            </p:nvCxnSpPr>
            <p:spPr bwMode="hidden">
              <a:xfrm flipH="1" flipV="1">
                <a:off x="-1" y="2227340"/>
                <a:ext cx="3962814" cy="397590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3" name="Gerader Verbinder 32"/>
              <p:cNvCxnSpPr/>
              <p:nvPr/>
            </p:nvCxnSpPr>
            <p:spPr bwMode="hidden">
              <a:xfrm flipH="1" flipV="1">
                <a:off x="-1" y="3432152"/>
                <a:ext cx="2715391" cy="277109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4" name="Gerader Verbinder 33"/>
              <p:cNvCxnSpPr/>
              <p:nvPr/>
            </p:nvCxnSpPr>
            <p:spPr bwMode="hidden">
              <a:xfrm flipH="1" flipV="1">
                <a:off x="-1" y="4651432"/>
                <a:ext cx="1490952" cy="155181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5" name="Gerader Verbinder 34"/>
              <p:cNvCxnSpPr/>
              <p:nvPr/>
            </p:nvCxnSpPr>
            <p:spPr bwMode="hidden">
              <a:xfrm flipH="1" flipV="1">
                <a:off x="-1" y="5864456"/>
                <a:ext cx="316503" cy="338787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55" name="Titel 2"/>
          <p:cNvSpPr>
            <a:spLocks noGrp="1"/>
          </p:cNvSpPr>
          <p:nvPr>
            <p:ph type="title" hasCustomPrompt="1"/>
          </p:nvPr>
        </p:nvSpPr>
        <p:spPr>
          <a:xfrm>
            <a:off x="696000" y="190801"/>
            <a:ext cx="10769984" cy="8117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51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3783349" y="6345990"/>
            <a:ext cx="7443451" cy="32590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333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pic>
        <p:nvPicPr>
          <p:cNvPr id="49" name="Bild 4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6800" y="1043075"/>
            <a:ext cx="8667947" cy="5273084"/>
          </a:xfrm>
          <a:prstGeom prst="rect">
            <a:avLst/>
          </a:prstGeom>
          <a:effectLst>
            <a:reflection blurRad="6350" stA="28000" endA="300" endPos="7000" dist="12700" dir="5400000" sy="-100000" algn="bl" rotWithShape="0"/>
          </a:effectLst>
        </p:spPr>
      </p:pic>
      <p:sp>
        <p:nvSpPr>
          <p:cNvPr id="50" name="Bildplatzhalter 2"/>
          <p:cNvSpPr>
            <a:spLocks noGrp="1"/>
          </p:cNvSpPr>
          <p:nvPr>
            <p:ph type="pic" idx="1" hasCustomPrompt="1"/>
          </p:nvPr>
        </p:nvSpPr>
        <p:spPr>
          <a:xfrm>
            <a:off x="2790523" y="1375371"/>
            <a:ext cx="6585344" cy="4105951"/>
          </a:xfrm>
          <a:solidFill>
            <a:srgbClr val="FFFFFF"/>
          </a:solidFill>
          <a:effectLst/>
        </p:spPr>
        <p:txBody>
          <a:bodyPr tIns="457200">
            <a:normAutofit/>
          </a:bodyPr>
          <a:lstStyle>
            <a:lvl1pPr marL="0" indent="0" algn="ctr">
              <a:buNone/>
              <a:defRPr sz="26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1564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wischenfoli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 14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Bild 2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763"/>
          <a:stretch/>
        </p:blipFill>
        <p:spPr>
          <a:xfrm>
            <a:off x="0" y="2038064"/>
            <a:ext cx="12192000" cy="2706976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 bwMode="auto">
          <a:xfrm>
            <a:off x="1262480" y="642938"/>
            <a:ext cx="10929520" cy="1395125"/>
          </a:xfrm>
          <a:prstGeom prst="rect">
            <a:avLst/>
          </a:prstGeom>
          <a:solidFill>
            <a:srgbClr val="000000">
              <a:alpha val="5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120000" tIns="62400" rIns="120000" bIns="62400" numCol="1" rtlCol="0" anchor="ctr" anchorCtr="0" compatLnSpc="1">
            <a:prstTxWarp prst="textNoShape">
              <a:avLst/>
            </a:prstTxWarp>
          </a:bodyPr>
          <a:lstStyle/>
          <a:p>
            <a:pPr marL="478355" marR="0" indent="-334425" algn="l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7" name="Rechteck 16"/>
          <p:cNvSpPr/>
          <p:nvPr/>
        </p:nvSpPr>
        <p:spPr bwMode="auto">
          <a:xfrm>
            <a:off x="1262480" y="2050489"/>
            <a:ext cx="10929520" cy="2694551"/>
          </a:xfrm>
          <a:prstGeom prst="rect">
            <a:avLst/>
          </a:prstGeom>
          <a:solidFill>
            <a:srgbClr val="000000">
              <a:alpha val="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0000" tIns="62400" rIns="120000" bIns="62400" numCol="1" rtlCol="0" anchor="ctr" anchorCtr="0" compatLnSpc="1">
            <a:prstTxWarp prst="textNoShape">
              <a:avLst/>
            </a:prstTxWarp>
          </a:bodyPr>
          <a:lstStyle/>
          <a:p>
            <a:pPr marL="478355" marR="0" indent="-334425" algn="l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8" name="Rectangle 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524275" y="687464"/>
            <a:ext cx="7920716" cy="1170753"/>
          </a:xfrm>
        </p:spPr>
        <p:txBody>
          <a:bodyPr lIns="0" tIns="46038" rIns="0" bIns="46038" anchor="t" anchorCtr="0">
            <a:noAutofit/>
          </a:bodyPr>
          <a:lstStyle>
            <a:lvl1pPr>
              <a:lnSpc>
                <a:spcPct val="110000"/>
              </a:lnSpc>
              <a:defRPr sz="3467" b="1" cap="all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19" name="Rectangle 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524275" y="2646353"/>
            <a:ext cx="7920716" cy="991601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buFont typeface="Wingdings" pitchFamily="2" charset="2"/>
              <a:buNone/>
              <a:defRPr sz="2933" b="0">
                <a:solidFill>
                  <a:srgbClr val="003896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  <a:endParaRPr lang="de-DE" dirty="0"/>
          </a:p>
        </p:txBody>
      </p:sp>
      <p:sp>
        <p:nvSpPr>
          <p:cNvPr id="20" name="Rechteck 19"/>
          <p:cNvSpPr/>
          <p:nvPr/>
        </p:nvSpPr>
        <p:spPr bwMode="auto">
          <a:xfrm>
            <a:off x="2026" y="6114479"/>
            <a:ext cx="12189975" cy="623999"/>
          </a:xfrm>
          <a:prstGeom prst="rect">
            <a:avLst/>
          </a:prstGeom>
          <a:solidFill>
            <a:srgbClr val="00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120000" tIns="62400" rIns="120000" bIns="62400" numCol="1" rtlCol="0" anchor="ctr" anchorCtr="0" compatLnSpc="1">
            <a:prstTxWarp prst="textNoShape">
              <a:avLst/>
            </a:prstTxWarp>
          </a:bodyPr>
          <a:lstStyle/>
          <a:p>
            <a:pPr marL="478355" marR="0" indent="-334425" algn="l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pic>
        <p:nvPicPr>
          <p:cNvPr id="23" name="Picture 15" descr="Logo_RGB_360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06270" y="893212"/>
            <a:ext cx="2063997" cy="880955"/>
          </a:xfrm>
          <a:prstGeom prst="rect">
            <a:avLst/>
          </a:prstGeom>
          <a:noFill/>
          <a:effectLst/>
        </p:spPr>
      </p:pic>
      <p:pic>
        <p:nvPicPr>
          <p:cNvPr id="24" name="Bild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6426" y="6192639"/>
            <a:ext cx="2352212" cy="464635"/>
          </a:xfrm>
          <a:prstGeom prst="rect">
            <a:avLst/>
          </a:prstGeom>
        </p:spPr>
      </p:pic>
      <p:pic>
        <p:nvPicPr>
          <p:cNvPr id="13" name="Bild 12"/>
          <p:cNvPicPr>
            <a:picLocks noChangeAspect="1"/>
          </p:cNvPicPr>
          <p:nvPr/>
        </p:nvPicPr>
        <p:blipFill rotWithShape="1">
          <a:blip r:embed="rId7" cstate="screen">
            <a:alphaModFix amt="5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6" y="642938"/>
            <a:ext cx="1047615" cy="87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3792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Screenshot mit Text - Smartphone"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73000">
              <a:schemeClr val="bg1">
                <a:lumMod val="75000"/>
              </a:schemeClr>
            </a:gs>
            <a:gs pos="3800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uppieren 4"/>
          <p:cNvGrpSpPr/>
          <p:nvPr/>
        </p:nvGrpSpPr>
        <p:grpSpPr bwMode="hidden">
          <a:xfrm>
            <a:off x="413" y="1"/>
            <a:ext cx="12192000" cy="6864000"/>
            <a:chOff x="-1" y="0"/>
            <a:chExt cx="12192002" cy="6858000"/>
          </a:xfrm>
        </p:grpSpPr>
        <p:cxnSp>
          <p:nvCxnSpPr>
            <p:cNvPr id="64" name="Gerader Verbinde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8" name="Gerader Verbinde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9" name="Gerader Verbinde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0" name="Gerader Verbinde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1" name="Gerader Verbinde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2" name="Gerader Verbinde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3" name="Gerader Verbinde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4" name="Gerader Verbinde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5" name="Gerader Verbinde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6" name="Gerader Verbinde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7" name="Gerader Verbinde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8" name="Gerader Verbinde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9" name="Gerader Verbinde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80" name="Gerader Verbinde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81" name="Gerader Verbinde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82" name="Gerader Verbinder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grpSp>
          <p:nvGrpSpPr>
            <p:cNvPr id="83" name="Gruppieren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01" name="Gerader Verbinder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2" name="Gerader Verbinder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3" name="Gerader Verbinder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4" name="Gerader Verbinder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5" name="Gerader Verbinder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06" name="Gruppieren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12" name="Gerader Verbinde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13" name="Gerader Verbinde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14" name="Gerader Verbinde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15" name="Gerader Verbinde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16" name="Gerader Verbinde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107" name="Gerader Verbinder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8" name="Gerader Verbinder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9" name="Gerader Verbinder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10" name="Gerader Verbinder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11" name="Gerader Verbinder 50"/>
              <p:cNvCxnSpPr/>
              <p:nvPr/>
            </p:nvCxnSpPr>
            <p:spPr bwMode="hidden">
              <a:xfrm flipH="1" flipV="1">
                <a:off x="-1" y="5864456"/>
                <a:ext cx="934307" cy="993541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84" name="Gruppieren 2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85" name="Gerader Verbinder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6" name="Gerader Verbinder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7" name="Gerader Verbinder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8" name="Gerader Verbinder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9" name="Gerader Verbinder 28"/>
              <p:cNvCxnSpPr/>
              <p:nvPr/>
            </p:nvCxnSpPr>
            <p:spPr bwMode="hidden">
              <a:xfrm>
                <a:off x="5093960" y="0"/>
                <a:ext cx="6820748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90" name="Gruppieren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96" name="Gerader Verbinde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97" name="Gerader Verbinde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98" name="Gerader Verbinde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99" name="Gerader Verbinde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00" name="Gerader Verbinde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91" name="Gerader Verbinder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2" name="Gerader Verbinder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3" name="Gerader Verbinder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4" name="Gerader Verbinder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5" name="Gerader Verbinder 34"/>
              <p:cNvCxnSpPr/>
              <p:nvPr/>
            </p:nvCxnSpPr>
            <p:spPr bwMode="hidden">
              <a:xfrm flipH="1" flipV="1">
                <a:off x="-1" y="5864455"/>
                <a:ext cx="914814" cy="993545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58" name="Rechteck 57"/>
          <p:cNvSpPr/>
          <p:nvPr/>
        </p:nvSpPr>
        <p:spPr>
          <a:xfrm>
            <a:off x="11517154" y="6403280"/>
            <a:ext cx="335220" cy="205121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/>
          <a:p>
            <a:pPr algn="r">
              <a:buNone/>
            </a:pPr>
            <a:fld id="{2773FFD1-C597-4EAC-8C70-740C4FF6E514}" type="slidenum">
              <a:rPr lang="de-DE" sz="1333" smtClean="0">
                <a:solidFill>
                  <a:schemeClr val="tx2"/>
                </a:solidFill>
              </a:rPr>
              <a:pPr algn="r">
                <a:buNone/>
              </a:pPr>
              <a:t>‹Nr.›</a:t>
            </a:fld>
            <a:endParaRPr lang="de-DE" sz="1333" dirty="0">
              <a:solidFill>
                <a:schemeClr val="tx2"/>
              </a:solidFill>
            </a:endParaRPr>
          </a:p>
        </p:txBody>
      </p:sp>
      <p:sp>
        <p:nvSpPr>
          <p:cNvPr id="59" name="Inhaltsplatzhalter 5"/>
          <p:cNvSpPr>
            <a:spLocks noGrp="1"/>
          </p:cNvSpPr>
          <p:nvPr>
            <p:ph sz="quarter" idx="11" hasCustomPrompt="1"/>
          </p:nvPr>
        </p:nvSpPr>
        <p:spPr>
          <a:xfrm>
            <a:off x="5486400" y="1704000"/>
            <a:ext cx="5988051" cy="4199835"/>
          </a:xfrm>
        </p:spPr>
        <p:txBody>
          <a:bodyPr/>
          <a:lstStyle>
            <a:lvl1pPr marL="0" indent="0">
              <a:buClr>
                <a:srgbClr val="FFFFFF"/>
              </a:buClr>
              <a:buNone/>
              <a:defRPr sz="2667"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  <a:lvl6pPr>
              <a:buClr>
                <a:srgbClr val="FFFFFF"/>
              </a:buClr>
              <a:defRPr>
                <a:solidFill>
                  <a:srgbClr val="FFFFFF"/>
                </a:solidFill>
              </a:defRPr>
            </a:lvl6pPr>
          </a:lstStyle>
          <a:p>
            <a:pPr lvl="0"/>
            <a:r>
              <a:rPr lang="en-US" dirty="0"/>
              <a:t>to edit Master text styles</a:t>
            </a:r>
            <a:endParaRPr lang="de-DE" dirty="0"/>
          </a:p>
        </p:txBody>
      </p:sp>
      <p:cxnSp>
        <p:nvCxnSpPr>
          <p:cNvPr id="10" name="Gerade Verbindung 9"/>
          <p:cNvCxnSpPr/>
          <p:nvPr/>
        </p:nvCxnSpPr>
        <p:spPr bwMode="auto">
          <a:xfrm>
            <a:off x="5487160" y="1536000"/>
            <a:ext cx="6004224" cy="0"/>
          </a:xfrm>
          <a:prstGeom prst="line">
            <a:avLst/>
          </a:prstGeom>
          <a:noFill/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86400" y="192001"/>
            <a:ext cx="5988051" cy="124799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65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3783349" y="6345990"/>
            <a:ext cx="7443451" cy="32590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333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pic>
        <p:nvPicPr>
          <p:cNvPr id="57" name="Bild 5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09" y="6370347"/>
            <a:ext cx="1500436" cy="296383"/>
          </a:xfrm>
          <a:prstGeom prst="rect">
            <a:avLst/>
          </a:prstGeom>
        </p:spPr>
      </p:pic>
      <p:pic>
        <p:nvPicPr>
          <p:cNvPr id="60" name="Picture 1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33752" y="6345990"/>
            <a:ext cx="865293" cy="357293"/>
          </a:xfrm>
          <a:prstGeom prst="rect">
            <a:avLst/>
          </a:prstGeom>
          <a:noFill/>
          <a:effectLst/>
        </p:spPr>
      </p:pic>
      <p:pic>
        <p:nvPicPr>
          <p:cNvPr id="117" name="Bild 1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2324" y="252176"/>
            <a:ext cx="2655877" cy="5585557"/>
          </a:xfrm>
          <a:prstGeom prst="rect">
            <a:avLst/>
          </a:prstGeom>
          <a:effectLst>
            <a:reflection stA="30000" endPos="7000" dist="12700" dir="5400000" sy="-100000" algn="bl" rotWithShape="0"/>
          </a:effectLst>
        </p:spPr>
      </p:pic>
      <p:sp>
        <p:nvSpPr>
          <p:cNvPr id="118" name="Bildplatzhalt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614597" y="1059751"/>
            <a:ext cx="2218840" cy="3964811"/>
          </a:xfrm>
          <a:solidFill>
            <a:srgbClr val="FFFFFF"/>
          </a:solidFill>
          <a:effectLst/>
        </p:spPr>
        <p:txBody>
          <a:bodyPr tIns="457200">
            <a:normAutofit/>
          </a:bodyPr>
          <a:lstStyle>
            <a:lvl1pPr marL="0" indent="0" algn="ctr">
              <a:buNone/>
              <a:defRPr sz="26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892267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Screenshot mit Text - Smart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Gruppieren 4"/>
          <p:cNvGrpSpPr/>
          <p:nvPr/>
        </p:nvGrpSpPr>
        <p:grpSpPr bwMode="hidden">
          <a:xfrm>
            <a:off x="413" y="1"/>
            <a:ext cx="12192000" cy="6858001"/>
            <a:chOff x="-1" y="-1"/>
            <a:chExt cx="12192002" cy="6858001"/>
          </a:xfrm>
        </p:grpSpPr>
        <p:cxnSp>
          <p:nvCxnSpPr>
            <p:cNvPr id="154" name="Gerader Verbinde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55" name="Gerader Verbinde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56" name="Gerader Verbinde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57" name="Gerader Verbinde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58" name="Gerader Verbinde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59" name="Gerader Verbinde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0" name="Gerader Verbinde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1" name="Gerader Verbinde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2" name="Gerader Verbinde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3" name="Gerader Verbinde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4" name="Gerader Verbinde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5" name="Gerader Verbinde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6" name="Gerader Verbinde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7" name="Gerader Verbinde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8" name="Gerader Verbinde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grpSp>
          <p:nvGrpSpPr>
            <p:cNvPr id="169" name="Gruppieren 22"/>
            <p:cNvGrpSpPr/>
            <p:nvPr userDrawn="1"/>
          </p:nvGrpSpPr>
          <p:grpSpPr bwMode="hidden">
            <a:xfrm>
              <a:off x="-1" y="0"/>
              <a:ext cx="12192001" cy="6203243"/>
              <a:chOff x="-1" y="0"/>
              <a:chExt cx="12192001" cy="6203243"/>
            </a:xfrm>
          </p:grpSpPr>
          <p:cxnSp>
            <p:nvCxnSpPr>
              <p:cNvPr id="187" name="Gerader Verbinder 40"/>
              <p:cNvCxnSpPr/>
              <p:nvPr/>
            </p:nvCxnSpPr>
            <p:spPr bwMode="hidden">
              <a:xfrm>
                <a:off x="225424" y="0"/>
                <a:ext cx="6180607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8" name="Gerader Verbinder 41"/>
              <p:cNvCxnSpPr/>
              <p:nvPr/>
            </p:nvCxnSpPr>
            <p:spPr bwMode="hidden">
              <a:xfrm>
                <a:off x="1449154" y="0"/>
                <a:ext cx="6176077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9" name="Gerader Verbinder 42"/>
              <p:cNvCxnSpPr/>
              <p:nvPr/>
            </p:nvCxnSpPr>
            <p:spPr bwMode="hidden">
              <a:xfrm>
                <a:off x="2665982" y="0"/>
                <a:ext cx="6172805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0" name="Gerader Verbinder 43"/>
              <p:cNvCxnSpPr/>
              <p:nvPr/>
            </p:nvCxnSpPr>
            <p:spPr bwMode="hidden">
              <a:xfrm>
                <a:off x="3885118" y="0"/>
                <a:ext cx="6161580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1" name="Gerader Verbinder 44"/>
              <p:cNvCxnSpPr/>
              <p:nvPr/>
            </p:nvCxnSpPr>
            <p:spPr bwMode="hidden">
              <a:xfrm>
                <a:off x="5106503" y="0"/>
                <a:ext cx="6159396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92" name="Gruppieren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98" name="Gerader Verbinde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99" name="Gerader Verbinde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00" name="Gerader Verbinde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01" name="Gerader Verbinde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02" name="Gerader Verbinde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193" name="Gerader Verbinder 46"/>
              <p:cNvCxnSpPr/>
              <p:nvPr/>
            </p:nvCxnSpPr>
            <p:spPr bwMode="hidden">
              <a:xfrm flipH="1" flipV="1">
                <a:off x="0" y="1012055"/>
                <a:ext cx="5169897" cy="5191188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4" name="Gerader Verbinder 47"/>
              <p:cNvCxnSpPr/>
              <p:nvPr/>
            </p:nvCxnSpPr>
            <p:spPr bwMode="hidden">
              <a:xfrm flipH="1" flipV="1">
                <a:off x="0" y="2227340"/>
                <a:ext cx="3956342" cy="397590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5" name="Gerader Verbinder 48"/>
              <p:cNvCxnSpPr/>
              <p:nvPr/>
            </p:nvCxnSpPr>
            <p:spPr bwMode="hidden">
              <a:xfrm flipH="1" flipV="1">
                <a:off x="2" y="3432152"/>
                <a:ext cx="2754074" cy="277109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6" name="Gerader Verbinder 49"/>
              <p:cNvCxnSpPr/>
              <p:nvPr/>
            </p:nvCxnSpPr>
            <p:spPr bwMode="hidden">
              <a:xfrm flipH="1" flipV="1">
                <a:off x="-1" y="4651432"/>
                <a:ext cx="1551810" cy="155181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7" name="Gerader Verbinder 50"/>
              <p:cNvCxnSpPr/>
              <p:nvPr/>
            </p:nvCxnSpPr>
            <p:spPr bwMode="hidden">
              <a:xfrm flipH="1" flipV="1">
                <a:off x="2" y="5864461"/>
                <a:ext cx="321317" cy="33878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170" name="Gruppieren 23"/>
            <p:cNvGrpSpPr/>
            <p:nvPr userDrawn="1"/>
          </p:nvGrpSpPr>
          <p:grpSpPr bwMode="hidden">
            <a:xfrm flipH="1">
              <a:off x="0" y="-1"/>
              <a:ext cx="12192001" cy="6203244"/>
              <a:chOff x="-1" y="-1"/>
              <a:chExt cx="12192001" cy="6203244"/>
            </a:xfrm>
          </p:grpSpPr>
          <p:cxnSp>
            <p:nvCxnSpPr>
              <p:cNvPr id="171" name="Gerader Verbinder 24"/>
              <p:cNvCxnSpPr/>
              <p:nvPr/>
            </p:nvCxnSpPr>
            <p:spPr bwMode="hidden">
              <a:xfrm>
                <a:off x="225424" y="0"/>
                <a:ext cx="6181433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2" name="Gerader Verbinder 25"/>
              <p:cNvCxnSpPr/>
              <p:nvPr/>
            </p:nvCxnSpPr>
            <p:spPr bwMode="hidden">
              <a:xfrm>
                <a:off x="1449153" y="0"/>
                <a:ext cx="6176905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3" name="Gerader Verbinder 26"/>
              <p:cNvCxnSpPr/>
              <p:nvPr/>
            </p:nvCxnSpPr>
            <p:spPr bwMode="hidden">
              <a:xfrm>
                <a:off x="2665981" y="0"/>
                <a:ext cx="6162344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4" name="Gerader Verbinder 27"/>
              <p:cNvCxnSpPr/>
              <p:nvPr/>
            </p:nvCxnSpPr>
            <p:spPr bwMode="hidden">
              <a:xfrm>
                <a:off x="3885118" y="0"/>
                <a:ext cx="6156763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5" name="Gerader Verbinder 28"/>
              <p:cNvCxnSpPr/>
              <p:nvPr/>
            </p:nvCxnSpPr>
            <p:spPr bwMode="hidden">
              <a:xfrm>
                <a:off x="5093960" y="-1"/>
                <a:ext cx="6184055" cy="6203244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76" name="Gruppieren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82" name="Gerader Verbinde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83" name="Gerader Verbinde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84" name="Gerader Verbinde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85" name="Gerader Verbinde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86" name="Gerader Verbinde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177" name="Gerader Verbinder 30"/>
              <p:cNvCxnSpPr/>
              <p:nvPr/>
            </p:nvCxnSpPr>
            <p:spPr bwMode="hidden">
              <a:xfrm flipH="1" flipV="1">
                <a:off x="-1" y="1012055"/>
                <a:ext cx="5176370" cy="5191188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8" name="Gerader Verbinder 31"/>
              <p:cNvCxnSpPr/>
              <p:nvPr/>
            </p:nvCxnSpPr>
            <p:spPr bwMode="hidden">
              <a:xfrm flipH="1" flipV="1">
                <a:off x="-1" y="2227340"/>
                <a:ext cx="3962814" cy="397590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9" name="Gerader Verbinder 32"/>
              <p:cNvCxnSpPr/>
              <p:nvPr/>
            </p:nvCxnSpPr>
            <p:spPr bwMode="hidden">
              <a:xfrm flipH="1" flipV="1">
                <a:off x="-1" y="3432152"/>
                <a:ext cx="2715391" cy="277109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0" name="Gerader Verbinder 33"/>
              <p:cNvCxnSpPr/>
              <p:nvPr/>
            </p:nvCxnSpPr>
            <p:spPr bwMode="hidden">
              <a:xfrm flipH="1" flipV="1">
                <a:off x="-1" y="4651432"/>
                <a:ext cx="1490952" cy="155181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1" name="Gerader Verbinder 34"/>
              <p:cNvCxnSpPr/>
              <p:nvPr/>
            </p:nvCxnSpPr>
            <p:spPr bwMode="hidden">
              <a:xfrm flipH="1" flipV="1">
                <a:off x="-1" y="5864456"/>
                <a:ext cx="316503" cy="338787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59" name="Inhaltsplatzhalter 5"/>
          <p:cNvSpPr>
            <a:spLocks noGrp="1"/>
          </p:cNvSpPr>
          <p:nvPr>
            <p:ph sz="quarter" idx="11" hasCustomPrompt="1"/>
          </p:nvPr>
        </p:nvSpPr>
        <p:spPr>
          <a:xfrm>
            <a:off x="5487160" y="1704000"/>
            <a:ext cx="5987291" cy="4194675"/>
          </a:xfrm>
        </p:spPr>
        <p:txBody>
          <a:bodyPr/>
          <a:lstStyle>
            <a:lvl1pPr marL="0" indent="0">
              <a:buClr>
                <a:srgbClr val="FFFFFF"/>
              </a:buClr>
              <a:buNone/>
              <a:defRPr sz="2667">
                <a:solidFill>
                  <a:schemeClr val="bg1"/>
                </a:solidFill>
              </a:defRPr>
            </a:lvl1pPr>
            <a:lvl2pPr>
              <a:buClr>
                <a:srgbClr val="FFFFFF"/>
              </a:buClr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  <a:lvl6pPr>
              <a:buClr>
                <a:srgbClr val="FFFFFF"/>
              </a:buClr>
              <a:defRPr>
                <a:solidFill>
                  <a:srgbClr val="FFFFFF"/>
                </a:solidFill>
              </a:defRPr>
            </a:lvl6pPr>
          </a:lstStyle>
          <a:p>
            <a:pPr lvl="0"/>
            <a:r>
              <a:rPr lang="en-US" dirty="0"/>
              <a:t>to edit Master text styles</a:t>
            </a:r>
            <a:endParaRPr lang="de-DE" dirty="0"/>
          </a:p>
        </p:txBody>
      </p:sp>
      <p:cxnSp>
        <p:nvCxnSpPr>
          <p:cNvPr id="10" name="Gerade Verbindung 9"/>
          <p:cNvCxnSpPr/>
          <p:nvPr/>
        </p:nvCxnSpPr>
        <p:spPr bwMode="auto">
          <a:xfrm>
            <a:off x="5487160" y="1536000"/>
            <a:ext cx="6004224" cy="0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87160" y="192001"/>
            <a:ext cx="5987291" cy="12479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55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3783349" y="6345990"/>
            <a:ext cx="7443451" cy="32590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333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pic>
        <p:nvPicPr>
          <p:cNvPr id="60" name="Bild 5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071" y="230200"/>
            <a:ext cx="2662131" cy="5616000"/>
          </a:xfrm>
          <a:prstGeom prst="rect">
            <a:avLst/>
          </a:prstGeom>
          <a:effectLst>
            <a:reflection stA="26000" endPos="5000" dist="12700" dir="5400000" sy="-100000" algn="bl" rotWithShape="0"/>
          </a:effectLst>
        </p:spPr>
      </p:pic>
      <p:sp>
        <p:nvSpPr>
          <p:cNvPr id="63" name="Bildplatzhalter 2"/>
          <p:cNvSpPr>
            <a:spLocks noGrp="1" noChangeAspect="1"/>
          </p:cNvSpPr>
          <p:nvPr>
            <p:ph type="pic" idx="12" hasCustomPrompt="1"/>
          </p:nvPr>
        </p:nvSpPr>
        <p:spPr>
          <a:xfrm>
            <a:off x="1614597" y="1059751"/>
            <a:ext cx="2218840" cy="3964811"/>
          </a:xfrm>
          <a:solidFill>
            <a:srgbClr val="FFFFFF"/>
          </a:solidFill>
          <a:effectLst/>
        </p:spPr>
        <p:txBody>
          <a:bodyPr tIns="457200">
            <a:normAutofit/>
          </a:bodyPr>
          <a:lstStyle>
            <a:lvl1pPr marL="0" indent="0" algn="ctr">
              <a:buNone/>
              <a:defRPr sz="26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4927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Screenshot mit Text - Tablet"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73000">
              <a:schemeClr val="bg1">
                <a:lumMod val="75000"/>
              </a:schemeClr>
            </a:gs>
            <a:gs pos="3800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uppieren 4"/>
          <p:cNvGrpSpPr/>
          <p:nvPr/>
        </p:nvGrpSpPr>
        <p:grpSpPr bwMode="hidden">
          <a:xfrm>
            <a:off x="413" y="1"/>
            <a:ext cx="12192000" cy="6864000"/>
            <a:chOff x="-1" y="0"/>
            <a:chExt cx="12192002" cy="6858000"/>
          </a:xfrm>
        </p:grpSpPr>
        <p:cxnSp>
          <p:nvCxnSpPr>
            <p:cNvPr id="64" name="Gerader Verbinde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8" name="Gerader Verbinde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9" name="Gerader Verbinde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0" name="Gerader Verbinde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1" name="Gerader Verbinde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2" name="Gerader Verbinde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3" name="Gerader Verbinde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4" name="Gerader Verbinde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5" name="Gerader Verbinde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6" name="Gerader Verbinde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7" name="Gerader Verbinde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8" name="Gerader Verbinde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9" name="Gerader Verbinde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80" name="Gerader Verbinde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81" name="Gerader Verbinde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82" name="Gerader Verbinder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grpSp>
          <p:nvGrpSpPr>
            <p:cNvPr id="83" name="Gruppieren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01" name="Gerader Verbinder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2" name="Gerader Verbinder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3" name="Gerader Verbinder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4" name="Gerader Verbinder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5" name="Gerader Verbinder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06" name="Gruppieren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12" name="Gerader Verbinde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13" name="Gerader Verbinde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14" name="Gerader Verbinde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15" name="Gerader Verbinde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16" name="Gerader Verbinde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107" name="Gerader Verbinder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8" name="Gerader Verbinder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9" name="Gerader Verbinder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10" name="Gerader Verbinder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11" name="Gerader Verbinder 50"/>
              <p:cNvCxnSpPr/>
              <p:nvPr/>
            </p:nvCxnSpPr>
            <p:spPr bwMode="hidden">
              <a:xfrm flipH="1" flipV="1">
                <a:off x="-1" y="5864456"/>
                <a:ext cx="934307" cy="993541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84" name="Gruppieren 2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85" name="Gerader Verbinder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6" name="Gerader Verbinder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7" name="Gerader Verbinder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8" name="Gerader Verbinder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9" name="Gerader Verbinder 28"/>
              <p:cNvCxnSpPr/>
              <p:nvPr/>
            </p:nvCxnSpPr>
            <p:spPr bwMode="hidden">
              <a:xfrm>
                <a:off x="5093960" y="0"/>
                <a:ext cx="6820748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90" name="Gruppieren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96" name="Gerader Verbinde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97" name="Gerader Verbinde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98" name="Gerader Verbinde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99" name="Gerader Verbinde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00" name="Gerader Verbinde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91" name="Gerader Verbinder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2" name="Gerader Verbinder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3" name="Gerader Verbinder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4" name="Gerader Verbinder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5" name="Gerader Verbinder 34"/>
              <p:cNvCxnSpPr/>
              <p:nvPr/>
            </p:nvCxnSpPr>
            <p:spPr bwMode="hidden">
              <a:xfrm flipH="1" flipV="1">
                <a:off x="-1" y="5864455"/>
                <a:ext cx="914814" cy="993545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58" name="Rechteck 57"/>
          <p:cNvSpPr/>
          <p:nvPr/>
        </p:nvSpPr>
        <p:spPr>
          <a:xfrm>
            <a:off x="11517154" y="6403280"/>
            <a:ext cx="335220" cy="205121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/>
          <a:p>
            <a:pPr algn="r">
              <a:buNone/>
            </a:pPr>
            <a:fld id="{2773FFD1-C597-4EAC-8C70-740C4FF6E514}" type="slidenum">
              <a:rPr lang="de-DE" sz="1333" smtClean="0">
                <a:solidFill>
                  <a:schemeClr val="tx2"/>
                </a:solidFill>
              </a:rPr>
              <a:pPr algn="r">
                <a:buNone/>
              </a:pPr>
              <a:t>‹Nr.›</a:t>
            </a:fld>
            <a:endParaRPr lang="de-DE" sz="1333" dirty="0">
              <a:solidFill>
                <a:schemeClr val="tx2"/>
              </a:solidFill>
            </a:endParaRPr>
          </a:p>
        </p:txBody>
      </p:sp>
      <p:sp>
        <p:nvSpPr>
          <p:cNvPr id="59" name="Inhaltsplatzhalter 5"/>
          <p:cNvSpPr>
            <a:spLocks noGrp="1"/>
          </p:cNvSpPr>
          <p:nvPr>
            <p:ph sz="quarter" idx="11" hasCustomPrompt="1"/>
          </p:nvPr>
        </p:nvSpPr>
        <p:spPr>
          <a:xfrm>
            <a:off x="5486400" y="1704000"/>
            <a:ext cx="5988051" cy="4199835"/>
          </a:xfrm>
        </p:spPr>
        <p:txBody>
          <a:bodyPr/>
          <a:lstStyle>
            <a:lvl1pPr marL="0" indent="0">
              <a:buClr>
                <a:srgbClr val="FFFFFF"/>
              </a:buClr>
              <a:buNone/>
              <a:defRPr sz="2667"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  <a:lvl6pPr>
              <a:buClr>
                <a:srgbClr val="FFFFFF"/>
              </a:buClr>
              <a:defRPr>
                <a:solidFill>
                  <a:srgbClr val="FFFFFF"/>
                </a:solidFill>
              </a:defRPr>
            </a:lvl6pPr>
          </a:lstStyle>
          <a:p>
            <a:pPr lvl="0"/>
            <a:r>
              <a:rPr lang="en-US" dirty="0"/>
              <a:t>to edit Master text styles</a:t>
            </a:r>
            <a:endParaRPr lang="de-DE" dirty="0"/>
          </a:p>
        </p:txBody>
      </p:sp>
      <p:cxnSp>
        <p:nvCxnSpPr>
          <p:cNvPr id="10" name="Gerade Verbindung 9"/>
          <p:cNvCxnSpPr/>
          <p:nvPr/>
        </p:nvCxnSpPr>
        <p:spPr bwMode="auto">
          <a:xfrm>
            <a:off x="5487160" y="1536000"/>
            <a:ext cx="6004224" cy="0"/>
          </a:xfrm>
          <a:prstGeom prst="line">
            <a:avLst/>
          </a:prstGeom>
          <a:noFill/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86400" y="192001"/>
            <a:ext cx="5988051" cy="124799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65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3783349" y="6345990"/>
            <a:ext cx="7443451" cy="32590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333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pic>
        <p:nvPicPr>
          <p:cNvPr id="57" name="Bild 5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09" y="6370347"/>
            <a:ext cx="1500436" cy="296383"/>
          </a:xfrm>
          <a:prstGeom prst="rect">
            <a:avLst/>
          </a:prstGeom>
        </p:spPr>
      </p:pic>
      <p:pic>
        <p:nvPicPr>
          <p:cNvPr id="60" name="Picture 1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33752" y="6345990"/>
            <a:ext cx="865293" cy="357293"/>
          </a:xfrm>
          <a:prstGeom prst="rect">
            <a:avLst/>
          </a:prstGeom>
          <a:noFill/>
          <a:effectLst/>
        </p:spPr>
      </p:pic>
      <p:pic>
        <p:nvPicPr>
          <p:cNvPr id="66" name="Bild 65" descr="iPad Air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20" y="322595"/>
            <a:ext cx="3771037" cy="5602683"/>
          </a:xfrm>
          <a:prstGeom prst="rect">
            <a:avLst/>
          </a:prstGeom>
          <a:effectLst>
            <a:reflection stA="25000" endPos="5000" dist="12700" dir="5400000" sy="-100000" algn="bl" rotWithShape="0"/>
          </a:effectLst>
        </p:spPr>
      </p:pic>
      <p:sp>
        <p:nvSpPr>
          <p:cNvPr id="67" name="Bildplatzhalter 2"/>
          <p:cNvSpPr>
            <a:spLocks noGrp="1"/>
          </p:cNvSpPr>
          <p:nvPr>
            <p:ph type="pic" idx="1" hasCustomPrompt="1"/>
          </p:nvPr>
        </p:nvSpPr>
        <p:spPr>
          <a:xfrm>
            <a:off x="1041214" y="1044836"/>
            <a:ext cx="3409357" cy="4362824"/>
          </a:xfrm>
          <a:solidFill>
            <a:srgbClr val="FFFFFF"/>
          </a:solidFill>
          <a:effectLst/>
        </p:spPr>
        <p:txBody>
          <a:bodyPr tIns="457200">
            <a:normAutofit/>
          </a:bodyPr>
          <a:lstStyle>
            <a:lvl1pPr marL="0" indent="0" algn="ctr">
              <a:buNone/>
              <a:defRPr sz="26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209660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Screenshot mit Text - Tab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Gruppieren 4"/>
          <p:cNvGrpSpPr/>
          <p:nvPr/>
        </p:nvGrpSpPr>
        <p:grpSpPr bwMode="hidden">
          <a:xfrm>
            <a:off x="413" y="1"/>
            <a:ext cx="12192000" cy="6858001"/>
            <a:chOff x="-1" y="-1"/>
            <a:chExt cx="12192002" cy="6858001"/>
          </a:xfrm>
        </p:grpSpPr>
        <p:cxnSp>
          <p:nvCxnSpPr>
            <p:cNvPr id="154" name="Gerader Verbinde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55" name="Gerader Verbinde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56" name="Gerader Verbinde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57" name="Gerader Verbinde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58" name="Gerader Verbinde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59" name="Gerader Verbinde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0" name="Gerader Verbinde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1" name="Gerader Verbinde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2" name="Gerader Verbinde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3" name="Gerader Verbinde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4" name="Gerader Verbinde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5" name="Gerader Verbinde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6" name="Gerader Verbinde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7" name="Gerader Verbinde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8" name="Gerader Verbinde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grpSp>
          <p:nvGrpSpPr>
            <p:cNvPr id="169" name="Gruppieren 22"/>
            <p:cNvGrpSpPr/>
            <p:nvPr userDrawn="1"/>
          </p:nvGrpSpPr>
          <p:grpSpPr bwMode="hidden">
            <a:xfrm>
              <a:off x="-1" y="0"/>
              <a:ext cx="12192001" cy="6203243"/>
              <a:chOff x="-1" y="0"/>
              <a:chExt cx="12192001" cy="6203243"/>
            </a:xfrm>
          </p:grpSpPr>
          <p:cxnSp>
            <p:nvCxnSpPr>
              <p:cNvPr id="187" name="Gerader Verbinder 40"/>
              <p:cNvCxnSpPr/>
              <p:nvPr/>
            </p:nvCxnSpPr>
            <p:spPr bwMode="hidden">
              <a:xfrm>
                <a:off x="225424" y="0"/>
                <a:ext cx="6180607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8" name="Gerader Verbinder 41"/>
              <p:cNvCxnSpPr/>
              <p:nvPr/>
            </p:nvCxnSpPr>
            <p:spPr bwMode="hidden">
              <a:xfrm>
                <a:off x="1449154" y="0"/>
                <a:ext cx="6176077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9" name="Gerader Verbinder 42"/>
              <p:cNvCxnSpPr/>
              <p:nvPr/>
            </p:nvCxnSpPr>
            <p:spPr bwMode="hidden">
              <a:xfrm>
                <a:off x="2665982" y="0"/>
                <a:ext cx="6172805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0" name="Gerader Verbinder 43"/>
              <p:cNvCxnSpPr/>
              <p:nvPr/>
            </p:nvCxnSpPr>
            <p:spPr bwMode="hidden">
              <a:xfrm>
                <a:off x="3885118" y="0"/>
                <a:ext cx="6161580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1" name="Gerader Verbinder 44"/>
              <p:cNvCxnSpPr/>
              <p:nvPr/>
            </p:nvCxnSpPr>
            <p:spPr bwMode="hidden">
              <a:xfrm>
                <a:off x="5106503" y="0"/>
                <a:ext cx="6159396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92" name="Gruppieren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98" name="Gerader Verbinde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99" name="Gerader Verbinde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00" name="Gerader Verbinde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01" name="Gerader Verbinde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02" name="Gerader Verbinde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193" name="Gerader Verbinder 46"/>
              <p:cNvCxnSpPr/>
              <p:nvPr/>
            </p:nvCxnSpPr>
            <p:spPr bwMode="hidden">
              <a:xfrm flipH="1" flipV="1">
                <a:off x="0" y="1012055"/>
                <a:ext cx="5169897" cy="5191188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4" name="Gerader Verbinder 47"/>
              <p:cNvCxnSpPr/>
              <p:nvPr/>
            </p:nvCxnSpPr>
            <p:spPr bwMode="hidden">
              <a:xfrm flipH="1" flipV="1">
                <a:off x="0" y="2227340"/>
                <a:ext cx="3956342" cy="397590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5" name="Gerader Verbinder 48"/>
              <p:cNvCxnSpPr/>
              <p:nvPr/>
            </p:nvCxnSpPr>
            <p:spPr bwMode="hidden">
              <a:xfrm flipH="1" flipV="1">
                <a:off x="2" y="3432152"/>
                <a:ext cx="2754074" cy="277109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6" name="Gerader Verbinder 49"/>
              <p:cNvCxnSpPr/>
              <p:nvPr/>
            </p:nvCxnSpPr>
            <p:spPr bwMode="hidden">
              <a:xfrm flipH="1" flipV="1">
                <a:off x="-1" y="4651432"/>
                <a:ext cx="1551810" cy="155181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7" name="Gerader Verbinder 50"/>
              <p:cNvCxnSpPr/>
              <p:nvPr/>
            </p:nvCxnSpPr>
            <p:spPr bwMode="hidden">
              <a:xfrm flipH="1" flipV="1">
                <a:off x="2" y="5864461"/>
                <a:ext cx="321317" cy="33878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170" name="Gruppieren 23"/>
            <p:cNvGrpSpPr/>
            <p:nvPr userDrawn="1"/>
          </p:nvGrpSpPr>
          <p:grpSpPr bwMode="hidden">
            <a:xfrm flipH="1">
              <a:off x="0" y="-1"/>
              <a:ext cx="12192001" cy="6203244"/>
              <a:chOff x="-1" y="-1"/>
              <a:chExt cx="12192001" cy="6203244"/>
            </a:xfrm>
          </p:grpSpPr>
          <p:cxnSp>
            <p:nvCxnSpPr>
              <p:cNvPr id="171" name="Gerader Verbinder 24"/>
              <p:cNvCxnSpPr/>
              <p:nvPr/>
            </p:nvCxnSpPr>
            <p:spPr bwMode="hidden">
              <a:xfrm>
                <a:off x="225424" y="0"/>
                <a:ext cx="6181433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2" name="Gerader Verbinder 25"/>
              <p:cNvCxnSpPr/>
              <p:nvPr/>
            </p:nvCxnSpPr>
            <p:spPr bwMode="hidden">
              <a:xfrm>
                <a:off x="1449153" y="0"/>
                <a:ext cx="6176905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3" name="Gerader Verbinder 26"/>
              <p:cNvCxnSpPr/>
              <p:nvPr/>
            </p:nvCxnSpPr>
            <p:spPr bwMode="hidden">
              <a:xfrm>
                <a:off x="2665981" y="0"/>
                <a:ext cx="6162344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4" name="Gerader Verbinder 27"/>
              <p:cNvCxnSpPr/>
              <p:nvPr/>
            </p:nvCxnSpPr>
            <p:spPr bwMode="hidden">
              <a:xfrm>
                <a:off x="3885118" y="0"/>
                <a:ext cx="6156763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5" name="Gerader Verbinder 28"/>
              <p:cNvCxnSpPr/>
              <p:nvPr/>
            </p:nvCxnSpPr>
            <p:spPr bwMode="hidden">
              <a:xfrm>
                <a:off x="5093960" y="-1"/>
                <a:ext cx="6184055" cy="6203244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76" name="Gruppieren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82" name="Gerader Verbinde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83" name="Gerader Verbinde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84" name="Gerader Verbinde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85" name="Gerader Verbinde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86" name="Gerader Verbinde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177" name="Gerader Verbinder 30"/>
              <p:cNvCxnSpPr/>
              <p:nvPr/>
            </p:nvCxnSpPr>
            <p:spPr bwMode="hidden">
              <a:xfrm flipH="1" flipV="1">
                <a:off x="-1" y="1012055"/>
                <a:ext cx="5176370" cy="5191188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8" name="Gerader Verbinder 31"/>
              <p:cNvCxnSpPr/>
              <p:nvPr/>
            </p:nvCxnSpPr>
            <p:spPr bwMode="hidden">
              <a:xfrm flipH="1" flipV="1">
                <a:off x="-1" y="2227340"/>
                <a:ext cx="3962814" cy="397590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9" name="Gerader Verbinder 32"/>
              <p:cNvCxnSpPr/>
              <p:nvPr/>
            </p:nvCxnSpPr>
            <p:spPr bwMode="hidden">
              <a:xfrm flipH="1" flipV="1">
                <a:off x="-1" y="3432152"/>
                <a:ext cx="2715391" cy="277109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0" name="Gerader Verbinder 33"/>
              <p:cNvCxnSpPr/>
              <p:nvPr/>
            </p:nvCxnSpPr>
            <p:spPr bwMode="hidden">
              <a:xfrm flipH="1" flipV="1">
                <a:off x="-1" y="4651432"/>
                <a:ext cx="1490952" cy="155181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1" name="Gerader Verbinder 34"/>
              <p:cNvCxnSpPr/>
              <p:nvPr/>
            </p:nvCxnSpPr>
            <p:spPr bwMode="hidden">
              <a:xfrm flipH="1" flipV="1">
                <a:off x="-1" y="5864456"/>
                <a:ext cx="316503" cy="338787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59" name="Inhaltsplatzhalter 5"/>
          <p:cNvSpPr>
            <a:spLocks noGrp="1"/>
          </p:cNvSpPr>
          <p:nvPr>
            <p:ph sz="quarter" idx="11" hasCustomPrompt="1"/>
          </p:nvPr>
        </p:nvSpPr>
        <p:spPr>
          <a:xfrm>
            <a:off x="5487160" y="1704000"/>
            <a:ext cx="5987291" cy="4194675"/>
          </a:xfrm>
        </p:spPr>
        <p:txBody>
          <a:bodyPr/>
          <a:lstStyle>
            <a:lvl1pPr marL="0" indent="0">
              <a:buClr>
                <a:srgbClr val="FFFFFF"/>
              </a:buClr>
              <a:buNone/>
              <a:defRPr sz="2667">
                <a:solidFill>
                  <a:schemeClr val="bg1"/>
                </a:solidFill>
              </a:defRPr>
            </a:lvl1pPr>
            <a:lvl2pPr>
              <a:buClr>
                <a:srgbClr val="FFFFFF"/>
              </a:buClr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  <a:lvl6pPr>
              <a:buClr>
                <a:srgbClr val="FFFFFF"/>
              </a:buClr>
              <a:defRPr>
                <a:solidFill>
                  <a:srgbClr val="FFFFFF"/>
                </a:solidFill>
              </a:defRPr>
            </a:lvl6pPr>
          </a:lstStyle>
          <a:p>
            <a:pPr lvl="0"/>
            <a:r>
              <a:rPr lang="en-US" dirty="0"/>
              <a:t>to edit Master text styles</a:t>
            </a:r>
            <a:endParaRPr lang="de-DE" dirty="0"/>
          </a:p>
        </p:txBody>
      </p:sp>
      <p:cxnSp>
        <p:nvCxnSpPr>
          <p:cNvPr id="10" name="Gerade Verbindung 9"/>
          <p:cNvCxnSpPr/>
          <p:nvPr/>
        </p:nvCxnSpPr>
        <p:spPr bwMode="auto">
          <a:xfrm>
            <a:off x="5487160" y="1536000"/>
            <a:ext cx="6004224" cy="0"/>
          </a:xfrm>
          <a:prstGeom prst="lin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87160" y="192001"/>
            <a:ext cx="5987291" cy="12479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55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3783349" y="6345990"/>
            <a:ext cx="7443451" cy="32590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333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pic>
        <p:nvPicPr>
          <p:cNvPr id="58" name="Bild 57" descr="iPad Air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47" y="322595"/>
            <a:ext cx="3780111" cy="5616000"/>
          </a:xfrm>
          <a:prstGeom prst="rect">
            <a:avLst/>
          </a:prstGeom>
          <a:effectLst>
            <a:reflection stA="24000" endPos="5000" dist="12700" dir="5400000" sy="-100000" algn="bl" rotWithShape="0"/>
          </a:effectLst>
        </p:spPr>
      </p:pic>
      <p:sp>
        <p:nvSpPr>
          <p:cNvPr id="64" name="Bildplatzhalter 2"/>
          <p:cNvSpPr>
            <a:spLocks noGrp="1"/>
          </p:cNvSpPr>
          <p:nvPr>
            <p:ph type="pic" idx="12" hasCustomPrompt="1"/>
          </p:nvPr>
        </p:nvSpPr>
        <p:spPr>
          <a:xfrm>
            <a:off x="1062567" y="1044836"/>
            <a:ext cx="3361267" cy="4362824"/>
          </a:xfrm>
          <a:solidFill>
            <a:srgbClr val="FFFFFF"/>
          </a:solidFill>
          <a:effectLst/>
        </p:spPr>
        <p:txBody>
          <a:bodyPr tIns="457200">
            <a:normAutofit/>
          </a:bodyPr>
          <a:lstStyle>
            <a:lvl1pPr marL="0" indent="0" algn="ctr">
              <a:buNone/>
              <a:defRPr sz="26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384524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oßes Bild - Blauer HG"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6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/>
          <p:cNvPicPr>
            <a:picLocks noChangeAspect="1"/>
          </p:cNvPicPr>
          <p:nvPr/>
        </p:nvPicPr>
        <p:blipFill>
          <a:blip r:embed="rId2">
            <a:alphaModFix amt="8000"/>
          </a:blip>
          <a:stretch>
            <a:fillRect/>
          </a:stretch>
        </p:blipFill>
        <p:spPr>
          <a:xfrm>
            <a:off x="-11288" y="6775"/>
            <a:ext cx="12203288" cy="6844453"/>
          </a:xfrm>
          <a:prstGeom prst="rect">
            <a:avLst/>
          </a:prstGeom>
        </p:spPr>
      </p:pic>
      <p:grpSp>
        <p:nvGrpSpPr>
          <p:cNvPr id="55" name="Gruppieren 4"/>
          <p:cNvGrpSpPr/>
          <p:nvPr/>
        </p:nvGrpSpPr>
        <p:grpSpPr bwMode="hidden">
          <a:xfrm>
            <a:off x="413" y="1"/>
            <a:ext cx="12192000" cy="6858000"/>
            <a:chOff x="-1" y="0"/>
            <a:chExt cx="12192002" cy="6858000"/>
          </a:xfrm>
        </p:grpSpPr>
        <p:cxnSp>
          <p:nvCxnSpPr>
            <p:cNvPr id="103" name="Gerader Verbinde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05" name="Gerader Verbinde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06" name="Gerader Verbinde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07" name="Gerader Verbinde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08" name="Gerader Verbinde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09" name="Gerader Verbinde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0" name="Gerader Verbinde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1" name="Gerader Verbinde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2" name="Gerader Verbinde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3" name="Gerader Verbinde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4" name="Gerader Verbinde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5" name="Gerader Verbinde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6" name="Gerader Verbinde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7" name="Gerader Verbinde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8" name="Gerader Verbinde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19" name="Gerader Verbinder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40000"/>
                  <a:lumOff val="6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grpSp>
          <p:nvGrpSpPr>
            <p:cNvPr id="120" name="Gruppieren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38" name="Gerader Verbinder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9" name="Gerader Verbinder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0" name="Gerader Verbinder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1" name="Gerader Verbinder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2" name="Gerader Verbinder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43" name="Gruppieren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49" name="Gerader Verbinde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50" name="Gerader Verbinde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51" name="Gerader Verbinde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52" name="Gerader Verbinde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53" name="Gerader Verbinde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144" name="Gerader Verbinder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5" name="Gerader Verbinder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6" name="Gerader Verbinder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7" name="Gerader Verbinder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8" name="Gerader Verbinder 50"/>
              <p:cNvCxnSpPr/>
              <p:nvPr/>
            </p:nvCxnSpPr>
            <p:spPr bwMode="hidden">
              <a:xfrm flipH="1" flipV="1">
                <a:off x="-1" y="5864456"/>
                <a:ext cx="934307" cy="993541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121" name="Gruppieren 2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22" name="Gerader Verbinder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3" name="Gerader Verbinder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4" name="Gerader Verbinder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5" name="Gerader Verbinder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6" name="Gerader Verbinder 28"/>
              <p:cNvCxnSpPr/>
              <p:nvPr/>
            </p:nvCxnSpPr>
            <p:spPr bwMode="hidden">
              <a:xfrm>
                <a:off x="5093960" y="0"/>
                <a:ext cx="6820748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27" name="Gruppieren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33" name="Gerader Verbinde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34" name="Gerader Verbinde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35" name="Gerader Verbinde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36" name="Gerader Verbinde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37" name="Gerader Verbinde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bg1">
                      <a:lumMod val="40000"/>
                      <a:lumOff val="6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128" name="Gerader Verbinder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29" name="Gerader Verbinder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0" name="Gerader Verbinder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1" name="Gerader Verbinder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2" name="Gerader Verbinder 34"/>
              <p:cNvCxnSpPr/>
              <p:nvPr/>
            </p:nvCxnSpPr>
            <p:spPr bwMode="hidden">
              <a:xfrm flipH="1" flipV="1">
                <a:off x="-1" y="5864455"/>
                <a:ext cx="914814" cy="993545"/>
              </a:xfrm>
              <a:prstGeom prst="line">
                <a:avLst/>
              </a:prstGeom>
              <a:noFill/>
              <a:ln w="6350" cap="flat" cmpd="sng" algn="ctr">
                <a:solidFill>
                  <a:schemeClr val="bg1">
                    <a:lumMod val="40000"/>
                    <a:lumOff val="6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10" name="Rectangle 2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685800" y="1307253"/>
            <a:ext cx="10769984" cy="4707467"/>
          </a:xfrm>
          <a:prstGeom prst="rect">
            <a:avLst/>
          </a:prstGeom>
          <a:solidFill>
            <a:srgbClr val="FFFFFF"/>
          </a:solidFill>
          <a:ln w="12700" cmpd="sng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>
              <a:lnSpc>
                <a:spcPct val="110000"/>
              </a:lnSpc>
              <a:buNone/>
              <a:defRPr sz="2400" b="0"/>
            </a:lvl1pPr>
          </a:lstStyle>
          <a:p>
            <a:pPr lvl="0"/>
            <a:r>
              <a:rPr lang="en-US" dirty="0"/>
              <a:t>to edit Master text styles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>
          <a:xfrm>
            <a:off x="696000" y="190801"/>
            <a:ext cx="10769984" cy="90646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pic>
        <p:nvPicPr>
          <p:cNvPr id="102" name="Bild 101"/>
          <p:cNvPicPr>
            <a:picLocks noChangeAspect="1"/>
          </p:cNvPicPr>
          <p:nvPr/>
        </p:nvPicPr>
        <p:blipFill rotWithShape="1">
          <a:blip r:embed="rId3" cstate="screen">
            <a:alphaModFix amt="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8900000">
            <a:off x="10603387" y="82533"/>
            <a:ext cx="731700" cy="635000"/>
          </a:xfrm>
          <a:prstGeom prst="rect">
            <a:avLst/>
          </a:prstGeom>
        </p:spPr>
      </p:pic>
      <p:sp>
        <p:nvSpPr>
          <p:cNvPr id="101" name="Rechteck 100"/>
          <p:cNvSpPr/>
          <p:nvPr/>
        </p:nvSpPr>
        <p:spPr>
          <a:xfrm>
            <a:off x="11517154" y="6403280"/>
            <a:ext cx="335220" cy="205121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/>
          <a:p>
            <a:pPr algn="r">
              <a:buNone/>
            </a:pPr>
            <a:fld id="{2773FFD1-C597-4EAC-8C70-740C4FF6E514}" type="slidenum">
              <a:rPr lang="de-DE" sz="1333" smtClean="0">
                <a:solidFill>
                  <a:schemeClr val="tx2"/>
                </a:solidFill>
              </a:rPr>
              <a:pPr algn="r">
                <a:buNone/>
              </a:pPr>
              <a:t>‹Nr.›</a:t>
            </a:fld>
            <a:endParaRPr lang="de-DE" sz="1333" dirty="0">
              <a:solidFill>
                <a:schemeClr val="tx2"/>
              </a:solidFill>
            </a:endParaRPr>
          </a:p>
        </p:txBody>
      </p:sp>
      <p:sp>
        <p:nvSpPr>
          <p:cNvPr id="104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3783349" y="6345990"/>
            <a:ext cx="7443451" cy="32590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333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pic>
        <p:nvPicPr>
          <p:cNvPr id="53" name="Bild 5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09" y="6370347"/>
            <a:ext cx="1500436" cy="296383"/>
          </a:xfrm>
          <a:prstGeom prst="rect">
            <a:avLst/>
          </a:prstGeom>
        </p:spPr>
      </p:pic>
      <p:pic>
        <p:nvPicPr>
          <p:cNvPr id="54" name="Picture 1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33752" y="6345990"/>
            <a:ext cx="865293" cy="357293"/>
          </a:xfrm>
          <a:prstGeom prst="rect">
            <a:avLst/>
          </a:prstGeom>
          <a:noFill/>
          <a:effectLst/>
        </p:spPr>
      </p:pic>
    </p:spTree>
    <p:extLst>
      <p:ext uri="{BB962C8B-B14F-4D97-AF65-F5344CB8AC3E}">
        <p14:creationId xmlns:p14="http://schemas.microsoft.com/office/powerpoint/2010/main" val="23443614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oßes Bild - Weißer H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Bild 56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C8C8C8">
                <a:tint val="45000"/>
                <a:satMod val="400000"/>
              </a:srgbClr>
            </a:duotone>
            <a:alphaModFix amt="20000"/>
          </a:blip>
          <a:srcRect b="9467"/>
          <a:stretch/>
        </p:blipFill>
        <p:spPr>
          <a:xfrm>
            <a:off x="-11288" y="6775"/>
            <a:ext cx="12203288" cy="6196469"/>
          </a:xfrm>
          <a:prstGeom prst="rect">
            <a:avLst/>
          </a:prstGeom>
        </p:spPr>
      </p:pic>
      <p:grpSp>
        <p:nvGrpSpPr>
          <p:cNvPr id="150" name="Gruppieren 4"/>
          <p:cNvGrpSpPr/>
          <p:nvPr/>
        </p:nvGrpSpPr>
        <p:grpSpPr bwMode="hidden">
          <a:xfrm>
            <a:off x="413" y="1"/>
            <a:ext cx="12192000" cy="6858001"/>
            <a:chOff x="-1" y="-1"/>
            <a:chExt cx="12192002" cy="6858001"/>
          </a:xfrm>
        </p:grpSpPr>
        <p:cxnSp>
          <p:nvCxnSpPr>
            <p:cNvPr id="151" name="Gerader Verbinde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52" name="Gerader Verbinde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53" name="Gerader Verbinde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54" name="Gerader Verbinde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55" name="Gerader Verbinde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56" name="Gerader Verbinde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57" name="Gerader Verbinde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58" name="Gerader Verbinde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59" name="Gerader Verbinde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0" name="Gerader Verbinde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1" name="Gerader Verbinde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2" name="Gerader Verbinde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3" name="Gerader Verbinde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4" name="Gerader Verbinde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165" name="Gerader Verbinde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grpSp>
          <p:nvGrpSpPr>
            <p:cNvPr id="166" name="Gruppieren 22"/>
            <p:cNvGrpSpPr/>
            <p:nvPr userDrawn="1"/>
          </p:nvGrpSpPr>
          <p:grpSpPr bwMode="hidden">
            <a:xfrm>
              <a:off x="-1" y="0"/>
              <a:ext cx="12192001" cy="6203243"/>
              <a:chOff x="-1" y="0"/>
              <a:chExt cx="12192001" cy="6203243"/>
            </a:xfrm>
          </p:grpSpPr>
          <p:cxnSp>
            <p:nvCxnSpPr>
              <p:cNvPr id="184" name="Gerader Verbinder 40"/>
              <p:cNvCxnSpPr/>
              <p:nvPr/>
            </p:nvCxnSpPr>
            <p:spPr bwMode="hidden">
              <a:xfrm>
                <a:off x="225424" y="0"/>
                <a:ext cx="6180607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5" name="Gerader Verbinder 41"/>
              <p:cNvCxnSpPr/>
              <p:nvPr/>
            </p:nvCxnSpPr>
            <p:spPr bwMode="hidden">
              <a:xfrm>
                <a:off x="1449154" y="0"/>
                <a:ext cx="6176077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6" name="Gerader Verbinder 42"/>
              <p:cNvCxnSpPr/>
              <p:nvPr/>
            </p:nvCxnSpPr>
            <p:spPr bwMode="hidden">
              <a:xfrm>
                <a:off x="2665982" y="0"/>
                <a:ext cx="6172805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7" name="Gerader Verbinder 43"/>
              <p:cNvCxnSpPr/>
              <p:nvPr/>
            </p:nvCxnSpPr>
            <p:spPr bwMode="hidden">
              <a:xfrm>
                <a:off x="3885118" y="0"/>
                <a:ext cx="6161580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8" name="Gerader Verbinder 44"/>
              <p:cNvCxnSpPr/>
              <p:nvPr/>
            </p:nvCxnSpPr>
            <p:spPr bwMode="hidden">
              <a:xfrm>
                <a:off x="5106503" y="0"/>
                <a:ext cx="6159396" cy="620324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89" name="Gruppieren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95" name="Gerader Verbinde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96" name="Gerader Verbinde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97" name="Gerader Verbinde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98" name="Gerader Verbinde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99" name="Gerader Verbinde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190" name="Gerader Verbinder 46"/>
              <p:cNvCxnSpPr/>
              <p:nvPr/>
            </p:nvCxnSpPr>
            <p:spPr bwMode="hidden">
              <a:xfrm flipH="1" flipV="1">
                <a:off x="0" y="1012055"/>
                <a:ext cx="5169897" cy="5191188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1" name="Gerader Verbinder 47"/>
              <p:cNvCxnSpPr/>
              <p:nvPr/>
            </p:nvCxnSpPr>
            <p:spPr bwMode="hidden">
              <a:xfrm flipH="1" flipV="1">
                <a:off x="0" y="2227340"/>
                <a:ext cx="3956342" cy="3975903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2" name="Gerader Verbinder 48"/>
              <p:cNvCxnSpPr/>
              <p:nvPr/>
            </p:nvCxnSpPr>
            <p:spPr bwMode="hidden">
              <a:xfrm flipH="1" flipV="1">
                <a:off x="2" y="3432152"/>
                <a:ext cx="2754074" cy="277109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3" name="Gerader Verbinder 49"/>
              <p:cNvCxnSpPr/>
              <p:nvPr/>
            </p:nvCxnSpPr>
            <p:spPr bwMode="hidden">
              <a:xfrm flipH="1" flipV="1">
                <a:off x="-1" y="4651432"/>
                <a:ext cx="1551810" cy="155181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4" name="Gerader Verbinder 50"/>
              <p:cNvCxnSpPr/>
              <p:nvPr/>
            </p:nvCxnSpPr>
            <p:spPr bwMode="hidden">
              <a:xfrm flipH="1" flipV="1">
                <a:off x="2" y="5864461"/>
                <a:ext cx="321317" cy="33878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167" name="Gruppieren 23"/>
            <p:cNvGrpSpPr/>
            <p:nvPr userDrawn="1"/>
          </p:nvGrpSpPr>
          <p:grpSpPr bwMode="hidden">
            <a:xfrm flipH="1">
              <a:off x="0" y="-1"/>
              <a:ext cx="12192001" cy="6203244"/>
              <a:chOff x="-1" y="-1"/>
              <a:chExt cx="12192001" cy="6203244"/>
            </a:xfrm>
          </p:grpSpPr>
          <p:cxnSp>
            <p:nvCxnSpPr>
              <p:cNvPr id="168" name="Gerader Verbinder 24"/>
              <p:cNvCxnSpPr/>
              <p:nvPr/>
            </p:nvCxnSpPr>
            <p:spPr bwMode="hidden">
              <a:xfrm>
                <a:off x="225424" y="0"/>
                <a:ext cx="6181433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9" name="Gerader Verbinder 25"/>
              <p:cNvCxnSpPr/>
              <p:nvPr/>
            </p:nvCxnSpPr>
            <p:spPr bwMode="hidden">
              <a:xfrm>
                <a:off x="1449153" y="0"/>
                <a:ext cx="6176905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0" name="Gerader Verbinder 26"/>
              <p:cNvCxnSpPr/>
              <p:nvPr/>
            </p:nvCxnSpPr>
            <p:spPr bwMode="hidden">
              <a:xfrm>
                <a:off x="2665981" y="0"/>
                <a:ext cx="6162344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1" name="Gerader Verbinder 27"/>
              <p:cNvCxnSpPr/>
              <p:nvPr/>
            </p:nvCxnSpPr>
            <p:spPr bwMode="hidden">
              <a:xfrm>
                <a:off x="3885118" y="0"/>
                <a:ext cx="6156763" cy="620324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2" name="Gerader Verbinder 28"/>
              <p:cNvCxnSpPr/>
              <p:nvPr/>
            </p:nvCxnSpPr>
            <p:spPr bwMode="hidden">
              <a:xfrm>
                <a:off x="5093960" y="-1"/>
                <a:ext cx="6184055" cy="6203244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173" name="Gruppieren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79" name="Gerader Verbinde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80" name="Gerader Verbinde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81" name="Gerader Verbinde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82" name="Gerader Verbinde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83" name="Gerader Verbinde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174" name="Gerader Verbinder 30"/>
              <p:cNvCxnSpPr/>
              <p:nvPr/>
            </p:nvCxnSpPr>
            <p:spPr bwMode="hidden">
              <a:xfrm flipH="1" flipV="1">
                <a:off x="-1" y="1012055"/>
                <a:ext cx="5176370" cy="5191188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5" name="Gerader Verbinder 31"/>
              <p:cNvCxnSpPr/>
              <p:nvPr/>
            </p:nvCxnSpPr>
            <p:spPr bwMode="hidden">
              <a:xfrm flipH="1" flipV="1">
                <a:off x="-1" y="2227340"/>
                <a:ext cx="3962814" cy="3975902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6" name="Gerader Verbinder 32"/>
              <p:cNvCxnSpPr/>
              <p:nvPr/>
            </p:nvCxnSpPr>
            <p:spPr bwMode="hidden">
              <a:xfrm flipH="1" flipV="1">
                <a:off x="-1" y="3432152"/>
                <a:ext cx="2715391" cy="277109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7" name="Gerader Verbinder 33"/>
              <p:cNvCxnSpPr/>
              <p:nvPr/>
            </p:nvCxnSpPr>
            <p:spPr bwMode="hidden">
              <a:xfrm flipH="1" flipV="1">
                <a:off x="-1" y="4651432"/>
                <a:ext cx="1490952" cy="155181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8" name="Gerader Verbinder 34"/>
              <p:cNvCxnSpPr/>
              <p:nvPr/>
            </p:nvCxnSpPr>
            <p:spPr bwMode="hidden">
              <a:xfrm flipH="1" flipV="1">
                <a:off x="-1" y="5864456"/>
                <a:ext cx="316503" cy="338787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>
          <a:xfrm>
            <a:off x="696000" y="190801"/>
            <a:ext cx="10769984" cy="9064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53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3783349" y="6345990"/>
            <a:ext cx="7443451" cy="32590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333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51" name="Rectangle 2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685800" y="1307253"/>
            <a:ext cx="10769984" cy="4707467"/>
          </a:xfrm>
          <a:prstGeom prst="rect">
            <a:avLst/>
          </a:prstGeom>
          <a:solidFill>
            <a:srgbClr val="FFFFFF"/>
          </a:solidFill>
          <a:ln w="12700" cmpd="sng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>
              <a:lnSpc>
                <a:spcPct val="110000"/>
              </a:lnSpc>
              <a:buNone/>
              <a:defRPr sz="2400" b="0"/>
            </a:lvl1pPr>
          </a:lstStyle>
          <a:p>
            <a:pPr lvl="0"/>
            <a:r>
              <a:rPr lang="en-US" dirty="0"/>
              <a:t>to edit Master text styles</a:t>
            </a:r>
            <a:endParaRPr lang="de-DE" dirty="0"/>
          </a:p>
        </p:txBody>
      </p:sp>
      <p:pic>
        <p:nvPicPr>
          <p:cNvPr id="58" name="Bild 57"/>
          <p:cNvPicPr>
            <a:picLocks noChangeAspect="1"/>
          </p:cNvPicPr>
          <p:nvPr/>
        </p:nvPicPr>
        <p:blipFill rotWithShape="1">
          <a:blip r:embed="rId3" cstate="screen">
            <a:duotone>
              <a:prstClr val="black"/>
              <a:srgbClr val="D2D2D2">
                <a:tint val="45000"/>
                <a:satMod val="400000"/>
              </a:srgbClr>
            </a:duotone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8900000">
            <a:off x="10603387" y="82533"/>
            <a:ext cx="7317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8963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hr Großes Bild - Weißer H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uppieren 4"/>
          <p:cNvGrpSpPr/>
          <p:nvPr/>
        </p:nvGrpSpPr>
        <p:grpSpPr bwMode="hidden">
          <a:xfrm>
            <a:off x="413" y="1"/>
            <a:ext cx="12192000" cy="6858001"/>
            <a:chOff x="-1" y="-1"/>
            <a:chExt cx="12192002" cy="6858001"/>
          </a:xfrm>
        </p:grpSpPr>
        <p:cxnSp>
          <p:nvCxnSpPr>
            <p:cNvPr id="54" name="Gerader Verbinde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55" name="Gerader Verbinde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56" name="Gerader Verbinde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57" name="Gerader Verbinde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58" name="Gerader Verbinde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59" name="Gerader Verbinde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0" name="Gerader Verbinde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1" name="Gerader Verbinde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2" name="Gerader Verbinde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3" name="Gerader Verbinde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4" name="Gerader Verbinde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5" name="Gerader Verbinde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6" name="Gerader Verbinde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7" name="Gerader Verbinde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8" name="Gerader Verbinde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9" name="Gerader Verbinder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grpSp>
          <p:nvGrpSpPr>
            <p:cNvPr id="70" name="Gruppieren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88" name="Gerader Verbinder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9" name="Gerader Verbinder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0" name="Gerader Verbinder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1" name="Gerader Verbinder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2" name="Gerader Verbinder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93" name="Gruppieren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99" name="Gerader Verbinde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00" name="Gerader Verbinde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01" name="Gerader Verbinde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02" name="Gerader Verbinde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03" name="Gerader Verbinde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94" name="Gerader Verbinder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5" name="Gerader Verbinder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6" name="Gerader Verbinder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7" name="Gerader Verbinder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8" name="Gerader Verbinder 50"/>
              <p:cNvCxnSpPr/>
              <p:nvPr/>
            </p:nvCxnSpPr>
            <p:spPr bwMode="hidden">
              <a:xfrm flipH="1" flipV="1">
                <a:off x="-1" y="5864456"/>
                <a:ext cx="934307" cy="99354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71" name="Gruppieren 23"/>
            <p:cNvGrpSpPr/>
            <p:nvPr userDrawn="1"/>
          </p:nvGrpSpPr>
          <p:grpSpPr bwMode="hidden">
            <a:xfrm flipH="1">
              <a:off x="0" y="-1"/>
              <a:ext cx="12192001" cy="6858001"/>
              <a:chOff x="-1" y="-1"/>
              <a:chExt cx="12192001" cy="6858001"/>
            </a:xfrm>
          </p:grpSpPr>
          <p:cxnSp>
            <p:nvCxnSpPr>
              <p:cNvPr id="72" name="Gerader Verbinder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3" name="Gerader Verbinder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4" name="Gerader Verbinder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5" name="Gerader Verbinder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6" name="Gerader Verbinder 28"/>
              <p:cNvCxnSpPr/>
              <p:nvPr/>
            </p:nvCxnSpPr>
            <p:spPr bwMode="hidden">
              <a:xfrm>
                <a:off x="5093960" y="-1"/>
                <a:ext cx="6820748" cy="685800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77" name="Gruppieren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83" name="Gerader Verbinde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84" name="Gerader Verbinde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85" name="Gerader Verbinde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86" name="Gerader Verbinde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87" name="Gerader Verbinde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tx1">
                      <a:lumMod val="60000"/>
                      <a:lumOff val="40000"/>
                      <a:alpha val="3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78" name="Gerader Verbinder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9" name="Gerader Verbinder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0" name="Gerader Verbinder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1" name="Gerader Verbinder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2" name="Gerader Verbinder 34"/>
              <p:cNvCxnSpPr/>
              <p:nvPr/>
            </p:nvCxnSpPr>
            <p:spPr bwMode="hidden">
              <a:xfrm flipH="1" flipV="1">
                <a:off x="-1" y="5864455"/>
                <a:ext cx="914814" cy="993545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10" name="Rectangle 2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0" y="1129425"/>
            <a:ext cx="12192000" cy="574516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>
              <a:lnSpc>
                <a:spcPct val="110000"/>
              </a:lnSpc>
              <a:buNone/>
              <a:defRPr sz="3200" b="0"/>
            </a:lvl1pPr>
          </a:lstStyle>
          <a:p>
            <a:pPr lvl="0"/>
            <a:r>
              <a:rPr lang="en-US" dirty="0"/>
              <a:t>to edit Master text styles</a:t>
            </a:r>
            <a:endParaRPr lang="de-DE" dirty="0"/>
          </a:p>
        </p:txBody>
      </p:sp>
      <p:sp>
        <p:nvSpPr>
          <p:cNvPr id="9" name="Rectangle 6"/>
          <p:cNvSpPr>
            <a:spLocks noGrp="1" noChangeAspect="1" noChangeArrowheads="1"/>
          </p:cNvSpPr>
          <p:nvPr>
            <p:ph type="title" hasCustomPrompt="1"/>
          </p:nvPr>
        </p:nvSpPr>
        <p:spPr bwMode="auto">
          <a:xfrm>
            <a:off x="696000" y="190801"/>
            <a:ext cx="10803851" cy="723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7081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 Großes Bild - Ganz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>
              <a:lnSpc>
                <a:spcPct val="110000"/>
              </a:lnSpc>
              <a:buNone/>
              <a:defRPr sz="3200" b="0"/>
            </a:lvl1pPr>
          </a:lstStyle>
          <a:p>
            <a:pPr lvl="0"/>
            <a:r>
              <a:rPr lang="en-US" dirty="0"/>
              <a:t>to edit Master text styles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20695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luß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" b="14450"/>
          <a:stretch/>
        </p:blipFill>
        <p:spPr>
          <a:xfrm>
            <a:off x="2025" y="0"/>
            <a:ext cx="12202664" cy="6858000"/>
          </a:xfrm>
          <a:prstGeom prst="rect">
            <a:avLst/>
          </a:prstGeom>
        </p:spPr>
      </p:pic>
      <p:pic>
        <p:nvPicPr>
          <p:cNvPr id="17" name="Bild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" t="14444" r="396" b="14444"/>
          <a:stretch/>
        </p:blipFill>
        <p:spPr>
          <a:xfrm>
            <a:off x="2024" y="2038067"/>
            <a:ext cx="12200640" cy="3787000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 bwMode="auto">
          <a:xfrm>
            <a:off x="1262480" y="642938"/>
            <a:ext cx="10929520" cy="1395125"/>
          </a:xfrm>
          <a:prstGeom prst="rect">
            <a:avLst/>
          </a:prstGeom>
          <a:solidFill>
            <a:srgbClr val="000000">
              <a:alpha val="5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120000" tIns="62400" rIns="120000" bIns="62400" numCol="1" rtlCol="0" anchor="ctr" anchorCtr="0" compatLnSpc="1">
            <a:prstTxWarp prst="textNoShape">
              <a:avLst/>
            </a:prstTxWarp>
          </a:bodyPr>
          <a:lstStyle/>
          <a:p>
            <a:pPr marL="478355" marR="0" indent="-334425" algn="l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558502" y="791813"/>
            <a:ext cx="7465809" cy="106708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l">
              <a:buNone/>
            </a:pPr>
            <a:r>
              <a:rPr lang="en-US" sz="3467" b="1" normalizeH="0" noProof="0" dirty="0">
                <a:solidFill>
                  <a:srgbClr val="FFFFFF"/>
                </a:solidFill>
              </a:rPr>
              <a:t>ERLANGEN REGIONAL COMPUTING CENTER </a:t>
            </a:r>
            <a:r>
              <a:rPr lang="en-US" sz="3467" b="1" spc="400" normalizeH="0" baseline="0" noProof="0" dirty="0">
                <a:solidFill>
                  <a:srgbClr val="FFFFFF"/>
                </a:solidFill>
              </a:rPr>
              <a:t>[</a:t>
            </a:r>
            <a:r>
              <a:rPr lang="en-US" sz="3467" b="1" spc="0" normalizeH="0" noProof="0" dirty="0">
                <a:solidFill>
                  <a:srgbClr val="FFFFFF"/>
                </a:solidFill>
              </a:rPr>
              <a:t>RRZ</a:t>
            </a:r>
            <a:r>
              <a:rPr lang="en-US" sz="3467" b="1" spc="360" normalizeH="0" noProof="0" dirty="0">
                <a:solidFill>
                  <a:srgbClr val="FFFFFF"/>
                </a:solidFill>
              </a:rPr>
              <a:t>E]</a:t>
            </a:r>
          </a:p>
        </p:txBody>
      </p:sp>
      <p:sp>
        <p:nvSpPr>
          <p:cNvPr id="10" name="Rechteck 9"/>
          <p:cNvSpPr/>
          <p:nvPr/>
        </p:nvSpPr>
        <p:spPr bwMode="auto">
          <a:xfrm>
            <a:off x="1262478" y="2038067"/>
            <a:ext cx="10940185" cy="3962400"/>
          </a:xfrm>
          <a:prstGeom prst="rect">
            <a:avLst/>
          </a:prstGeom>
          <a:solidFill>
            <a:srgbClr val="000000">
              <a:alpha val="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0000" tIns="62400" rIns="120000" bIns="62400" numCol="1" rtlCol="0" anchor="ctr" anchorCtr="0" compatLnSpc="1">
            <a:prstTxWarp prst="textNoShape">
              <a:avLst/>
            </a:prstTxWarp>
          </a:bodyPr>
          <a:lstStyle/>
          <a:p>
            <a:pPr marL="478355" marR="0" indent="-334425" algn="l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815107" name="Rectangle 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558500" y="4902200"/>
            <a:ext cx="9803765" cy="778933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buFont typeface="Wingdings" pitchFamily="2" charset="2"/>
              <a:buNone/>
              <a:defRPr sz="2400" b="0">
                <a:solidFill>
                  <a:srgbClr val="003896"/>
                </a:solidFill>
              </a:defRPr>
            </a:lvl1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14" name="Rechteck 13"/>
          <p:cNvSpPr/>
          <p:nvPr/>
        </p:nvSpPr>
        <p:spPr bwMode="auto">
          <a:xfrm>
            <a:off x="2026" y="6114479"/>
            <a:ext cx="12189975" cy="623999"/>
          </a:xfrm>
          <a:prstGeom prst="rect">
            <a:avLst/>
          </a:prstGeom>
          <a:solidFill>
            <a:srgbClr val="00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120000" tIns="62400" rIns="120000" bIns="62400" numCol="1" rtlCol="0" anchor="ctr" anchorCtr="0" compatLnSpc="1">
            <a:prstTxWarp prst="textNoShape">
              <a:avLst/>
            </a:prstTxWarp>
          </a:bodyPr>
          <a:lstStyle/>
          <a:p>
            <a:pPr marL="478355" marR="0" indent="-334425" algn="l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pic>
        <p:nvPicPr>
          <p:cNvPr id="15" name="Picture 15" descr="Logo_RGB_360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06270" y="893212"/>
            <a:ext cx="2063997" cy="880955"/>
          </a:xfrm>
          <a:prstGeom prst="rect">
            <a:avLst/>
          </a:prstGeom>
          <a:noFill/>
          <a:effectLst/>
        </p:spPr>
      </p:pic>
      <p:pic>
        <p:nvPicPr>
          <p:cNvPr id="16" name="Bild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6426" y="6192639"/>
            <a:ext cx="2352212" cy="464635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1570646" y="2442634"/>
            <a:ext cx="9414933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None/>
            </a:pPr>
            <a:r>
              <a:rPr lang="en-US" sz="4000" b="1" noProof="0" dirty="0">
                <a:solidFill>
                  <a:srgbClr val="003896"/>
                </a:solidFill>
              </a:rPr>
              <a:t>Thank you for your attention!</a:t>
            </a:r>
          </a:p>
          <a:p>
            <a:pPr>
              <a:buNone/>
            </a:pPr>
            <a:r>
              <a:rPr lang="de-DE" sz="2400" b="0" dirty="0">
                <a:solidFill>
                  <a:srgbClr val="003896"/>
                </a:solidFill>
              </a:rPr>
              <a:t>Regionales RechenZentrum</a:t>
            </a:r>
            <a:r>
              <a:rPr lang="de-DE" sz="2400" b="0" baseline="0" dirty="0">
                <a:solidFill>
                  <a:srgbClr val="003896"/>
                </a:solidFill>
              </a:rPr>
              <a:t> Erlangen </a:t>
            </a:r>
            <a:r>
              <a:rPr lang="de-DE" sz="2400" b="1" spc="147" normalizeH="0" baseline="0" dirty="0">
                <a:solidFill>
                  <a:schemeClr val="bg1"/>
                </a:solidFill>
              </a:rPr>
              <a:t>[</a:t>
            </a:r>
            <a:r>
              <a:rPr lang="de-DE" sz="2400" b="0" baseline="0" dirty="0">
                <a:solidFill>
                  <a:srgbClr val="003896"/>
                </a:solidFill>
              </a:rPr>
              <a:t>RRZE</a:t>
            </a:r>
            <a:r>
              <a:rPr lang="de-DE" sz="2400" b="1" spc="200" normalizeH="0" dirty="0">
                <a:solidFill>
                  <a:schemeClr val="bg1"/>
                </a:solidFill>
              </a:rPr>
              <a:t>]</a:t>
            </a:r>
            <a:endParaRPr lang="de-DE" sz="2400" b="0" spc="200" baseline="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de-DE" sz="2400" b="0" baseline="0" noProof="0" dirty="0" err="1">
                <a:solidFill>
                  <a:srgbClr val="003896"/>
                </a:solidFill>
              </a:rPr>
              <a:t>Martensstraße</a:t>
            </a:r>
            <a:r>
              <a:rPr lang="de-DE" sz="2400" b="0" baseline="0" noProof="0" dirty="0">
                <a:solidFill>
                  <a:srgbClr val="003896"/>
                </a:solidFill>
              </a:rPr>
              <a:t> 1, 91058 Erlangen</a:t>
            </a:r>
          </a:p>
          <a:p>
            <a:pPr>
              <a:buNone/>
            </a:pPr>
            <a:r>
              <a:rPr lang="de-DE" sz="2400" b="0" baseline="0" noProof="0" dirty="0">
                <a:solidFill>
                  <a:srgbClr val="003896"/>
                </a:solidFill>
              </a:rPr>
              <a:t>http://</a:t>
            </a:r>
            <a:r>
              <a:rPr lang="de-DE" sz="2400" b="0" baseline="0" noProof="0" dirty="0" err="1">
                <a:solidFill>
                  <a:srgbClr val="003896"/>
                </a:solidFill>
              </a:rPr>
              <a:t>www.rrze.fau.de</a:t>
            </a:r>
            <a:endParaRPr lang="de-DE" sz="2400" b="0" noProof="0" dirty="0">
              <a:solidFill>
                <a:srgbClr val="0038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5463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356350"/>
            <a:ext cx="22352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04/2017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NLPE 2017</a:t>
            </a:r>
          </a:p>
        </p:txBody>
      </p:sp>
    </p:spTree>
    <p:extLst>
      <p:ext uri="{BB962C8B-B14F-4D97-AF65-F5344CB8AC3E}">
        <p14:creationId xmlns:p14="http://schemas.microsoft.com/office/powerpoint/2010/main" val="3893084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wischenfoli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 1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Bild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763"/>
          <a:stretch/>
        </p:blipFill>
        <p:spPr>
          <a:xfrm>
            <a:off x="0" y="2038064"/>
            <a:ext cx="12192000" cy="2706976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 bwMode="auto">
          <a:xfrm>
            <a:off x="1262480" y="642938"/>
            <a:ext cx="10929520" cy="1395125"/>
          </a:xfrm>
          <a:prstGeom prst="rect">
            <a:avLst/>
          </a:prstGeom>
          <a:solidFill>
            <a:srgbClr val="000000">
              <a:alpha val="5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120000" tIns="62400" rIns="120000" bIns="62400" numCol="1" rtlCol="0" anchor="ctr" anchorCtr="0" compatLnSpc="1">
            <a:prstTxWarp prst="textNoShape">
              <a:avLst/>
            </a:prstTxWarp>
          </a:bodyPr>
          <a:lstStyle/>
          <a:p>
            <a:pPr marL="478355" marR="0" indent="-334425" algn="l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7" name="Rechteck 16"/>
          <p:cNvSpPr/>
          <p:nvPr/>
        </p:nvSpPr>
        <p:spPr bwMode="auto">
          <a:xfrm>
            <a:off x="1262480" y="2050489"/>
            <a:ext cx="10929520" cy="2694551"/>
          </a:xfrm>
          <a:prstGeom prst="rect">
            <a:avLst/>
          </a:prstGeom>
          <a:solidFill>
            <a:srgbClr val="000000">
              <a:alpha val="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0000" tIns="62400" rIns="120000" bIns="62400" numCol="1" rtlCol="0" anchor="ctr" anchorCtr="0" compatLnSpc="1">
            <a:prstTxWarp prst="textNoShape">
              <a:avLst/>
            </a:prstTxWarp>
          </a:bodyPr>
          <a:lstStyle/>
          <a:p>
            <a:pPr marL="478355" marR="0" indent="-334425" algn="l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8" name="Rectangle 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524275" y="687464"/>
            <a:ext cx="7920716" cy="1170753"/>
          </a:xfrm>
        </p:spPr>
        <p:txBody>
          <a:bodyPr lIns="0" tIns="46038" rIns="0" bIns="46038" anchor="t" anchorCtr="0">
            <a:noAutofit/>
          </a:bodyPr>
          <a:lstStyle>
            <a:lvl1pPr>
              <a:lnSpc>
                <a:spcPct val="110000"/>
              </a:lnSpc>
              <a:defRPr sz="3467" b="1" cap="all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19" name="Rectangle 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524275" y="2646353"/>
            <a:ext cx="7920716" cy="991601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buFont typeface="Wingdings" pitchFamily="2" charset="2"/>
              <a:buNone/>
              <a:defRPr sz="2933" b="0">
                <a:solidFill>
                  <a:srgbClr val="003896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  <a:endParaRPr lang="de-DE" dirty="0"/>
          </a:p>
        </p:txBody>
      </p:sp>
      <p:sp>
        <p:nvSpPr>
          <p:cNvPr id="20" name="Rechteck 19"/>
          <p:cNvSpPr/>
          <p:nvPr/>
        </p:nvSpPr>
        <p:spPr bwMode="auto">
          <a:xfrm>
            <a:off x="2026" y="6114479"/>
            <a:ext cx="12189975" cy="623999"/>
          </a:xfrm>
          <a:prstGeom prst="rect">
            <a:avLst/>
          </a:prstGeom>
          <a:solidFill>
            <a:srgbClr val="00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120000" tIns="62400" rIns="120000" bIns="62400" numCol="1" rtlCol="0" anchor="ctr" anchorCtr="0" compatLnSpc="1">
            <a:prstTxWarp prst="textNoShape">
              <a:avLst/>
            </a:prstTxWarp>
          </a:bodyPr>
          <a:lstStyle/>
          <a:p>
            <a:pPr marL="478355" marR="0" indent="-334425" algn="l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pic>
        <p:nvPicPr>
          <p:cNvPr id="23" name="Picture 15" descr="Logo_RGB_360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06270" y="893212"/>
            <a:ext cx="2063997" cy="880955"/>
          </a:xfrm>
          <a:prstGeom prst="rect">
            <a:avLst/>
          </a:prstGeom>
          <a:noFill/>
          <a:effectLst/>
        </p:spPr>
      </p:pic>
      <p:pic>
        <p:nvPicPr>
          <p:cNvPr id="24" name="Bild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6426" y="6192639"/>
            <a:ext cx="2352212" cy="464635"/>
          </a:xfrm>
          <a:prstGeom prst="rect">
            <a:avLst/>
          </a:prstGeom>
        </p:spPr>
      </p:pic>
      <p:pic>
        <p:nvPicPr>
          <p:cNvPr id="13" name="Bild 12"/>
          <p:cNvPicPr>
            <a:picLocks noChangeAspect="1"/>
          </p:cNvPicPr>
          <p:nvPr/>
        </p:nvPicPr>
        <p:blipFill rotWithShape="1">
          <a:blip r:embed="rId6" cstate="screen">
            <a:alphaModFix amt="9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6" y="642938"/>
            <a:ext cx="1047615" cy="87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484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wischenfolie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 1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Bild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763"/>
          <a:stretch/>
        </p:blipFill>
        <p:spPr>
          <a:xfrm>
            <a:off x="0" y="2038064"/>
            <a:ext cx="12192000" cy="2706976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 bwMode="auto">
          <a:xfrm>
            <a:off x="1262480" y="642938"/>
            <a:ext cx="10929520" cy="1395125"/>
          </a:xfrm>
          <a:prstGeom prst="rect">
            <a:avLst/>
          </a:prstGeom>
          <a:solidFill>
            <a:srgbClr val="000000">
              <a:alpha val="5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120000" tIns="62400" rIns="120000" bIns="62400" numCol="1" rtlCol="0" anchor="ctr" anchorCtr="0" compatLnSpc="1">
            <a:prstTxWarp prst="textNoShape">
              <a:avLst/>
            </a:prstTxWarp>
          </a:bodyPr>
          <a:lstStyle/>
          <a:p>
            <a:pPr marL="478355" marR="0" indent="-334425" algn="l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7" name="Rechteck 16"/>
          <p:cNvSpPr/>
          <p:nvPr/>
        </p:nvSpPr>
        <p:spPr bwMode="auto">
          <a:xfrm>
            <a:off x="1262480" y="2050489"/>
            <a:ext cx="10929520" cy="2694551"/>
          </a:xfrm>
          <a:prstGeom prst="rect">
            <a:avLst/>
          </a:prstGeom>
          <a:solidFill>
            <a:srgbClr val="000000">
              <a:alpha val="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0000" tIns="62400" rIns="120000" bIns="62400" numCol="1" rtlCol="0" anchor="ctr" anchorCtr="0" compatLnSpc="1">
            <a:prstTxWarp prst="textNoShape">
              <a:avLst/>
            </a:prstTxWarp>
          </a:bodyPr>
          <a:lstStyle/>
          <a:p>
            <a:pPr marL="478355" marR="0" indent="-334425" algn="l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8" name="Rectangle 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524275" y="687464"/>
            <a:ext cx="7920716" cy="1170753"/>
          </a:xfrm>
        </p:spPr>
        <p:txBody>
          <a:bodyPr lIns="0" tIns="46038" rIns="0" bIns="46038" anchor="t" anchorCtr="0">
            <a:noAutofit/>
          </a:bodyPr>
          <a:lstStyle>
            <a:lvl1pPr>
              <a:lnSpc>
                <a:spcPct val="110000"/>
              </a:lnSpc>
              <a:defRPr sz="3467" b="1" cap="all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19" name="Rectangle 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524275" y="2646353"/>
            <a:ext cx="7920716" cy="991601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buFont typeface="Wingdings" pitchFamily="2" charset="2"/>
              <a:buNone/>
              <a:defRPr sz="2933" b="0">
                <a:solidFill>
                  <a:srgbClr val="003896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  <a:endParaRPr lang="de-DE" dirty="0"/>
          </a:p>
        </p:txBody>
      </p:sp>
      <p:sp>
        <p:nvSpPr>
          <p:cNvPr id="20" name="Rechteck 19"/>
          <p:cNvSpPr/>
          <p:nvPr/>
        </p:nvSpPr>
        <p:spPr bwMode="auto">
          <a:xfrm>
            <a:off x="2026" y="6114479"/>
            <a:ext cx="12189975" cy="623999"/>
          </a:xfrm>
          <a:prstGeom prst="rect">
            <a:avLst/>
          </a:prstGeom>
          <a:solidFill>
            <a:srgbClr val="000000">
              <a:alpha val="6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120000" tIns="62400" rIns="120000" bIns="62400" numCol="1" rtlCol="0" anchor="ctr" anchorCtr="0" compatLnSpc="1">
            <a:prstTxWarp prst="textNoShape">
              <a:avLst/>
            </a:prstTxWarp>
          </a:bodyPr>
          <a:lstStyle/>
          <a:p>
            <a:pPr marL="478355" marR="0" indent="-334425" algn="l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pic>
        <p:nvPicPr>
          <p:cNvPr id="23" name="Picture 15" descr="Logo_RGB_360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06270" y="893212"/>
            <a:ext cx="2063997" cy="880955"/>
          </a:xfrm>
          <a:prstGeom prst="rect">
            <a:avLst/>
          </a:prstGeom>
          <a:noFill/>
          <a:effectLst/>
        </p:spPr>
      </p:pic>
      <p:pic>
        <p:nvPicPr>
          <p:cNvPr id="24" name="Bild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6426" y="6192639"/>
            <a:ext cx="2352212" cy="464635"/>
          </a:xfrm>
          <a:prstGeom prst="rect">
            <a:avLst/>
          </a:prstGeom>
        </p:spPr>
      </p:pic>
      <p:pic>
        <p:nvPicPr>
          <p:cNvPr id="13" name="Bild 12"/>
          <p:cNvPicPr>
            <a:picLocks noChangeAspect="1"/>
          </p:cNvPicPr>
          <p:nvPr/>
        </p:nvPicPr>
        <p:blipFill rotWithShape="1">
          <a:blip r:embed="rId6" cstate="screen">
            <a:alphaModFix amt="7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6" y="642938"/>
            <a:ext cx="1047615" cy="87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316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wischenfolie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 1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"/>
          <a:stretch/>
        </p:blipFill>
        <p:spPr>
          <a:xfrm>
            <a:off x="-8467" y="0"/>
            <a:ext cx="1220046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Bild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763"/>
          <a:stretch/>
        </p:blipFill>
        <p:spPr>
          <a:xfrm>
            <a:off x="0" y="2038064"/>
            <a:ext cx="12192000" cy="2706976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 bwMode="auto">
          <a:xfrm>
            <a:off x="1262480" y="642938"/>
            <a:ext cx="10929520" cy="1395125"/>
          </a:xfrm>
          <a:prstGeom prst="rect">
            <a:avLst/>
          </a:prstGeom>
          <a:solidFill>
            <a:srgbClr val="000000">
              <a:alpha val="5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120000" tIns="62400" rIns="120000" bIns="62400" numCol="1" rtlCol="0" anchor="ctr" anchorCtr="0" compatLnSpc="1">
            <a:prstTxWarp prst="textNoShape">
              <a:avLst/>
            </a:prstTxWarp>
          </a:bodyPr>
          <a:lstStyle/>
          <a:p>
            <a:pPr marL="478355" marR="0" indent="-334425" algn="l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7" name="Rechteck 16"/>
          <p:cNvSpPr/>
          <p:nvPr/>
        </p:nvSpPr>
        <p:spPr bwMode="auto">
          <a:xfrm>
            <a:off x="1262480" y="2050489"/>
            <a:ext cx="10929520" cy="2694551"/>
          </a:xfrm>
          <a:prstGeom prst="rect">
            <a:avLst/>
          </a:prstGeom>
          <a:solidFill>
            <a:srgbClr val="000000">
              <a:alpha val="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0000" tIns="62400" rIns="120000" bIns="62400" numCol="1" rtlCol="0" anchor="ctr" anchorCtr="0" compatLnSpc="1">
            <a:prstTxWarp prst="textNoShape">
              <a:avLst/>
            </a:prstTxWarp>
          </a:bodyPr>
          <a:lstStyle/>
          <a:p>
            <a:pPr marL="478355" marR="0" indent="-334425" algn="l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8" name="Rectangle 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524275" y="687464"/>
            <a:ext cx="7920716" cy="1170753"/>
          </a:xfrm>
        </p:spPr>
        <p:txBody>
          <a:bodyPr lIns="0" tIns="46038" rIns="0" bIns="46038" anchor="t" anchorCtr="0">
            <a:noAutofit/>
          </a:bodyPr>
          <a:lstStyle>
            <a:lvl1pPr>
              <a:lnSpc>
                <a:spcPct val="110000"/>
              </a:lnSpc>
              <a:defRPr sz="3467" b="1" cap="all">
                <a:solidFill>
                  <a:srgbClr val="FFFFFF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9" name="Rectangle 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524275" y="2646353"/>
            <a:ext cx="7920716" cy="991601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buFont typeface="Wingdings" pitchFamily="2" charset="2"/>
              <a:buNone/>
              <a:defRPr sz="2933" b="0">
                <a:solidFill>
                  <a:srgbClr val="003896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  <a:endParaRPr lang="de-DE" dirty="0"/>
          </a:p>
        </p:txBody>
      </p:sp>
      <p:sp>
        <p:nvSpPr>
          <p:cNvPr id="20" name="Rechteck 19"/>
          <p:cNvSpPr/>
          <p:nvPr/>
        </p:nvSpPr>
        <p:spPr bwMode="auto">
          <a:xfrm>
            <a:off x="2026" y="6114479"/>
            <a:ext cx="12189975" cy="623999"/>
          </a:xfrm>
          <a:prstGeom prst="rect">
            <a:avLst/>
          </a:prstGeom>
          <a:solidFill>
            <a:srgbClr val="000000">
              <a:alpha val="7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120000" tIns="62400" rIns="120000" bIns="62400" numCol="1" rtlCol="0" anchor="ctr" anchorCtr="0" compatLnSpc="1">
            <a:prstTxWarp prst="textNoShape">
              <a:avLst/>
            </a:prstTxWarp>
          </a:bodyPr>
          <a:lstStyle/>
          <a:p>
            <a:pPr marL="478355" marR="0" indent="-334425" algn="l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pic>
        <p:nvPicPr>
          <p:cNvPr id="23" name="Picture 15" descr="Logo_RGB_360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06270" y="893212"/>
            <a:ext cx="2063997" cy="880955"/>
          </a:xfrm>
          <a:prstGeom prst="rect">
            <a:avLst/>
          </a:prstGeom>
          <a:noFill/>
          <a:effectLst/>
        </p:spPr>
      </p:pic>
      <p:pic>
        <p:nvPicPr>
          <p:cNvPr id="24" name="Bild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6426" y="6192639"/>
            <a:ext cx="2352212" cy="464635"/>
          </a:xfrm>
          <a:prstGeom prst="rect">
            <a:avLst/>
          </a:prstGeom>
        </p:spPr>
      </p:pic>
      <p:pic>
        <p:nvPicPr>
          <p:cNvPr id="13" name="Bild 12"/>
          <p:cNvPicPr>
            <a:picLocks noChangeAspect="1"/>
          </p:cNvPicPr>
          <p:nvPr/>
        </p:nvPicPr>
        <p:blipFill rotWithShape="1">
          <a:blip r:embed="rId6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6" y="642938"/>
            <a:ext cx="1047615" cy="87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640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wischenfolie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 1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Bild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763"/>
          <a:stretch/>
        </p:blipFill>
        <p:spPr>
          <a:xfrm>
            <a:off x="0" y="2038064"/>
            <a:ext cx="12192000" cy="2706976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 bwMode="auto">
          <a:xfrm>
            <a:off x="1262480" y="642938"/>
            <a:ext cx="10929520" cy="1395125"/>
          </a:xfrm>
          <a:prstGeom prst="rect">
            <a:avLst/>
          </a:prstGeom>
          <a:solidFill>
            <a:srgbClr val="000000">
              <a:alpha val="72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120000" tIns="62400" rIns="120000" bIns="62400" numCol="1" rtlCol="0" anchor="ctr" anchorCtr="0" compatLnSpc="1">
            <a:prstTxWarp prst="textNoShape">
              <a:avLst/>
            </a:prstTxWarp>
          </a:bodyPr>
          <a:lstStyle/>
          <a:p>
            <a:pPr marL="478355" marR="0" indent="-334425" algn="l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7" name="Rechteck 16"/>
          <p:cNvSpPr/>
          <p:nvPr/>
        </p:nvSpPr>
        <p:spPr bwMode="auto">
          <a:xfrm>
            <a:off x="1262480" y="2050489"/>
            <a:ext cx="10929520" cy="2694551"/>
          </a:xfrm>
          <a:prstGeom prst="rect">
            <a:avLst/>
          </a:prstGeom>
          <a:solidFill>
            <a:srgbClr val="000000">
              <a:alpha val="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0000" tIns="62400" rIns="120000" bIns="62400" numCol="1" rtlCol="0" anchor="ctr" anchorCtr="0" compatLnSpc="1">
            <a:prstTxWarp prst="textNoShape">
              <a:avLst/>
            </a:prstTxWarp>
          </a:bodyPr>
          <a:lstStyle/>
          <a:p>
            <a:pPr marL="478355" marR="0" indent="-334425" algn="l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8" name="Rectangle 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524275" y="687464"/>
            <a:ext cx="7920716" cy="1170753"/>
          </a:xfrm>
        </p:spPr>
        <p:txBody>
          <a:bodyPr lIns="0" tIns="46038" rIns="0" bIns="46038" anchor="t" anchorCtr="0">
            <a:noAutofit/>
          </a:bodyPr>
          <a:lstStyle>
            <a:lvl1pPr>
              <a:lnSpc>
                <a:spcPct val="110000"/>
              </a:lnSpc>
              <a:defRPr sz="3467" b="1" cap="all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19" name="Rectangle 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524275" y="2646353"/>
            <a:ext cx="7920716" cy="991601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buFont typeface="Wingdings" pitchFamily="2" charset="2"/>
              <a:buNone/>
              <a:defRPr sz="2933" b="0">
                <a:solidFill>
                  <a:srgbClr val="003896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  <a:endParaRPr lang="de-DE" dirty="0"/>
          </a:p>
        </p:txBody>
      </p:sp>
      <p:sp>
        <p:nvSpPr>
          <p:cNvPr id="20" name="Rechteck 19"/>
          <p:cNvSpPr/>
          <p:nvPr/>
        </p:nvSpPr>
        <p:spPr bwMode="auto">
          <a:xfrm>
            <a:off x="2026" y="6114479"/>
            <a:ext cx="12189975" cy="623999"/>
          </a:xfrm>
          <a:prstGeom prst="rect">
            <a:avLst/>
          </a:prstGeom>
          <a:solidFill>
            <a:srgbClr val="000000">
              <a:alpha val="6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120000" tIns="62400" rIns="120000" bIns="62400" numCol="1" rtlCol="0" anchor="ctr" anchorCtr="0" compatLnSpc="1">
            <a:prstTxWarp prst="textNoShape">
              <a:avLst/>
            </a:prstTxWarp>
          </a:bodyPr>
          <a:lstStyle/>
          <a:p>
            <a:pPr marL="478355" marR="0" indent="-334425" algn="l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pic>
        <p:nvPicPr>
          <p:cNvPr id="23" name="Picture 15" descr="Logo_RGB_360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06270" y="893212"/>
            <a:ext cx="2063997" cy="880955"/>
          </a:xfrm>
          <a:prstGeom prst="rect">
            <a:avLst/>
          </a:prstGeom>
          <a:noFill/>
          <a:effectLst/>
        </p:spPr>
      </p:pic>
      <p:pic>
        <p:nvPicPr>
          <p:cNvPr id="24" name="Bild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6426" y="6192639"/>
            <a:ext cx="2352212" cy="464635"/>
          </a:xfrm>
          <a:prstGeom prst="rect">
            <a:avLst/>
          </a:prstGeom>
        </p:spPr>
      </p:pic>
      <p:pic>
        <p:nvPicPr>
          <p:cNvPr id="13" name="Bild 12"/>
          <p:cNvPicPr>
            <a:picLocks noChangeAspect="1"/>
          </p:cNvPicPr>
          <p:nvPr/>
        </p:nvPicPr>
        <p:blipFill rotWithShape="1">
          <a:blip r:embed="rId6" cstate="screen">
            <a:alphaModFix amt="8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6" y="642938"/>
            <a:ext cx="1047615" cy="87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184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wischenfolie 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 1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5" y="0"/>
            <a:ext cx="1218997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Bild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763"/>
          <a:stretch/>
        </p:blipFill>
        <p:spPr>
          <a:xfrm>
            <a:off x="0" y="2038064"/>
            <a:ext cx="12192000" cy="2706976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 bwMode="auto">
          <a:xfrm>
            <a:off x="1262480" y="642938"/>
            <a:ext cx="10929520" cy="1395125"/>
          </a:xfrm>
          <a:prstGeom prst="rect">
            <a:avLst/>
          </a:prstGeom>
          <a:solidFill>
            <a:srgbClr val="000000">
              <a:alpha val="5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120000" tIns="62400" rIns="120000" bIns="62400" numCol="1" rtlCol="0" anchor="ctr" anchorCtr="0" compatLnSpc="1">
            <a:prstTxWarp prst="textNoShape">
              <a:avLst/>
            </a:prstTxWarp>
          </a:bodyPr>
          <a:lstStyle/>
          <a:p>
            <a:pPr marL="478355" marR="0" indent="-334425" algn="l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7" name="Rechteck 16"/>
          <p:cNvSpPr/>
          <p:nvPr/>
        </p:nvSpPr>
        <p:spPr bwMode="auto">
          <a:xfrm>
            <a:off x="1262480" y="2050489"/>
            <a:ext cx="10929520" cy="2694551"/>
          </a:xfrm>
          <a:prstGeom prst="rect">
            <a:avLst/>
          </a:prstGeom>
          <a:solidFill>
            <a:srgbClr val="000000">
              <a:alpha val="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0000" tIns="62400" rIns="120000" bIns="62400" numCol="1" rtlCol="0" anchor="ctr" anchorCtr="0" compatLnSpc="1">
            <a:prstTxWarp prst="textNoShape">
              <a:avLst/>
            </a:prstTxWarp>
          </a:bodyPr>
          <a:lstStyle/>
          <a:p>
            <a:pPr marL="478355" marR="0" indent="-334425" algn="l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8" name="Rectangle 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524275" y="687464"/>
            <a:ext cx="7920716" cy="1170753"/>
          </a:xfrm>
        </p:spPr>
        <p:txBody>
          <a:bodyPr lIns="0" tIns="46038" rIns="0" bIns="46038" anchor="t" anchorCtr="0">
            <a:noAutofit/>
          </a:bodyPr>
          <a:lstStyle>
            <a:lvl1pPr>
              <a:lnSpc>
                <a:spcPct val="110000"/>
              </a:lnSpc>
              <a:defRPr sz="3467" b="1" cap="all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19" name="Rectangle 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524275" y="2646353"/>
            <a:ext cx="7920716" cy="991601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buFont typeface="Wingdings" pitchFamily="2" charset="2"/>
              <a:buNone/>
              <a:defRPr sz="2933" b="0">
                <a:solidFill>
                  <a:srgbClr val="003896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  <a:endParaRPr lang="de-DE" dirty="0"/>
          </a:p>
        </p:txBody>
      </p:sp>
      <p:sp>
        <p:nvSpPr>
          <p:cNvPr id="20" name="Rechteck 19"/>
          <p:cNvSpPr/>
          <p:nvPr/>
        </p:nvSpPr>
        <p:spPr bwMode="auto">
          <a:xfrm>
            <a:off x="2026" y="6114479"/>
            <a:ext cx="12189975" cy="623999"/>
          </a:xfrm>
          <a:prstGeom prst="rect">
            <a:avLst/>
          </a:prstGeom>
          <a:solidFill>
            <a:srgbClr val="00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120000" tIns="62400" rIns="120000" bIns="62400" numCol="1" rtlCol="0" anchor="ctr" anchorCtr="0" compatLnSpc="1">
            <a:prstTxWarp prst="textNoShape">
              <a:avLst/>
            </a:prstTxWarp>
          </a:bodyPr>
          <a:lstStyle/>
          <a:p>
            <a:pPr marL="478355" marR="0" indent="-334425" algn="l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pic>
        <p:nvPicPr>
          <p:cNvPr id="23" name="Picture 15" descr="Logo_RGB_360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06270" y="893212"/>
            <a:ext cx="2063997" cy="880955"/>
          </a:xfrm>
          <a:prstGeom prst="rect">
            <a:avLst/>
          </a:prstGeom>
          <a:noFill/>
          <a:effectLst/>
        </p:spPr>
      </p:pic>
      <p:pic>
        <p:nvPicPr>
          <p:cNvPr id="24" name="Bild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6426" y="6192639"/>
            <a:ext cx="2352212" cy="464635"/>
          </a:xfrm>
          <a:prstGeom prst="rect">
            <a:avLst/>
          </a:prstGeom>
        </p:spPr>
      </p:pic>
      <p:pic>
        <p:nvPicPr>
          <p:cNvPr id="13" name="Bild 12"/>
          <p:cNvPicPr>
            <a:picLocks noChangeAspect="1"/>
          </p:cNvPicPr>
          <p:nvPr/>
        </p:nvPicPr>
        <p:blipFill rotWithShape="1">
          <a:blip r:embed="rId6" cstate="screen">
            <a:alphaModFix amt="5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6" y="642938"/>
            <a:ext cx="1047615" cy="87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33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wischenfolie 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 1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44" b="2696"/>
          <a:stretch/>
        </p:blipFill>
        <p:spPr>
          <a:xfrm>
            <a:off x="1" y="0"/>
            <a:ext cx="1219402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Bild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763"/>
          <a:stretch/>
        </p:blipFill>
        <p:spPr>
          <a:xfrm>
            <a:off x="0" y="2038064"/>
            <a:ext cx="12192000" cy="2706976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 bwMode="auto">
          <a:xfrm>
            <a:off x="1262480" y="642938"/>
            <a:ext cx="10929520" cy="1395125"/>
          </a:xfrm>
          <a:prstGeom prst="rect">
            <a:avLst/>
          </a:prstGeom>
          <a:solidFill>
            <a:srgbClr val="000000">
              <a:alpha val="5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120000" tIns="62400" rIns="120000" bIns="62400" numCol="1" rtlCol="0" anchor="ctr" anchorCtr="0" compatLnSpc="1">
            <a:prstTxWarp prst="textNoShape">
              <a:avLst/>
            </a:prstTxWarp>
          </a:bodyPr>
          <a:lstStyle/>
          <a:p>
            <a:pPr marL="478355" marR="0" indent="-334425" algn="l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7" name="Rechteck 16"/>
          <p:cNvSpPr/>
          <p:nvPr/>
        </p:nvSpPr>
        <p:spPr bwMode="auto">
          <a:xfrm>
            <a:off x="1262480" y="2050489"/>
            <a:ext cx="10929520" cy="2694551"/>
          </a:xfrm>
          <a:prstGeom prst="rect">
            <a:avLst/>
          </a:prstGeom>
          <a:solidFill>
            <a:srgbClr val="000000">
              <a:alpha val="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0000" tIns="62400" rIns="120000" bIns="62400" numCol="1" rtlCol="0" anchor="ctr" anchorCtr="0" compatLnSpc="1">
            <a:prstTxWarp prst="textNoShape">
              <a:avLst/>
            </a:prstTxWarp>
          </a:bodyPr>
          <a:lstStyle/>
          <a:p>
            <a:pPr marL="478355" marR="0" indent="-334425" algn="l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8" name="Rectangle 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524275" y="687464"/>
            <a:ext cx="7920716" cy="1170753"/>
          </a:xfrm>
        </p:spPr>
        <p:txBody>
          <a:bodyPr lIns="0" tIns="46038" rIns="0" bIns="46038" anchor="t" anchorCtr="0">
            <a:noAutofit/>
          </a:bodyPr>
          <a:lstStyle>
            <a:lvl1pPr>
              <a:lnSpc>
                <a:spcPct val="110000"/>
              </a:lnSpc>
              <a:defRPr sz="3467" b="1" cap="all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19" name="Rectangle 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524275" y="2646353"/>
            <a:ext cx="7920716" cy="991601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buFont typeface="Wingdings" pitchFamily="2" charset="2"/>
              <a:buNone/>
              <a:defRPr sz="2933" b="0">
                <a:solidFill>
                  <a:srgbClr val="003896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  <a:endParaRPr lang="de-DE" dirty="0"/>
          </a:p>
        </p:txBody>
      </p:sp>
      <p:sp>
        <p:nvSpPr>
          <p:cNvPr id="20" name="Rechteck 19"/>
          <p:cNvSpPr/>
          <p:nvPr/>
        </p:nvSpPr>
        <p:spPr bwMode="auto">
          <a:xfrm>
            <a:off x="2026" y="6114479"/>
            <a:ext cx="12189975" cy="623999"/>
          </a:xfrm>
          <a:prstGeom prst="rect">
            <a:avLst/>
          </a:prstGeom>
          <a:solidFill>
            <a:srgbClr val="00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120000" tIns="62400" rIns="120000" bIns="62400" numCol="1" rtlCol="0" anchor="ctr" anchorCtr="0" compatLnSpc="1">
            <a:prstTxWarp prst="textNoShape">
              <a:avLst/>
            </a:prstTxWarp>
          </a:bodyPr>
          <a:lstStyle/>
          <a:p>
            <a:pPr marL="478355" marR="0" indent="-334425" algn="l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pic>
        <p:nvPicPr>
          <p:cNvPr id="23" name="Picture 15" descr="Logo_RGB_360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06270" y="893212"/>
            <a:ext cx="2063997" cy="880955"/>
          </a:xfrm>
          <a:prstGeom prst="rect">
            <a:avLst/>
          </a:prstGeom>
          <a:noFill/>
          <a:effectLst/>
        </p:spPr>
      </p:pic>
      <p:pic>
        <p:nvPicPr>
          <p:cNvPr id="24" name="Bild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6426" y="6192639"/>
            <a:ext cx="2352212" cy="464635"/>
          </a:xfrm>
          <a:prstGeom prst="rect">
            <a:avLst/>
          </a:prstGeom>
        </p:spPr>
      </p:pic>
      <p:pic>
        <p:nvPicPr>
          <p:cNvPr id="13" name="Bild 12"/>
          <p:cNvPicPr>
            <a:picLocks noChangeAspect="1"/>
          </p:cNvPicPr>
          <p:nvPr/>
        </p:nvPicPr>
        <p:blipFill rotWithShape="1">
          <a:blip r:embed="rId6" cstate="screen">
            <a:alphaModFix amt="5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6" y="642938"/>
            <a:ext cx="1047615" cy="87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843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2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 bwMode="auto">
          <a:xfrm>
            <a:off x="0" y="6202444"/>
            <a:ext cx="12201600" cy="672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reflection blurRad="6350" endA="300" endPos="0" dir="5400000" sy="-100000" algn="bl" rotWithShape="0"/>
          </a:effectLst>
        </p:spPr>
        <p:txBody>
          <a:bodyPr vert="horz" wrap="square" lIns="120000" tIns="62400" rIns="120000" bIns="62400" numCol="1" rtlCol="0" anchor="ctr" anchorCtr="0" compatLnSpc="1">
            <a:prstTxWarp prst="textNoShape">
              <a:avLst/>
            </a:prstTxWarp>
          </a:bodyPr>
          <a:lstStyle/>
          <a:p>
            <a:pPr marL="478355" marR="0" indent="-334425" algn="l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SzTx/>
              <a:buFont typeface="Wingdings" pitchFamily="2" charset="2"/>
              <a:buChar char="§"/>
              <a:tabLst/>
            </a:pPr>
            <a:endParaRPr kumimoji="0" lang="de-DE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4" name="Textplatzhalter 3"/>
          <p:cNvSpPr>
            <a:spLocks noGrp="1" noChangeAspect="1"/>
          </p:cNvSpPr>
          <p:nvPr>
            <p:ph type="body" idx="1"/>
          </p:nvPr>
        </p:nvSpPr>
        <p:spPr>
          <a:xfrm>
            <a:off x="696000" y="1574801"/>
            <a:ext cx="10800000" cy="44550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311992" marR="0" lvl="0" indent="-311992" algn="l" defTabSz="1219170" rtl="0" eaLnBrk="1" fontAlgn="base" latinLnBrk="0" hangingPunct="1">
              <a:lnSpc>
                <a:spcPct val="110000"/>
              </a:lnSpc>
              <a:spcBef>
                <a:spcPts val="133"/>
              </a:spcBef>
              <a:spcAft>
                <a:spcPct val="0"/>
              </a:spcAft>
              <a:buClr>
                <a:srgbClr val="474847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dirty="0"/>
              <a:t>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marL="2015950" marR="0" lvl="5" indent="-304792" algn="l" defTabSz="121917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474847"/>
              </a:buClr>
              <a:buSzTx/>
              <a:buFont typeface="Lucida Grande"/>
              <a:buChar char="→"/>
              <a:tabLst/>
              <a:defRPr/>
            </a:pPr>
            <a:r>
              <a:rPr lang="en-US" noProof="0" dirty="0"/>
              <a:t>sixth level</a:t>
            </a:r>
          </a:p>
        </p:txBody>
      </p:sp>
      <p:sp>
        <p:nvSpPr>
          <p:cNvPr id="814086" name="Rectangle 6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696000" y="190802"/>
            <a:ext cx="10800000" cy="1203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Mastertitelformat bearbeiten</a:t>
            </a:r>
            <a:endParaRPr lang="en-US" noProof="0" dirty="0"/>
          </a:p>
        </p:txBody>
      </p:sp>
      <p:grpSp>
        <p:nvGrpSpPr>
          <p:cNvPr id="814164" name="Gruppierung 814163"/>
          <p:cNvGrpSpPr/>
          <p:nvPr/>
        </p:nvGrpSpPr>
        <p:grpSpPr>
          <a:xfrm>
            <a:off x="3234" y="6202445"/>
            <a:ext cx="12188951" cy="669108"/>
            <a:chOff x="2425" y="4651833"/>
            <a:chExt cx="9141713" cy="501831"/>
          </a:xfrm>
        </p:grpSpPr>
        <p:cxnSp>
          <p:nvCxnSpPr>
            <p:cNvPr id="66" name="Gerader Verbinder 5"/>
            <p:cNvCxnSpPr/>
            <p:nvPr/>
          </p:nvCxnSpPr>
          <p:spPr bwMode="hidden">
            <a:xfrm>
              <a:off x="457956" y="4664072"/>
              <a:ext cx="0" cy="489589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7" name="Gerader Verbinder 6"/>
            <p:cNvCxnSpPr/>
            <p:nvPr/>
          </p:nvCxnSpPr>
          <p:spPr bwMode="hidden">
            <a:xfrm>
              <a:off x="1372310" y="4664072"/>
              <a:ext cx="0" cy="489589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8" name="Gerader Verbinder 8"/>
            <p:cNvCxnSpPr/>
            <p:nvPr/>
          </p:nvCxnSpPr>
          <p:spPr bwMode="hidden">
            <a:xfrm>
              <a:off x="2286663" y="4651835"/>
              <a:ext cx="0" cy="501826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69" name="Gerader Verbinder 9"/>
            <p:cNvCxnSpPr/>
            <p:nvPr/>
          </p:nvCxnSpPr>
          <p:spPr bwMode="hidden">
            <a:xfrm>
              <a:off x="3201016" y="4664072"/>
              <a:ext cx="0" cy="489589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0" name="Gerader Verbinder 10"/>
            <p:cNvCxnSpPr/>
            <p:nvPr/>
          </p:nvCxnSpPr>
          <p:spPr bwMode="hidden">
            <a:xfrm>
              <a:off x="4115370" y="4664072"/>
              <a:ext cx="0" cy="489589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1" name="Gerader Verbinder 11"/>
            <p:cNvCxnSpPr/>
            <p:nvPr/>
          </p:nvCxnSpPr>
          <p:spPr bwMode="hidden">
            <a:xfrm>
              <a:off x="5029723" y="4664072"/>
              <a:ext cx="0" cy="489589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2" name="Gerader Verbinder 12"/>
            <p:cNvCxnSpPr/>
            <p:nvPr/>
          </p:nvCxnSpPr>
          <p:spPr bwMode="hidden">
            <a:xfrm>
              <a:off x="5944076" y="4664072"/>
              <a:ext cx="0" cy="489589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3" name="Gerader Verbinder 13"/>
            <p:cNvCxnSpPr/>
            <p:nvPr/>
          </p:nvCxnSpPr>
          <p:spPr bwMode="hidden">
            <a:xfrm>
              <a:off x="6858430" y="4664072"/>
              <a:ext cx="0" cy="489589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4" name="Gerader Verbinder 14"/>
            <p:cNvCxnSpPr/>
            <p:nvPr/>
          </p:nvCxnSpPr>
          <p:spPr bwMode="hidden">
            <a:xfrm>
              <a:off x="7772783" y="4651835"/>
              <a:ext cx="0" cy="501826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75" name="Gerader Verbinder 15"/>
            <p:cNvCxnSpPr/>
            <p:nvPr/>
          </p:nvCxnSpPr>
          <p:spPr bwMode="hidden">
            <a:xfrm>
              <a:off x="8687136" y="4651835"/>
              <a:ext cx="0" cy="501826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cxnSp>
          <p:nvCxnSpPr>
            <p:cNvPr id="81" name="Gerader Verbinder 21"/>
            <p:cNvCxnSpPr/>
            <p:nvPr/>
          </p:nvCxnSpPr>
          <p:spPr bwMode="hidden">
            <a:xfrm>
              <a:off x="2425" y="4892635"/>
              <a:ext cx="9141713" cy="0"/>
            </a:xfrm>
            <a:prstGeom prst="line">
              <a:avLst/>
            </a:prstGeom>
            <a:noFill/>
            <a:ln w="6350" cap="flat" cmpd="sng" algn="ctr">
              <a:solidFill>
                <a:schemeClr val="tx1">
                  <a:lumMod val="60000"/>
                  <a:lumOff val="40000"/>
                  <a:alpha val="35000"/>
                </a:schemeClr>
              </a:solidFill>
              <a:prstDash val="solid"/>
              <a:miter lim="800000"/>
            </a:ln>
            <a:effectLst/>
          </p:spPr>
        </p:cxnSp>
        <p:grpSp>
          <p:nvGrpSpPr>
            <p:cNvPr id="82" name="Gruppieren 22"/>
            <p:cNvGrpSpPr/>
            <p:nvPr userDrawn="1"/>
          </p:nvGrpSpPr>
          <p:grpSpPr bwMode="hidden">
            <a:xfrm>
              <a:off x="229132" y="4651833"/>
              <a:ext cx="8713002" cy="501828"/>
              <a:chOff x="305096" y="6188896"/>
              <a:chExt cx="11617337" cy="669104"/>
            </a:xfrm>
          </p:grpSpPr>
          <p:cxnSp>
            <p:nvCxnSpPr>
              <p:cNvPr id="100" name="Gerader Verbinder 40"/>
              <p:cNvCxnSpPr/>
              <p:nvPr/>
            </p:nvCxnSpPr>
            <p:spPr bwMode="hidden">
              <a:xfrm>
                <a:off x="6392575" y="6205215"/>
                <a:ext cx="648781" cy="652785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1" name="Gerader Verbinder 41"/>
              <p:cNvCxnSpPr/>
              <p:nvPr/>
            </p:nvCxnSpPr>
            <p:spPr bwMode="hidden">
              <a:xfrm>
                <a:off x="7616303" y="6205215"/>
                <a:ext cx="648781" cy="652785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2" name="Gerader Verbinder 42"/>
              <p:cNvCxnSpPr/>
              <p:nvPr/>
            </p:nvCxnSpPr>
            <p:spPr bwMode="hidden">
              <a:xfrm>
                <a:off x="8833131" y="6205215"/>
                <a:ext cx="648781" cy="652785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3" name="Gerader Verbinder 43"/>
              <p:cNvCxnSpPr/>
              <p:nvPr/>
            </p:nvCxnSpPr>
            <p:spPr bwMode="hidden">
              <a:xfrm>
                <a:off x="10036050" y="6188896"/>
                <a:ext cx="665000" cy="669104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4" name="Gerader Verbinder 44"/>
              <p:cNvCxnSpPr/>
              <p:nvPr/>
            </p:nvCxnSpPr>
            <p:spPr bwMode="hidden">
              <a:xfrm>
                <a:off x="11277188" y="6208772"/>
                <a:ext cx="645245" cy="649228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6" name="Gerader Verbinder 46"/>
              <p:cNvCxnSpPr/>
              <p:nvPr/>
            </p:nvCxnSpPr>
            <p:spPr bwMode="hidden">
              <a:xfrm flipH="1" flipV="1">
                <a:off x="5161669" y="6188896"/>
                <a:ext cx="667141" cy="669104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7" name="Gerader Verbinder 47"/>
              <p:cNvCxnSpPr/>
              <p:nvPr/>
            </p:nvCxnSpPr>
            <p:spPr bwMode="hidden">
              <a:xfrm flipH="1" flipV="1">
                <a:off x="3964234" y="6205215"/>
                <a:ext cx="650547" cy="652784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8" name="Gerader Verbinder 48"/>
              <p:cNvCxnSpPr/>
              <p:nvPr/>
            </p:nvCxnSpPr>
            <p:spPr bwMode="hidden">
              <a:xfrm flipH="1" flipV="1">
                <a:off x="2750861" y="6205215"/>
                <a:ext cx="647557" cy="652785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9" name="Gerader Verbinder 49"/>
              <p:cNvCxnSpPr/>
              <p:nvPr/>
            </p:nvCxnSpPr>
            <p:spPr bwMode="hidden">
              <a:xfrm flipH="1" flipV="1">
                <a:off x="1546691" y="6205215"/>
                <a:ext cx="649804" cy="652784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10" name="Gerader Verbinder 50"/>
              <p:cNvCxnSpPr/>
              <p:nvPr/>
            </p:nvCxnSpPr>
            <p:spPr bwMode="hidden">
              <a:xfrm flipH="1" flipV="1">
                <a:off x="305096" y="6188896"/>
                <a:ext cx="629209" cy="66910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83" name="Gruppieren 23"/>
            <p:cNvGrpSpPr/>
            <p:nvPr userDrawn="1"/>
          </p:nvGrpSpPr>
          <p:grpSpPr bwMode="hidden">
            <a:xfrm flipH="1">
              <a:off x="208281" y="4651835"/>
              <a:ext cx="8680999" cy="501829"/>
              <a:chOff x="340039" y="6188896"/>
              <a:chExt cx="11574666" cy="669105"/>
            </a:xfrm>
          </p:grpSpPr>
          <p:cxnSp>
            <p:nvCxnSpPr>
              <p:cNvPr id="84" name="Gerader Verbinder 24"/>
              <p:cNvCxnSpPr/>
              <p:nvPr/>
            </p:nvCxnSpPr>
            <p:spPr bwMode="hidden">
              <a:xfrm>
                <a:off x="6363191" y="6188896"/>
                <a:ext cx="678165" cy="669104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5" name="Gerader Verbinder 25"/>
              <p:cNvCxnSpPr/>
              <p:nvPr/>
            </p:nvCxnSpPr>
            <p:spPr bwMode="hidden">
              <a:xfrm>
                <a:off x="7627186" y="6205214"/>
                <a:ext cx="637899" cy="652785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6" name="Gerader Verbinder 26"/>
              <p:cNvCxnSpPr/>
              <p:nvPr/>
            </p:nvCxnSpPr>
            <p:spPr bwMode="hidden">
              <a:xfrm>
                <a:off x="8846386" y="6221836"/>
                <a:ext cx="635527" cy="636164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7" name="Gerader Verbinder 27"/>
              <p:cNvCxnSpPr/>
              <p:nvPr/>
            </p:nvCxnSpPr>
            <p:spPr bwMode="hidden">
              <a:xfrm>
                <a:off x="10058813" y="6208772"/>
                <a:ext cx="642237" cy="649228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8" name="Gerader Verbinder 28"/>
              <p:cNvCxnSpPr/>
              <p:nvPr userDrawn="1"/>
            </p:nvCxnSpPr>
            <p:spPr bwMode="hidden">
              <a:xfrm>
                <a:off x="11311880" y="6221833"/>
                <a:ext cx="602825" cy="636166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0" name="Gerader Verbinder 30"/>
              <p:cNvCxnSpPr/>
              <p:nvPr/>
            </p:nvCxnSpPr>
            <p:spPr bwMode="hidden">
              <a:xfrm flipH="1" flipV="1">
                <a:off x="5150644" y="6188896"/>
                <a:ext cx="678165" cy="669104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1" name="Gerader Verbinder 31"/>
              <p:cNvCxnSpPr/>
              <p:nvPr/>
            </p:nvCxnSpPr>
            <p:spPr bwMode="hidden">
              <a:xfrm flipH="1" flipV="1">
                <a:off x="3976360" y="6208772"/>
                <a:ext cx="638420" cy="649227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2" name="Gerader Verbinder 32"/>
              <p:cNvCxnSpPr/>
              <p:nvPr/>
            </p:nvCxnSpPr>
            <p:spPr bwMode="hidden">
              <a:xfrm flipH="1" flipV="1">
                <a:off x="2710088" y="6188896"/>
                <a:ext cx="688331" cy="669104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3" name="Gerader Verbinder 33"/>
              <p:cNvCxnSpPr/>
              <p:nvPr/>
            </p:nvCxnSpPr>
            <p:spPr bwMode="hidden">
              <a:xfrm flipH="1" flipV="1">
                <a:off x="1490950" y="6205214"/>
                <a:ext cx="705545" cy="652784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94" name="Gerader Verbinder 34"/>
              <p:cNvCxnSpPr/>
              <p:nvPr/>
            </p:nvCxnSpPr>
            <p:spPr bwMode="hidden">
              <a:xfrm flipH="1" flipV="1">
                <a:off x="340039" y="6233760"/>
                <a:ext cx="574773" cy="624241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>
                    <a:lumMod val="60000"/>
                    <a:lumOff val="40000"/>
                    <a:alpha val="35000"/>
                  </a:schemeClr>
                </a:solidFill>
                <a:prstDash val="solid"/>
                <a:miter lim="800000"/>
              </a:ln>
              <a:effectLst/>
            </p:spPr>
          </p:cxnSp>
        </p:grpSp>
      </p:grpSp>
      <p:pic>
        <p:nvPicPr>
          <p:cNvPr id="36" name="Bild 35"/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09" y="6370347"/>
            <a:ext cx="1500436" cy="296383"/>
          </a:xfrm>
          <a:prstGeom prst="rect">
            <a:avLst/>
          </a:prstGeom>
        </p:spPr>
      </p:pic>
      <p:pic>
        <p:nvPicPr>
          <p:cNvPr id="37" name="Picture 15"/>
          <p:cNvPicPr>
            <a:picLocks noChangeAspect="1" noChangeArrowheads="1"/>
          </p:cNvPicPr>
          <p:nvPr/>
        </p:nvPicPr>
        <p:blipFill>
          <a:blip r:embed="rId4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533752" y="6345990"/>
            <a:ext cx="865293" cy="357293"/>
          </a:xfrm>
          <a:prstGeom prst="rect">
            <a:avLst/>
          </a:prstGeom>
          <a:noFill/>
          <a:effectLst/>
        </p:spPr>
      </p:pic>
      <p:cxnSp>
        <p:nvCxnSpPr>
          <p:cNvPr id="14" name="Gerader Verbinder 147"/>
          <p:cNvCxnSpPr>
            <a:cxnSpLocks noChangeAspect="1"/>
          </p:cNvCxnSpPr>
          <p:nvPr/>
        </p:nvCxnSpPr>
        <p:spPr>
          <a:xfrm>
            <a:off x="0" y="6218763"/>
            <a:ext cx="12192000" cy="0"/>
          </a:xfrm>
          <a:prstGeom prst="line">
            <a:avLst/>
          </a:prstGeom>
          <a:ln w="15875" cap="flat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r Verbinder 147"/>
          <p:cNvCxnSpPr>
            <a:cxnSpLocks noChangeAspect="1"/>
          </p:cNvCxnSpPr>
          <p:nvPr/>
        </p:nvCxnSpPr>
        <p:spPr>
          <a:xfrm>
            <a:off x="0" y="6235384"/>
            <a:ext cx="12192000" cy="0"/>
          </a:xfrm>
          <a:prstGeom prst="line">
            <a:avLst/>
          </a:prstGeom>
          <a:ln w="12700" cap="flat"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3783349" y="6345990"/>
            <a:ext cx="7443451" cy="32590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333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Rechteck 1"/>
          <p:cNvSpPr/>
          <p:nvPr/>
        </p:nvSpPr>
        <p:spPr>
          <a:xfrm>
            <a:off x="11517154" y="6405397"/>
            <a:ext cx="335220" cy="205121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/>
          <a:p>
            <a:pPr algn="r">
              <a:buNone/>
            </a:pPr>
            <a:fld id="{2773FFD1-C597-4EAC-8C70-740C4FF6E514}" type="slidenum">
              <a:rPr lang="de-DE" sz="1333" smtClean="0">
                <a:solidFill>
                  <a:schemeClr val="tx2"/>
                </a:solidFill>
              </a:rPr>
              <a:pPr algn="r">
                <a:buNone/>
              </a:pPr>
              <a:t>‹Nr.›</a:t>
            </a:fld>
            <a:endParaRPr lang="de-DE" sz="1333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981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  <p:sldLayoutId id="2147483689" r:id="rId20"/>
    <p:sldLayoutId id="2147483690" r:id="rId21"/>
    <p:sldLayoutId id="2147483691" r:id="rId22"/>
    <p:sldLayoutId id="2147483692" r:id="rId23"/>
    <p:sldLayoutId id="2147483693" r:id="rId24"/>
    <p:sldLayoutId id="2147483694" r:id="rId25"/>
    <p:sldLayoutId id="2147483695" r:id="rId26"/>
    <p:sldLayoutId id="2147483696" r:id="rId27"/>
    <p:sldLayoutId id="2147483697" r:id="rId28"/>
    <p:sldLayoutId id="2147483698" r:id="rId29"/>
    <p:sldLayoutId id="2147483699" r:id="rId30"/>
    <p:sldLayoutId id="2147483700" r:id="rId31"/>
    <p:sldLayoutId id="2147483701" r:id="rId32"/>
    <p:sldLayoutId id="2147483702" r:id="rId33"/>
    <p:sldLayoutId id="2147483703" r:id="rId34"/>
    <p:sldLayoutId id="2147483704" r:id="rId35"/>
    <p:sldLayoutId id="2147483705" r:id="rId36"/>
    <p:sldLayoutId id="2147483706" r:id="rId37"/>
    <p:sldLayoutId id="2147483707" r:id="rId38"/>
    <p:sldLayoutId id="2147483708" r:id="rId39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tabLst>
          <a:tab pos="234945" algn="l"/>
        </a:tabLst>
        <a:defRPr sz="3733" b="1" cap="none" normalizeH="0" baseline="0">
          <a:solidFill>
            <a:srgbClr val="00339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896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896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896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896"/>
          </a:solidFill>
          <a:latin typeface="Arial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896"/>
          </a:solidFill>
          <a:latin typeface="Arial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896"/>
          </a:solidFill>
          <a:latin typeface="Arial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896"/>
          </a:solidFill>
          <a:latin typeface="Arial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896"/>
          </a:solidFill>
          <a:latin typeface="Arial" charset="0"/>
        </a:defRPr>
      </a:lvl9pPr>
    </p:titleStyle>
    <p:bodyStyle>
      <a:lvl1pPr marL="311992" marR="0" indent="-311992" algn="l" defTabSz="1219170" rtl="0" eaLnBrk="1" fontAlgn="base" latinLnBrk="0" hangingPunct="1">
        <a:lnSpc>
          <a:spcPct val="110000"/>
        </a:lnSpc>
        <a:spcBef>
          <a:spcPts val="133"/>
        </a:spcBef>
        <a:spcAft>
          <a:spcPct val="0"/>
        </a:spcAft>
        <a:buClr>
          <a:srgbClr val="474847"/>
        </a:buClr>
        <a:buSzTx/>
        <a:buFont typeface="Wingdings" pitchFamily="2" charset="2"/>
        <a:buChar char="§"/>
        <a:tabLst/>
        <a:defRPr sz="2933" b="0">
          <a:solidFill>
            <a:srgbClr val="003399"/>
          </a:solidFill>
          <a:latin typeface="+mn-lt"/>
          <a:ea typeface="+mn-ea"/>
          <a:cs typeface="+mn-cs"/>
        </a:defRPr>
      </a:lvl1pPr>
      <a:lvl2pPr marL="623984" indent="-311992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rgbClr val="474847"/>
        </a:buClr>
        <a:buSzPct val="85000"/>
        <a:buFont typeface="Wingdings" pitchFamily="2" charset="2"/>
        <a:buChar char="§"/>
        <a:defRPr sz="2667" b="0">
          <a:solidFill>
            <a:srgbClr val="003399"/>
          </a:solidFill>
          <a:latin typeface="+mn-lt"/>
        </a:defRPr>
      </a:lvl2pPr>
      <a:lvl3pPr marL="935977" indent="-311992" algn="l" rtl="0" eaLnBrk="1" fontAlgn="base" hangingPunct="1">
        <a:lnSpc>
          <a:spcPct val="110000"/>
        </a:lnSpc>
        <a:spcBef>
          <a:spcPts val="573"/>
        </a:spcBef>
        <a:spcAft>
          <a:spcPct val="0"/>
        </a:spcAft>
        <a:buClr>
          <a:srgbClr val="474847"/>
        </a:buClr>
        <a:buSzPct val="100000"/>
        <a:buFont typeface="Arial Black" pitchFamily="34" charset="0"/>
        <a:buChar char="›"/>
        <a:defRPr b="0">
          <a:solidFill>
            <a:srgbClr val="003399"/>
          </a:solidFill>
          <a:latin typeface="+mn-lt"/>
        </a:defRPr>
      </a:lvl3pPr>
      <a:lvl4pPr marL="1247969" indent="-311992" algn="l" rtl="0" eaLnBrk="1" fontAlgn="base" hangingPunct="1">
        <a:lnSpc>
          <a:spcPct val="110000"/>
        </a:lnSpc>
        <a:spcBef>
          <a:spcPts val="573"/>
        </a:spcBef>
        <a:spcAft>
          <a:spcPct val="0"/>
        </a:spcAft>
        <a:buClr>
          <a:srgbClr val="474847"/>
        </a:buClr>
        <a:buSzPct val="100000"/>
        <a:buFont typeface="Arial Black" pitchFamily="34" charset="0"/>
        <a:buChar char="›"/>
        <a:defRPr sz="2133" b="0">
          <a:solidFill>
            <a:srgbClr val="003399"/>
          </a:solidFill>
          <a:latin typeface="+mn-lt"/>
        </a:defRPr>
      </a:lvl4pPr>
      <a:lvl5pPr marL="1559961" indent="-311992" algn="l" rtl="0" eaLnBrk="1" fontAlgn="base" hangingPunct="1">
        <a:lnSpc>
          <a:spcPct val="110000"/>
        </a:lnSpc>
        <a:spcBef>
          <a:spcPts val="573"/>
        </a:spcBef>
        <a:spcAft>
          <a:spcPct val="0"/>
        </a:spcAft>
        <a:buClr>
          <a:srgbClr val="474847"/>
        </a:buClr>
        <a:buSzPct val="100000"/>
        <a:buFont typeface="Arial Black" pitchFamily="34" charset="0"/>
        <a:buChar char="›"/>
        <a:defRPr sz="1867" b="0">
          <a:solidFill>
            <a:srgbClr val="003399"/>
          </a:solidFill>
          <a:latin typeface="+mn-lt"/>
        </a:defRPr>
      </a:lvl5pPr>
      <a:lvl6pPr marL="2015950" marR="0" indent="-304792" algn="l" defTabSz="1219170" rtl="0" eaLnBrk="1" fontAlgn="base" latinLnBrk="0" hangingPunct="1">
        <a:lnSpc>
          <a:spcPct val="110000"/>
        </a:lnSpc>
        <a:spcBef>
          <a:spcPct val="20000"/>
        </a:spcBef>
        <a:spcAft>
          <a:spcPct val="0"/>
        </a:spcAft>
        <a:buClr>
          <a:srgbClr val="474847"/>
        </a:buClr>
        <a:buSzTx/>
        <a:buFont typeface="Lucida Grande"/>
        <a:buChar char="→"/>
        <a:tabLst/>
        <a:defRPr sz="1600" b="0" i="0" baseline="0">
          <a:solidFill>
            <a:srgbClr val="003896"/>
          </a:solidFill>
          <a:latin typeface="+mn-lt"/>
        </a:defRPr>
      </a:lvl6pPr>
      <a:lvl7pPr marL="3962301" indent="-304792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Font typeface="Wingdings" pitchFamily="2" charset="2"/>
        <a:buChar char="§"/>
        <a:defRPr b="1">
          <a:solidFill>
            <a:srgbClr val="003896"/>
          </a:solidFill>
          <a:latin typeface="+mn-lt"/>
        </a:defRPr>
      </a:lvl7pPr>
      <a:lvl8pPr marL="4571886" indent="-304792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Font typeface="Wingdings" pitchFamily="2" charset="2"/>
        <a:buChar char="§"/>
        <a:defRPr b="1">
          <a:solidFill>
            <a:srgbClr val="003896"/>
          </a:solidFill>
          <a:latin typeface="+mn-lt"/>
        </a:defRPr>
      </a:lvl8pPr>
      <a:lvl9pPr marL="5181470" indent="-304792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Font typeface="Wingdings" pitchFamily="2" charset="2"/>
        <a:buChar char="§"/>
        <a:defRPr b="1">
          <a:solidFill>
            <a:srgbClr val="003896"/>
          </a:solidFill>
          <a:latin typeface="+mn-lt"/>
        </a:defRPr>
      </a:lvl9pPr>
    </p:bodyStyle>
    <p:otherStyle>
      <a:defPPr>
        <a:defRPr lang="de-D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2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19.png"/><Relationship Id="rId4" Type="http://schemas.openxmlformats.org/officeDocument/2006/relationships/image" Target="../media/image180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28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Node-level architecture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/>
              <a:t>Single </a:t>
            </a:r>
            <a:r>
              <a:rPr lang="en-US"/>
              <a:t>Core Architecture</a:t>
            </a:r>
          </a:p>
        </p:txBody>
      </p:sp>
    </p:spTree>
    <p:extLst>
      <p:ext uri="{BB962C8B-B14F-4D97-AF65-F5344CB8AC3E}">
        <p14:creationId xmlns:p14="http://schemas.microsoft.com/office/powerpoint/2010/main" val="3103487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application to microprocessor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5148381" y="1073902"/>
            <a:ext cx="3348349" cy="138499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50000">
                      <a:schemeClr val="accent1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B2B2B2"/>
              </a:buClr>
              <a:buFont typeface="Wingdings" pitchFamily="2" charset="2"/>
              <a:buNone/>
              <a:defRPr/>
            </a:pPr>
            <a:r>
              <a:rPr lang="en-US" sz="2000" dirty="0">
                <a:solidFill>
                  <a:prstClr val="black"/>
                </a:solidFill>
                <a:latin typeface="Courier New" pitchFamily="49" charset="0"/>
              </a:rPr>
              <a:t>sum=0.d0</a:t>
            </a:r>
          </a:p>
          <a:p>
            <a:pPr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B2B2B2"/>
              </a:buClr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prstClr val="black"/>
                </a:solidFill>
                <a:latin typeface="Courier New" pitchFamily="49" charset="0"/>
              </a:rPr>
              <a:t>do </a:t>
            </a:r>
            <a:r>
              <a:rPr lang="en-US" sz="2000" b="1" dirty="0" err="1">
                <a:solidFill>
                  <a:prstClr val="black"/>
                </a:solidFill>
                <a:latin typeface="Courier New" pitchFamily="49" charset="0"/>
              </a:rPr>
              <a:t>i</a:t>
            </a:r>
            <a:r>
              <a:rPr lang="en-US" sz="2000" b="1" dirty="0">
                <a:solidFill>
                  <a:prstClr val="black"/>
                </a:solidFill>
                <a:latin typeface="Courier New" pitchFamily="49" charset="0"/>
              </a:rPr>
              <a:t>=1, N </a:t>
            </a:r>
            <a:br>
              <a:rPr lang="en-US" sz="2000" b="1" dirty="0">
                <a:solidFill>
                  <a:prstClr val="black"/>
                </a:solidFill>
                <a:latin typeface="Courier New" pitchFamily="49" charset="0"/>
              </a:rPr>
            </a:br>
            <a:r>
              <a:rPr lang="en-US" sz="2000" b="1" dirty="0">
                <a:solidFill>
                  <a:prstClr val="black"/>
                </a:solidFill>
                <a:latin typeface="Courier New" pitchFamily="49" charset="0"/>
              </a:rPr>
              <a:t>    sum = sum + A(</a:t>
            </a:r>
            <a:r>
              <a:rPr lang="en-US" sz="2000" b="1" dirty="0" err="1">
                <a:solidFill>
                  <a:prstClr val="black"/>
                </a:solidFill>
                <a:latin typeface="Courier New" pitchFamily="49" charset="0"/>
              </a:rPr>
              <a:t>i</a:t>
            </a:r>
            <a:r>
              <a:rPr lang="en-US" sz="2000" b="1" dirty="0">
                <a:solidFill>
                  <a:prstClr val="black"/>
                </a:solidFill>
                <a:latin typeface="Courier New" pitchFamily="49" charset="0"/>
              </a:rPr>
              <a:t>)</a:t>
            </a:r>
            <a:br>
              <a:rPr lang="en-US" sz="2000" b="1" dirty="0">
                <a:solidFill>
                  <a:prstClr val="black"/>
                </a:solidFill>
                <a:latin typeface="Courier New" pitchFamily="49" charset="0"/>
              </a:rPr>
            </a:br>
            <a:r>
              <a:rPr lang="en-US" sz="2000" b="1" dirty="0" err="1">
                <a:solidFill>
                  <a:prstClr val="black"/>
                </a:solidFill>
                <a:latin typeface="Courier New" pitchFamily="49" charset="0"/>
              </a:rPr>
              <a:t>enddo</a:t>
            </a:r>
            <a:r>
              <a:rPr lang="en-US" sz="2000" b="1" dirty="0">
                <a:solidFill>
                  <a:prstClr val="black"/>
                </a:solidFill>
                <a:latin typeface="Courier New" pitchFamily="49" charset="0"/>
              </a:rPr>
              <a:t/>
            </a:r>
            <a:br>
              <a:rPr lang="en-US" sz="2000" b="1" dirty="0">
                <a:solidFill>
                  <a:prstClr val="black"/>
                </a:solidFill>
                <a:latin typeface="Courier New" pitchFamily="49" charset="0"/>
              </a:rPr>
            </a:br>
            <a:r>
              <a:rPr lang="en-US" sz="2000" b="1" dirty="0">
                <a:solidFill>
                  <a:prstClr val="black"/>
                </a:solidFill>
                <a:latin typeface="Courier New" pitchFamily="49" charset="0"/>
              </a:rPr>
              <a:t>…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982" y="3700107"/>
            <a:ext cx="4802516" cy="915729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</p:pic>
      <p:sp>
        <p:nvSpPr>
          <p:cNvPr id="6" name="Textfeld 5"/>
          <p:cNvSpPr txBox="1"/>
          <p:nvPr/>
        </p:nvSpPr>
        <p:spPr>
          <a:xfrm>
            <a:off x="2537717" y="2750349"/>
            <a:ext cx="3151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  <a:cs typeface="Courier New" pitchFamily="49" charset="0"/>
              </a:rPr>
              <a:t>Baseline address of </a:t>
            </a:r>
            <a:r>
              <a:rPr lang="en-US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A(</a:t>
            </a:r>
            <a:r>
              <a:rPr lang="en-US" b="1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>
                <a:solidFill>
                  <a:prstClr val="black"/>
                </a:solidFill>
              </a:rPr>
              <a:t> </a:t>
            </a:r>
          </a:p>
        </p:txBody>
      </p:sp>
      <p:cxnSp>
        <p:nvCxnSpPr>
          <p:cNvPr id="7" name="Gerade Verbindung mit Pfeil 6"/>
          <p:cNvCxnSpPr>
            <a:stCxn id="6" idx="2"/>
          </p:cNvCxnSpPr>
          <p:nvPr/>
        </p:nvCxnSpPr>
        <p:spPr bwMode="auto">
          <a:xfrm>
            <a:off x="4113536" y="3119681"/>
            <a:ext cx="1793045" cy="787565"/>
          </a:xfrm>
          <a:prstGeom prst="straightConnector1">
            <a:avLst/>
          </a:prstGeom>
          <a:gradFill rotWithShape="0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0" scaled="1"/>
          </a:gra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feld 7"/>
          <p:cNvSpPr txBox="1"/>
          <p:nvPr/>
        </p:nvSpPr>
        <p:spPr>
          <a:xfrm>
            <a:off x="7993990" y="2870045"/>
            <a:ext cx="2369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sum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>
                <a:solidFill>
                  <a:srgbClr val="1F497D"/>
                </a:solidFill>
                <a:cs typeface="Arial" panose="020B0604020202020204" pitchFamily="34" charset="0"/>
              </a:rPr>
              <a:t>in register </a:t>
            </a:r>
            <a:r>
              <a:rPr lang="en-US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xmm1</a:t>
            </a:r>
          </a:p>
        </p:txBody>
      </p:sp>
      <p:cxnSp>
        <p:nvCxnSpPr>
          <p:cNvPr id="9" name="Gerade Verbindung mit Pfeil 8"/>
          <p:cNvCxnSpPr>
            <a:stCxn id="8" idx="2"/>
          </p:cNvCxnSpPr>
          <p:nvPr/>
        </p:nvCxnSpPr>
        <p:spPr bwMode="auto">
          <a:xfrm flipH="1">
            <a:off x="7699536" y="3239377"/>
            <a:ext cx="1479018" cy="646517"/>
          </a:xfrm>
          <a:prstGeom prst="straightConnector1">
            <a:avLst/>
          </a:prstGeom>
          <a:gradFill rotWithShape="0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0" scaled="1"/>
          </a:gra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Gerade Verbindung mit Pfeil 9"/>
          <p:cNvCxnSpPr>
            <a:stCxn id="24" idx="1"/>
          </p:cNvCxnSpPr>
          <p:nvPr/>
        </p:nvCxnSpPr>
        <p:spPr bwMode="auto">
          <a:xfrm flipH="1">
            <a:off x="6296284" y="3982398"/>
            <a:ext cx="3319939" cy="184666"/>
          </a:xfrm>
          <a:prstGeom prst="straightConnector1">
            <a:avLst/>
          </a:prstGeom>
          <a:gradFill rotWithShape="0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0" scaled="1"/>
          </a:gra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feld 10"/>
          <p:cNvSpPr txBox="1"/>
          <p:nvPr/>
        </p:nvSpPr>
        <p:spPr>
          <a:xfrm>
            <a:off x="5829188" y="4928654"/>
            <a:ext cx="1990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N </a:t>
            </a:r>
            <a:r>
              <a:rPr lang="en-US" dirty="0">
                <a:solidFill>
                  <a:srgbClr val="1F497D"/>
                </a:solidFill>
              </a:rPr>
              <a:t>in register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rax</a:t>
            </a:r>
            <a:endParaRPr lang="en-US" dirty="0">
              <a:solidFill>
                <a:srgbClr val="1F497D"/>
              </a:solidFill>
              <a:latin typeface="Calibri"/>
            </a:endParaRPr>
          </a:p>
        </p:txBody>
      </p:sp>
      <p:cxnSp>
        <p:nvCxnSpPr>
          <p:cNvPr id="12" name="Gerade Verbindung mit Pfeil 11"/>
          <p:cNvCxnSpPr>
            <a:stCxn id="11" idx="0"/>
          </p:cNvCxnSpPr>
          <p:nvPr/>
        </p:nvCxnSpPr>
        <p:spPr bwMode="auto">
          <a:xfrm flipH="1" flipV="1">
            <a:off x="6206758" y="4368158"/>
            <a:ext cx="617482" cy="560496"/>
          </a:xfrm>
          <a:prstGeom prst="straightConnector1">
            <a:avLst/>
          </a:prstGeom>
          <a:gradFill rotWithShape="0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0" scaled="1"/>
          </a:gra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feld 12"/>
          <p:cNvSpPr txBox="1"/>
          <p:nvPr/>
        </p:nvSpPr>
        <p:spPr>
          <a:xfrm>
            <a:off x="1407560" y="3054711"/>
            <a:ext cx="35279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ADDSD</a:t>
            </a:r>
            <a:r>
              <a:rPr lang="en-US" b="1" dirty="0">
                <a:solidFill>
                  <a:schemeClr val="bg1"/>
                </a:solidFill>
              </a:rPr>
              <a:t>: </a:t>
            </a:r>
            <a:r>
              <a:rPr lang="en-US" dirty="0">
                <a:solidFill>
                  <a:schemeClr val="bg1"/>
                </a:solidFill>
              </a:rPr>
              <a:t>Add 1</a:t>
            </a:r>
            <a:r>
              <a:rPr lang="en-US" baseline="30000" dirty="0">
                <a:solidFill>
                  <a:schemeClr val="bg1"/>
                </a:solidFill>
              </a:rPr>
              <a:t>st</a:t>
            </a:r>
            <a:r>
              <a:rPr lang="en-US" dirty="0">
                <a:solidFill>
                  <a:schemeClr val="bg1"/>
                </a:solidFill>
              </a:rPr>
              <a:t> argument to 2</a:t>
            </a:r>
            <a:r>
              <a:rPr lang="en-US" baseline="30000" dirty="0">
                <a:solidFill>
                  <a:schemeClr val="bg1"/>
                </a:solidFill>
              </a:rPr>
              <a:t>nd</a:t>
            </a:r>
            <a:r>
              <a:rPr lang="en-US" dirty="0">
                <a:solidFill>
                  <a:schemeClr val="bg1"/>
                </a:solidFill>
              </a:rPr>
              <a:t> argument and store result in 2</a:t>
            </a:r>
            <a:r>
              <a:rPr lang="en-US" baseline="30000" dirty="0">
                <a:solidFill>
                  <a:schemeClr val="bg1"/>
                </a:solidFill>
              </a:rPr>
              <a:t>nd</a:t>
            </a:r>
            <a:r>
              <a:rPr lang="en-US" dirty="0">
                <a:solidFill>
                  <a:schemeClr val="bg1"/>
                </a:solidFill>
              </a:rPr>
              <a:t> argument</a:t>
            </a:r>
          </a:p>
        </p:txBody>
      </p:sp>
      <p:cxnSp>
        <p:nvCxnSpPr>
          <p:cNvPr id="14" name="Gerade Verbindung mit Pfeil 13"/>
          <p:cNvCxnSpPr>
            <a:stCxn id="4" idx="2"/>
            <a:endCxn id="5" idx="0"/>
          </p:cNvCxnSpPr>
          <p:nvPr/>
        </p:nvCxnSpPr>
        <p:spPr>
          <a:xfrm>
            <a:off x="6822556" y="2458897"/>
            <a:ext cx="1684" cy="124121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5529229" y="2761579"/>
            <a:ext cx="2176028" cy="46166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prstClr val="black"/>
                </a:solidFill>
                <a:latin typeface="Calibri"/>
              </a:rPr>
              <a:t>Compiler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1140431" y="5061570"/>
            <a:ext cx="4388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</a:rPr>
              <a:t>Jump to label </a:t>
            </a:r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..B1.62</a:t>
            </a:r>
            <a:r>
              <a:rPr lang="en-US" dirty="0">
                <a:solidFill>
                  <a:schemeClr val="bg1"/>
                </a:solidFill>
              </a:rPr>
              <a:t> if loop continues</a:t>
            </a:r>
          </a:p>
        </p:txBody>
      </p:sp>
      <p:cxnSp>
        <p:nvCxnSpPr>
          <p:cNvPr id="17" name="Gerade Verbindung mit Pfeil 16"/>
          <p:cNvCxnSpPr>
            <a:stCxn id="16" idx="0"/>
          </p:cNvCxnSpPr>
          <p:nvPr/>
        </p:nvCxnSpPr>
        <p:spPr>
          <a:xfrm flipV="1">
            <a:off x="3334830" y="4527304"/>
            <a:ext cx="1741630" cy="534266"/>
          </a:xfrm>
          <a:prstGeom prst="straightConnector1">
            <a:avLst/>
          </a:prstGeom>
          <a:ln>
            <a:solidFill>
              <a:srgbClr val="012D9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1548594" y="4110549"/>
            <a:ext cx="3527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</a:rPr>
              <a:t>Register increment</a:t>
            </a:r>
          </a:p>
        </p:txBody>
      </p:sp>
      <p:cxnSp>
        <p:nvCxnSpPr>
          <p:cNvPr id="19" name="Gerade Verbindung mit Pfeil 18"/>
          <p:cNvCxnSpPr/>
          <p:nvPr/>
        </p:nvCxnSpPr>
        <p:spPr bwMode="auto">
          <a:xfrm flipV="1">
            <a:off x="3508503" y="4157971"/>
            <a:ext cx="1589348" cy="137244"/>
          </a:xfrm>
          <a:prstGeom prst="straightConnector1">
            <a:avLst/>
          </a:prstGeom>
          <a:gradFill rotWithShape="0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0" scaled="1"/>
          </a:gra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feld 19"/>
          <p:cNvSpPr txBox="1"/>
          <p:nvPr/>
        </p:nvSpPr>
        <p:spPr>
          <a:xfrm>
            <a:off x="1064141" y="4535750"/>
            <a:ext cx="3527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</a:rPr>
              <a:t>Compare register content</a:t>
            </a:r>
          </a:p>
        </p:txBody>
      </p:sp>
      <p:cxnSp>
        <p:nvCxnSpPr>
          <p:cNvPr id="21" name="Gerade Verbindung mit Pfeil 20"/>
          <p:cNvCxnSpPr/>
          <p:nvPr/>
        </p:nvCxnSpPr>
        <p:spPr>
          <a:xfrm>
            <a:off x="3062189" y="3700107"/>
            <a:ext cx="2052435" cy="277935"/>
          </a:xfrm>
          <a:prstGeom prst="straightConnector1">
            <a:avLst/>
          </a:prstGeom>
          <a:ln>
            <a:solidFill>
              <a:srgbClr val="012D9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>
            <a:stCxn id="20" idx="0"/>
          </p:cNvCxnSpPr>
          <p:nvPr/>
        </p:nvCxnSpPr>
        <p:spPr>
          <a:xfrm flipV="1">
            <a:off x="2828107" y="4333337"/>
            <a:ext cx="2286517" cy="202413"/>
          </a:xfrm>
          <a:prstGeom prst="straightConnector1">
            <a:avLst/>
          </a:prstGeom>
          <a:ln>
            <a:solidFill>
              <a:srgbClr val="012D9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9616223" y="3797732"/>
            <a:ext cx="1879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>
                <a:solidFill>
                  <a:srgbClr val="1F497D"/>
                </a:solidFill>
              </a:rPr>
              <a:t>in register </a:t>
            </a:r>
            <a:r>
              <a:rPr lang="en-US" b="1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dirty="0">
                <a:solidFill>
                  <a:srgbClr val="1F497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07989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Node-level architecture</a:t>
            </a:r>
          </a:p>
        </p:txBody>
      </p:sp>
      <p:sp>
        <p:nvSpPr>
          <p:cNvPr id="5" name="Untertitel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/>
              <a:t>Microprocessors – Pipelining</a:t>
            </a:r>
          </a:p>
        </p:txBody>
      </p:sp>
    </p:spTree>
    <p:extLst>
      <p:ext uri="{BB962C8B-B14F-4D97-AF65-F5344CB8AC3E}">
        <p14:creationId xmlns:p14="http://schemas.microsoft.com/office/powerpoint/2010/main" val="3647306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Pipelining of arithmetic/functional units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96000" y="1061093"/>
            <a:ext cx="10800000" cy="44550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C00000"/>
                </a:solidFill>
              </a:rPr>
              <a:t>Idea</a:t>
            </a:r>
            <a:r>
              <a:rPr lang="en-US" sz="2400" dirty="0"/>
              <a:t>: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Split complex instruction into several simple / fast steps (stages)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Each step takes the same amount of time, e.g., a single cycle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Execute different steps on different instructions at the same time (in parallel)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C00000"/>
                </a:solidFill>
              </a:rPr>
              <a:t>Benefits</a:t>
            </a:r>
            <a:r>
              <a:rPr lang="en-US" sz="2400" dirty="0"/>
              <a:t>: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Core can work on 5 independent instructions simultaneously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One instruction finished each cycle after the pipeline is full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C00000"/>
                </a:solidFill>
              </a:rPr>
              <a:t>Drawback</a:t>
            </a:r>
            <a:r>
              <a:rPr lang="en-US" sz="2400" dirty="0"/>
              <a:t>: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Pipeline must be filled; large number of independent instructions required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Requires complex instruction scheduling by hardware (out-of-order execution) or compiler (software pipelining)</a:t>
            </a:r>
          </a:p>
          <a:p>
            <a:endParaRPr lang="en-US" sz="2400" dirty="0"/>
          </a:p>
        </p:txBody>
      </p:sp>
      <p:sp>
        <p:nvSpPr>
          <p:cNvPr id="4" name="Textfeld 3"/>
          <p:cNvSpPr txBox="1"/>
          <p:nvPr/>
        </p:nvSpPr>
        <p:spPr>
          <a:xfrm>
            <a:off x="2022296" y="5619964"/>
            <a:ext cx="8147407" cy="461665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Pipelining is </a:t>
            </a:r>
            <a:r>
              <a:rPr lang="en-US" sz="2400" dirty="0">
                <a:solidFill>
                  <a:srgbClr val="C00000"/>
                </a:solidFill>
              </a:rPr>
              <a:t>widely used </a:t>
            </a:r>
            <a:r>
              <a:rPr lang="en-US" sz="2400" dirty="0">
                <a:solidFill>
                  <a:schemeClr val="bg1"/>
                </a:solidFill>
              </a:rPr>
              <a:t>in modern computer architectures</a:t>
            </a:r>
          </a:p>
        </p:txBody>
      </p:sp>
    </p:spTree>
    <p:extLst>
      <p:ext uri="{BB962C8B-B14F-4D97-AF65-F5344CB8AC3E}">
        <p14:creationId xmlns:p14="http://schemas.microsoft.com/office/powerpoint/2010/main" val="2210786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Interlude: Possible stages for multiply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Real numbers can be represented as mantissa and exponent in a “normalized” representation, e.g.: </a:t>
            </a:r>
            <a:r>
              <a:rPr lang="en-US" sz="2800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s*0.m * 10</a:t>
            </a:r>
            <a:r>
              <a:rPr lang="en-US" sz="2800" baseline="30000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e</a:t>
            </a:r>
            <a:r>
              <a:rPr lang="en-US" sz="2800" dirty="0">
                <a:solidFill>
                  <a:schemeClr val="bg2"/>
                </a:solidFill>
              </a:rPr>
              <a:t> </a:t>
            </a:r>
            <a:r>
              <a:rPr lang="en-US" sz="2800" dirty="0"/>
              <a:t>with</a:t>
            </a:r>
          </a:p>
          <a:p>
            <a:pPr lvl="1"/>
            <a:r>
              <a:rPr lang="en-US" sz="2500" dirty="0"/>
              <a:t>Sign </a:t>
            </a:r>
            <a:r>
              <a:rPr lang="en-US" sz="2500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s={-1,1}</a:t>
            </a:r>
          </a:p>
          <a:p>
            <a:pPr lvl="1"/>
            <a:r>
              <a:rPr lang="en-US" sz="2500" dirty="0"/>
              <a:t>Mantissa </a:t>
            </a:r>
            <a:r>
              <a:rPr lang="en-US" sz="2500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m</a:t>
            </a:r>
            <a:r>
              <a:rPr lang="en-US" sz="2500" dirty="0">
                <a:solidFill>
                  <a:schemeClr val="bg2"/>
                </a:solidFill>
              </a:rPr>
              <a:t> </a:t>
            </a:r>
            <a:r>
              <a:rPr lang="en-US" sz="2500" dirty="0"/>
              <a:t>which does not contain 0 in leading digit</a:t>
            </a:r>
          </a:p>
          <a:p>
            <a:pPr lvl="1"/>
            <a:r>
              <a:rPr lang="en-US" sz="2500" dirty="0"/>
              <a:t>Exponent </a:t>
            </a:r>
            <a:r>
              <a:rPr lang="en-US" sz="2500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e</a:t>
            </a:r>
            <a:r>
              <a:rPr lang="en-US" sz="2500" dirty="0">
                <a:solidFill>
                  <a:schemeClr val="bg2"/>
                </a:solidFill>
              </a:rPr>
              <a:t> </a:t>
            </a:r>
            <a:r>
              <a:rPr lang="en-US" sz="2500" dirty="0"/>
              <a:t>some positive or negative integer</a:t>
            </a:r>
          </a:p>
          <a:p>
            <a:r>
              <a:rPr lang="en-US" sz="2800" dirty="0"/>
              <a:t>Multiply two real numbers </a:t>
            </a:r>
            <a:r>
              <a:rPr lang="en-US" sz="2800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r1*r2 = r3</a:t>
            </a:r>
            <a:r>
              <a:rPr lang="en-US" sz="2800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:</a:t>
            </a:r>
            <a:r>
              <a:rPr lang="en-US" sz="2500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/>
            </a:r>
            <a:br>
              <a:rPr lang="en-US" sz="2500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sz="2500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s1*0.m1 * 10</a:t>
            </a:r>
            <a:r>
              <a:rPr lang="en-US" sz="2500" b="1" baseline="30000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e1  </a:t>
            </a:r>
            <a:r>
              <a:rPr lang="en-US" sz="2500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*  s2*0.m2 * 10</a:t>
            </a:r>
            <a:r>
              <a:rPr lang="en-US" sz="2500" b="1" baseline="30000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e2</a:t>
            </a:r>
            <a:r>
              <a:rPr lang="en-US" sz="2500" b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>
              <a:buFont typeface="Wingdings" pitchFamily="2" charset="2"/>
              <a:buChar char="à"/>
            </a:pPr>
            <a:r>
              <a:rPr lang="en-US" sz="2500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(s</a:t>
            </a:r>
            <a:r>
              <a:rPr lang="en-US" sz="2500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1*s2)* (0.m1*0.m2) * 10</a:t>
            </a:r>
            <a:r>
              <a:rPr lang="en-US" sz="2500" b="1" baseline="30000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(e1+e2)</a:t>
            </a:r>
            <a:endParaRPr lang="en-US" sz="2500" b="1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Font typeface="Wingdings" pitchFamily="2" charset="2"/>
              <a:buChar char="à"/>
            </a:pPr>
            <a:r>
              <a:rPr lang="en-US" sz="2800" b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  s3  *    0.m3   *   10</a:t>
            </a:r>
            <a:r>
              <a:rPr lang="en-US" sz="2800" b="1" baseline="30000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e3</a:t>
            </a:r>
            <a:endParaRPr lang="en-US" sz="2500" b="1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Geschweifte Klammer rechts 3"/>
          <p:cNvSpPr/>
          <p:nvPr/>
        </p:nvSpPr>
        <p:spPr>
          <a:xfrm rot="5400000">
            <a:off x="1557757" y="4812218"/>
            <a:ext cx="254407" cy="1109610"/>
          </a:xfrm>
          <a:prstGeom prst="rightBrace">
            <a:avLst>
              <a:gd name="adj1" fmla="val 0"/>
              <a:gd name="adj2" fmla="val 50917"/>
            </a:avLst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D9A"/>
              </a:solidFill>
            </a:endParaRPr>
          </a:p>
        </p:txBody>
      </p:sp>
      <p:sp>
        <p:nvSpPr>
          <p:cNvPr id="5" name="Geschweifte Klammer rechts 4"/>
          <p:cNvSpPr/>
          <p:nvPr/>
        </p:nvSpPr>
        <p:spPr>
          <a:xfrm rot="5400000">
            <a:off x="3657967" y="4436355"/>
            <a:ext cx="254407" cy="1861339"/>
          </a:xfrm>
          <a:prstGeom prst="rightBrace">
            <a:avLst>
              <a:gd name="adj1" fmla="val 0"/>
              <a:gd name="adj2" fmla="val 50917"/>
            </a:avLst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D9A"/>
              </a:solidFill>
            </a:endParaRPr>
          </a:p>
        </p:txBody>
      </p:sp>
      <p:sp>
        <p:nvSpPr>
          <p:cNvPr id="6" name="Geschweifte Klammer rechts 5"/>
          <p:cNvSpPr/>
          <p:nvPr/>
        </p:nvSpPr>
        <p:spPr>
          <a:xfrm rot="5400000">
            <a:off x="6078388" y="4925235"/>
            <a:ext cx="254406" cy="760289"/>
          </a:xfrm>
          <a:prstGeom prst="rightBrace">
            <a:avLst>
              <a:gd name="adj1" fmla="val 0"/>
              <a:gd name="adj2" fmla="val 50917"/>
            </a:avLst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D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955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6000" y="190802"/>
            <a:ext cx="11211748" cy="1203708"/>
          </a:xfrm>
        </p:spPr>
        <p:txBody>
          <a:bodyPr/>
          <a:lstStyle/>
          <a:p>
            <a:r>
              <a:rPr lang="en-US" sz="3400" dirty="0"/>
              <a:t>5-stage Multiplication-Pipeline: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A(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)=B(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)*C(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=1,...,N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427499" y="1011600"/>
            <a:ext cx="556969" cy="1600200"/>
            <a:chOff x="1104" y="960"/>
            <a:chExt cx="480" cy="1008"/>
          </a:xfrm>
        </p:grpSpPr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1248" y="960"/>
              <a:ext cx="248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sz="1600" b="1" dirty="0">
                  <a:solidFill>
                    <a:srgbClr val="002D9A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1104" y="1584"/>
              <a:ext cx="480" cy="384"/>
            </a:xfrm>
            <a:prstGeom prst="rect">
              <a:avLst/>
            </a:prstGeom>
            <a:solidFill>
              <a:srgbClr val="339966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1600" b="1" dirty="0">
                  <a:solidFill>
                    <a:srgbClr val="663300"/>
                  </a:solidFill>
                  <a:latin typeface="Times New Roman" pitchFamily="18" charset="0"/>
                </a:rPr>
                <a:t>B(1) </a:t>
              </a:r>
            </a:p>
            <a:p>
              <a:pPr algn="ctr"/>
              <a:r>
                <a:rPr lang="de-DE" sz="1600" b="1" dirty="0">
                  <a:solidFill>
                    <a:srgbClr val="663300"/>
                  </a:solidFill>
                  <a:latin typeface="Times New Roman" pitchFamily="18" charset="0"/>
                </a:rPr>
                <a:t> C(1)</a:t>
              </a:r>
              <a:endParaRPr lang="de-DE" sz="1600" b="1" dirty="0">
                <a:solidFill>
                  <a:srgbClr val="002D9A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3037093" y="1011600"/>
            <a:ext cx="556969" cy="2286000"/>
            <a:chOff x="1632" y="960"/>
            <a:chExt cx="480" cy="1440"/>
          </a:xfrm>
        </p:grpSpPr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1776" y="960"/>
              <a:ext cx="248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sz="1600" b="1" dirty="0">
                  <a:solidFill>
                    <a:srgbClr val="002D9A"/>
                  </a:solidFill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1632" y="1584"/>
              <a:ext cx="480" cy="384"/>
            </a:xfrm>
            <a:prstGeom prst="rect">
              <a:avLst/>
            </a:prstGeom>
            <a:solidFill>
              <a:srgbClr val="339966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1400" dirty="0">
                  <a:solidFill>
                    <a:srgbClr val="CC3300"/>
                  </a:solidFill>
                  <a:latin typeface="Times New Roman" pitchFamily="18" charset="0"/>
                </a:rPr>
                <a:t>B(2) </a:t>
              </a:r>
            </a:p>
            <a:p>
              <a:pPr algn="ctr"/>
              <a:r>
                <a:rPr lang="de-DE" sz="1400" dirty="0">
                  <a:solidFill>
                    <a:srgbClr val="CC3300"/>
                  </a:solidFill>
                  <a:latin typeface="Times New Roman" pitchFamily="18" charset="0"/>
                </a:rPr>
                <a:t> C(2)</a:t>
              </a:r>
              <a:endParaRPr lang="de-DE" sz="1400" dirty="0">
                <a:solidFill>
                  <a:srgbClr val="002D9A"/>
                </a:solidFill>
                <a:latin typeface="Times New Roman" pitchFamily="18" charset="0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1632" y="2016"/>
              <a:ext cx="480" cy="384"/>
            </a:xfrm>
            <a:prstGeom prst="rect">
              <a:avLst/>
            </a:prstGeom>
            <a:solidFill>
              <a:srgbClr val="339966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1400" b="1">
                  <a:solidFill>
                    <a:srgbClr val="663300"/>
                  </a:solidFill>
                  <a:latin typeface="Times New Roman" pitchFamily="18" charset="0"/>
                </a:rPr>
                <a:t>B(1) </a:t>
              </a:r>
            </a:p>
            <a:p>
              <a:pPr algn="ctr"/>
              <a:r>
                <a:rPr lang="de-DE" sz="1400" b="1">
                  <a:solidFill>
                    <a:srgbClr val="663300"/>
                  </a:solidFill>
                  <a:latin typeface="Times New Roman" pitchFamily="18" charset="0"/>
                </a:rPr>
                <a:t> C(1)</a:t>
              </a:r>
              <a:endParaRPr lang="de-DE" sz="1400" b="1">
                <a:solidFill>
                  <a:srgbClr val="002D9A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3657573" y="1011600"/>
            <a:ext cx="556969" cy="2971800"/>
            <a:chOff x="2160" y="960"/>
            <a:chExt cx="480" cy="1872"/>
          </a:xfrm>
        </p:grpSpPr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2256" y="960"/>
              <a:ext cx="248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sz="1600" b="1" dirty="0">
                  <a:solidFill>
                    <a:srgbClr val="002D9A"/>
                  </a:solidFill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2160" y="1584"/>
              <a:ext cx="480" cy="384"/>
            </a:xfrm>
            <a:prstGeom prst="rect">
              <a:avLst/>
            </a:prstGeom>
            <a:solidFill>
              <a:srgbClr val="339966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1400" dirty="0">
                  <a:solidFill>
                    <a:srgbClr val="0066FF"/>
                  </a:solidFill>
                  <a:latin typeface="Times New Roman" pitchFamily="18" charset="0"/>
                </a:rPr>
                <a:t>B(3) </a:t>
              </a:r>
            </a:p>
            <a:p>
              <a:pPr algn="ctr"/>
              <a:r>
                <a:rPr lang="de-DE" sz="1400" dirty="0">
                  <a:solidFill>
                    <a:srgbClr val="0066FF"/>
                  </a:solidFill>
                  <a:latin typeface="Times New Roman" pitchFamily="18" charset="0"/>
                </a:rPr>
                <a:t> C(3)</a:t>
              </a:r>
              <a:endParaRPr lang="de-DE" sz="1400" dirty="0">
                <a:solidFill>
                  <a:srgbClr val="002D9A"/>
                </a:solidFill>
                <a:latin typeface="Times New Roman" pitchFamily="18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2160" y="2016"/>
              <a:ext cx="480" cy="384"/>
            </a:xfrm>
            <a:prstGeom prst="rect">
              <a:avLst/>
            </a:prstGeom>
            <a:solidFill>
              <a:srgbClr val="339966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1400">
                  <a:solidFill>
                    <a:srgbClr val="CC3300"/>
                  </a:solidFill>
                  <a:latin typeface="Times New Roman" pitchFamily="18" charset="0"/>
                </a:rPr>
                <a:t>B(2) </a:t>
              </a:r>
            </a:p>
            <a:p>
              <a:pPr algn="ctr"/>
              <a:r>
                <a:rPr lang="de-DE" sz="1400">
                  <a:solidFill>
                    <a:srgbClr val="CC3300"/>
                  </a:solidFill>
                  <a:latin typeface="Times New Roman" pitchFamily="18" charset="0"/>
                </a:rPr>
                <a:t> C(2)</a:t>
              </a:r>
              <a:endParaRPr lang="de-DE" sz="1400">
                <a:solidFill>
                  <a:srgbClr val="002D9A"/>
                </a:solidFill>
                <a:latin typeface="Times New Roman" pitchFamily="18" charset="0"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2160" y="2448"/>
              <a:ext cx="480" cy="384"/>
            </a:xfrm>
            <a:prstGeom prst="rect">
              <a:avLst/>
            </a:prstGeom>
            <a:solidFill>
              <a:srgbClr val="339966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1400" b="1">
                  <a:solidFill>
                    <a:srgbClr val="663300"/>
                  </a:solidFill>
                  <a:latin typeface="Times New Roman" pitchFamily="18" charset="0"/>
                </a:rPr>
                <a:t>B(1) </a:t>
              </a:r>
            </a:p>
            <a:p>
              <a:pPr algn="ctr"/>
              <a:r>
                <a:rPr lang="de-DE" sz="1400" b="1">
                  <a:solidFill>
                    <a:srgbClr val="663300"/>
                  </a:solidFill>
                  <a:latin typeface="Times New Roman" pitchFamily="18" charset="0"/>
                </a:rPr>
                <a:t> C(1)</a:t>
              </a:r>
              <a:endParaRPr lang="de-DE" sz="1400" b="1">
                <a:solidFill>
                  <a:srgbClr val="002D9A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4278053" y="1011600"/>
            <a:ext cx="556969" cy="3657600"/>
            <a:chOff x="2688" y="960"/>
            <a:chExt cx="480" cy="2304"/>
          </a:xfrm>
        </p:grpSpPr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>
              <a:off x="2832" y="960"/>
              <a:ext cx="248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sz="1600" b="1" dirty="0">
                  <a:solidFill>
                    <a:srgbClr val="002D9A"/>
                  </a:solidFill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2688" y="1584"/>
              <a:ext cx="480" cy="384"/>
            </a:xfrm>
            <a:prstGeom prst="rect">
              <a:avLst/>
            </a:prstGeom>
            <a:solidFill>
              <a:srgbClr val="339966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1400" dirty="0">
                  <a:solidFill>
                    <a:srgbClr val="FF9900"/>
                  </a:solidFill>
                  <a:latin typeface="Times New Roman" pitchFamily="18" charset="0"/>
                </a:rPr>
                <a:t>B(4) </a:t>
              </a:r>
            </a:p>
            <a:p>
              <a:pPr algn="ctr"/>
              <a:r>
                <a:rPr lang="de-DE" sz="1400" dirty="0">
                  <a:solidFill>
                    <a:srgbClr val="FF9900"/>
                  </a:solidFill>
                  <a:latin typeface="Times New Roman" pitchFamily="18" charset="0"/>
                </a:rPr>
                <a:t> C(4)</a:t>
              </a: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2688" y="2016"/>
              <a:ext cx="480" cy="384"/>
            </a:xfrm>
            <a:prstGeom prst="rect">
              <a:avLst/>
            </a:prstGeom>
            <a:solidFill>
              <a:srgbClr val="339966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1400" dirty="0">
                  <a:solidFill>
                    <a:srgbClr val="0066FF"/>
                  </a:solidFill>
                  <a:latin typeface="Times New Roman" pitchFamily="18" charset="0"/>
                </a:rPr>
                <a:t>B(3) </a:t>
              </a:r>
            </a:p>
            <a:p>
              <a:pPr algn="ctr"/>
              <a:r>
                <a:rPr lang="de-DE" sz="1400" dirty="0">
                  <a:solidFill>
                    <a:srgbClr val="0066FF"/>
                  </a:solidFill>
                  <a:latin typeface="Times New Roman" pitchFamily="18" charset="0"/>
                </a:rPr>
                <a:t> C(3)</a:t>
              </a:r>
              <a:endParaRPr lang="de-DE" sz="1400" dirty="0">
                <a:solidFill>
                  <a:srgbClr val="002D9A"/>
                </a:solidFill>
                <a:latin typeface="Times New Roman" pitchFamily="18" charset="0"/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2688" y="2448"/>
              <a:ext cx="480" cy="384"/>
            </a:xfrm>
            <a:prstGeom prst="rect">
              <a:avLst/>
            </a:prstGeom>
            <a:solidFill>
              <a:srgbClr val="339966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1400">
                  <a:solidFill>
                    <a:srgbClr val="CC3300"/>
                  </a:solidFill>
                  <a:latin typeface="Times New Roman" pitchFamily="18" charset="0"/>
                </a:rPr>
                <a:t>B(2) </a:t>
              </a:r>
            </a:p>
            <a:p>
              <a:pPr algn="ctr"/>
              <a:r>
                <a:rPr lang="de-DE" sz="1400">
                  <a:solidFill>
                    <a:srgbClr val="CC3300"/>
                  </a:solidFill>
                  <a:latin typeface="Times New Roman" pitchFamily="18" charset="0"/>
                </a:rPr>
                <a:t> C(2)</a:t>
              </a:r>
              <a:endParaRPr lang="de-DE" sz="1400">
                <a:solidFill>
                  <a:srgbClr val="002D9A"/>
                </a:solidFill>
                <a:latin typeface="Times New Roman" pitchFamily="18" charset="0"/>
              </a:endParaRP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2688" y="2880"/>
              <a:ext cx="480" cy="384"/>
            </a:xfrm>
            <a:prstGeom prst="rect">
              <a:avLst/>
            </a:prstGeom>
            <a:solidFill>
              <a:srgbClr val="339966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1400" b="1">
                  <a:solidFill>
                    <a:srgbClr val="663300"/>
                  </a:solidFill>
                  <a:latin typeface="Times New Roman" pitchFamily="18" charset="0"/>
                </a:rPr>
                <a:t>A(1)</a:t>
              </a:r>
              <a:endParaRPr lang="de-DE" sz="1400">
                <a:solidFill>
                  <a:srgbClr val="002D9A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4898533" y="1011600"/>
            <a:ext cx="556969" cy="4343400"/>
            <a:chOff x="3216" y="960"/>
            <a:chExt cx="480" cy="2736"/>
          </a:xfrm>
        </p:grpSpPr>
        <p:sp>
          <p:nvSpPr>
            <p:cNvPr id="23" name="Text Box 22"/>
            <p:cNvSpPr txBox="1">
              <a:spLocks noChangeArrowheads="1"/>
            </p:cNvSpPr>
            <p:nvPr/>
          </p:nvSpPr>
          <p:spPr bwMode="auto">
            <a:xfrm>
              <a:off x="3360" y="960"/>
              <a:ext cx="248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sz="1600" b="1">
                  <a:solidFill>
                    <a:srgbClr val="002D9A"/>
                  </a:solidFill>
                  <a:latin typeface="Times New Roman" pitchFamily="18" charset="0"/>
                </a:rPr>
                <a:t>5</a:t>
              </a:r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3216" y="1584"/>
              <a:ext cx="480" cy="384"/>
            </a:xfrm>
            <a:prstGeom prst="rect">
              <a:avLst/>
            </a:prstGeom>
            <a:solidFill>
              <a:srgbClr val="339966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1400">
                  <a:solidFill>
                    <a:srgbClr val="FF33CC"/>
                  </a:solidFill>
                  <a:latin typeface="Times New Roman" pitchFamily="18" charset="0"/>
                </a:rPr>
                <a:t>B(5) </a:t>
              </a:r>
            </a:p>
            <a:p>
              <a:pPr algn="ctr"/>
              <a:r>
                <a:rPr lang="de-DE" sz="1400">
                  <a:solidFill>
                    <a:srgbClr val="FF33CC"/>
                  </a:solidFill>
                  <a:latin typeface="Times New Roman" pitchFamily="18" charset="0"/>
                </a:rPr>
                <a:t> C(5)</a:t>
              </a:r>
              <a:endParaRPr lang="de-DE" sz="1400">
                <a:solidFill>
                  <a:srgbClr val="002D9A"/>
                </a:solidFill>
                <a:latin typeface="Times New Roman" pitchFamily="18" charset="0"/>
              </a:endParaRPr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3216" y="2016"/>
              <a:ext cx="480" cy="384"/>
            </a:xfrm>
            <a:prstGeom prst="rect">
              <a:avLst/>
            </a:prstGeom>
            <a:solidFill>
              <a:srgbClr val="339966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1400">
                  <a:solidFill>
                    <a:srgbClr val="FF9900"/>
                  </a:solidFill>
                  <a:latin typeface="Times New Roman" pitchFamily="18" charset="0"/>
                </a:rPr>
                <a:t>B(4) </a:t>
              </a:r>
            </a:p>
            <a:p>
              <a:pPr algn="ctr"/>
              <a:r>
                <a:rPr lang="de-DE" sz="1400">
                  <a:solidFill>
                    <a:srgbClr val="FF9900"/>
                  </a:solidFill>
                  <a:latin typeface="Times New Roman" pitchFamily="18" charset="0"/>
                </a:rPr>
                <a:t> C(4)</a:t>
              </a:r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3216" y="2448"/>
              <a:ext cx="480" cy="384"/>
            </a:xfrm>
            <a:prstGeom prst="rect">
              <a:avLst/>
            </a:prstGeom>
            <a:solidFill>
              <a:srgbClr val="339966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1400">
                  <a:solidFill>
                    <a:srgbClr val="0066FF"/>
                  </a:solidFill>
                  <a:latin typeface="Times New Roman" pitchFamily="18" charset="0"/>
                </a:rPr>
                <a:t>B(3) </a:t>
              </a:r>
            </a:p>
            <a:p>
              <a:pPr algn="ctr"/>
              <a:r>
                <a:rPr lang="de-DE" sz="1400">
                  <a:solidFill>
                    <a:srgbClr val="0066FF"/>
                  </a:solidFill>
                  <a:latin typeface="Times New Roman" pitchFamily="18" charset="0"/>
                </a:rPr>
                <a:t> C(3)</a:t>
              </a:r>
              <a:endParaRPr lang="de-DE" sz="1400">
                <a:solidFill>
                  <a:srgbClr val="002D9A"/>
                </a:solidFill>
                <a:latin typeface="Times New Roman" pitchFamily="18" charset="0"/>
              </a:endParaRPr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3216" y="2880"/>
              <a:ext cx="480" cy="384"/>
            </a:xfrm>
            <a:prstGeom prst="rect">
              <a:avLst/>
            </a:prstGeom>
            <a:solidFill>
              <a:srgbClr val="339966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1400" b="1">
                  <a:solidFill>
                    <a:srgbClr val="CC3300"/>
                  </a:solidFill>
                  <a:latin typeface="Times New Roman" pitchFamily="18" charset="0"/>
                </a:rPr>
                <a:t>A(2)</a:t>
              </a:r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3216" y="3312"/>
              <a:ext cx="480" cy="384"/>
            </a:xfrm>
            <a:prstGeom prst="rect">
              <a:avLst/>
            </a:prstGeom>
            <a:solidFill>
              <a:srgbClr val="339966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1400" b="1">
                  <a:solidFill>
                    <a:srgbClr val="663300"/>
                  </a:solidFill>
                  <a:latin typeface="Times New Roman" pitchFamily="18" charset="0"/>
                </a:rPr>
                <a:t>A(1)</a:t>
              </a:r>
              <a:endParaRPr lang="de-DE" sz="1400">
                <a:solidFill>
                  <a:srgbClr val="002D9A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5519013" y="1011600"/>
            <a:ext cx="556969" cy="4343400"/>
            <a:chOff x="3744" y="960"/>
            <a:chExt cx="480" cy="2736"/>
          </a:xfrm>
        </p:grpSpPr>
        <p:sp>
          <p:nvSpPr>
            <p:cNvPr id="30" name="Text Box 29"/>
            <p:cNvSpPr txBox="1">
              <a:spLocks noChangeArrowheads="1"/>
            </p:cNvSpPr>
            <p:nvPr/>
          </p:nvSpPr>
          <p:spPr bwMode="auto">
            <a:xfrm>
              <a:off x="3840" y="960"/>
              <a:ext cx="248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sz="1600" b="1" dirty="0">
                  <a:solidFill>
                    <a:srgbClr val="002D9A"/>
                  </a:solidFill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3744" y="1584"/>
              <a:ext cx="480" cy="384"/>
            </a:xfrm>
            <a:prstGeom prst="rect">
              <a:avLst/>
            </a:prstGeom>
            <a:solidFill>
              <a:srgbClr val="339966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1400" dirty="0">
                  <a:solidFill>
                    <a:srgbClr val="000066"/>
                  </a:solidFill>
                  <a:latin typeface="Times New Roman" pitchFamily="18" charset="0"/>
                </a:rPr>
                <a:t>B(6) </a:t>
              </a:r>
            </a:p>
            <a:p>
              <a:pPr algn="ctr"/>
              <a:r>
                <a:rPr lang="de-DE" sz="1400" dirty="0">
                  <a:solidFill>
                    <a:srgbClr val="000066"/>
                  </a:solidFill>
                  <a:latin typeface="Times New Roman" pitchFamily="18" charset="0"/>
                </a:rPr>
                <a:t> C(6)</a:t>
              </a:r>
            </a:p>
          </p:txBody>
        </p:sp>
        <p:sp>
          <p:nvSpPr>
            <p:cNvPr id="32" name="Rectangle 31"/>
            <p:cNvSpPr>
              <a:spLocks noChangeArrowheads="1"/>
            </p:cNvSpPr>
            <p:nvPr/>
          </p:nvSpPr>
          <p:spPr bwMode="auto">
            <a:xfrm>
              <a:off x="3744" y="2016"/>
              <a:ext cx="480" cy="384"/>
            </a:xfrm>
            <a:prstGeom prst="rect">
              <a:avLst/>
            </a:prstGeom>
            <a:solidFill>
              <a:srgbClr val="339966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1400">
                  <a:solidFill>
                    <a:srgbClr val="FF33CC"/>
                  </a:solidFill>
                  <a:latin typeface="Times New Roman" pitchFamily="18" charset="0"/>
                </a:rPr>
                <a:t>B(5) </a:t>
              </a:r>
            </a:p>
            <a:p>
              <a:pPr algn="ctr"/>
              <a:r>
                <a:rPr lang="de-DE" sz="1400">
                  <a:solidFill>
                    <a:srgbClr val="FF33CC"/>
                  </a:solidFill>
                  <a:latin typeface="Times New Roman" pitchFamily="18" charset="0"/>
                </a:rPr>
                <a:t> C(5)</a:t>
              </a:r>
              <a:endParaRPr lang="de-DE" sz="1400">
                <a:solidFill>
                  <a:srgbClr val="002D9A"/>
                </a:solidFill>
                <a:latin typeface="Times New Roman" pitchFamily="18" charset="0"/>
              </a:endParaRPr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3744" y="2448"/>
              <a:ext cx="480" cy="384"/>
            </a:xfrm>
            <a:prstGeom prst="rect">
              <a:avLst/>
            </a:prstGeom>
            <a:solidFill>
              <a:srgbClr val="339966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1400" dirty="0">
                  <a:solidFill>
                    <a:srgbClr val="FF9900"/>
                  </a:solidFill>
                  <a:latin typeface="Times New Roman" pitchFamily="18" charset="0"/>
                </a:rPr>
                <a:t>B(4) </a:t>
              </a:r>
            </a:p>
            <a:p>
              <a:pPr algn="ctr"/>
              <a:r>
                <a:rPr lang="de-DE" sz="1400" dirty="0">
                  <a:solidFill>
                    <a:srgbClr val="FF9900"/>
                  </a:solidFill>
                  <a:latin typeface="Times New Roman" pitchFamily="18" charset="0"/>
                </a:rPr>
                <a:t> C(4)</a:t>
              </a:r>
            </a:p>
          </p:txBody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3744" y="2880"/>
              <a:ext cx="480" cy="384"/>
            </a:xfrm>
            <a:prstGeom prst="rect">
              <a:avLst/>
            </a:prstGeom>
            <a:solidFill>
              <a:srgbClr val="339966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1400">
                  <a:solidFill>
                    <a:srgbClr val="0066FF"/>
                  </a:solidFill>
                  <a:latin typeface="Times New Roman" pitchFamily="18" charset="0"/>
                </a:rPr>
                <a:t>B(3) </a:t>
              </a:r>
            </a:p>
            <a:p>
              <a:pPr algn="ctr"/>
              <a:r>
                <a:rPr lang="de-DE" sz="1400">
                  <a:solidFill>
                    <a:srgbClr val="0066FF"/>
                  </a:solidFill>
                  <a:latin typeface="Times New Roman" pitchFamily="18" charset="0"/>
                </a:rPr>
                <a:t> C(3)</a:t>
              </a:r>
              <a:endParaRPr lang="de-DE" sz="1400">
                <a:solidFill>
                  <a:srgbClr val="002D9A"/>
                </a:solidFill>
                <a:latin typeface="Times New Roman" pitchFamily="18" charset="0"/>
              </a:endParaRPr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3744" y="3312"/>
              <a:ext cx="480" cy="384"/>
            </a:xfrm>
            <a:prstGeom prst="rect">
              <a:avLst/>
            </a:prstGeom>
            <a:solidFill>
              <a:srgbClr val="339966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1400" b="1">
                  <a:solidFill>
                    <a:srgbClr val="CC3300"/>
                  </a:solidFill>
                  <a:latin typeface="Times New Roman" pitchFamily="18" charset="0"/>
                </a:rPr>
                <a:t>A(2)</a:t>
              </a:r>
            </a:p>
          </p:txBody>
        </p:sp>
      </p:grpSp>
      <p:grpSp>
        <p:nvGrpSpPr>
          <p:cNvPr id="36" name="Gruppieren 35"/>
          <p:cNvGrpSpPr/>
          <p:nvPr/>
        </p:nvGrpSpPr>
        <p:grpSpPr>
          <a:xfrm>
            <a:off x="6161265" y="1011600"/>
            <a:ext cx="1182070" cy="4343400"/>
            <a:chOff x="4805076" y="1028700"/>
            <a:chExt cx="1182070" cy="4343400"/>
          </a:xfrm>
        </p:grpSpPr>
        <p:sp>
          <p:nvSpPr>
            <p:cNvPr id="37" name="Text Box 37"/>
            <p:cNvSpPr txBox="1">
              <a:spLocks noChangeArrowheads="1"/>
            </p:cNvSpPr>
            <p:nvPr/>
          </p:nvSpPr>
          <p:spPr bwMode="auto">
            <a:xfrm>
              <a:off x="4805076" y="1028700"/>
              <a:ext cx="118207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de-DE" sz="2000" b="1" dirty="0">
                  <a:solidFill>
                    <a:srgbClr val="002D9A"/>
                  </a:solidFill>
                  <a:latin typeface="Times New Roman" pitchFamily="18" charset="0"/>
                </a:rPr>
                <a:t>...</a:t>
              </a:r>
            </a:p>
          </p:txBody>
        </p:sp>
        <p:sp>
          <p:nvSpPr>
            <p:cNvPr id="38" name="Rectangle 39"/>
            <p:cNvSpPr>
              <a:spLocks noChangeArrowheads="1"/>
            </p:cNvSpPr>
            <p:nvPr/>
          </p:nvSpPr>
          <p:spPr bwMode="auto">
            <a:xfrm>
              <a:off x="4805076" y="2019300"/>
              <a:ext cx="1182070" cy="609600"/>
            </a:xfrm>
            <a:prstGeom prst="rect">
              <a:avLst/>
            </a:prstGeom>
            <a:solidFill>
              <a:srgbClr val="339966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b="1">
                  <a:solidFill>
                    <a:srgbClr val="002D9A"/>
                  </a:solidFill>
                  <a:latin typeface="Times New Roman" pitchFamily="18" charset="0"/>
                </a:rPr>
                <a:t>...</a:t>
              </a:r>
            </a:p>
          </p:txBody>
        </p:sp>
        <p:sp>
          <p:nvSpPr>
            <p:cNvPr id="39" name="Rectangle 40"/>
            <p:cNvSpPr>
              <a:spLocks noChangeArrowheads="1"/>
            </p:cNvSpPr>
            <p:nvPr/>
          </p:nvSpPr>
          <p:spPr bwMode="auto">
            <a:xfrm>
              <a:off x="4805076" y="2705100"/>
              <a:ext cx="1182070" cy="609600"/>
            </a:xfrm>
            <a:prstGeom prst="rect">
              <a:avLst/>
            </a:prstGeom>
            <a:solidFill>
              <a:srgbClr val="339966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2000" b="1">
                  <a:solidFill>
                    <a:srgbClr val="002D9A"/>
                  </a:solidFill>
                  <a:latin typeface="Times New Roman" pitchFamily="18" charset="0"/>
                </a:rPr>
                <a:t>...</a:t>
              </a:r>
            </a:p>
          </p:txBody>
        </p:sp>
        <p:sp>
          <p:nvSpPr>
            <p:cNvPr id="40" name="Rectangle 41"/>
            <p:cNvSpPr>
              <a:spLocks noChangeArrowheads="1"/>
            </p:cNvSpPr>
            <p:nvPr/>
          </p:nvSpPr>
          <p:spPr bwMode="auto">
            <a:xfrm>
              <a:off x="4805076" y="3390900"/>
              <a:ext cx="1182070" cy="609600"/>
            </a:xfrm>
            <a:prstGeom prst="rect">
              <a:avLst/>
            </a:prstGeom>
            <a:solidFill>
              <a:srgbClr val="339966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2000" b="1">
                  <a:solidFill>
                    <a:srgbClr val="002D9A"/>
                  </a:solidFill>
                  <a:latin typeface="Times New Roman" pitchFamily="18" charset="0"/>
                </a:rPr>
                <a:t>...</a:t>
              </a:r>
            </a:p>
          </p:txBody>
        </p:sp>
        <p:sp>
          <p:nvSpPr>
            <p:cNvPr id="41" name="Rectangle 42"/>
            <p:cNvSpPr>
              <a:spLocks noChangeArrowheads="1"/>
            </p:cNvSpPr>
            <p:nvPr/>
          </p:nvSpPr>
          <p:spPr bwMode="auto">
            <a:xfrm>
              <a:off x="4805076" y="4076700"/>
              <a:ext cx="1182070" cy="609600"/>
            </a:xfrm>
            <a:prstGeom prst="rect">
              <a:avLst/>
            </a:prstGeom>
            <a:solidFill>
              <a:srgbClr val="339966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2000" b="1">
                  <a:solidFill>
                    <a:srgbClr val="002D9A"/>
                  </a:solidFill>
                  <a:latin typeface="Times New Roman" pitchFamily="18" charset="0"/>
                </a:rPr>
                <a:t>...</a:t>
              </a:r>
            </a:p>
          </p:txBody>
        </p:sp>
        <p:sp>
          <p:nvSpPr>
            <p:cNvPr id="42" name="Rectangle 43"/>
            <p:cNvSpPr>
              <a:spLocks noChangeArrowheads="1"/>
            </p:cNvSpPr>
            <p:nvPr/>
          </p:nvSpPr>
          <p:spPr bwMode="auto">
            <a:xfrm>
              <a:off x="4805076" y="4762500"/>
              <a:ext cx="1182070" cy="609600"/>
            </a:xfrm>
            <a:prstGeom prst="rect">
              <a:avLst/>
            </a:prstGeom>
            <a:solidFill>
              <a:srgbClr val="339966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2000" b="1">
                  <a:solidFill>
                    <a:srgbClr val="002D9A"/>
                  </a:solidFill>
                  <a:latin typeface="Times New Roman" pitchFamily="18" charset="0"/>
                </a:rPr>
                <a:t>...</a:t>
              </a:r>
            </a:p>
          </p:txBody>
        </p:sp>
      </p:grpSp>
      <p:grpSp>
        <p:nvGrpSpPr>
          <p:cNvPr id="43" name="Group 44"/>
          <p:cNvGrpSpPr>
            <a:grpSpLocks/>
          </p:cNvGrpSpPr>
          <p:nvPr/>
        </p:nvGrpSpPr>
        <p:grpSpPr bwMode="auto">
          <a:xfrm>
            <a:off x="1435325" y="1011600"/>
            <a:ext cx="983458" cy="4343400"/>
            <a:chOff x="239" y="960"/>
            <a:chExt cx="887" cy="2736"/>
          </a:xfrm>
        </p:grpSpPr>
        <p:sp>
          <p:nvSpPr>
            <p:cNvPr id="44" name="Text Box 45"/>
            <p:cNvSpPr txBox="1">
              <a:spLocks noChangeArrowheads="1"/>
            </p:cNvSpPr>
            <p:nvPr/>
          </p:nvSpPr>
          <p:spPr bwMode="auto">
            <a:xfrm>
              <a:off x="624" y="960"/>
              <a:ext cx="46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sz="1600" b="1" dirty="0">
                  <a:solidFill>
                    <a:srgbClr val="002D9A"/>
                  </a:solidFill>
                  <a:latin typeface="Times New Roman" pitchFamily="18" charset="0"/>
                </a:rPr>
                <a:t>Cycle:</a:t>
              </a:r>
            </a:p>
          </p:txBody>
        </p:sp>
        <p:sp>
          <p:nvSpPr>
            <p:cNvPr id="45" name="Rectangle 46"/>
            <p:cNvSpPr>
              <a:spLocks noChangeArrowheads="1"/>
            </p:cNvSpPr>
            <p:nvPr/>
          </p:nvSpPr>
          <p:spPr bwMode="auto">
            <a:xfrm>
              <a:off x="288" y="1584"/>
              <a:ext cx="768" cy="384"/>
            </a:xfrm>
            <a:prstGeom prst="rect">
              <a:avLst/>
            </a:prstGeom>
            <a:solidFill>
              <a:srgbClr val="339966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1400">
                  <a:solidFill>
                    <a:srgbClr val="002D9A"/>
                  </a:solidFill>
                  <a:latin typeface="Times New Roman" pitchFamily="18" charset="0"/>
                </a:rPr>
                <a:t>Separate</a:t>
              </a:r>
            </a:p>
            <a:p>
              <a:pPr algn="ctr"/>
              <a:r>
                <a:rPr lang="de-DE" sz="1400">
                  <a:solidFill>
                    <a:srgbClr val="002D9A"/>
                  </a:solidFill>
                  <a:latin typeface="Times New Roman" pitchFamily="18" charset="0"/>
                </a:rPr>
                <a:t>Mant. / Exp.</a:t>
              </a:r>
            </a:p>
          </p:txBody>
        </p:sp>
        <p:sp>
          <p:nvSpPr>
            <p:cNvPr id="46" name="Rectangle 47"/>
            <p:cNvSpPr>
              <a:spLocks noChangeArrowheads="1"/>
            </p:cNvSpPr>
            <p:nvPr/>
          </p:nvSpPr>
          <p:spPr bwMode="auto">
            <a:xfrm>
              <a:off x="288" y="2016"/>
              <a:ext cx="768" cy="384"/>
            </a:xfrm>
            <a:prstGeom prst="rect">
              <a:avLst/>
            </a:prstGeom>
            <a:solidFill>
              <a:srgbClr val="339966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1400">
                  <a:solidFill>
                    <a:srgbClr val="002D9A"/>
                  </a:solidFill>
                  <a:latin typeface="Times New Roman" pitchFamily="18" charset="0"/>
                </a:rPr>
                <a:t>Mult.</a:t>
              </a:r>
            </a:p>
            <a:p>
              <a:pPr algn="ctr"/>
              <a:r>
                <a:rPr lang="de-DE" sz="1400">
                  <a:solidFill>
                    <a:srgbClr val="002D9A"/>
                  </a:solidFill>
                  <a:latin typeface="Times New Roman" pitchFamily="18" charset="0"/>
                </a:rPr>
                <a:t>Mantissa</a:t>
              </a:r>
            </a:p>
          </p:txBody>
        </p:sp>
        <p:sp>
          <p:nvSpPr>
            <p:cNvPr id="47" name="Rectangle 48"/>
            <p:cNvSpPr>
              <a:spLocks noChangeArrowheads="1"/>
            </p:cNvSpPr>
            <p:nvPr/>
          </p:nvSpPr>
          <p:spPr bwMode="auto">
            <a:xfrm>
              <a:off x="288" y="2448"/>
              <a:ext cx="768" cy="384"/>
            </a:xfrm>
            <a:prstGeom prst="rect">
              <a:avLst/>
            </a:prstGeom>
            <a:solidFill>
              <a:srgbClr val="339966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1400">
                  <a:solidFill>
                    <a:srgbClr val="002D9A"/>
                  </a:solidFill>
                  <a:latin typeface="Times New Roman" pitchFamily="18" charset="0"/>
                </a:rPr>
                <a:t>Add.</a:t>
              </a:r>
            </a:p>
            <a:p>
              <a:pPr algn="ctr"/>
              <a:r>
                <a:rPr lang="de-DE" sz="1400">
                  <a:solidFill>
                    <a:srgbClr val="002D9A"/>
                  </a:solidFill>
                  <a:latin typeface="Times New Roman" pitchFamily="18" charset="0"/>
                </a:rPr>
                <a:t>Exponents</a:t>
              </a:r>
            </a:p>
          </p:txBody>
        </p:sp>
        <p:sp>
          <p:nvSpPr>
            <p:cNvPr id="48" name="Rectangle 49"/>
            <p:cNvSpPr>
              <a:spLocks noChangeArrowheads="1"/>
            </p:cNvSpPr>
            <p:nvPr/>
          </p:nvSpPr>
          <p:spPr bwMode="auto">
            <a:xfrm>
              <a:off x="288" y="2880"/>
              <a:ext cx="768" cy="384"/>
            </a:xfrm>
            <a:prstGeom prst="rect">
              <a:avLst/>
            </a:prstGeom>
            <a:solidFill>
              <a:srgbClr val="339966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1400">
                  <a:solidFill>
                    <a:srgbClr val="002D9A"/>
                  </a:solidFill>
                  <a:latin typeface="Times New Roman" pitchFamily="18" charset="0"/>
                </a:rPr>
                <a:t>Normal.</a:t>
              </a:r>
            </a:p>
            <a:p>
              <a:pPr algn="ctr"/>
              <a:r>
                <a:rPr lang="de-DE" sz="1400">
                  <a:solidFill>
                    <a:srgbClr val="002D9A"/>
                  </a:solidFill>
                  <a:latin typeface="Times New Roman" pitchFamily="18" charset="0"/>
                </a:rPr>
                <a:t>Result</a:t>
              </a:r>
            </a:p>
          </p:txBody>
        </p:sp>
        <p:sp>
          <p:nvSpPr>
            <p:cNvPr id="49" name="Rectangle 50"/>
            <p:cNvSpPr>
              <a:spLocks noChangeArrowheads="1"/>
            </p:cNvSpPr>
            <p:nvPr/>
          </p:nvSpPr>
          <p:spPr bwMode="auto">
            <a:xfrm>
              <a:off x="288" y="3312"/>
              <a:ext cx="768" cy="384"/>
            </a:xfrm>
            <a:prstGeom prst="rect">
              <a:avLst/>
            </a:prstGeom>
            <a:solidFill>
              <a:srgbClr val="339966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1400">
                  <a:solidFill>
                    <a:srgbClr val="002D9A"/>
                  </a:solidFill>
                  <a:latin typeface="Times New Roman" pitchFamily="18" charset="0"/>
                </a:rPr>
                <a:t>Insert Sign</a:t>
              </a:r>
            </a:p>
          </p:txBody>
        </p:sp>
        <p:sp>
          <p:nvSpPr>
            <p:cNvPr id="50" name="Text Box 51"/>
            <p:cNvSpPr txBox="1">
              <a:spLocks noChangeArrowheads="1"/>
            </p:cNvSpPr>
            <p:nvPr/>
          </p:nvSpPr>
          <p:spPr bwMode="auto">
            <a:xfrm>
              <a:off x="239" y="1318"/>
              <a:ext cx="887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de-DE" sz="1400" b="1" dirty="0">
                  <a:solidFill>
                    <a:srgbClr val="002D9A"/>
                  </a:solidFill>
                  <a:latin typeface="Times New Roman" pitchFamily="18" charset="0"/>
                </a:rPr>
                <a:t>Stage</a:t>
              </a:r>
            </a:p>
          </p:txBody>
        </p:sp>
      </p:grpSp>
      <p:sp>
        <p:nvSpPr>
          <p:cNvPr id="51" name="Line 52"/>
          <p:cNvSpPr>
            <a:spLocks noChangeShapeType="1"/>
          </p:cNvSpPr>
          <p:nvPr/>
        </p:nvSpPr>
        <p:spPr bwMode="auto">
          <a:xfrm>
            <a:off x="1741709" y="1392600"/>
            <a:ext cx="878532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2D9A"/>
              </a:solidFill>
              <a:latin typeface="Arial" charset="0"/>
            </a:endParaRPr>
          </a:p>
        </p:txBody>
      </p:sp>
      <p:grpSp>
        <p:nvGrpSpPr>
          <p:cNvPr id="52" name="Group 28"/>
          <p:cNvGrpSpPr>
            <a:grpSpLocks/>
          </p:cNvGrpSpPr>
          <p:nvPr/>
        </p:nvGrpSpPr>
        <p:grpSpPr bwMode="auto">
          <a:xfrm>
            <a:off x="7421846" y="1011600"/>
            <a:ext cx="556969" cy="4343400"/>
            <a:chOff x="3744" y="960"/>
            <a:chExt cx="480" cy="2736"/>
          </a:xfrm>
        </p:grpSpPr>
        <p:sp>
          <p:nvSpPr>
            <p:cNvPr id="53" name="Text Box 29"/>
            <p:cNvSpPr txBox="1">
              <a:spLocks noChangeArrowheads="1"/>
            </p:cNvSpPr>
            <p:nvPr/>
          </p:nvSpPr>
          <p:spPr bwMode="auto">
            <a:xfrm>
              <a:off x="3840" y="960"/>
              <a:ext cx="28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sz="1600" b="1" dirty="0">
                  <a:solidFill>
                    <a:srgbClr val="002D9A"/>
                  </a:solidFill>
                  <a:latin typeface="Times New Roman" pitchFamily="18" charset="0"/>
                </a:rPr>
                <a:t>N</a:t>
              </a:r>
            </a:p>
          </p:txBody>
        </p:sp>
        <p:sp>
          <p:nvSpPr>
            <p:cNvPr id="54" name="Rectangle 30"/>
            <p:cNvSpPr>
              <a:spLocks noChangeArrowheads="1"/>
            </p:cNvSpPr>
            <p:nvPr/>
          </p:nvSpPr>
          <p:spPr bwMode="auto">
            <a:xfrm>
              <a:off x="3744" y="1584"/>
              <a:ext cx="480" cy="384"/>
            </a:xfrm>
            <a:prstGeom prst="rect">
              <a:avLst/>
            </a:prstGeom>
            <a:solidFill>
              <a:srgbClr val="339966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1400" b="1" dirty="0">
                  <a:solidFill>
                    <a:schemeClr val="bg2"/>
                  </a:solidFill>
                  <a:latin typeface="Times New Roman" pitchFamily="18" charset="0"/>
                </a:rPr>
                <a:t>B(N)</a:t>
              </a:r>
            </a:p>
            <a:p>
              <a:pPr algn="ctr"/>
              <a:r>
                <a:rPr lang="de-DE" sz="1400" b="1" dirty="0">
                  <a:solidFill>
                    <a:schemeClr val="bg2"/>
                  </a:solidFill>
                  <a:latin typeface="Times New Roman" pitchFamily="18" charset="0"/>
                </a:rPr>
                <a:t>C(N)</a:t>
              </a:r>
            </a:p>
          </p:txBody>
        </p:sp>
        <p:sp>
          <p:nvSpPr>
            <p:cNvPr id="55" name="Rectangle 31"/>
            <p:cNvSpPr>
              <a:spLocks noChangeArrowheads="1"/>
            </p:cNvSpPr>
            <p:nvPr/>
          </p:nvSpPr>
          <p:spPr bwMode="auto">
            <a:xfrm>
              <a:off x="3744" y="2016"/>
              <a:ext cx="480" cy="384"/>
            </a:xfrm>
            <a:prstGeom prst="rect">
              <a:avLst/>
            </a:prstGeom>
            <a:solidFill>
              <a:srgbClr val="339966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1400" dirty="0">
                  <a:solidFill>
                    <a:srgbClr val="FF33CC"/>
                  </a:solidFill>
                  <a:latin typeface="Times New Roman" pitchFamily="18" charset="0"/>
                </a:rPr>
                <a:t>B(N-1)</a:t>
              </a:r>
            </a:p>
            <a:p>
              <a:pPr algn="ctr"/>
              <a:r>
                <a:rPr lang="de-DE" sz="1400" dirty="0">
                  <a:solidFill>
                    <a:srgbClr val="FF33CC"/>
                  </a:solidFill>
                  <a:latin typeface="Times New Roman" pitchFamily="18" charset="0"/>
                </a:rPr>
                <a:t>C(N-1)</a:t>
              </a:r>
              <a:endParaRPr lang="de-DE" sz="1400" dirty="0">
                <a:solidFill>
                  <a:srgbClr val="002D9A"/>
                </a:solidFill>
                <a:latin typeface="Times New Roman" pitchFamily="18" charset="0"/>
              </a:endParaRPr>
            </a:p>
          </p:txBody>
        </p:sp>
        <p:sp>
          <p:nvSpPr>
            <p:cNvPr id="56" name="Rectangle 32"/>
            <p:cNvSpPr>
              <a:spLocks noChangeArrowheads="1"/>
            </p:cNvSpPr>
            <p:nvPr/>
          </p:nvSpPr>
          <p:spPr bwMode="auto">
            <a:xfrm>
              <a:off x="3744" y="2448"/>
              <a:ext cx="480" cy="384"/>
            </a:xfrm>
            <a:prstGeom prst="rect">
              <a:avLst/>
            </a:prstGeom>
            <a:solidFill>
              <a:srgbClr val="339966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1400" dirty="0">
                  <a:solidFill>
                    <a:srgbClr val="FF9900"/>
                  </a:solidFill>
                  <a:latin typeface="Times New Roman" pitchFamily="18" charset="0"/>
                </a:rPr>
                <a:t>B(N-2)</a:t>
              </a:r>
            </a:p>
            <a:p>
              <a:pPr algn="ctr"/>
              <a:r>
                <a:rPr lang="de-DE" sz="1400" dirty="0">
                  <a:solidFill>
                    <a:srgbClr val="FF9900"/>
                  </a:solidFill>
                  <a:latin typeface="Times New Roman" pitchFamily="18" charset="0"/>
                </a:rPr>
                <a:t>C(N-2)</a:t>
              </a:r>
            </a:p>
          </p:txBody>
        </p:sp>
        <p:sp>
          <p:nvSpPr>
            <p:cNvPr id="57" name="Rectangle 33"/>
            <p:cNvSpPr>
              <a:spLocks noChangeArrowheads="1"/>
            </p:cNvSpPr>
            <p:nvPr/>
          </p:nvSpPr>
          <p:spPr bwMode="auto">
            <a:xfrm>
              <a:off x="3744" y="2880"/>
              <a:ext cx="480" cy="384"/>
            </a:xfrm>
            <a:prstGeom prst="rect">
              <a:avLst/>
            </a:prstGeom>
            <a:solidFill>
              <a:srgbClr val="339966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1400" dirty="0">
                  <a:solidFill>
                    <a:srgbClr val="0066FF"/>
                  </a:solidFill>
                  <a:latin typeface="Times New Roman" pitchFamily="18" charset="0"/>
                </a:rPr>
                <a:t>B(N-3)</a:t>
              </a:r>
            </a:p>
            <a:p>
              <a:pPr algn="ctr"/>
              <a:r>
                <a:rPr lang="de-DE" sz="1400" dirty="0">
                  <a:solidFill>
                    <a:srgbClr val="0066FF"/>
                  </a:solidFill>
                  <a:latin typeface="Times New Roman" pitchFamily="18" charset="0"/>
                </a:rPr>
                <a:t>C(N-3)</a:t>
              </a:r>
              <a:endParaRPr lang="de-DE" sz="1400" dirty="0">
                <a:solidFill>
                  <a:srgbClr val="002D9A"/>
                </a:solidFill>
                <a:latin typeface="Times New Roman" pitchFamily="18" charset="0"/>
              </a:endParaRPr>
            </a:p>
          </p:txBody>
        </p:sp>
        <p:sp>
          <p:nvSpPr>
            <p:cNvPr id="58" name="Rectangle 34"/>
            <p:cNvSpPr>
              <a:spLocks noChangeArrowheads="1"/>
            </p:cNvSpPr>
            <p:nvPr/>
          </p:nvSpPr>
          <p:spPr bwMode="auto">
            <a:xfrm>
              <a:off x="3744" y="3312"/>
              <a:ext cx="480" cy="384"/>
            </a:xfrm>
            <a:prstGeom prst="rect">
              <a:avLst/>
            </a:prstGeom>
            <a:solidFill>
              <a:srgbClr val="339966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1400" b="1" dirty="0">
                  <a:solidFill>
                    <a:srgbClr val="CC3300"/>
                  </a:solidFill>
                  <a:latin typeface="Times New Roman" pitchFamily="18" charset="0"/>
                </a:rPr>
                <a:t>A(N-4)</a:t>
              </a:r>
            </a:p>
          </p:txBody>
        </p:sp>
      </p:grpSp>
      <p:grpSp>
        <p:nvGrpSpPr>
          <p:cNvPr id="59" name="Group 28"/>
          <p:cNvGrpSpPr>
            <a:grpSpLocks/>
          </p:cNvGrpSpPr>
          <p:nvPr/>
        </p:nvGrpSpPr>
        <p:grpSpPr bwMode="auto">
          <a:xfrm>
            <a:off x="8049063" y="1011600"/>
            <a:ext cx="663721" cy="4343400"/>
            <a:chOff x="3744" y="960"/>
            <a:chExt cx="572" cy="2736"/>
          </a:xfrm>
        </p:grpSpPr>
        <p:sp>
          <p:nvSpPr>
            <p:cNvPr id="60" name="Text Box 29"/>
            <p:cNvSpPr txBox="1">
              <a:spLocks noChangeArrowheads="1"/>
            </p:cNvSpPr>
            <p:nvPr/>
          </p:nvSpPr>
          <p:spPr bwMode="auto">
            <a:xfrm>
              <a:off x="3840" y="960"/>
              <a:ext cx="47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sz="1600" b="1" dirty="0">
                  <a:solidFill>
                    <a:srgbClr val="002D9A"/>
                  </a:solidFill>
                  <a:latin typeface="Times New Roman" pitchFamily="18" charset="0"/>
                </a:rPr>
                <a:t>N+1</a:t>
              </a:r>
            </a:p>
          </p:txBody>
        </p:sp>
        <p:sp>
          <p:nvSpPr>
            <p:cNvPr id="61" name="Rectangle 31"/>
            <p:cNvSpPr>
              <a:spLocks noChangeArrowheads="1"/>
            </p:cNvSpPr>
            <p:nvPr/>
          </p:nvSpPr>
          <p:spPr bwMode="auto">
            <a:xfrm>
              <a:off x="3744" y="2016"/>
              <a:ext cx="480" cy="384"/>
            </a:xfrm>
            <a:prstGeom prst="rect">
              <a:avLst/>
            </a:prstGeom>
            <a:solidFill>
              <a:srgbClr val="339966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1400" b="1" dirty="0">
                  <a:solidFill>
                    <a:schemeClr val="bg2"/>
                  </a:solidFill>
                  <a:latin typeface="Times New Roman" pitchFamily="18" charset="0"/>
                </a:rPr>
                <a:t>B(N)</a:t>
              </a:r>
            </a:p>
            <a:p>
              <a:pPr algn="ctr"/>
              <a:r>
                <a:rPr lang="de-DE" sz="1400" b="1" dirty="0">
                  <a:solidFill>
                    <a:schemeClr val="bg2"/>
                  </a:solidFill>
                  <a:latin typeface="Times New Roman" pitchFamily="18" charset="0"/>
                </a:rPr>
                <a:t>C(N)</a:t>
              </a:r>
            </a:p>
          </p:txBody>
        </p:sp>
        <p:sp>
          <p:nvSpPr>
            <p:cNvPr id="62" name="Rectangle 32"/>
            <p:cNvSpPr>
              <a:spLocks noChangeArrowheads="1"/>
            </p:cNvSpPr>
            <p:nvPr/>
          </p:nvSpPr>
          <p:spPr bwMode="auto">
            <a:xfrm>
              <a:off x="3744" y="2448"/>
              <a:ext cx="480" cy="384"/>
            </a:xfrm>
            <a:prstGeom prst="rect">
              <a:avLst/>
            </a:prstGeom>
            <a:solidFill>
              <a:srgbClr val="339966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1400" dirty="0">
                  <a:solidFill>
                    <a:srgbClr val="FF33CC"/>
                  </a:solidFill>
                  <a:latin typeface="Times New Roman" pitchFamily="18" charset="0"/>
                </a:rPr>
                <a:t>B(N-1)</a:t>
              </a:r>
            </a:p>
            <a:p>
              <a:pPr algn="ctr"/>
              <a:r>
                <a:rPr lang="de-DE" sz="1400" dirty="0">
                  <a:solidFill>
                    <a:srgbClr val="FF33CC"/>
                  </a:solidFill>
                  <a:latin typeface="Times New Roman" pitchFamily="18" charset="0"/>
                </a:rPr>
                <a:t>C(N-1)</a:t>
              </a:r>
            </a:p>
          </p:txBody>
        </p:sp>
        <p:sp>
          <p:nvSpPr>
            <p:cNvPr id="63" name="Rectangle 33"/>
            <p:cNvSpPr>
              <a:spLocks noChangeArrowheads="1"/>
            </p:cNvSpPr>
            <p:nvPr/>
          </p:nvSpPr>
          <p:spPr bwMode="auto">
            <a:xfrm>
              <a:off x="3744" y="2880"/>
              <a:ext cx="480" cy="384"/>
            </a:xfrm>
            <a:prstGeom prst="rect">
              <a:avLst/>
            </a:prstGeom>
            <a:solidFill>
              <a:srgbClr val="339966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1400" dirty="0">
                  <a:solidFill>
                    <a:srgbClr val="FF9900"/>
                  </a:solidFill>
                  <a:latin typeface="Times New Roman" pitchFamily="18" charset="0"/>
                </a:rPr>
                <a:t>B(N-2)</a:t>
              </a:r>
            </a:p>
            <a:p>
              <a:pPr algn="ctr"/>
              <a:r>
                <a:rPr lang="de-DE" sz="1400" dirty="0">
                  <a:solidFill>
                    <a:srgbClr val="FF9900"/>
                  </a:solidFill>
                  <a:latin typeface="Times New Roman" pitchFamily="18" charset="0"/>
                </a:rPr>
                <a:t>C(N-2)</a:t>
              </a:r>
            </a:p>
          </p:txBody>
        </p:sp>
        <p:sp>
          <p:nvSpPr>
            <p:cNvPr id="64" name="Rectangle 34"/>
            <p:cNvSpPr>
              <a:spLocks noChangeArrowheads="1"/>
            </p:cNvSpPr>
            <p:nvPr/>
          </p:nvSpPr>
          <p:spPr bwMode="auto">
            <a:xfrm>
              <a:off x="3744" y="3312"/>
              <a:ext cx="480" cy="384"/>
            </a:xfrm>
            <a:prstGeom prst="rect">
              <a:avLst/>
            </a:prstGeom>
            <a:solidFill>
              <a:srgbClr val="339966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1400" b="1" dirty="0">
                  <a:solidFill>
                    <a:srgbClr val="0066FF"/>
                  </a:solidFill>
                  <a:latin typeface="Times New Roman" pitchFamily="18" charset="0"/>
                </a:rPr>
                <a:t>A(N-3)</a:t>
              </a:r>
            </a:p>
          </p:txBody>
        </p:sp>
      </p:grpSp>
      <p:grpSp>
        <p:nvGrpSpPr>
          <p:cNvPr id="65" name="Group 28"/>
          <p:cNvGrpSpPr>
            <a:grpSpLocks/>
          </p:cNvGrpSpPr>
          <p:nvPr/>
        </p:nvGrpSpPr>
        <p:grpSpPr bwMode="auto">
          <a:xfrm>
            <a:off x="8658675" y="1011596"/>
            <a:ext cx="663721" cy="4343400"/>
            <a:chOff x="3744" y="960"/>
            <a:chExt cx="572" cy="2736"/>
          </a:xfrm>
        </p:grpSpPr>
        <p:sp>
          <p:nvSpPr>
            <p:cNvPr id="66" name="Text Box 29"/>
            <p:cNvSpPr txBox="1">
              <a:spLocks noChangeArrowheads="1"/>
            </p:cNvSpPr>
            <p:nvPr/>
          </p:nvSpPr>
          <p:spPr bwMode="auto">
            <a:xfrm>
              <a:off x="3840" y="960"/>
              <a:ext cx="47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sz="1600" b="1" dirty="0">
                  <a:solidFill>
                    <a:srgbClr val="002D9A"/>
                  </a:solidFill>
                  <a:latin typeface="Times New Roman" pitchFamily="18" charset="0"/>
                </a:rPr>
                <a:t>N+2</a:t>
              </a:r>
            </a:p>
          </p:txBody>
        </p:sp>
        <p:sp>
          <p:nvSpPr>
            <p:cNvPr id="67" name="Rectangle 32"/>
            <p:cNvSpPr>
              <a:spLocks noChangeArrowheads="1"/>
            </p:cNvSpPr>
            <p:nvPr/>
          </p:nvSpPr>
          <p:spPr bwMode="auto">
            <a:xfrm>
              <a:off x="3744" y="2448"/>
              <a:ext cx="480" cy="384"/>
            </a:xfrm>
            <a:prstGeom prst="rect">
              <a:avLst/>
            </a:prstGeom>
            <a:solidFill>
              <a:srgbClr val="339966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1400" b="1" dirty="0">
                  <a:solidFill>
                    <a:schemeClr val="bg2"/>
                  </a:solidFill>
                  <a:latin typeface="Times New Roman" pitchFamily="18" charset="0"/>
                </a:rPr>
                <a:t>B(N)</a:t>
              </a:r>
            </a:p>
            <a:p>
              <a:pPr algn="ctr"/>
              <a:r>
                <a:rPr lang="de-DE" sz="1400" b="1" dirty="0">
                  <a:solidFill>
                    <a:schemeClr val="bg2"/>
                  </a:solidFill>
                  <a:latin typeface="Times New Roman" pitchFamily="18" charset="0"/>
                </a:rPr>
                <a:t>C(N)</a:t>
              </a:r>
            </a:p>
          </p:txBody>
        </p:sp>
        <p:sp>
          <p:nvSpPr>
            <p:cNvPr id="68" name="Rectangle 33"/>
            <p:cNvSpPr>
              <a:spLocks noChangeArrowheads="1"/>
            </p:cNvSpPr>
            <p:nvPr/>
          </p:nvSpPr>
          <p:spPr bwMode="auto">
            <a:xfrm>
              <a:off x="3744" y="2880"/>
              <a:ext cx="480" cy="384"/>
            </a:xfrm>
            <a:prstGeom prst="rect">
              <a:avLst/>
            </a:prstGeom>
            <a:solidFill>
              <a:srgbClr val="339966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1400" dirty="0">
                  <a:solidFill>
                    <a:srgbClr val="FF33CC"/>
                  </a:solidFill>
                  <a:latin typeface="Times New Roman" pitchFamily="18" charset="0"/>
                </a:rPr>
                <a:t>B(N-1)</a:t>
              </a:r>
            </a:p>
            <a:p>
              <a:pPr algn="ctr"/>
              <a:r>
                <a:rPr lang="de-DE" sz="1400" dirty="0">
                  <a:solidFill>
                    <a:srgbClr val="FF33CC"/>
                  </a:solidFill>
                  <a:latin typeface="Times New Roman" pitchFamily="18" charset="0"/>
                </a:rPr>
                <a:t>C(N-1)</a:t>
              </a:r>
            </a:p>
          </p:txBody>
        </p:sp>
        <p:sp>
          <p:nvSpPr>
            <p:cNvPr id="69" name="Rectangle 34"/>
            <p:cNvSpPr>
              <a:spLocks noChangeArrowheads="1"/>
            </p:cNvSpPr>
            <p:nvPr/>
          </p:nvSpPr>
          <p:spPr bwMode="auto">
            <a:xfrm>
              <a:off x="3744" y="3312"/>
              <a:ext cx="480" cy="384"/>
            </a:xfrm>
            <a:prstGeom prst="rect">
              <a:avLst/>
            </a:prstGeom>
            <a:solidFill>
              <a:srgbClr val="339966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1400" b="1" dirty="0">
                  <a:solidFill>
                    <a:srgbClr val="FF9900"/>
                  </a:solidFill>
                  <a:latin typeface="Times New Roman" pitchFamily="18" charset="0"/>
                </a:rPr>
                <a:t>A(N-2)</a:t>
              </a:r>
            </a:p>
          </p:txBody>
        </p:sp>
      </p:grpSp>
      <p:grpSp>
        <p:nvGrpSpPr>
          <p:cNvPr id="70" name="Group 28"/>
          <p:cNvGrpSpPr>
            <a:grpSpLocks/>
          </p:cNvGrpSpPr>
          <p:nvPr/>
        </p:nvGrpSpPr>
        <p:grpSpPr bwMode="auto">
          <a:xfrm>
            <a:off x="9257372" y="1011596"/>
            <a:ext cx="663721" cy="4343400"/>
            <a:chOff x="3744" y="960"/>
            <a:chExt cx="572" cy="2736"/>
          </a:xfrm>
        </p:grpSpPr>
        <p:sp>
          <p:nvSpPr>
            <p:cNvPr id="71" name="Text Box 29"/>
            <p:cNvSpPr txBox="1">
              <a:spLocks noChangeArrowheads="1"/>
            </p:cNvSpPr>
            <p:nvPr/>
          </p:nvSpPr>
          <p:spPr bwMode="auto">
            <a:xfrm>
              <a:off x="3840" y="960"/>
              <a:ext cx="47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sz="1600" b="1" dirty="0">
                  <a:solidFill>
                    <a:srgbClr val="002D9A"/>
                  </a:solidFill>
                  <a:latin typeface="Times New Roman" pitchFamily="18" charset="0"/>
                </a:rPr>
                <a:t>N+3</a:t>
              </a:r>
            </a:p>
          </p:txBody>
        </p:sp>
        <p:sp>
          <p:nvSpPr>
            <p:cNvPr id="72" name="Rectangle 33"/>
            <p:cNvSpPr>
              <a:spLocks noChangeArrowheads="1"/>
            </p:cNvSpPr>
            <p:nvPr/>
          </p:nvSpPr>
          <p:spPr bwMode="auto">
            <a:xfrm>
              <a:off x="3744" y="2880"/>
              <a:ext cx="480" cy="384"/>
            </a:xfrm>
            <a:prstGeom prst="rect">
              <a:avLst/>
            </a:prstGeom>
            <a:solidFill>
              <a:srgbClr val="339966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1400" b="1" dirty="0">
                  <a:solidFill>
                    <a:schemeClr val="bg2"/>
                  </a:solidFill>
                  <a:latin typeface="Times New Roman" pitchFamily="18" charset="0"/>
                </a:rPr>
                <a:t>B(N)</a:t>
              </a:r>
            </a:p>
            <a:p>
              <a:pPr algn="ctr"/>
              <a:r>
                <a:rPr lang="de-DE" sz="1400" b="1" dirty="0">
                  <a:solidFill>
                    <a:schemeClr val="bg2"/>
                  </a:solidFill>
                  <a:latin typeface="Times New Roman" pitchFamily="18" charset="0"/>
                </a:rPr>
                <a:t>C(N)</a:t>
              </a:r>
            </a:p>
          </p:txBody>
        </p:sp>
        <p:sp>
          <p:nvSpPr>
            <p:cNvPr id="73" name="Rectangle 34"/>
            <p:cNvSpPr>
              <a:spLocks noChangeArrowheads="1"/>
            </p:cNvSpPr>
            <p:nvPr/>
          </p:nvSpPr>
          <p:spPr bwMode="auto">
            <a:xfrm>
              <a:off x="3744" y="3312"/>
              <a:ext cx="480" cy="384"/>
            </a:xfrm>
            <a:prstGeom prst="rect">
              <a:avLst/>
            </a:prstGeom>
            <a:solidFill>
              <a:srgbClr val="339966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1400" b="1" dirty="0">
                  <a:solidFill>
                    <a:srgbClr val="FF33CC"/>
                  </a:solidFill>
                  <a:latin typeface="Times New Roman" pitchFamily="18" charset="0"/>
                </a:rPr>
                <a:t>A(N-1)</a:t>
              </a:r>
            </a:p>
          </p:txBody>
        </p:sp>
      </p:grpSp>
      <p:grpSp>
        <p:nvGrpSpPr>
          <p:cNvPr id="74" name="Group 28"/>
          <p:cNvGrpSpPr>
            <a:grpSpLocks/>
          </p:cNvGrpSpPr>
          <p:nvPr/>
        </p:nvGrpSpPr>
        <p:grpSpPr bwMode="auto">
          <a:xfrm>
            <a:off x="9863308" y="1027440"/>
            <a:ext cx="663721" cy="4327556"/>
            <a:chOff x="3744" y="979"/>
            <a:chExt cx="572" cy="2726"/>
          </a:xfrm>
        </p:grpSpPr>
        <p:sp>
          <p:nvSpPr>
            <p:cNvPr id="75" name="Text Box 29"/>
            <p:cNvSpPr txBox="1">
              <a:spLocks noChangeArrowheads="1"/>
            </p:cNvSpPr>
            <p:nvPr/>
          </p:nvSpPr>
          <p:spPr bwMode="auto">
            <a:xfrm>
              <a:off x="3840" y="979"/>
              <a:ext cx="47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sz="1600" b="1" dirty="0">
                  <a:solidFill>
                    <a:srgbClr val="002D9A"/>
                  </a:solidFill>
                  <a:latin typeface="Times New Roman" pitchFamily="18" charset="0"/>
                </a:rPr>
                <a:t>N+4</a:t>
              </a:r>
            </a:p>
          </p:txBody>
        </p:sp>
        <p:sp>
          <p:nvSpPr>
            <p:cNvPr id="76" name="Rectangle 33"/>
            <p:cNvSpPr>
              <a:spLocks noChangeArrowheads="1"/>
            </p:cNvSpPr>
            <p:nvPr/>
          </p:nvSpPr>
          <p:spPr bwMode="auto">
            <a:xfrm>
              <a:off x="3744" y="3321"/>
              <a:ext cx="480" cy="384"/>
            </a:xfrm>
            <a:prstGeom prst="rect">
              <a:avLst/>
            </a:prstGeom>
            <a:solidFill>
              <a:srgbClr val="339966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sz="1400" b="1" dirty="0">
                  <a:solidFill>
                    <a:schemeClr val="bg2"/>
                  </a:solidFill>
                  <a:latin typeface="Times New Roman" pitchFamily="18" charset="0"/>
                </a:rPr>
                <a:t>B(N)</a:t>
              </a:r>
            </a:p>
            <a:p>
              <a:pPr algn="ctr"/>
              <a:r>
                <a:rPr lang="de-DE" sz="1400" b="1" dirty="0">
                  <a:solidFill>
                    <a:schemeClr val="bg2"/>
                  </a:solidFill>
                  <a:latin typeface="Times New Roman" pitchFamily="18" charset="0"/>
                </a:rPr>
                <a:t>C(N)</a:t>
              </a:r>
            </a:p>
          </p:txBody>
        </p:sp>
      </p:grpSp>
      <p:grpSp>
        <p:nvGrpSpPr>
          <p:cNvPr id="77" name="Gruppieren 76"/>
          <p:cNvGrpSpPr/>
          <p:nvPr/>
        </p:nvGrpSpPr>
        <p:grpSpPr>
          <a:xfrm>
            <a:off x="2418783" y="4669196"/>
            <a:ext cx="2416239" cy="380998"/>
            <a:chOff x="1062594" y="4686296"/>
            <a:chExt cx="2416239" cy="380998"/>
          </a:xfrm>
        </p:grpSpPr>
        <p:cxnSp>
          <p:nvCxnSpPr>
            <p:cNvPr id="78" name="Gerade Verbindung mit Pfeil 77"/>
            <p:cNvCxnSpPr/>
            <p:nvPr/>
          </p:nvCxnSpPr>
          <p:spPr bwMode="auto">
            <a:xfrm>
              <a:off x="1062594" y="5067294"/>
              <a:ext cx="2416239" cy="0"/>
            </a:xfrm>
            <a:prstGeom prst="straightConnector1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25400" cap="flat" cmpd="sng" algn="ctr">
              <a:solidFill>
                <a:schemeClr val="bg1"/>
              </a:solidFill>
              <a:prstDash val="solid"/>
              <a:round/>
              <a:headEnd type="arrow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9" name="Textfeld 78"/>
            <p:cNvSpPr txBox="1"/>
            <p:nvPr/>
          </p:nvSpPr>
          <p:spPr>
            <a:xfrm>
              <a:off x="1071310" y="4686296"/>
              <a:ext cx="2407523" cy="3809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Wind-up</a:t>
              </a:r>
            </a:p>
          </p:txBody>
        </p:sp>
      </p:grpSp>
      <p:grpSp>
        <p:nvGrpSpPr>
          <p:cNvPr id="80" name="Gruppieren 79"/>
          <p:cNvGrpSpPr/>
          <p:nvPr/>
        </p:nvGrpSpPr>
        <p:grpSpPr>
          <a:xfrm>
            <a:off x="8032105" y="1931439"/>
            <a:ext cx="2416239" cy="380998"/>
            <a:chOff x="6675916" y="1948539"/>
            <a:chExt cx="2416239" cy="380998"/>
          </a:xfrm>
        </p:grpSpPr>
        <p:cxnSp>
          <p:nvCxnSpPr>
            <p:cNvPr id="81" name="Gerade Verbindung mit Pfeil 80"/>
            <p:cNvCxnSpPr/>
            <p:nvPr/>
          </p:nvCxnSpPr>
          <p:spPr bwMode="auto">
            <a:xfrm>
              <a:off x="6675916" y="2329537"/>
              <a:ext cx="2416239" cy="0"/>
            </a:xfrm>
            <a:prstGeom prst="straightConnector1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25400" cap="flat" cmpd="sng" algn="ctr">
              <a:solidFill>
                <a:schemeClr val="bg1"/>
              </a:solidFill>
              <a:prstDash val="solid"/>
              <a:round/>
              <a:headEnd type="arrow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2" name="Textfeld 81"/>
            <p:cNvSpPr txBox="1"/>
            <p:nvPr/>
          </p:nvSpPr>
          <p:spPr>
            <a:xfrm>
              <a:off x="6684632" y="1948539"/>
              <a:ext cx="2407523" cy="3809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Wind-down</a:t>
              </a:r>
            </a:p>
          </p:txBody>
        </p:sp>
      </p:grpSp>
      <p:sp>
        <p:nvSpPr>
          <p:cNvPr id="83" name="Text Box 53"/>
          <p:cNvSpPr txBox="1">
            <a:spLocks noChangeArrowheads="1"/>
          </p:cNvSpPr>
          <p:nvPr/>
        </p:nvSpPr>
        <p:spPr bwMode="auto">
          <a:xfrm>
            <a:off x="-20018" y="5407158"/>
            <a:ext cx="12192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rgbClr val="002D9A"/>
                </a:solidFill>
                <a:latin typeface="Helvetica" pitchFamily="34" charset="0"/>
              </a:rPr>
              <a:t>First result is available after 5 cycles (=latency of pipeline)!</a:t>
            </a:r>
          </a:p>
        </p:txBody>
      </p:sp>
      <p:sp>
        <p:nvSpPr>
          <p:cNvPr id="84" name="Text Box 53"/>
          <p:cNvSpPr txBox="1">
            <a:spLocks noChangeArrowheads="1"/>
          </p:cNvSpPr>
          <p:nvPr/>
        </p:nvSpPr>
        <p:spPr bwMode="auto">
          <a:xfrm>
            <a:off x="11033" y="5786720"/>
            <a:ext cx="1218096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rgbClr val="002D9A"/>
                </a:solidFill>
                <a:latin typeface="Helvetica" pitchFamily="34" charset="0"/>
              </a:rPr>
              <a:t>Empty pipeline stages in Wind-up/-down phase!</a:t>
            </a:r>
          </a:p>
        </p:txBody>
      </p:sp>
    </p:spTree>
    <p:extLst>
      <p:ext uri="{BB962C8B-B14F-4D97-AF65-F5344CB8AC3E}">
        <p14:creationId xmlns:p14="http://schemas.microsoft.com/office/powerpoint/2010/main" val="217865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Pipelining</a:t>
            </a:r>
            <a:r>
              <a:rPr lang="de-DE" dirty="0"/>
              <a:t>: Speed-</a:t>
            </a:r>
            <a:r>
              <a:rPr lang="de-DE" dirty="0" err="1"/>
              <a:t>Up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Throughput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sz="2600" dirty="0"/>
                  <a:t>Assume </a:t>
                </a:r>
                <a:r>
                  <a:rPr lang="de-DE" sz="2600" i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m</a:t>
                </a:r>
                <a:r>
                  <a:rPr lang="de-DE" sz="2600" dirty="0"/>
                  <a:t>-stage </a:t>
                </a:r>
                <a:r>
                  <a:rPr lang="de-DE" sz="2600" dirty="0" err="1"/>
                  <a:t>pipe</a:t>
                </a:r>
                <a:r>
                  <a:rPr lang="de-DE" sz="2600" dirty="0"/>
                  <a:t>, i.e. </a:t>
                </a:r>
                <a:r>
                  <a:rPr lang="de-DE" sz="2600" dirty="0" err="1"/>
                  <a:t>pipeline</a:t>
                </a:r>
                <a:r>
                  <a:rPr lang="de-DE" sz="2600" dirty="0"/>
                  <a:t> </a:t>
                </a:r>
                <a:r>
                  <a:rPr lang="de-DE" sz="2600" dirty="0" err="1"/>
                  <a:t>depth</a:t>
                </a:r>
                <a:r>
                  <a:rPr lang="de-DE" sz="2600" dirty="0"/>
                  <a:t> </a:t>
                </a:r>
                <a:r>
                  <a:rPr lang="de-DE" sz="2600" dirty="0" err="1"/>
                  <a:t>is</a:t>
                </a:r>
                <a:r>
                  <a:rPr lang="de-DE" sz="2600" dirty="0"/>
                  <a:t> </a:t>
                </a:r>
                <a:r>
                  <a:rPr lang="de-DE" sz="2600" i="1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m</a:t>
                </a:r>
                <a:r>
                  <a:rPr lang="de-DE" sz="2600" dirty="0"/>
                  <a:t> </a:t>
                </a:r>
                <a:r>
                  <a:rPr lang="de-DE" sz="2600" dirty="0" err="1"/>
                  <a:t>and</a:t>
                </a:r>
                <a:r>
                  <a:rPr lang="de-DE" sz="2600" dirty="0"/>
                  <a:t> </a:t>
                </a:r>
                <a:r>
                  <a:rPr lang="de-DE" sz="2600" dirty="0" err="1"/>
                  <a:t>fixed</a:t>
                </a:r>
                <a:r>
                  <a:rPr lang="de-DE" sz="2600" dirty="0"/>
                  <a:t> </a:t>
                </a:r>
                <a:r>
                  <a:rPr lang="de-DE" sz="2600" dirty="0" err="1"/>
                  <a:t>clock</a:t>
                </a:r>
                <a:r>
                  <a:rPr lang="de-DE" sz="2600" dirty="0"/>
                  <a:t> </a:t>
                </a:r>
                <a:r>
                  <a:rPr lang="de-DE" sz="2600" dirty="0" err="1"/>
                  <a:t>speed</a:t>
                </a:r>
                <a:endParaRPr lang="de-DE" sz="2600" dirty="0">
                  <a:solidFill>
                    <a:schemeClr val="bg2"/>
                  </a:solidFill>
                </a:endParaRPr>
              </a:p>
              <a:p>
                <a:r>
                  <a:rPr lang="de-DE" sz="2600" dirty="0">
                    <a:solidFill>
                      <a:srgbClr val="C00000"/>
                    </a:solidFill>
                  </a:rPr>
                  <a:t>Speed-</a:t>
                </a:r>
                <a:r>
                  <a:rPr lang="de-DE" sz="2600" dirty="0" err="1">
                    <a:solidFill>
                      <a:srgbClr val="C00000"/>
                    </a:solidFill>
                  </a:rPr>
                  <a:t>up</a:t>
                </a:r>
                <a:r>
                  <a:rPr lang="de-DE" sz="2600" dirty="0">
                    <a:solidFill>
                      <a:srgbClr val="C00000"/>
                    </a:solidFill>
                  </a:rPr>
                  <a:t> </a:t>
                </a:r>
                <a:r>
                  <a:rPr lang="de-DE" sz="2600" dirty="0" err="1"/>
                  <a:t>of</a:t>
                </a:r>
                <a:r>
                  <a:rPr lang="de-DE" sz="2600" dirty="0"/>
                  <a:t> </a:t>
                </a:r>
                <a:r>
                  <a:rPr lang="de-DE" sz="2600" dirty="0" err="1"/>
                  <a:t>pipelined</a:t>
                </a:r>
                <a:r>
                  <a:rPr lang="de-DE" sz="260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6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𝑻</m:t>
                        </m:r>
                      </m:e>
                      <m:sub>
                        <m:r>
                          <a:rPr lang="de-DE" sz="26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𝒑𝒊𝒑𝒆</m:t>
                        </m:r>
                      </m:sub>
                    </m:sSub>
                  </m:oMath>
                </a14:m>
                <a:r>
                  <a:rPr lang="de-DE" sz="2600" dirty="0"/>
                  <a:t>) vs. non-</a:t>
                </a:r>
                <a:r>
                  <a:rPr lang="de-DE" sz="2600" dirty="0" err="1"/>
                  <a:t>pipelined</a:t>
                </a:r>
                <a:r>
                  <a:rPr lang="de-DE" sz="260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6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𝑻</m:t>
                        </m:r>
                      </m:e>
                      <m:sub>
                        <m:r>
                          <a:rPr lang="de-DE" sz="26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𝒔𝒆𝒒</m:t>
                        </m:r>
                      </m:sub>
                    </m:sSub>
                  </m:oMath>
                </a14:m>
                <a:r>
                  <a:rPr lang="de-DE" sz="2600" dirty="0"/>
                  <a:t>) </a:t>
                </a:r>
                <a:r>
                  <a:rPr lang="de-DE" sz="2600" dirty="0" err="1"/>
                  <a:t>execution</a:t>
                </a:r>
                <a:r>
                  <a:rPr lang="de-DE" sz="2600" dirty="0"/>
                  <a:t> time</a:t>
                </a:r>
                <a:br>
                  <a:rPr lang="de-DE" sz="2600" dirty="0"/>
                </a:br>
                <a14:m>
                  <m:oMath xmlns:m="http://schemas.openxmlformats.org/officeDocument/2006/math">
                    <m:f>
                      <m:fPr>
                        <m:ctrlPr>
                          <a:rPr lang="de-DE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de-DE" sz="24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𝑠𝑒𝑞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de-DE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de-DE" sz="24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𝑝𝑖𝑝𝑒</m:t>
                            </m:r>
                          </m:sub>
                        </m:sSub>
                      </m:den>
                    </m:f>
                    <m:r>
                      <a:rPr lang="de-DE" sz="2400" i="1">
                        <a:solidFill>
                          <a:srgbClr val="000000"/>
                        </a:solidFill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de-DE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𝑚</m:t>
                        </m:r>
                        <m:r>
                          <a:rPr lang="de-DE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∗</m:t>
                        </m:r>
                        <m:r>
                          <a:rPr lang="de-DE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𝑁</m:t>
                        </m:r>
                      </m:num>
                      <m:den>
                        <m:r>
                          <a:rPr lang="de-DE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𝑚</m:t>
                        </m:r>
                        <m:r>
                          <a:rPr lang="de-DE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de-DE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𝑁</m:t>
                        </m:r>
                        <m:r>
                          <a:rPr lang="de-DE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−1</m:t>
                        </m:r>
                      </m:den>
                    </m:f>
                  </m:oMath>
                </a14:m>
                <a:endParaRPr lang="de-DE" sz="2400" dirty="0"/>
              </a:p>
              <a:p>
                <a:r>
                  <a:rPr lang="de-DE" sz="2600" dirty="0">
                    <a:solidFill>
                      <a:srgbClr val="C00000"/>
                    </a:solidFill>
                  </a:rPr>
                  <a:t>Throughput</a:t>
                </a:r>
                <a:r>
                  <a:rPr lang="de-DE" sz="2600" dirty="0">
                    <a:solidFill>
                      <a:schemeClr val="bg2"/>
                    </a:solidFill>
                  </a:rPr>
                  <a:t> </a:t>
                </a:r>
                <a:r>
                  <a:rPr lang="de-DE" sz="2600" dirty="0" err="1"/>
                  <a:t>of</a:t>
                </a:r>
                <a:r>
                  <a:rPr lang="de-DE" sz="2600" dirty="0"/>
                  <a:t> </a:t>
                </a:r>
                <a:r>
                  <a:rPr lang="de-DE" sz="2600" dirty="0" err="1"/>
                  <a:t>fully</a:t>
                </a:r>
                <a:r>
                  <a:rPr lang="de-DE" sz="2600" dirty="0"/>
                  <a:t> </a:t>
                </a:r>
                <a:r>
                  <a:rPr lang="de-DE" sz="2600" dirty="0" err="1"/>
                  <a:t>piplined</a:t>
                </a:r>
                <a:r>
                  <a:rPr lang="de-DE" sz="2600" dirty="0"/>
                  <a:t> </a:t>
                </a:r>
                <a:r>
                  <a:rPr lang="de-DE" sz="2600" dirty="0" err="1"/>
                  <a:t>execution</a:t>
                </a:r>
                <a:r>
                  <a:rPr lang="de-DE" sz="2600" dirty="0"/>
                  <a:t> </a:t>
                </a:r>
                <a:r>
                  <a:rPr lang="de-DE" sz="2600" dirty="0" err="1"/>
                  <a:t>of</a:t>
                </a:r>
                <a:r>
                  <a:rPr lang="de-DE" sz="2600" dirty="0"/>
                  <a:t> </a:t>
                </a:r>
                <a:r>
                  <a:rPr lang="de-DE" sz="26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urier New" pitchFamily="49" charset="0"/>
                  </a:rPr>
                  <a:t>N</a:t>
                </a:r>
                <a:r>
                  <a:rPr lang="de-DE" sz="2600" dirty="0"/>
                  <a:t> </a:t>
                </a:r>
                <a:r>
                  <a:rPr lang="de-DE" sz="2600" dirty="0" err="1"/>
                  <a:t>instructions</a:t>
                </a:r>
                <a:r>
                  <a:rPr lang="de-DE" sz="2600" dirty="0"/>
                  <a:t>, i.e. </a:t>
                </a:r>
                <a:r>
                  <a:rPr lang="de-DE" sz="2600" dirty="0" err="1"/>
                  <a:t>average</a:t>
                </a:r>
                <a:r>
                  <a:rPr lang="de-DE" sz="2600" dirty="0"/>
                  <a:t> </a:t>
                </a:r>
                <a:r>
                  <a:rPr lang="de-DE" sz="2600" dirty="0" err="1"/>
                  <a:t>instructions</a:t>
                </a:r>
                <a:r>
                  <a:rPr lang="de-DE" sz="2600" dirty="0"/>
                  <a:t> </a:t>
                </a:r>
                <a:r>
                  <a:rPr lang="de-DE" sz="2600" dirty="0" err="1"/>
                  <a:t>completed</a:t>
                </a:r>
                <a:r>
                  <a:rPr lang="de-DE" sz="2600" dirty="0"/>
                  <a:t> per </a:t>
                </a:r>
                <a:r>
                  <a:rPr lang="de-DE" sz="2600" dirty="0" err="1"/>
                  <a:t>cycle</a:t>
                </a:r>
                <a:r>
                  <a:rPr lang="de-DE" sz="2600" dirty="0"/>
                  <a:t>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𝑁</m:t>
                          </m:r>
                        </m:num>
                        <m:den>
                          <m:sSub>
                            <m:sSubPr>
                              <m:ctrlPr>
                                <a:rPr lang="de-DE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de-DE" sz="2400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𝑝𝑖𝑝𝑒</m:t>
                              </m:r>
                            </m:sub>
                          </m:sSub>
                        </m:den>
                      </m:f>
                      <m:r>
                        <a:rPr lang="de-DE" sz="2400" i="1">
                          <a:solidFill>
                            <a:srgbClr val="000000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de-DE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𝑁</m:t>
                          </m:r>
                        </m:num>
                        <m:den>
                          <m:r>
                            <a:rPr lang="de-DE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𝑁</m:t>
                          </m:r>
                          <m:r>
                            <a:rPr lang="de-DE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de-DE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𝑚</m:t>
                          </m:r>
                          <m:r>
                            <a:rPr lang="de-DE" sz="24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r>
                  <a:rPr lang="de-DE" dirty="0">
                    <a:cs typeface="Courier New" pitchFamily="49" charset="0"/>
                  </a:rPr>
                  <a:t/>
                </a:r>
                <a:br>
                  <a:rPr lang="de-DE" dirty="0">
                    <a:cs typeface="Courier New" pitchFamily="49" charset="0"/>
                  </a:rPr>
                </a:br>
                <a:endParaRPr lang="de-DE" dirty="0">
                  <a:cs typeface="Courier New" pitchFamily="49" charset="0"/>
                </a:endParaRPr>
              </a:p>
              <a:p>
                <a:endParaRPr lang="de-DE" dirty="0">
                  <a:cs typeface="Courier New" pitchFamily="49" charset="0"/>
                </a:endParaRPr>
              </a:p>
              <a:p>
                <a:r>
                  <a:rPr lang="de-DE" dirty="0">
                    <a:cs typeface="Courier New" pitchFamily="49" charset="0"/>
                  </a:rPr>
                  <a:t>Large </a:t>
                </a:r>
                <a:r>
                  <a:rPr lang="de-DE" dirty="0">
                    <a:solidFill>
                      <a:srgbClr val="000000"/>
                    </a:solidFill>
                    <a:latin typeface="Cambria" panose="02040503050406030204" pitchFamily="18" charset="0"/>
                    <a:cs typeface="Courier New" pitchFamily="49" charset="0"/>
                  </a:rPr>
                  <a:t>N</a:t>
                </a:r>
                <a:r>
                  <a:rPr lang="de-DE" dirty="0">
                    <a:cs typeface="Courier New" pitchFamily="49" charset="0"/>
                  </a:rPr>
                  <a:t> </a:t>
                </a:r>
                <a:r>
                  <a:rPr lang="de-DE" dirty="0" err="1">
                    <a:cs typeface="Courier New" pitchFamily="49" charset="0"/>
                  </a:rPr>
                  <a:t>limits</a:t>
                </a:r>
                <a:r>
                  <a:rPr lang="de-DE" dirty="0">
                    <a:latin typeface="Courier New" pitchFamily="49" charset="0"/>
                    <a:cs typeface="Courier New" pitchFamily="49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de-DE" i="1" dirty="0">
                    <a:latin typeface="Cambria Math" panose="02040503050406030204" pitchFamily="18" charset="0"/>
                  </a:rPr>
                  <a:t/>
                </a:r>
                <a:br>
                  <a:rPr lang="de-DE" i="1" dirty="0">
                    <a:latin typeface="Cambria Math" panose="02040503050406030204" pitchFamily="18" charset="0"/>
                  </a:rPr>
                </a:br>
                <a:endParaRPr lang="en-US" sz="2400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919" t="-2052" b="-7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5086347" y="5110844"/>
                <a:ext cx="5848837" cy="5692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solidFill>
                      <a:schemeClr val="bg1"/>
                    </a:solidFill>
                  </a:rPr>
                  <a:t>Speed-Up: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2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2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de-DE" sz="22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𝑠𝑒𝑞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2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2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de-DE" sz="22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𝑝𝑖𝑝𝑒</m:t>
                            </m:r>
                          </m:sub>
                        </m:sSub>
                      </m:den>
                    </m:f>
                    <m:r>
                      <a:rPr lang="de-DE" sz="2200" b="0" i="1" smtClean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  <m:r>
                      <a:rPr lang="de-DE" sz="22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≈</m:t>
                    </m:r>
                    <m:r>
                      <a:rPr lang="de-DE" sz="22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𝑚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</a:rPr>
                  <a:t> </a:t>
                </a:r>
                <a:r>
                  <a:rPr lang="en-US" sz="2200" dirty="0">
                    <a:solidFill>
                      <a:schemeClr val="bg1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de-DE" sz="2200" b="0" i="1" smtClean="0">
                        <a:solidFill>
                          <a:srgbClr val="000000"/>
                        </a:solidFill>
                        <a:latin typeface="Cambria Math"/>
                      </a:rPr>
                      <m:t>𝑁</m:t>
                    </m:r>
                    <m:r>
                      <a:rPr lang="de-DE" sz="22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≫</m:t>
                    </m:r>
                    <m:r>
                      <a:rPr lang="de-DE" sz="22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𝑚</m:t>
                    </m:r>
                  </m:oMath>
                </a14:m>
                <a:endParaRPr lang="en-US" sz="22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6347" y="5110844"/>
                <a:ext cx="5848837" cy="569258"/>
              </a:xfrm>
              <a:prstGeom prst="rect">
                <a:avLst/>
              </a:prstGeom>
              <a:blipFill rotWithShape="0">
                <a:blip r:embed="rId3"/>
                <a:stretch>
                  <a:fillRect l="-1354"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5086348" y="5723472"/>
                <a:ext cx="4817940" cy="498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solidFill>
                      <a:schemeClr val="bg1"/>
                    </a:solidFill>
                  </a:rPr>
                  <a:t>Throughput: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2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𝑁</m:t>
                        </m:r>
                      </m:num>
                      <m:den>
                        <m:sSub>
                          <m:sSubPr>
                            <m:ctrlPr>
                              <a:rPr lang="en-US" sz="22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2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de-DE" sz="22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𝑝𝑖𝑝𝑒</m:t>
                            </m:r>
                          </m:sub>
                        </m:sSub>
                      </m:den>
                    </m:f>
                    <m:r>
                      <a:rPr lang="de-DE" sz="2200" b="0" i="1" smtClean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  <m:r>
                      <a:rPr lang="de-DE" sz="22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≈</m:t>
                    </m:r>
                    <m:r>
                      <a:rPr lang="de-DE" sz="2200" b="0" i="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</a:rPr>
                  <a:t> </a:t>
                </a:r>
                <a:r>
                  <a:rPr lang="en-US" sz="2200" dirty="0">
                    <a:solidFill>
                      <a:schemeClr val="bg1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de-DE" sz="2200" b="0" i="1" smtClean="0">
                        <a:solidFill>
                          <a:srgbClr val="000000"/>
                        </a:solidFill>
                        <a:latin typeface="Cambria Math"/>
                      </a:rPr>
                      <m:t>𝑁</m:t>
                    </m:r>
                    <m:r>
                      <a:rPr lang="de-DE" sz="22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≫</m:t>
                    </m:r>
                    <m:r>
                      <a:rPr lang="de-DE" sz="22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𝑚</m:t>
                    </m:r>
                  </m:oMath>
                </a14:m>
                <a:endParaRPr lang="en-US" sz="22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6348" y="5723472"/>
                <a:ext cx="4817940" cy="498598"/>
              </a:xfrm>
              <a:prstGeom prst="rect">
                <a:avLst/>
              </a:prstGeom>
              <a:blipFill rotWithShape="0">
                <a:blip r:embed="rId4"/>
                <a:stretch>
                  <a:fillRect l="-1643" t="-136585" b="-2085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Gerade Verbindung mit Pfeil 5"/>
          <p:cNvCxnSpPr/>
          <p:nvPr/>
        </p:nvCxnSpPr>
        <p:spPr bwMode="auto">
          <a:xfrm flipV="1">
            <a:off x="3482939" y="5393224"/>
            <a:ext cx="1603409" cy="450365"/>
          </a:xfrm>
          <a:prstGeom prst="straightConnector1">
            <a:avLst/>
          </a:prstGeom>
          <a:gradFill rotWithShape="0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Gerade Verbindung mit Pfeil 6"/>
          <p:cNvCxnSpPr>
            <a:endCxn id="5" idx="1"/>
          </p:cNvCxnSpPr>
          <p:nvPr/>
        </p:nvCxnSpPr>
        <p:spPr bwMode="auto">
          <a:xfrm>
            <a:off x="3482939" y="5843589"/>
            <a:ext cx="1603409" cy="129182"/>
          </a:xfrm>
          <a:prstGeom prst="straightConnector1">
            <a:avLst/>
          </a:prstGeom>
          <a:gradFill rotWithShape="0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2138227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Pipelining: Beyond multiplication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95999" y="1574801"/>
            <a:ext cx="11283667" cy="4455012"/>
          </a:xfrm>
        </p:spPr>
        <p:txBody>
          <a:bodyPr/>
          <a:lstStyle/>
          <a:p>
            <a:r>
              <a:rPr lang="en-US" sz="2600" dirty="0"/>
              <a:t>Typical number of pipeline stages on modern CPUs: </a:t>
            </a:r>
          </a:p>
          <a:p>
            <a:pPr lvl="1"/>
            <a:r>
              <a:rPr lang="en-US" sz="2600" dirty="0"/>
              <a:t>2-5 for most (important) hardware pipelines: </a:t>
            </a:r>
            <a:r>
              <a:rPr lang="en-US" sz="2600" b="1" dirty="0" err="1">
                <a:solidFill>
                  <a:srgbClr val="C00000"/>
                </a:solidFill>
              </a:rPr>
              <a:t>L</a:t>
            </a:r>
            <a:r>
              <a:rPr lang="en-US" sz="2600" dirty="0" err="1"/>
              <a:t>oa</a:t>
            </a:r>
            <a:r>
              <a:rPr lang="en-US" sz="2600" b="1" dirty="0" err="1">
                <a:solidFill>
                  <a:srgbClr val="C00000"/>
                </a:solidFill>
              </a:rPr>
              <a:t>D</a:t>
            </a:r>
            <a:r>
              <a:rPr lang="en-US" sz="2600" dirty="0"/>
              <a:t>; </a:t>
            </a:r>
            <a:r>
              <a:rPr lang="en-US" sz="2600" b="1" dirty="0" err="1">
                <a:solidFill>
                  <a:srgbClr val="C00000"/>
                </a:solidFill>
              </a:rPr>
              <a:t>ST</a:t>
            </a:r>
            <a:r>
              <a:rPr lang="en-US" sz="2600" dirty="0" err="1"/>
              <a:t>ore</a:t>
            </a:r>
            <a:r>
              <a:rPr lang="en-US" sz="2600" dirty="0"/>
              <a:t>; </a:t>
            </a:r>
            <a:r>
              <a:rPr lang="en-US" sz="2600" b="1" dirty="0">
                <a:solidFill>
                  <a:srgbClr val="C00000"/>
                </a:solidFill>
              </a:rPr>
              <a:t>MULT</a:t>
            </a:r>
            <a:r>
              <a:rPr lang="en-US" sz="2600" dirty="0"/>
              <a:t>; </a:t>
            </a:r>
            <a:r>
              <a:rPr lang="en-US" sz="2600" b="1" dirty="0">
                <a:solidFill>
                  <a:srgbClr val="C00000"/>
                </a:solidFill>
              </a:rPr>
              <a:t>ADD</a:t>
            </a:r>
          </a:p>
          <a:p>
            <a:pPr lvl="1"/>
            <a:r>
              <a:rPr lang="en-US" sz="2600" dirty="0"/>
              <a:t>&gt;&gt;10 for other floating point pipelines: </a:t>
            </a:r>
            <a:r>
              <a:rPr lang="en-US" sz="2600" b="1" dirty="0" err="1">
                <a:solidFill>
                  <a:srgbClr val="C00000"/>
                </a:solidFill>
              </a:rPr>
              <a:t>DIV</a:t>
            </a:r>
            <a:r>
              <a:rPr lang="en-US" sz="2600" dirty="0" err="1"/>
              <a:t>ide</a:t>
            </a:r>
            <a:r>
              <a:rPr lang="en-US" sz="2600" dirty="0"/>
              <a:t>/</a:t>
            </a:r>
            <a:r>
              <a:rPr lang="en-US" sz="2600" b="1" dirty="0" err="1">
                <a:solidFill>
                  <a:srgbClr val="C00000"/>
                </a:solidFill>
              </a:rPr>
              <a:t>SQ</a:t>
            </a:r>
            <a:r>
              <a:rPr lang="en-US" sz="2600" dirty="0" err="1"/>
              <a:t>uare</a:t>
            </a:r>
            <a:r>
              <a:rPr lang="en-US" sz="2600" b="1" dirty="0" err="1">
                <a:solidFill>
                  <a:srgbClr val="C00000"/>
                </a:solidFill>
              </a:rPr>
              <a:t>R</a:t>
            </a:r>
            <a:r>
              <a:rPr lang="en-US" sz="2600" dirty="0" err="1"/>
              <a:t>oo</a:t>
            </a:r>
            <a:r>
              <a:rPr lang="en-US" sz="2600" b="1" dirty="0" err="1">
                <a:solidFill>
                  <a:srgbClr val="C00000"/>
                </a:solidFill>
              </a:rPr>
              <a:t>T</a:t>
            </a:r>
            <a:r>
              <a:rPr lang="en-US" sz="2600" dirty="0"/>
              <a:t> </a:t>
            </a:r>
          </a:p>
          <a:p>
            <a:pPr lvl="1"/>
            <a:r>
              <a:rPr lang="en-US" sz="2600" dirty="0"/>
              <a:t>Many other </a:t>
            </a:r>
            <a:r>
              <a:rPr lang="en-US" sz="2600" dirty="0" err="1"/>
              <a:t>piplined</a:t>
            </a:r>
            <a:r>
              <a:rPr lang="en-US" sz="2600" dirty="0"/>
              <a:t> ALUs, e.g. integer </a:t>
            </a:r>
            <a:r>
              <a:rPr lang="en-US" sz="2600" dirty="0" err="1"/>
              <a:t>arithmetics</a:t>
            </a:r>
            <a:endParaRPr lang="en-US" sz="2600" dirty="0"/>
          </a:p>
          <a:p>
            <a:endParaRPr lang="en-US" sz="2600" dirty="0"/>
          </a:p>
          <a:p>
            <a:r>
              <a:rPr lang="en-US" sz="2600" dirty="0"/>
              <a:t>Most “older” x86 processors (AMD, Intel): </a:t>
            </a:r>
            <a:br>
              <a:rPr lang="en-US" sz="2600" dirty="0"/>
            </a:br>
            <a:r>
              <a:rPr lang="en-US" sz="2600" dirty="0"/>
              <a:t>1  </a:t>
            </a:r>
            <a:r>
              <a:rPr lang="en-US" sz="2600" dirty="0">
                <a:solidFill>
                  <a:srgbClr val="C00000"/>
                </a:solidFill>
              </a:rPr>
              <a:t>MULT</a:t>
            </a:r>
            <a:r>
              <a:rPr lang="en-US" sz="2600" dirty="0"/>
              <a:t> &amp; 1 </a:t>
            </a:r>
            <a:r>
              <a:rPr lang="en-US" sz="2600" dirty="0">
                <a:solidFill>
                  <a:srgbClr val="C00000"/>
                </a:solidFill>
              </a:rPr>
              <a:t>ADD</a:t>
            </a:r>
            <a:r>
              <a:rPr lang="en-US" sz="2600" dirty="0"/>
              <a:t> floating point unit per processor core</a:t>
            </a:r>
            <a:br>
              <a:rPr lang="en-US" sz="2600" dirty="0"/>
            </a:br>
            <a:r>
              <a:rPr lang="en-US" sz="2600" dirty="0">
                <a:sym typeface="Wingdings" panose="05000000000000000000" pitchFamily="2" charset="2"/>
              </a:rPr>
              <a:t> Max. 1 </a:t>
            </a:r>
            <a:r>
              <a:rPr lang="en-US" sz="2600" dirty="0">
                <a:solidFill>
                  <a:srgbClr val="C00000"/>
                </a:solidFill>
                <a:sym typeface="Wingdings" panose="05000000000000000000" pitchFamily="2" charset="2"/>
              </a:rPr>
              <a:t>MULT</a:t>
            </a:r>
            <a:r>
              <a:rPr lang="en-US" sz="2600" dirty="0">
                <a:sym typeface="Wingdings" panose="05000000000000000000" pitchFamily="2" charset="2"/>
              </a:rPr>
              <a:t> </a:t>
            </a:r>
            <a:r>
              <a:rPr lang="en-US" sz="2600" u="sng" dirty="0">
                <a:sym typeface="Wingdings" panose="05000000000000000000" pitchFamily="2" charset="2"/>
              </a:rPr>
              <a:t>&amp;</a:t>
            </a:r>
            <a:r>
              <a:rPr lang="en-US" sz="2600" dirty="0">
                <a:sym typeface="Wingdings" panose="05000000000000000000" pitchFamily="2" charset="2"/>
              </a:rPr>
              <a:t> 1 </a:t>
            </a:r>
            <a:r>
              <a:rPr lang="en-US" sz="2600" dirty="0">
                <a:solidFill>
                  <a:srgbClr val="C00000"/>
                </a:solidFill>
                <a:sym typeface="Wingdings" panose="05000000000000000000" pitchFamily="2" charset="2"/>
              </a:rPr>
              <a:t>ADD</a:t>
            </a:r>
            <a:r>
              <a:rPr lang="en-US" sz="2600" dirty="0">
                <a:sym typeface="Wingdings" panose="05000000000000000000" pitchFamily="2" charset="2"/>
              </a:rPr>
              <a:t> instruction per cycle</a:t>
            </a:r>
            <a:endParaRPr lang="en-US" sz="2600" dirty="0"/>
          </a:p>
          <a:p>
            <a:pPr marL="311992" lvl="1" indent="0">
              <a:buNone/>
            </a:pPr>
            <a:endParaRPr lang="en-US" sz="2600" dirty="0">
              <a:sym typeface="Wingdings" panose="05000000000000000000" pitchFamily="2" charset="2"/>
            </a:endParaRPr>
          </a:p>
          <a:p>
            <a:endParaRPr lang="en-US" sz="2600" dirty="0"/>
          </a:p>
          <a:p>
            <a:endParaRPr lang="en-US" sz="2600" dirty="0"/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8404585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Pipelining: Beyond multiplication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Latest Intel (Haswell+)  &amp; AMD (</a:t>
            </a:r>
            <a:r>
              <a:rPr lang="en-US" sz="2600" dirty="0" err="1"/>
              <a:t>Interlagos</a:t>
            </a:r>
            <a:r>
              <a:rPr lang="en-US" sz="2600" dirty="0"/>
              <a:t>+): </a:t>
            </a:r>
            <a:br>
              <a:rPr lang="en-US" sz="2600" dirty="0"/>
            </a:br>
            <a:r>
              <a:rPr lang="en-US" sz="2600" dirty="0"/>
              <a:t>1 (AMD) or 2 Floating Point </a:t>
            </a:r>
            <a:r>
              <a:rPr lang="en-US" sz="2600" dirty="0">
                <a:solidFill>
                  <a:srgbClr val="C00000"/>
                </a:solidFill>
              </a:rPr>
              <a:t>Fused </a:t>
            </a:r>
            <a:r>
              <a:rPr lang="en-US" sz="2600" dirty="0" err="1">
                <a:solidFill>
                  <a:srgbClr val="C00000"/>
                </a:solidFill>
              </a:rPr>
              <a:t>MultiplyAdd</a:t>
            </a:r>
            <a:r>
              <a:rPr lang="en-US" sz="2600" dirty="0">
                <a:solidFill>
                  <a:srgbClr val="C00000"/>
                </a:solidFill>
              </a:rPr>
              <a:t> </a:t>
            </a:r>
            <a:r>
              <a:rPr lang="en-US" sz="2600" dirty="0"/>
              <a:t>(</a:t>
            </a:r>
            <a:r>
              <a:rPr lang="en-US" sz="2600" dirty="0">
                <a:solidFill>
                  <a:srgbClr val="C00000"/>
                </a:solidFill>
              </a:rPr>
              <a:t>FMA</a:t>
            </a:r>
            <a:r>
              <a:rPr lang="en-US" sz="2600" dirty="0"/>
              <a:t>) units </a:t>
            </a:r>
          </a:p>
          <a:p>
            <a:pPr lvl="1"/>
            <a:r>
              <a:rPr lang="en-US" sz="2600" dirty="0"/>
              <a:t>FMA3 instruction: s= s + a*b 	</a:t>
            </a:r>
            <a:r>
              <a:rPr lang="en-US" sz="2600" dirty="0">
                <a:sym typeface="Wingdings" panose="05000000000000000000" pitchFamily="2" charset="2"/>
              </a:rPr>
              <a:t> 1 Input register (s) is overwritten</a:t>
            </a:r>
            <a:endParaRPr lang="en-US" sz="2600" dirty="0"/>
          </a:p>
          <a:p>
            <a:pPr lvl="1"/>
            <a:r>
              <a:rPr lang="en-US" sz="2600" dirty="0"/>
              <a:t>FMA4 instruction: s= r + a*b	</a:t>
            </a:r>
            <a:r>
              <a:rPr lang="en-US" sz="2600" dirty="0">
                <a:sym typeface="Wingdings" panose="05000000000000000000" pitchFamily="2" charset="2"/>
              </a:rPr>
              <a:t> No input register is modified</a:t>
            </a:r>
            <a:br>
              <a:rPr lang="en-US" sz="2600" dirty="0">
                <a:sym typeface="Wingdings" panose="05000000000000000000" pitchFamily="2" charset="2"/>
              </a:rPr>
            </a:br>
            <a:endParaRPr lang="en-US" sz="2600" dirty="0"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en-US" sz="2600" dirty="0">
                <a:sym typeface="Wingdings" panose="05000000000000000000" pitchFamily="2" charset="2"/>
              </a:rPr>
              <a:t> Max. 2 (1) FMA instruction per cycle for Intel (AMD) processors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1601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Costs of arithmetic instructions</a:t>
            </a:r>
            <a:br>
              <a:rPr lang="en-US" dirty="0"/>
            </a:br>
            <a:r>
              <a:rPr lang="en-US" sz="3600" i="1" dirty="0"/>
              <a:t>Intel </a:t>
            </a:r>
            <a:r>
              <a:rPr lang="en-US" sz="3600" i="1" dirty="0" err="1"/>
              <a:t>SandyBridge</a:t>
            </a:r>
            <a:endParaRPr lang="en-US" sz="3600" i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5663241"/>
            <a:ext cx="12192000" cy="510588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/>
              <a:t>Consequence: </a:t>
            </a:r>
            <a:r>
              <a:rPr lang="en-US" sz="2800" dirty="0">
                <a:solidFill>
                  <a:srgbClr val="C00000"/>
                </a:solidFill>
              </a:rPr>
              <a:t>Avoid expensive instructions in hot spots!</a:t>
            </a:r>
          </a:p>
          <a:p>
            <a:pPr algn="ctr"/>
            <a:endParaRPr lang="en-US" sz="2800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506695"/>
              </p:ext>
            </p:extLst>
          </p:nvPr>
        </p:nvGraphicFramePr>
        <p:xfrm>
          <a:off x="1215998" y="1563573"/>
          <a:ext cx="7171362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04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904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904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788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Instruction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Latency [cy/instruction]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Throughput [instruction/cy]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ADD DP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</a:rPr>
                        <a:t> (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3 </a:t>
                      </a:r>
                      <a:r>
                        <a:rPr lang="en-US" b="1" baseline="0" dirty="0">
                          <a:solidFill>
                            <a:srgbClr val="00B050"/>
                          </a:solidFill>
                        </a:rPr>
                        <a:t>(</a:t>
                      </a:r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1 (1)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MULT DP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</a:rPr>
                        <a:t> (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5 (5)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B050"/>
                          </a:solidFill>
                        </a:rPr>
                        <a:t>1 (1)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SQRT DP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1/44 = 0.023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SQRT 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1/28 = 0.036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DIV DP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1/44 = 0.023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EXP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</a:rPr>
                        <a:t> DP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83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1/83 = 0.012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SIN DP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79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1/79 = 0.013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5" name="Legende mit Linie 1 (Markierungsleiste) 5"/>
          <p:cNvSpPr/>
          <p:nvPr/>
        </p:nvSpPr>
        <p:spPr bwMode="auto">
          <a:xfrm>
            <a:off x="8680028" y="340052"/>
            <a:ext cx="3230328" cy="1066800"/>
          </a:xfrm>
          <a:prstGeom prst="accentCallout1">
            <a:avLst>
              <a:gd name="adj1" fmla="val 37691"/>
              <a:gd name="adj2" fmla="val -2443"/>
              <a:gd name="adj3" fmla="val 123117"/>
              <a:gd name="adj4" fmla="val -102312"/>
            </a:avLst>
          </a:prstGeom>
          <a:solidFill>
            <a:srgbClr val="FFC000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charset="0"/>
              </a:rPr>
              <a:t>Latency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 [cycles/instruction]</a:t>
            </a:r>
            <a:br>
              <a:rPr lang="en-US" dirty="0">
                <a:solidFill>
                  <a:schemeClr val="bg1"/>
                </a:solidFill>
                <a:latin typeface="Arial" charset="0"/>
              </a:rPr>
            </a:br>
            <a:r>
              <a:rPr lang="en-US" dirty="0">
                <a:solidFill>
                  <a:schemeClr val="bg1"/>
                </a:solidFill>
                <a:latin typeface="Arial" charset="0"/>
              </a:rPr>
              <a:t>Depth of pipeline, i.e.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Arial" charset="0"/>
              </a:rPr>
              <a:t>cycles to execute </a:t>
            </a:r>
            <a:br>
              <a:rPr lang="en-US" dirty="0">
                <a:solidFill>
                  <a:schemeClr val="bg1"/>
                </a:solidFill>
                <a:latin typeface="Arial" charset="0"/>
              </a:rPr>
            </a:br>
            <a:r>
              <a:rPr lang="en-US" dirty="0">
                <a:solidFill>
                  <a:schemeClr val="bg1"/>
                </a:solidFill>
                <a:latin typeface="Arial" charset="0"/>
              </a:rPr>
              <a:t>a single instruction (worst case)</a:t>
            </a:r>
          </a:p>
        </p:txBody>
      </p:sp>
      <p:sp>
        <p:nvSpPr>
          <p:cNvPr id="6" name="Legende mit Linie 3 5"/>
          <p:cNvSpPr/>
          <p:nvPr/>
        </p:nvSpPr>
        <p:spPr bwMode="auto">
          <a:xfrm>
            <a:off x="8680028" y="1594815"/>
            <a:ext cx="3493634" cy="1066800"/>
          </a:xfrm>
          <a:prstGeom prst="borderCallout3">
            <a:avLst>
              <a:gd name="adj1" fmla="val 51403"/>
              <a:gd name="adj2" fmla="val -3348"/>
              <a:gd name="adj3" fmla="val 51254"/>
              <a:gd name="adj4" fmla="val -796"/>
              <a:gd name="adj5" fmla="val 51238"/>
              <a:gd name="adj6" fmla="val -3958"/>
              <a:gd name="adj7" fmla="val 33050"/>
              <a:gd name="adj8" fmla="val -11645"/>
            </a:avLst>
          </a:prstGeom>
          <a:solidFill>
            <a:srgbClr val="FFC000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charset="0"/>
              </a:rPr>
              <a:t>Throughput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 [instruction/cycle]</a:t>
            </a:r>
            <a:br>
              <a:rPr lang="en-US" dirty="0">
                <a:solidFill>
                  <a:schemeClr val="bg1"/>
                </a:solidFill>
                <a:latin typeface="Arial" charset="0"/>
              </a:rPr>
            </a:br>
            <a:r>
              <a:rPr lang="en-US" dirty="0">
                <a:solidFill>
                  <a:schemeClr val="bg1"/>
                </a:solidFill>
                <a:latin typeface="Arial" charset="0"/>
              </a:rPr>
              <a:t>Cycles per instruction 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Arial" charset="0"/>
              </a:rPr>
              <a:t>if pipeline is full </a:t>
            </a:r>
            <a:br>
              <a:rPr lang="en-US" dirty="0">
                <a:solidFill>
                  <a:schemeClr val="bg1"/>
                </a:solidFill>
                <a:latin typeface="Arial" charset="0"/>
              </a:rPr>
            </a:br>
            <a:r>
              <a:rPr lang="en-US" dirty="0">
                <a:solidFill>
                  <a:schemeClr val="bg1"/>
                </a:solidFill>
                <a:latin typeface="Arial" charset="0"/>
              </a:rPr>
              <a:t>(best case: 1 instruction/cycle)</a:t>
            </a:r>
          </a:p>
        </p:txBody>
      </p:sp>
      <p:sp>
        <p:nvSpPr>
          <p:cNvPr id="7" name="Geschweifte Klammer rechts 6"/>
          <p:cNvSpPr/>
          <p:nvPr/>
        </p:nvSpPr>
        <p:spPr>
          <a:xfrm flipH="1">
            <a:off x="906553" y="2485995"/>
            <a:ext cx="250686" cy="2134771"/>
          </a:xfrm>
          <a:prstGeom prst="rightBrace">
            <a:avLst>
              <a:gd name="adj1" fmla="val 77083"/>
              <a:gd name="adj2" fmla="val 50000"/>
            </a:avLst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D9A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 rot="16200000">
            <a:off x="-143928" y="3368713"/>
            <a:ext cx="1438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2D9A"/>
                </a:solidFill>
                <a:latin typeface="Arial" charset="0"/>
              </a:rPr>
              <a:t>Instructions</a:t>
            </a:r>
          </a:p>
        </p:txBody>
      </p:sp>
      <p:sp>
        <p:nvSpPr>
          <p:cNvPr id="9" name="Geschweifte Klammer rechts 8"/>
          <p:cNvSpPr/>
          <p:nvPr/>
        </p:nvSpPr>
        <p:spPr>
          <a:xfrm flipH="1">
            <a:off x="935922" y="4697074"/>
            <a:ext cx="221366" cy="846116"/>
          </a:xfrm>
          <a:prstGeom prst="rightBrace">
            <a:avLst>
              <a:gd name="adj1" fmla="val 77083"/>
              <a:gd name="adj2" fmla="val 50000"/>
            </a:avLst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D9A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 rot="16200000">
            <a:off x="-233434" y="4548229"/>
            <a:ext cx="13901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2D9A"/>
                </a:solidFill>
                <a:latin typeface="Arial" charset="0"/>
              </a:rPr>
              <a:t>Library</a:t>
            </a:r>
            <a:br>
              <a:rPr lang="en-US" dirty="0">
                <a:solidFill>
                  <a:srgbClr val="002D9A"/>
                </a:solidFill>
                <a:latin typeface="Arial" charset="0"/>
              </a:rPr>
            </a:br>
            <a:r>
              <a:rPr lang="en-US" dirty="0">
                <a:solidFill>
                  <a:srgbClr val="002D9A"/>
                </a:solidFill>
                <a:latin typeface="Arial" charset="0"/>
              </a:rPr>
              <a:t> calls</a:t>
            </a:r>
          </a:p>
          <a:p>
            <a:pPr algn="ctr"/>
            <a:r>
              <a:rPr lang="en-US" dirty="0">
                <a:solidFill>
                  <a:srgbClr val="002D9A"/>
                </a:solidFill>
                <a:latin typeface="Arial" charset="0"/>
              </a:rPr>
              <a:t>(</a:t>
            </a:r>
            <a:r>
              <a:rPr lang="en-US" b="1" dirty="0" err="1">
                <a:solidFill>
                  <a:srgbClr val="C00000"/>
                </a:solidFill>
                <a:latin typeface="Arial" charset="0"/>
              </a:rPr>
              <a:t>glibc</a:t>
            </a:r>
            <a:r>
              <a:rPr lang="en-US" b="1" dirty="0">
                <a:solidFill>
                  <a:srgbClr val="C00000"/>
                </a:solidFill>
                <a:latin typeface="Arial" charset="0"/>
              </a:rPr>
              <a:t> 2.12</a:t>
            </a:r>
            <a:r>
              <a:rPr lang="en-US" dirty="0">
                <a:solidFill>
                  <a:srgbClr val="002D9A"/>
                </a:solidFill>
                <a:latin typeface="Arial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186926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Pipelining: Potential problems</a:t>
            </a:r>
            <a:br>
              <a:rPr lang="en-US" dirty="0"/>
            </a:br>
            <a:r>
              <a:rPr lang="en-US" i="1" dirty="0"/>
              <a:t>Data dependencies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867228" y="1807192"/>
            <a:ext cx="4038600" cy="120032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…</a:t>
            </a:r>
          </a:p>
          <a:p>
            <a:r>
              <a:rPr 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for(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=1; 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&lt;n; ++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 	</a:t>
            </a:r>
          </a:p>
          <a:p>
            <a:r>
              <a:rPr 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a[</a:t>
            </a:r>
            <a:r>
              <a:rPr lang="en-US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] = a[</a:t>
            </a:r>
            <a:r>
              <a:rPr lang="en-US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i-1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] + s;</a:t>
            </a:r>
          </a:p>
          <a:p>
            <a:r>
              <a:rPr 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…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897923" y="4692744"/>
            <a:ext cx="4038600" cy="120032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…</a:t>
            </a:r>
          </a:p>
          <a:p>
            <a:r>
              <a:rPr 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for(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=1; 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&lt;n; ++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 	</a:t>
            </a:r>
          </a:p>
          <a:p>
            <a:r>
              <a:rPr 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a[</a:t>
            </a:r>
            <a:r>
              <a:rPr lang="en-US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] = a[</a:t>
            </a:r>
            <a:r>
              <a:rPr lang="en-US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] + s;</a:t>
            </a:r>
          </a:p>
          <a:p>
            <a:r>
              <a:rPr 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…</a:t>
            </a:r>
          </a:p>
        </p:txBody>
      </p:sp>
      <p:sp>
        <p:nvSpPr>
          <p:cNvPr id="6" name="Legende mit Linie 1 (Markierungsleiste) 4"/>
          <p:cNvSpPr/>
          <p:nvPr/>
        </p:nvSpPr>
        <p:spPr bwMode="auto">
          <a:xfrm>
            <a:off x="897923" y="3244339"/>
            <a:ext cx="1637883" cy="1024931"/>
          </a:xfrm>
          <a:prstGeom prst="accentCallout1">
            <a:avLst>
              <a:gd name="adj1" fmla="val 35417"/>
              <a:gd name="adj2" fmla="val 111299"/>
              <a:gd name="adj3" fmla="val -60158"/>
              <a:gd name="adj4" fmla="val 185866"/>
            </a:avLst>
          </a:prstGeom>
          <a:solidFill>
            <a:srgbClr val="FFC000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1 floating point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operation (1 F)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per iteration</a:t>
            </a:r>
          </a:p>
        </p:txBody>
      </p:sp>
      <p:cxnSp>
        <p:nvCxnSpPr>
          <p:cNvPr id="7" name="Gerade Verbindung mit Pfeil 6"/>
          <p:cNvCxnSpPr/>
          <p:nvPr/>
        </p:nvCxnSpPr>
        <p:spPr bwMode="auto">
          <a:xfrm>
            <a:off x="2737729" y="3603625"/>
            <a:ext cx="1006957" cy="1708604"/>
          </a:xfrm>
          <a:prstGeom prst="straightConnector1">
            <a:avLst/>
          </a:prstGeom>
          <a:gradFill rotWithShape="0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0" scaled="1"/>
          </a:gra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Rechteck 9"/>
          <p:cNvSpPr/>
          <p:nvPr/>
        </p:nvSpPr>
        <p:spPr bwMode="auto">
          <a:xfrm>
            <a:off x="6347690" y="3928724"/>
            <a:ext cx="1202459" cy="35470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a[5]=a[5]+s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hteck 10"/>
          <p:cNvSpPr/>
          <p:nvPr/>
        </p:nvSpPr>
        <p:spPr bwMode="auto">
          <a:xfrm>
            <a:off x="6297898" y="1136158"/>
            <a:ext cx="1191489" cy="36650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a[4]=</a:t>
            </a:r>
            <a:r>
              <a:rPr lang="en-US" dirty="0">
                <a:latin typeface="Arial" charset="0"/>
              </a:rPr>
              <a:t>a[</a:t>
            </a:r>
            <a:r>
              <a:rPr lang="en-US" dirty="0"/>
              <a:t>3]+s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hteck 11"/>
          <p:cNvSpPr/>
          <p:nvPr/>
        </p:nvSpPr>
        <p:spPr bwMode="auto">
          <a:xfrm>
            <a:off x="6300596" y="1126507"/>
            <a:ext cx="1191489" cy="36650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a[3]=</a:t>
            </a:r>
            <a:r>
              <a:rPr lang="en-US" dirty="0">
                <a:latin typeface="Arial" charset="0"/>
              </a:rPr>
              <a:t>a[</a:t>
            </a:r>
            <a:r>
              <a:rPr lang="en-US" dirty="0"/>
              <a:t>2]+s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hteck 12"/>
          <p:cNvSpPr/>
          <p:nvPr/>
        </p:nvSpPr>
        <p:spPr bwMode="auto">
          <a:xfrm>
            <a:off x="6813835" y="1132314"/>
            <a:ext cx="413657" cy="406583"/>
          </a:xfrm>
          <a:prstGeom prst="rect">
            <a:avLst/>
          </a:prstGeom>
          <a:solidFill>
            <a:srgbClr val="FFFFFF">
              <a:alpha val="59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hteck 13"/>
          <p:cNvSpPr/>
          <p:nvPr/>
        </p:nvSpPr>
        <p:spPr bwMode="auto">
          <a:xfrm>
            <a:off x="6260684" y="1601461"/>
            <a:ext cx="1328882" cy="460026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hteck 14"/>
          <p:cNvSpPr/>
          <p:nvPr/>
        </p:nvSpPr>
        <p:spPr bwMode="auto">
          <a:xfrm>
            <a:off x="6260684" y="2151543"/>
            <a:ext cx="1328881" cy="460026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hteck 15"/>
          <p:cNvSpPr/>
          <p:nvPr/>
        </p:nvSpPr>
        <p:spPr bwMode="auto">
          <a:xfrm>
            <a:off x="6260685" y="2721769"/>
            <a:ext cx="1328880" cy="460026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hteck 16"/>
          <p:cNvSpPr/>
          <p:nvPr/>
        </p:nvSpPr>
        <p:spPr bwMode="auto">
          <a:xfrm>
            <a:off x="6305359" y="1655325"/>
            <a:ext cx="1202459" cy="35470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a[1]=a[0]+s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chteck 17"/>
          <p:cNvSpPr/>
          <p:nvPr/>
        </p:nvSpPr>
        <p:spPr bwMode="auto">
          <a:xfrm>
            <a:off x="6253756" y="1584464"/>
            <a:ext cx="1328880" cy="1594183"/>
          </a:xfrm>
          <a:prstGeom prst="rect">
            <a:avLst/>
          </a:prstGeom>
          <a:noFill/>
          <a:ln w="38100" cap="flat" cmpd="sng" algn="ctr">
            <a:solidFill>
              <a:srgbClr val="012D9A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12D9A"/>
              </a:solidFill>
              <a:effectLst/>
              <a:latin typeface="Arial" charset="0"/>
            </a:endParaRPr>
          </a:p>
        </p:txBody>
      </p:sp>
      <p:sp>
        <p:nvSpPr>
          <p:cNvPr id="19" name="Rechteck 18"/>
          <p:cNvSpPr/>
          <p:nvPr/>
        </p:nvSpPr>
        <p:spPr bwMode="auto">
          <a:xfrm>
            <a:off x="6297898" y="1136773"/>
            <a:ext cx="1202459" cy="35470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a[2]=a[1]+s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echteck 19"/>
          <p:cNvSpPr/>
          <p:nvPr/>
        </p:nvSpPr>
        <p:spPr bwMode="auto">
          <a:xfrm>
            <a:off x="6835564" y="1103122"/>
            <a:ext cx="413657" cy="406583"/>
          </a:xfrm>
          <a:prstGeom prst="rect">
            <a:avLst/>
          </a:prstGeom>
          <a:solidFill>
            <a:srgbClr val="FFFFFF">
              <a:alpha val="59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Rechteck 20"/>
          <p:cNvSpPr/>
          <p:nvPr/>
        </p:nvSpPr>
        <p:spPr bwMode="auto">
          <a:xfrm>
            <a:off x="5951840" y="3223359"/>
            <a:ext cx="1911927" cy="6551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7745777" y="1490013"/>
            <a:ext cx="29542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chemeClr val="bg1"/>
                </a:solidFill>
              </a:rPr>
              <a:t>Performance model: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Code: 1 F / 3 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Hardware: 3.5 GHz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(3.5 </a:t>
            </a:r>
            <a:r>
              <a:rPr lang="en-US" dirty="0" err="1">
                <a:solidFill>
                  <a:schemeClr val="bg1"/>
                </a:solidFill>
              </a:rPr>
              <a:t>Gcy</a:t>
            </a:r>
            <a:r>
              <a:rPr lang="en-US" dirty="0">
                <a:solidFill>
                  <a:schemeClr val="bg1"/>
                </a:solidFill>
              </a:rPr>
              <a:t>/s)</a:t>
            </a:r>
          </a:p>
          <a:p>
            <a:pPr marL="285750" indent="-285750">
              <a:buFont typeface="Wingdings"/>
              <a:buChar char="à"/>
            </a:pPr>
            <a:endParaRPr lang="en-US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285750" indent="-285750" algn="ctr">
              <a:buFont typeface="Wingdings"/>
              <a:buChar char="à"/>
            </a:pPr>
            <a:r>
              <a:rPr lang="en-US" b="1" dirty="0">
                <a:solidFill>
                  <a:schemeClr val="bg1"/>
                </a:solidFill>
                <a:sym typeface="Wingdings" panose="05000000000000000000" pitchFamily="2" charset="2"/>
              </a:rPr>
              <a:t>Expect: 1.17 GF/s</a:t>
            </a:r>
          </a:p>
        </p:txBody>
      </p:sp>
      <p:sp>
        <p:nvSpPr>
          <p:cNvPr id="23" name="Rechteck 22"/>
          <p:cNvSpPr/>
          <p:nvPr/>
        </p:nvSpPr>
        <p:spPr bwMode="auto">
          <a:xfrm>
            <a:off x="6353626" y="3937220"/>
            <a:ext cx="1191489" cy="36650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a[4]=</a:t>
            </a:r>
            <a:r>
              <a:rPr lang="en-US" dirty="0">
                <a:latin typeface="Arial" charset="0"/>
              </a:rPr>
              <a:t>a[</a:t>
            </a:r>
            <a:r>
              <a:rPr lang="en-US" dirty="0"/>
              <a:t>4]+s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Rechteck 23"/>
          <p:cNvSpPr/>
          <p:nvPr/>
        </p:nvSpPr>
        <p:spPr bwMode="auto">
          <a:xfrm>
            <a:off x="6337642" y="3928724"/>
            <a:ext cx="1191489" cy="36650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a[3]=</a:t>
            </a:r>
            <a:r>
              <a:rPr lang="en-US" dirty="0">
                <a:latin typeface="Arial" charset="0"/>
              </a:rPr>
              <a:t>a[</a:t>
            </a:r>
            <a:r>
              <a:rPr lang="en-US" dirty="0"/>
              <a:t>3]+s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Rechteck 24"/>
          <p:cNvSpPr/>
          <p:nvPr/>
        </p:nvSpPr>
        <p:spPr bwMode="auto">
          <a:xfrm>
            <a:off x="6316412" y="4402523"/>
            <a:ext cx="1328882" cy="460026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Rechteck 25"/>
          <p:cNvSpPr/>
          <p:nvPr/>
        </p:nvSpPr>
        <p:spPr bwMode="auto">
          <a:xfrm>
            <a:off x="6316412" y="4952605"/>
            <a:ext cx="1328881" cy="460026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Rechteck 26"/>
          <p:cNvSpPr/>
          <p:nvPr/>
        </p:nvSpPr>
        <p:spPr bwMode="auto">
          <a:xfrm>
            <a:off x="6316413" y="5522831"/>
            <a:ext cx="1328880" cy="460026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Rechteck 27"/>
          <p:cNvSpPr/>
          <p:nvPr/>
        </p:nvSpPr>
        <p:spPr bwMode="auto">
          <a:xfrm>
            <a:off x="6380891" y="4468956"/>
            <a:ext cx="1202459" cy="35470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a[1]=a[1]+s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Rechteck 28"/>
          <p:cNvSpPr/>
          <p:nvPr/>
        </p:nvSpPr>
        <p:spPr bwMode="auto">
          <a:xfrm>
            <a:off x="6309484" y="4385526"/>
            <a:ext cx="1328880" cy="1594183"/>
          </a:xfrm>
          <a:prstGeom prst="rect">
            <a:avLst/>
          </a:prstGeom>
          <a:noFill/>
          <a:ln w="38100" cap="flat" cmpd="sng" algn="ctr">
            <a:solidFill>
              <a:srgbClr val="012D9A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12D9A"/>
              </a:solidFill>
              <a:effectLst/>
              <a:latin typeface="Arial" charset="0"/>
            </a:endParaRPr>
          </a:p>
        </p:txBody>
      </p:sp>
      <p:sp>
        <p:nvSpPr>
          <p:cNvPr id="30" name="Rechteck 29"/>
          <p:cNvSpPr/>
          <p:nvPr/>
        </p:nvSpPr>
        <p:spPr bwMode="auto">
          <a:xfrm>
            <a:off x="6353626" y="3949021"/>
            <a:ext cx="1202459" cy="35470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a[2]=a[2]+s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Rechteck 30"/>
          <p:cNvSpPr/>
          <p:nvPr/>
        </p:nvSpPr>
        <p:spPr bwMode="auto">
          <a:xfrm>
            <a:off x="6007568" y="6024421"/>
            <a:ext cx="1911927" cy="6551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7745777" y="4448438"/>
            <a:ext cx="29542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chemeClr val="bg1"/>
                </a:solidFill>
              </a:rPr>
              <a:t>Performance model: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Code: 1 F / 1 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Hardware: 3.5 GHz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(3.5 </a:t>
            </a:r>
            <a:r>
              <a:rPr lang="en-US" dirty="0" err="1">
                <a:solidFill>
                  <a:schemeClr val="bg1"/>
                </a:solidFill>
              </a:rPr>
              <a:t>Gcy</a:t>
            </a:r>
            <a:r>
              <a:rPr lang="en-US" dirty="0">
                <a:solidFill>
                  <a:schemeClr val="bg1"/>
                </a:solidFill>
              </a:rPr>
              <a:t>/s)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en-US" b="1" dirty="0">
                <a:solidFill>
                  <a:schemeClr val="bg1"/>
                </a:solidFill>
                <a:sym typeface="Wingdings" panose="05000000000000000000" pitchFamily="2" charset="2"/>
              </a:rPr>
              <a:t>     Expect: 3.5 GF/s         </a:t>
            </a:r>
          </a:p>
        </p:txBody>
      </p:sp>
    </p:spTree>
    <p:extLst>
      <p:ext uri="{BB962C8B-B14F-4D97-AF65-F5344CB8AC3E}">
        <p14:creationId xmlns:p14="http://schemas.microsoft.com/office/powerpoint/2010/main" val="2145091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7 L 3.75E-6 0.081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.08171 L 3.75E-6 0.1620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33333E-6 L 4.58333E-6 0.0817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07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.16204 L 3.75E-6 0.2393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0.08171 L 4.58333E-6 0.1620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0.16203 L 4.58333E-6 0.2393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0.23935 L 0.00065 0.3145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375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0.0017 0.0754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6 L 3.75E-6 0.0817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074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7037E-7 L -2.70833E-6 0.0761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.08171 L 3.75E-6 0.1620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005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0.07616 L -2.70833E-6 0.1599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9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96296E-6 L 0.00169 0.0754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.16203 L 3.75E-6 0.2393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66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0.15995 L -2.70833E-6 0.23588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96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69 0.07546 L 0.00169 0.15902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67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44444E-6 L -1.875E-6 0.07709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7" grpId="0" animBg="1"/>
      <p:bldP spid="17" grpId="1" animBg="1"/>
      <p:bldP spid="17" grpId="2" animBg="1"/>
      <p:bldP spid="19" grpId="0" animBg="1"/>
      <p:bldP spid="19" grpId="1" animBg="1"/>
      <p:bldP spid="19" grpId="2" animBg="1"/>
      <p:bldP spid="19" grpId="3" animBg="1"/>
      <p:bldP spid="23" grpId="0" animBg="1"/>
      <p:bldP spid="24" grpId="0" animBg="1"/>
      <p:bldP spid="24" grpId="1" animBg="1"/>
      <p:bldP spid="28" grpId="0" animBg="1"/>
      <p:bldP spid="28" grpId="1" animBg="1"/>
      <p:bldP spid="28" grpId="2" animBg="1"/>
      <p:bldP spid="30" grpId="0" animBg="1"/>
      <p:bldP spid="30" grpId="1" animBg="1"/>
      <p:bldP spid="30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What does “clock frequency” mean in computers?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is “memory bandwidth”?</a:t>
            </a:r>
          </a:p>
          <a:p>
            <a:endParaRPr lang="en-US" dirty="0"/>
          </a:p>
          <a:p>
            <a:endParaRPr lang="en-US" dirty="0">
              <a:solidFill>
                <a:srgbClr val="161616"/>
              </a:solidFill>
            </a:endParaRPr>
          </a:p>
          <a:p>
            <a:r>
              <a:rPr lang="en-US" dirty="0"/>
              <a:t>What is SIMD vectorization?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What is </a:t>
            </a:r>
            <a:r>
              <a:rPr lang="en-US" dirty="0" err="1"/>
              <a:t>ccNUMA</a:t>
            </a:r>
            <a:r>
              <a:rPr lang="en-US" dirty="0"/>
              <a:t>?</a:t>
            </a:r>
          </a:p>
          <a:p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de-DE"/>
              <a:t>NLPE 2017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83261" y="1981626"/>
                <a:ext cx="811427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dirty="0">
                    <a:solidFill>
                      <a:srgbClr val="161616"/>
                    </a:solidFill>
                  </a:rPr>
                  <a:t>The “heartbeat” of the CPU. A clock cycle is the smallest unit of time on a CPU chip. Typically &lt; 1ns  </a:t>
                </a:r>
                <a:r>
                  <a:rPr lang="en-US" dirty="0">
                    <a:solidFill>
                      <a:srgbClr val="161616"/>
                    </a:solidFill>
                    <a:sym typeface="Wingdings" panose="05000000000000000000" pitchFamily="2" charset="2"/>
                  </a:rPr>
                  <a:t> 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16161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𝑓</m:t>
                    </m:r>
                    <m:r>
                      <a:rPr lang="en-US" i="1">
                        <a:solidFill>
                          <a:srgbClr val="16161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≳</m:t>
                    </m:r>
                    <m:r>
                      <a:rPr lang="de-DE" i="1">
                        <a:solidFill>
                          <a:srgbClr val="16161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1 </m:t>
                    </m:r>
                    <m:r>
                      <m:rPr>
                        <m:nor/>
                      </m:rPr>
                      <a:rPr lang="de-DE">
                        <a:solidFill>
                          <a:srgbClr val="16161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GHz</m:t>
                    </m:r>
                  </m:oMath>
                </a14:m>
                <a:endParaRPr lang="en-US" dirty="0">
                  <a:solidFill>
                    <a:srgbClr val="161616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261" y="1981626"/>
                <a:ext cx="8114275" cy="646331"/>
              </a:xfrm>
              <a:prstGeom prst="rect">
                <a:avLst/>
              </a:prstGeom>
              <a:blipFill rotWithShape="0">
                <a:blip r:embed="rId2"/>
                <a:stretch>
                  <a:fillRect l="-676" t="-4717" r="-127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87544" y="3166363"/>
                <a:ext cx="52267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dirty="0">
                    <a:solidFill>
                      <a:srgbClr val="161616"/>
                    </a:solidFill>
                  </a:rPr>
                  <a:t>Rate of data transfer between main memory (RAM) and CPU chip. Typical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16161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161616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de-DE" i="1">
                            <a:solidFill>
                              <a:srgbClr val="161616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i="1">
                        <a:solidFill>
                          <a:srgbClr val="16161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de-DE" i="1">
                        <a:solidFill>
                          <a:srgbClr val="16161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10…100 </m:t>
                    </m:r>
                    <m:r>
                      <m:rPr>
                        <m:nor/>
                      </m:rPr>
                      <a:rPr lang="de-DE">
                        <a:solidFill>
                          <a:srgbClr val="16161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GB</m:t>
                    </m:r>
                    <m:r>
                      <m:rPr>
                        <m:nor/>
                      </m:rPr>
                      <a:rPr lang="de-DE">
                        <a:solidFill>
                          <a:srgbClr val="16161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m:rPr>
                        <m:nor/>
                      </m:rPr>
                      <a:rPr lang="de-DE">
                        <a:solidFill>
                          <a:srgbClr val="16161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dirty="0">
                    <a:solidFill>
                      <a:srgbClr val="161616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544" y="3166363"/>
                <a:ext cx="5226796" cy="646331"/>
              </a:xfrm>
              <a:prstGeom prst="rect">
                <a:avLst/>
              </a:prstGeom>
              <a:blipFill rotWithShape="0">
                <a:blip r:embed="rId3"/>
                <a:stretch>
                  <a:fillRect l="-932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0"/>
          <p:cNvGrpSpPr/>
          <p:nvPr/>
        </p:nvGrpSpPr>
        <p:grpSpPr>
          <a:xfrm>
            <a:off x="7588370" y="2893320"/>
            <a:ext cx="2133600" cy="2590800"/>
            <a:chOff x="6478200" y="3048000"/>
            <a:chExt cx="2626268" cy="3234000"/>
          </a:xfrm>
        </p:grpSpPr>
        <p:grpSp>
          <p:nvGrpSpPr>
            <p:cNvPr id="12" name="Gruppieren 35"/>
            <p:cNvGrpSpPr/>
            <p:nvPr/>
          </p:nvGrpSpPr>
          <p:grpSpPr>
            <a:xfrm>
              <a:off x="6499198" y="3384600"/>
              <a:ext cx="360002" cy="2880000"/>
              <a:chOff x="4966197" y="3384600"/>
              <a:chExt cx="360002" cy="2880000"/>
            </a:xfrm>
          </p:grpSpPr>
          <p:sp>
            <p:nvSpPr>
              <p:cNvPr id="13" name="Rechteck 15"/>
              <p:cNvSpPr/>
              <p:nvPr/>
            </p:nvSpPr>
            <p:spPr>
              <a:xfrm rot="16200000">
                <a:off x="4786199" y="5724600"/>
                <a:ext cx="720000" cy="360000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:r>
                  <a:rPr lang="en-US" sz="1600" dirty="0">
                    <a:solidFill>
                      <a:srgbClr val="FEFFFF"/>
                    </a:solidFill>
                  </a:rPr>
                  <a:t>A[0]</a:t>
                </a:r>
              </a:p>
            </p:txBody>
          </p:sp>
          <p:sp>
            <p:nvSpPr>
              <p:cNvPr id="14" name="Rechteck 16"/>
              <p:cNvSpPr/>
              <p:nvPr/>
            </p:nvSpPr>
            <p:spPr>
              <a:xfrm rot="16200000">
                <a:off x="4786198" y="5004600"/>
                <a:ext cx="720000" cy="360000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:r>
                  <a:rPr lang="en-US" sz="1600" dirty="0">
                    <a:solidFill>
                      <a:srgbClr val="FEFFFF"/>
                    </a:solidFill>
                  </a:rPr>
                  <a:t>A[1]</a:t>
                </a:r>
              </a:p>
            </p:txBody>
          </p:sp>
          <p:sp>
            <p:nvSpPr>
              <p:cNvPr id="15" name="Rechteck 17"/>
              <p:cNvSpPr/>
              <p:nvPr/>
            </p:nvSpPr>
            <p:spPr>
              <a:xfrm rot="16200000">
                <a:off x="4786199" y="4284600"/>
                <a:ext cx="720000" cy="360000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:r>
                  <a:rPr lang="en-US" sz="1600" dirty="0">
                    <a:solidFill>
                      <a:srgbClr val="FEFFFF"/>
                    </a:solidFill>
                  </a:rPr>
                  <a:t>A[2]</a:t>
                </a:r>
              </a:p>
            </p:txBody>
          </p:sp>
          <p:sp>
            <p:nvSpPr>
              <p:cNvPr id="16" name="Rechteck 18"/>
              <p:cNvSpPr/>
              <p:nvPr/>
            </p:nvSpPr>
            <p:spPr>
              <a:xfrm rot="16200000">
                <a:off x="4786199" y="3564600"/>
                <a:ext cx="720000" cy="360000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:r>
                  <a:rPr lang="en-US" sz="1600" dirty="0">
                    <a:solidFill>
                      <a:srgbClr val="FEFFFF"/>
                    </a:solidFill>
                  </a:rPr>
                  <a:t>A[3]</a:t>
                </a:r>
              </a:p>
            </p:txBody>
          </p:sp>
          <p:sp>
            <p:nvSpPr>
              <p:cNvPr id="17" name="Rechteck 19"/>
              <p:cNvSpPr/>
              <p:nvPr/>
            </p:nvSpPr>
            <p:spPr>
              <a:xfrm>
                <a:off x="4966197" y="3384600"/>
                <a:ext cx="360001" cy="28800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:endParaRPr lang="en-US" sz="1600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18" name="Gruppieren 36"/>
            <p:cNvGrpSpPr/>
            <p:nvPr/>
          </p:nvGrpSpPr>
          <p:grpSpPr>
            <a:xfrm>
              <a:off x="7399198" y="3384000"/>
              <a:ext cx="360002" cy="2898000"/>
              <a:chOff x="5867399" y="3384000"/>
              <a:chExt cx="360002" cy="2898000"/>
            </a:xfrm>
          </p:grpSpPr>
          <p:sp>
            <p:nvSpPr>
              <p:cNvPr id="19" name="Rechteck 20"/>
              <p:cNvSpPr/>
              <p:nvPr/>
            </p:nvSpPr>
            <p:spPr>
              <a:xfrm rot="16200000">
                <a:off x="5687401" y="5742000"/>
                <a:ext cx="720000" cy="360000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:r>
                  <a:rPr lang="en-US" sz="1600" dirty="0">
                    <a:solidFill>
                      <a:srgbClr val="FEFFFF"/>
                    </a:solidFill>
                  </a:rPr>
                  <a:t>B[0]</a:t>
                </a:r>
              </a:p>
            </p:txBody>
          </p:sp>
          <p:sp>
            <p:nvSpPr>
              <p:cNvPr id="20" name="Rechteck 21"/>
              <p:cNvSpPr/>
              <p:nvPr/>
            </p:nvSpPr>
            <p:spPr>
              <a:xfrm rot="16200000">
                <a:off x="5687400" y="5022000"/>
                <a:ext cx="720000" cy="360000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:r>
                  <a:rPr lang="en-US" sz="1600" dirty="0">
                    <a:solidFill>
                      <a:srgbClr val="FEFFFF"/>
                    </a:solidFill>
                  </a:rPr>
                  <a:t>B[1]</a:t>
                </a:r>
              </a:p>
            </p:txBody>
          </p:sp>
          <p:sp>
            <p:nvSpPr>
              <p:cNvPr id="21" name="Rechteck 22"/>
              <p:cNvSpPr/>
              <p:nvPr/>
            </p:nvSpPr>
            <p:spPr>
              <a:xfrm rot="16200000">
                <a:off x="5687401" y="4302000"/>
                <a:ext cx="720000" cy="360000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:r>
                  <a:rPr lang="en-US" sz="1600" dirty="0">
                    <a:solidFill>
                      <a:srgbClr val="FEFFFF"/>
                    </a:solidFill>
                  </a:rPr>
                  <a:t>B[2]</a:t>
                </a:r>
              </a:p>
            </p:txBody>
          </p:sp>
          <p:sp>
            <p:nvSpPr>
              <p:cNvPr id="22" name="Rechteck 23"/>
              <p:cNvSpPr/>
              <p:nvPr/>
            </p:nvSpPr>
            <p:spPr>
              <a:xfrm rot="16200000">
                <a:off x="5687401" y="3582000"/>
                <a:ext cx="720000" cy="360000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:r>
                  <a:rPr lang="en-US" sz="1600" dirty="0">
                    <a:solidFill>
                      <a:srgbClr val="FEFFFF"/>
                    </a:solidFill>
                  </a:rPr>
                  <a:t>B[3]</a:t>
                </a:r>
              </a:p>
            </p:txBody>
          </p:sp>
          <p:sp>
            <p:nvSpPr>
              <p:cNvPr id="23" name="Rechteck 24"/>
              <p:cNvSpPr/>
              <p:nvPr/>
            </p:nvSpPr>
            <p:spPr>
              <a:xfrm>
                <a:off x="5867399" y="3384000"/>
                <a:ext cx="360001" cy="28800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:endParaRPr lang="en-US" sz="1600">
                  <a:solidFill>
                    <a:schemeClr val="bg2"/>
                  </a:solidFill>
                </a:endParaRPr>
              </a:p>
            </p:txBody>
          </p:sp>
        </p:grpSp>
        <p:grpSp>
          <p:nvGrpSpPr>
            <p:cNvPr id="24" name="Gruppieren 37"/>
            <p:cNvGrpSpPr/>
            <p:nvPr/>
          </p:nvGrpSpPr>
          <p:grpSpPr>
            <a:xfrm>
              <a:off x="8479198" y="3384000"/>
              <a:ext cx="360002" cy="2898000"/>
              <a:chOff x="6345598" y="3352800"/>
              <a:chExt cx="360002" cy="2898000"/>
            </a:xfrm>
          </p:grpSpPr>
          <p:sp>
            <p:nvSpPr>
              <p:cNvPr id="25" name="Rechteck 25"/>
              <p:cNvSpPr/>
              <p:nvPr/>
            </p:nvSpPr>
            <p:spPr>
              <a:xfrm rot="16200000">
                <a:off x="6165600" y="5710800"/>
                <a:ext cx="720000" cy="360000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:r>
                  <a:rPr lang="en-US" sz="1600" dirty="0">
                    <a:solidFill>
                      <a:srgbClr val="FEFFFF"/>
                    </a:solidFill>
                  </a:rPr>
                  <a:t>C[0]</a:t>
                </a:r>
              </a:p>
            </p:txBody>
          </p:sp>
          <p:sp>
            <p:nvSpPr>
              <p:cNvPr id="26" name="Rechteck 26"/>
              <p:cNvSpPr/>
              <p:nvPr/>
            </p:nvSpPr>
            <p:spPr>
              <a:xfrm rot="16200000">
                <a:off x="6165599" y="4990800"/>
                <a:ext cx="720000" cy="360000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:r>
                  <a:rPr lang="en-US" sz="1600" dirty="0">
                    <a:solidFill>
                      <a:srgbClr val="FEFFFF"/>
                    </a:solidFill>
                  </a:rPr>
                  <a:t>C[1]</a:t>
                </a:r>
              </a:p>
            </p:txBody>
          </p:sp>
          <p:sp>
            <p:nvSpPr>
              <p:cNvPr id="27" name="Rechteck 27"/>
              <p:cNvSpPr/>
              <p:nvPr/>
            </p:nvSpPr>
            <p:spPr>
              <a:xfrm rot="16200000">
                <a:off x="6165600" y="4270800"/>
                <a:ext cx="720000" cy="360000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:r>
                  <a:rPr lang="en-US" sz="1600" dirty="0">
                    <a:solidFill>
                      <a:srgbClr val="FEFFFF"/>
                    </a:solidFill>
                  </a:rPr>
                  <a:t>C[2]</a:t>
                </a:r>
              </a:p>
            </p:txBody>
          </p:sp>
          <p:sp>
            <p:nvSpPr>
              <p:cNvPr id="28" name="Rechteck 28"/>
              <p:cNvSpPr/>
              <p:nvPr/>
            </p:nvSpPr>
            <p:spPr>
              <a:xfrm rot="16200000">
                <a:off x="6165600" y="3550800"/>
                <a:ext cx="720000" cy="360000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:r>
                  <a:rPr lang="en-US" sz="1600" dirty="0">
                    <a:solidFill>
                      <a:srgbClr val="FEFFFF"/>
                    </a:solidFill>
                  </a:rPr>
                  <a:t>C[3]</a:t>
                </a:r>
              </a:p>
            </p:txBody>
          </p:sp>
          <p:sp>
            <p:nvSpPr>
              <p:cNvPr id="29" name="Rechteck 29"/>
              <p:cNvSpPr/>
              <p:nvPr/>
            </p:nvSpPr>
            <p:spPr>
              <a:xfrm>
                <a:off x="6345598" y="3352800"/>
                <a:ext cx="360001" cy="28800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None/>
                </a:pPr>
                <a:endParaRPr lang="en-US" sz="1600">
                  <a:solidFill>
                    <a:schemeClr val="bg2"/>
                  </a:solidFill>
                </a:endParaRPr>
              </a:p>
            </p:txBody>
          </p:sp>
        </p:grpSp>
        <p:sp>
          <p:nvSpPr>
            <p:cNvPr id="30" name="Ellipse 58"/>
            <p:cNvSpPr/>
            <p:nvPr/>
          </p:nvSpPr>
          <p:spPr>
            <a:xfrm>
              <a:off x="6900169" y="5715000"/>
              <a:ext cx="432000" cy="43200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r>
                <a:rPr lang="en-US" b="1" dirty="0">
                  <a:solidFill>
                    <a:srgbClr val="FEFFFF"/>
                  </a:solidFill>
                </a:rPr>
                <a:t>+</a:t>
              </a:r>
            </a:p>
          </p:txBody>
        </p:sp>
        <p:cxnSp>
          <p:nvCxnSpPr>
            <p:cNvPr id="31" name="Gerade Verbindung mit Pfeil 59"/>
            <p:cNvCxnSpPr/>
            <p:nvPr/>
          </p:nvCxnSpPr>
          <p:spPr>
            <a:xfrm>
              <a:off x="7772400" y="5931000"/>
              <a:ext cx="720000" cy="0"/>
            </a:xfrm>
            <a:prstGeom prst="straightConnector1">
              <a:avLst/>
            </a:prstGeom>
            <a:ln w="19050">
              <a:solidFill>
                <a:srgbClr val="02983B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Ellipse 60"/>
            <p:cNvSpPr/>
            <p:nvPr/>
          </p:nvSpPr>
          <p:spPr>
            <a:xfrm>
              <a:off x="6900169" y="5009437"/>
              <a:ext cx="432000" cy="43200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r>
                <a:rPr lang="en-US" b="1" dirty="0">
                  <a:solidFill>
                    <a:srgbClr val="FEFFFF"/>
                  </a:solidFill>
                </a:rPr>
                <a:t>+</a:t>
              </a:r>
            </a:p>
          </p:txBody>
        </p:sp>
        <p:cxnSp>
          <p:nvCxnSpPr>
            <p:cNvPr id="33" name="Gerade Verbindung mit Pfeil 61"/>
            <p:cNvCxnSpPr/>
            <p:nvPr/>
          </p:nvCxnSpPr>
          <p:spPr>
            <a:xfrm>
              <a:off x="7772400" y="5216437"/>
              <a:ext cx="720000" cy="0"/>
            </a:xfrm>
            <a:prstGeom prst="straightConnector1">
              <a:avLst/>
            </a:prstGeom>
            <a:ln w="19050">
              <a:solidFill>
                <a:srgbClr val="02983B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Ellipse 62"/>
            <p:cNvSpPr/>
            <p:nvPr/>
          </p:nvSpPr>
          <p:spPr>
            <a:xfrm>
              <a:off x="6900169" y="4275000"/>
              <a:ext cx="432000" cy="43200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r>
                <a:rPr lang="en-US" b="1" dirty="0">
                  <a:solidFill>
                    <a:srgbClr val="FEFFFF"/>
                  </a:solidFill>
                </a:rPr>
                <a:t>+</a:t>
              </a:r>
            </a:p>
          </p:txBody>
        </p:sp>
        <p:cxnSp>
          <p:nvCxnSpPr>
            <p:cNvPr id="35" name="Gerade Verbindung mit Pfeil 63"/>
            <p:cNvCxnSpPr/>
            <p:nvPr/>
          </p:nvCxnSpPr>
          <p:spPr>
            <a:xfrm>
              <a:off x="7772400" y="4482000"/>
              <a:ext cx="720000" cy="0"/>
            </a:xfrm>
            <a:prstGeom prst="straightConnector1">
              <a:avLst/>
            </a:prstGeom>
            <a:ln w="19050">
              <a:solidFill>
                <a:srgbClr val="02983B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Ellipse 64"/>
            <p:cNvSpPr/>
            <p:nvPr/>
          </p:nvSpPr>
          <p:spPr>
            <a:xfrm>
              <a:off x="6900169" y="3545999"/>
              <a:ext cx="432000" cy="43200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r>
                <a:rPr lang="en-US" b="1" dirty="0">
                  <a:solidFill>
                    <a:srgbClr val="FEFFFF"/>
                  </a:solidFill>
                </a:rPr>
                <a:t>+</a:t>
              </a:r>
            </a:p>
          </p:txBody>
        </p:sp>
        <p:cxnSp>
          <p:nvCxnSpPr>
            <p:cNvPr id="37" name="Gerade Verbindung mit Pfeil 65"/>
            <p:cNvCxnSpPr/>
            <p:nvPr/>
          </p:nvCxnSpPr>
          <p:spPr>
            <a:xfrm>
              <a:off x="7772400" y="3762000"/>
              <a:ext cx="720000" cy="0"/>
            </a:xfrm>
            <a:prstGeom prst="straightConnector1">
              <a:avLst/>
            </a:prstGeom>
            <a:ln w="19050">
              <a:solidFill>
                <a:srgbClr val="02983B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feld 69"/>
            <p:cNvSpPr txBox="1"/>
            <p:nvPr/>
          </p:nvSpPr>
          <p:spPr>
            <a:xfrm>
              <a:off x="6478200" y="3048000"/>
              <a:ext cx="643747" cy="345768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200" dirty="0">
                  <a:solidFill>
                    <a:srgbClr val="161616"/>
                  </a:solidFill>
                </a:rPr>
                <a:t>R0</a:t>
              </a:r>
            </a:p>
          </p:txBody>
        </p:sp>
        <p:sp>
          <p:nvSpPr>
            <p:cNvPr id="39" name="Textfeld 70"/>
            <p:cNvSpPr txBox="1"/>
            <p:nvPr/>
          </p:nvSpPr>
          <p:spPr>
            <a:xfrm>
              <a:off x="7378200" y="3048000"/>
              <a:ext cx="691748" cy="345768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200" dirty="0">
                  <a:solidFill>
                    <a:srgbClr val="161616"/>
                  </a:solidFill>
                </a:rPr>
                <a:t>R1</a:t>
              </a:r>
            </a:p>
          </p:txBody>
        </p:sp>
        <p:sp>
          <p:nvSpPr>
            <p:cNvPr id="40" name="Textfeld 71"/>
            <p:cNvSpPr txBox="1"/>
            <p:nvPr/>
          </p:nvSpPr>
          <p:spPr>
            <a:xfrm>
              <a:off x="8458200" y="3048000"/>
              <a:ext cx="646268" cy="345768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200" dirty="0">
                  <a:solidFill>
                    <a:srgbClr val="161616"/>
                  </a:solidFill>
                </a:rPr>
                <a:t>R2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585908" y="4261239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1" dirty="0">
                <a:solidFill>
                  <a:srgbClr val="161616"/>
                </a:solidFill>
              </a:rPr>
              <a:t>S</a:t>
            </a:r>
            <a:r>
              <a:rPr lang="en-US" dirty="0">
                <a:solidFill>
                  <a:srgbClr val="161616"/>
                </a:solidFill>
              </a:rPr>
              <a:t>ingle </a:t>
            </a:r>
            <a:r>
              <a:rPr lang="en-US" b="1" dirty="0">
                <a:solidFill>
                  <a:srgbClr val="161616"/>
                </a:solidFill>
              </a:rPr>
              <a:t>I</a:t>
            </a:r>
            <a:r>
              <a:rPr lang="en-US" dirty="0">
                <a:solidFill>
                  <a:srgbClr val="161616"/>
                </a:solidFill>
              </a:rPr>
              <a:t>nstruction </a:t>
            </a:r>
            <a:r>
              <a:rPr lang="en-US" b="1" dirty="0">
                <a:solidFill>
                  <a:srgbClr val="161616"/>
                </a:solidFill>
              </a:rPr>
              <a:t>M</a:t>
            </a:r>
            <a:r>
              <a:rPr lang="en-US" dirty="0">
                <a:solidFill>
                  <a:srgbClr val="161616"/>
                </a:solidFill>
              </a:rPr>
              <a:t>ultiple </a:t>
            </a:r>
            <a:r>
              <a:rPr lang="en-US" b="1" dirty="0">
                <a:solidFill>
                  <a:srgbClr val="161616"/>
                </a:solidFill>
              </a:rPr>
              <a:t>D</a:t>
            </a:r>
            <a:r>
              <a:rPr lang="en-US" dirty="0">
                <a:solidFill>
                  <a:srgbClr val="161616"/>
                </a:solidFill>
              </a:rPr>
              <a:t>ata.</a:t>
            </a:r>
            <a:br>
              <a:rPr lang="en-US" dirty="0">
                <a:solidFill>
                  <a:srgbClr val="161616"/>
                </a:solidFill>
              </a:rPr>
            </a:br>
            <a:r>
              <a:rPr lang="en-US" dirty="0">
                <a:solidFill>
                  <a:srgbClr val="161616"/>
                </a:solidFill>
              </a:rPr>
              <a:t>Data-parallel load/store and execution units.</a:t>
            </a:r>
          </a:p>
        </p:txBody>
      </p:sp>
      <p:cxnSp>
        <p:nvCxnSpPr>
          <p:cNvPr id="43" name="Gerade Verbindung 3"/>
          <p:cNvCxnSpPr>
            <a:stCxn id="45" idx="3"/>
            <a:endCxn id="44" idx="1"/>
          </p:cNvCxnSpPr>
          <p:nvPr/>
        </p:nvCxnSpPr>
        <p:spPr bwMode="auto">
          <a:xfrm>
            <a:off x="5128886" y="5484120"/>
            <a:ext cx="970203" cy="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44" name="Grafik 10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089" y="4945714"/>
            <a:ext cx="1287451" cy="1076813"/>
          </a:xfrm>
          <a:prstGeom prst="rect">
            <a:avLst/>
          </a:prstGeom>
        </p:spPr>
      </p:pic>
      <p:pic>
        <p:nvPicPr>
          <p:cNvPr id="45" name="Grafik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435" y="4945714"/>
            <a:ext cx="1287451" cy="1076813"/>
          </a:xfrm>
          <a:prstGeom prst="rect">
            <a:avLst/>
          </a:prstGeom>
        </p:spPr>
      </p:pic>
      <p:pic>
        <p:nvPicPr>
          <p:cNvPr id="47" name="Grafik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484" y="2703302"/>
            <a:ext cx="1287451" cy="1076813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 bwMode="auto">
          <a:xfrm>
            <a:off x="5779512" y="2722587"/>
            <a:ext cx="1239520" cy="636158"/>
          </a:xfrm>
          <a:prstGeom prst="rect">
            <a:avLst/>
          </a:prstGeom>
          <a:solidFill>
            <a:schemeClr val="tx2">
              <a:lumMod val="75000"/>
              <a:alpha val="79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latin typeface="Arial" charset="0"/>
            </a:endParaRPr>
          </a:p>
        </p:txBody>
      </p:sp>
      <p:cxnSp>
        <p:nvCxnSpPr>
          <p:cNvPr id="48" name="Gerader Verbinder 47"/>
          <p:cNvCxnSpPr/>
          <p:nvPr/>
        </p:nvCxnSpPr>
        <p:spPr bwMode="auto">
          <a:xfrm flipV="1">
            <a:off x="6224390" y="3432987"/>
            <a:ext cx="362842" cy="77047"/>
          </a:xfrm>
          <a:prstGeom prst="line">
            <a:avLst/>
          </a:prstGeom>
          <a:gradFill rotWithShape="0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0" scaled="1"/>
          </a:gradFill>
          <a:ln w="28575" cap="rnd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78886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42" grpId="0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Pipelining: Potential problems</a:t>
            </a:r>
            <a:br>
              <a:rPr lang="en-US" dirty="0"/>
            </a:br>
            <a:r>
              <a:rPr lang="en-US" i="1" dirty="0"/>
              <a:t>Data dependencies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Sometimes dependencies are not obvious!</a:t>
            </a:r>
          </a:p>
          <a:p>
            <a:r>
              <a:rPr lang="en-US" dirty="0"/>
              <a:t>What about “reduction operations”?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Data (register) dependency on </a:t>
            </a:r>
            <a:r>
              <a:rPr lang="en-US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/>
              <a:t>(</a:t>
            </a:r>
            <a:r>
              <a:rPr lang="en-US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%xmm1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>
                <a:sym typeface="Wingdings" panose="05000000000000000000" pitchFamily="2" charset="2"/>
              </a:rPr>
              <a:t> 1 F / 3 cy for above code!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918949" y="3012650"/>
            <a:ext cx="3015456" cy="140038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50000">
                      <a:schemeClr val="accent1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B2B2B2"/>
              </a:buClr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sum=0.d0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B2B2B2"/>
              </a:buClr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do 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i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=1, N </a:t>
            </a:r>
            <a:b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</a:b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   sum=sum + A(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i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)</a:t>
            </a:r>
            <a:b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</a:b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enddo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/>
            </a:r>
            <a:b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</a:b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…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763" y="3225354"/>
            <a:ext cx="4802516" cy="915729"/>
          </a:xfrm>
          <a:prstGeom prst="rect">
            <a:avLst/>
          </a:prstGeom>
        </p:spPr>
      </p:pic>
      <p:sp>
        <p:nvSpPr>
          <p:cNvPr id="6" name="Geschweifte Klammer rechts 5"/>
          <p:cNvSpPr/>
          <p:nvPr/>
        </p:nvSpPr>
        <p:spPr bwMode="auto">
          <a:xfrm>
            <a:off x="3662942" y="3431941"/>
            <a:ext cx="405245" cy="623455"/>
          </a:xfrm>
          <a:prstGeom prst="rightBrace">
            <a:avLst>
              <a:gd name="adj1" fmla="val 32199"/>
              <a:gd name="adj2" fmla="val 50000"/>
            </a:avLst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2D9A"/>
              </a:solidFill>
              <a:latin typeface="Arial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451104" y="2666778"/>
            <a:ext cx="2223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ourier New" panose="02070309020205020404" pitchFamily="49" charset="0"/>
                <a:cs typeface="Courier New" pitchFamily="49" charset="0"/>
              </a:rPr>
              <a:t>A(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US" dirty="0">
                <a:solidFill>
                  <a:srgbClr val="002D9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2D9A"/>
                </a:solidFill>
                <a:latin typeface="Arial" charset="0"/>
              </a:rPr>
              <a:t>(incl. LD)</a:t>
            </a:r>
          </a:p>
        </p:txBody>
      </p:sp>
      <p:cxnSp>
        <p:nvCxnSpPr>
          <p:cNvPr id="8" name="Gerade Verbindung mit Pfeil 7"/>
          <p:cNvCxnSpPr>
            <a:stCxn id="7" idx="2"/>
          </p:cNvCxnSpPr>
          <p:nvPr/>
        </p:nvCxnSpPr>
        <p:spPr bwMode="auto">
          <a:xfrm>
            <a:off x="6562931" y="3036110"/>
            <a:ext cx="290946" cy="365005"/>
          </a:xfrm>
          <a:prstGeom prst="straightConnector1">
            <a:avLst/>
          </a:prstGeom>
          <a:gradFill rotWithShape="0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0" scaled="1"/>
          </a:gra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feld 8"/>
          <p:cNvSpPr txBox="1"/>
          <p:nvPr/>
        </p:nvSpPr>
        <p:spPr>
          <a:xfrm>
            <a:off x="7674759" y="2528279"/>
            <a:ext cx="2369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sum</a:t>
            </a:r>
            <a:r>
              <a:rPr lang="en-US" dirty="0">
                <a:solidFill>
                  <a:srgbClr val="002D9A"/>
                </a:solidFill>
                <a:latin typeface="Arial" charset="0"/>
              </a:rPr>
              <a:t> in register 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xmm1</a:t>
            </a:r>
          </a:p>
        </p:txBody>
      </p:sp>
      <p:cxnSp>
        <p:nvCxnSpPr>
          <p:cNvPr id="10" name="Gerade Verbindung mit Pfeil 9"/>
          <p:cNvCxnSpPr/>
          <p:nvPr/>
        </p:nvCxnSpPr>
        <p:spPr bwMode="auto">
          <a:xfrm>
            <a:off x="7976095" y="2851444"/>
            <a:ext cx="93518" cy="549671"/>
          </a:xfrm>
          <a:prstGeom prst="straightConnector1">
            <a:avLst/>
          </a:prstGeom>
          <a:gradFill rotWithShape="0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0" scaled="1"/>
          </a:gra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feld 10"/>
          <p:cNvSpPr txBox="1"/>
          <p:nvPr/>
        </p:nvSpPr>
        <p:spPr>
          <a:xfrm>
            <a:off x="7529286" y="4388962"/>
            <a:ext cx="2244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dirty="0">
                <a:solidFill>
                  <a:srgbClr val="002D9A"/>
                </a:solidFill>
                <a:latin typeface="Arial" charset="0"/>
              </a:rPr>
              <a:t>  (loop counter) </a:t>
            </a:r>
          </a:p>
        </p:txBody>
      </p:sp>
      <p:cxnSp>
        <p:nvCxnSpPr>
          <p:cNvPr id="12" name="Gerade Verbindung mit Pfeil 11"/>
          <p:cNvCxnSpPr/>
          <p:nvPr/>
        </p:nvCxnSpPr>
        <p:spPr bwMode="auto">
          <a:xfrm flipH="1" flipV="1">
            <a:off x="7331859" y="3941444"/>
            <a:ext cx="342900" cy="548347"/>
          </a:xfrm>
          <a:prstGeom prst="straightConnector1">
            <a:avLst/>
          </a:prstGeom>
          <a:gradFill rotWithShape="0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0" scaled="1"/>
          </a:gra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feld 12"/>
          <p:cNvSpPr txBox="1"/>
          <p:nvPr/>
        </p:nvSpPr>
        <p:spPr>
          <a:xfrm>
            <a:off x="6936139" y="4466639"/>
            <a:ext cx="321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N</a:t>
            </a:r>
          </a:p>
        </p:txBody>
      </p:sp>
      <p:cxnSp>
        <p:nvCxnSpPr>
          <p:cNvPr id="14" name="Gerade Verbindung mit Pfeil 13"/>
          <p:cNvCxnSpPr>
            <a:stCxn id="13" idx="0"/>
          </p:cNvCxnSpPr>
          <p:nvPr/>
        </p:nvCxnSpPr>
        <p:spPr bwMode="auto">
          <a:xfrm flipH="1" flipV="1">
            <a:off x="6862330" y="3941444"/>
            <a:ext cx="234765" cy="525195"/>
          </a:xfrm>
          <a:prstGeom prst="straightConnector1">
            <a:avLst/>
          </a:prstGeom>
          <a:gradFill rotWithShape="0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0" scaled="1"/>
          </a:gra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feld 14"/>
          <p:cNvSpPr txBox="1"/>
          <p:nvPr/>
        </p:nvSpPr>
        <p:spPr>
          <a:xfrm>
            <a:off x="3972180" y="4270596"/>
            <a:ext cx="29847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D9A"/>
                </a:solidFill>
                <a:latin typeface="Arial" charset="0"/>
              </a:rPr>
              <a:t>ADD</a:t>
            </a:r>
            <a:r>
              <a:rPr lang="en-US" dirty="0">
                <a:solidFill>
                  <a:srgbClr val="002D9A"/>
                </a:solidFill>
                <a:latin typeface="Arial" charset="0"/>
              </a:rPr>
              <a:t> 1</a:t>
            </a:r>
            <a:r>
              <a:rPr lang="en-US" baseline="30000" dirty="0">
                <a:solidFill>
                  <a:srgbClr val="002D9A"/>
                </a:solidFill>
                <a:latin typeface="Arial" charset="0"/>
              </a:rPr>
              <a:t>st</a:t>
            </a:r>
            <a:r>
              <a:rPr lang="en-US" dirty="0">
                <a:solidFill>
                  <a:srgbClr val="002D9A"/>
                </a:solidFill>
                <a:latin typeface="Arial" charset="0"/>
              </a:rPr>
              <a:t> argument to 2</a:t>
            </a:r>
            <a:r>
              <a:rPr lang="en-US" baseline="30000" dirty="0">
                <a:solidFill>
                  <a:srgbClr val="002D9A"/>
                </a:solidFill>
                <a:latin typeface="Arial" charset="0"/>
              </a:rPr>
              <a:t>nd</a:t>
            </a:r>
            <a:r>
              <a:rPr lang="en-US" dirty="0">
                <a:solidFill>
                  <a:srgbClr val="002D9A"/>
                </a:solidFill>
                <a:latin typeface="Arial" charset="0"/>
              </a:rPr>
              <a:t> argument and store result in 2</a:t>
            </a:r>
            <a:r>
              <a:rPr lang="en-US" baseline="30000" dirty="0">
                <a:solidFill>
                  <a:srgbClr val="002D9A"/>
                </a:solidFill>
                <a:latin typeface="Arial" charset="0"/>
              </a:rPr>
              <a:t>nd</a:t>
            </a:r>
            <a:r>
              <a:rPr lang="en-US" dirty="0">
                <a:solidFill>
                  <a:srgbClr val="002D9A"/>
                </a:solidFill>
                <a:latin typeface="Arial" charset="0"/>
              </a:rPr>
              <a:t> argument</a:t>
            </a:r>
          </a:p>
        </p:txBody>
      </p:sp>
      <p:cxnSp>
        <p:nvCxnSpPr>
          <p:cNvPr id="16" name="Gerade Verbindung mit Pfeil 15"/>
          <p:cNvCxnSpPr>
            <a:stCxn id="15" idx="0"/>
          </p:cNvCxnSpPr>
          <p:nvPr/>
        </p:nvCxnSpPr>
        <p:spPr bwMode="auto">
          <a:xfrm flipV="1">
            <a:off x="5464574" y="3443475"/>
            <a:ext cx="274593" cy="827121"/>
          </a:xfrm>
          <a:prstGeom prst="straightConnector1">
            <a:avLst/>
          </a:prstGeom>
          <a:gradFill rotWithShape="0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0" scaled="1"/>
          </a:gra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Gerade Verbindung mit Pfeil 16"/>
          <p:cNvCxnSpPr/>
          <p:nvPr/>
        </p:nvCxnSpPr>
        <p:spPr bwMode="auto">
          <a:xfrm flipV="1">
            <a:off x="4068187" y="3732706"/>
            <a:ext cx="1136526" cy="4612"/>
          </a:xfrm>
          <a:prstGeom prst="straightConnector1">
            <a:avLst/>
          </a:prstGeom>
          <a:gradFill rotWithShape="0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0" scaled="1"/>
          </a:gra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760263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Pipelining: Potential problems</a:t>
            </a:r>
            <a:br>
              <a:rPr lang="en-US" dirty="0"/>
            </a:br>
            <a:r>
              <a:rPr lang="en-US" i="1" dirty="0"/>
              <a:t>Subroutine/function calls within a loop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Inline subroutines! (can be done by compiler….)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349891" y="1789990"/>
            <a:ext cx="6030912" cy="20478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50000">
                      <a:schemeClr val="accent1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B2B2B2"/>
              </a:buClr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do 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i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=1, N </a:t>
            </a:r>
            <a:b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</a:b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   call </a:t>
            </a:r>
            <a:r>
              <a:rPr lang="en-US" sz="2000" b="1" dirty="0" err="1">
                <a:solidFill>
                  <a:srgbClr val="C00000"/>
                </a:solidFill>
                <a:latin typeface="Courier New" pitchFamily="49" charset="0"/>
              </a:rPr>
              <a:t>elementprod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(A(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i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),B(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i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), 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psum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)</a:t>
            </a:r>
            <a:b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</a:b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   C(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i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)=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psum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/>
            </a:r>
            <a:b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</a:b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enddo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/>
            </a:r>
            <a:b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</a:b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…</a:t>
            </a:r>
            <a:b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</a:b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function </a:t>
            </a:r>
            <a:r>
              <a:rPr lang="en-US" sz="2000" b="1" dirty="0" err="1">
                <a:solidFill>
                  <a:srgbClr val="C00000"/>
                </a:solidFill>
                <a:latin typeface="Courier New" pitchFamily="49" charset="0"/>
              </a:rPr>
              <a:t>elementprod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( a, b, 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psum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)</a:t>
            </a:r>
            <a:b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</a:b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…</a:t>
            </a:r>
            <a:b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</a:b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psum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=a*b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349891" y="4706374"/>
            <a:ext cx="6030912" cy="1323439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50000">
                      <a:schemeClr val="accent1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B2B2B2"/>
              </a:buClr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do 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i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=1, N </a:t>
            </a:r>
            <a:b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</a:b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psum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=A(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i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)*B(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i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)</a:t>
            </a:r>
            <a:b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</a:b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    C(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i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)=</a:t>
            </a: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psum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/>
            </a:r>
            <a:b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</a:br>
            <a:r>
              <a:rPr lang="en-US" sz="2000" b="1" dirty="0" err="1">
                <a:solidFill>
                  <a:srgbClr val="000000"/>
                </a:solidFill>
                <a:latin typeface="Courier New" pitchFamily="49" charset="0"/>
              </a:rPr>
              <a:t>enddo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/>
            </a:r>
            <a:b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</a:b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129169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C00000"/>
                </a:solidFill>
              </a:rPr>
              <a:t>Instruction</a:t>
            </a:r>
            <a:r>
              <a:rPr lang="en-US" dirty="0"/>
              <a:t> pipeline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Besides arithmetic &amp; functional unit, instruction execution itself is pipelined also, e.g.: one instruction performs at least 3 steps:</a:t>
            </a:r>
          </a:p>
          <a:p>
            <a:endParaRPr lang="en-US" dirty="0"/>
          </a:p>
        </p:txBody>
      </p:sp>
      <p:grpSp>
        <p:nvGrpSpPr>
          <p:cNvPr id="9" name="Gruppieren 8"/>
          <p:cNvGrpSpPr/>
          <p:nvPr/>
        </p:nvGrpSpPr>
        <p:grpSpPr>
          <a:xfrm>
            <a:off x="1118508" y="2722147"/>
            <a:ext cx="7315200" cy="533400"/>
            <a:chOff x="2304824" y="2720975"/>
            <a:chExt cx="7315200" cy="533400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2304824" y="2720975"/>
              <a:ext cx="2057400" cy="533400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dirty="0" err="1">
                  <a:solidFill>
                    <a:srgbClr val="FAF646"/>
                  </a:solidFill>
                  <a:latin typeface="Helvetica" pitchFamily="34" charset="0"/>
                </a:rPr>
                <a:t>Fetch</a:t>
              </a:r>
              <a:r>
                <a:rPr lang="de-DE" dirty="0">
                  <a:solidFill>
                    <a:srgbClr val="FAF646"/>
                  </a:solidFill>
                  <a:latin typeface="Helvetica" pitchFamily="34" charset="0"/>
                </a:rPr>
                <a:t> </a:t>
              </a:r>
              <a:r>
                <a:rPr lang="de-DE" dirty="0" err="1">
                  <a:solidFill>
                    <a:srgbClr val="FAF646"/>
                  </a:solidFill>
                  <a:latin typeface="Helvetica" pitchFamily="34" charset="0"/>
                </a:rPr>
                <a:t>Instruction</a:t>
              </a:r>
              <a:r>
                <a:rPr lang="de-DE" dirty="0">
                  <a:solidFill>
                    <a:srgbClr val="FAF646"/>
                  </a:solidFill>
                  <a:latin typeface="Helvetica" pitchFamily="34" charset="0"/>
                </a:rPr>
                <a:t/>
              </a:r>
              <a:br>
                <a:rPr lang="de-DE" dirty="0">
                  <a:solidFill>
                    <a:srgbClr val="FAF646"/>
                  </a:solidFill>
                  <a:latin typeface="Helvetica" pitchFamily="34" charset="0"/>
                </a:rPr>
              </a:br>
              <a:r>
                <a:rPr lang="de-DE" dirty="0" err="1">
                  <a:solidFill>
                    <a:srgbClr val="FAF646"/>
                  </a:solidFill>
                  <a:latin typeface="Helvetica" pitchFamily="34" charset="0"/>
                </a:rPr>
                <a:t>from</a:t>
              </a:r>
              <a:r>
                <a:rPr lang="de-DE" dirty="0">
                  <a:solidFill>
                    <a:srgbClr val="FAF646"/>
                  </a:solidFill>
                  <a:latin typeface="Helvetica" pitchFamily="34" charset="0"/>
                </a:rPr>
                <a:t> L1I</a:t>
              </a:r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4895624" y="2720975"/>
              <a:ext cx="2057400" cy="533400"/>
            </a:xfrm>
            <a:prstGeom prst="rect">
              <a:avLst/>
            </a:prstGeom>
            <a:solidFill>
              <a:srgbClr val="3399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>
                  <a:solidFill>
                    <a:srgbClr val="FAF646"/>
                  </a:solidFill>
                  <a:latin typeface="Helvetica" pitchFamily="34" charset="0"/>
                </a:rPr>
                <a:t>Decode </a:t>
              </a:r>
              <a:br>
                <a:rPr lang="de-DE">
                  <a:solidFill>
                    <a:srgbClr val="FAF646"/>
                  </a:solidFill>
                  <a:latin typeface="Helvetica" pitchFamily="34" charset="0"/>
                </a:rPr>
              </a:br>
              <a:r>
                <a:rPr lang="de-DE">
                  <a:solidFill>
                    <a:srgbClr val="FAF646"/>
                  </a:solidFill>
                  <a:latin typeface="Helvetica" pitchFamily="34" charset="0"/>
                </a:rPr>
                <a:t>instruction</a:t>
              </a: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7562624" y="2720975"/>
              <a:ext cx="2057400" cy="533400"/>
            </a:xfrm>
            <a:prstGeom prst="rect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>
                  <a:solidFill>
                    <a:srgbClr val="002D9A"/>
                  </a:solidFill>
                  <a:latin typeface="Helvetica" pitchFamily="34" charset="0"/>
                </a:rPr>
                <a:t>Execute</a:t>
              </a:r>
              <a:br>
                <a:rPr lang="de-DE">
                  <a:solidFill>
                    <a:srgbClr val="002D9A"/>
                  </a:solidFill>
                  <a:latin typeface="Helvetica" pitchFamily="34" charset="0"/>
                </a:rPr>
              </a:br>
              <a:r>
                <a:rPr lang="de-DE">
                  <a:solidFill>
                    <a:srgbClr val="002D9A"/>
                  </a:solidFill>
                  <a:latin typeface="Helvetica" pitchFamily="34" charset="0"/>
                </a:rPr>
                <a:t>Instruction</a:t>
              </a:r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>
              <a:off x="4362224" y="2949575"/>
              <a:ext cx="533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2D9A"/>
                </a:solidFill>
                <a:latin typeface="Arial" charset="0"/>
              </a:endParaRPr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6953024" y="2949575"/>
              <a:ext cx="5334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2D9A"/>
                </a:solidFill>
                <a:latin typeface="Arial" charset="0"/>
              </a:endParaRPr>
            </a:p>
          </p:txBody>
        </p:sp>
      </p:grp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25023" y="3435838"/>
            <a:ext cx="8229600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423863" indent="-423863" defTabSz="1166813">
              <a:spcBef>
                <a:spcPct val="20000"/>
              </a:spcBef>
              <a:buFont typeface="Wingdings" pitchFamily="2" charset="2"/>
              <a:buChar char="q"/>
            </a:pPr>
            <a:r>
              <a:rPr lang="en-US" sz="2000">
                <a:solidFill>
                  <a:srgbClr val="002D9A"/>
                </a:solidFill>
                <a:latin typeface="Arial" charset="0"/>
              </a:rPr>
              <a:t>Hardware Pipelining on processor (all units can run concurrently):</a:t>
            </a: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1199698" y="3796201"/>
            <a:ext cx="6234112" cy="2233612"/>
            <a:chOff x="875" y="1709"/>
            <a:chExt cx="3927" cy="1407"/>
          </a:xfrm>
        </p:grpSpPr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875" y="1709"/>
              <a:ext cx="1296" cy="336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dirty="0" err="1">
                  <a:solidFill>
                    <a:srgbClr val="FAF646"/>
                  </a:solidFill>
                  <a:latin typeface="Helvetica" pitchFamily="34" charset="0"/>
                </a:rPr>
                <a:t>Fetch</a:t>
              </a:r>
              <a:r>
                <a:rPr lang="de-DE" dirty="0">
                  <a:solidFill>
                    <a:srgbClr val="FAF646"/>
                  </a:solidFill>
                  <a:latin typeface="Helvetica" pitchFamily="34" charset="0"/>
                </a:rPr>
                <a:t> </a:t>
              </a:r>
              <a:r>
                <a:rPr lang="de-DE" dirty="0" err="1">
                  <a:solidFill>
                    <a:srgbClr val="FAF646"/>
                  </a:solidFill>
                  <a:latin typeface="Helvetica" pitchFamily="34" charset="0"/>
                </a:rPr>
                <a:t>Instruction</a:t>
              </a:r>
              <a:r>
                <a:rPr lang="de-DE" dirty="0">
                  <a:solidFill>
                    <a:srgbClr val="FAF646"/>
                  </a:solidFill>
                  <a:latin typeface="Helvetica" pitchFamily="34" charset="0"/>
                </a:rPr>
                <a:t> </a:t>
              </a:r>
              <a:r>
                <a:rPr lang="de-DE" b="1" dirty="0">
                  <a:solidFill>
                    <a:srgbClr val="FAF646"/>
                  </a:solidFill>
                  <a:latin typeface="Helvetica" pitchFamily="34" charset="0"/>
                </a:rPr>
                <a:t>1</a:t>
              </a:r>
              <a:r>
                <a:rPr lang="de-DE" dirty="0">
                  <a:solidFill>
                    <a:srgbClr val="FAF646"/>
                  </a:solidFill>
                  <a:latin typeface="Helvetica" pitchFamily="34" charset="0"/>
                </a:rPr>
                <a:t/>
              </a:r>
              <a:br>
                <a:rPr lang="de-DE" dirty="0">
                  <a:solidFill>
                    <a:srgbClr val="FAF646"/>
                  </a:solidFill>
                  <a:latin typeface="Helvetica" pitchFamily="34" charset="0"/>
                </a:rPr>
              </a:br>
              <a:r>
                <a:rPr lang="de-DE" dirty="0" err="1">
                  <a:solidFill>
                    <a:srgbClr val="FAF646"/>
                  </a:solidFill>
                  <a:latin typeface="Helvetica" pitchFamily="34" charset="0"/>
                </a:rPr>
                <a:t>from</a:t>
              </a:r>
              <a:r>
                <a:rPr lang="de-DE" dirty="0">
                  <a:solidFill>
                    <a:srgbClr val="FAF646"/>
                  </a:solidFill>
                  <a:latin typeface="Helvetica" pitchFamily="34" charset="0"/>
                </a:rPr>
                <a:t> L1I</a:t>
              </a: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2190" y="2072"/>
              <a:ext cx="1296" cy="318"/>
            </a:xfrm>
            <a:prstGeom prst="rect">
              <a:avLst/>
            </a:prstGeom>
            <a:solidFill>
              <a:srgbClr val="3399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dirty="0" err="1">
                  <a:solidFill>
                    <a:srgbClr val="FAF646"/>
                  </a:solidFill>
                  <a:latin typeface="Helvetica" pitchFamily="34" charset="0"/>
                </a:rPr>
                <a:t>Decode</a:t>
              </a:r>
              <a:r>
                <a:rPr lang="de-DE" dirty="0">
                  <a:solidFill>
                    <a:srgbClr val="FAF646"/>
                  </a:solidFill>
                  <a:latin typeface="Helvetica" pitchFamily="34" charset="0"/>
                </a:rPr>
                <a:t> </a:t>
              </a:r>
              <a:br>
                <a:rPr lang="de-DE" dirty="0">
                  <a:solidFill>
                    <a:srgbClr val="FAF646"/>
                  </a:solidFill>
                  <a:latin typeface="Helvetica" pitchFamily="34" charset="0"/>
                </a:rPr>
              </a:br>
              <a:r>
                <a:rPr lang="de-DE" dirty="0" err="1">
                  <a:solidFill>
                    <a:srgbClr val="FAF646"/>
                  </a:solidFill>
                  <a:latin typeface="Helvetica" pitchFamily="34" charset="0"/>
                </a:rPr>
                <a:t>Instruction</a:t>
              </a:r>
              <a:r>
                <a:rPr lang="de-DE" dirty="0">
                  <a:solidFill>
                    <a:srgbClr val="FAF646"/>
                  </a:solidFill>
                  <a:latin typeface="Helvetica" pitchFamily="34" charset="0"/>
                </a:rPr>
                <a:t> </a:t>
              </a:r>
              <a:r>
                <a:rPr lang="de-DE" b="1" dirty="0">
                  <a:solidFill>
                    <a:srgbClr val="FAF646"/>
                  </a:solidFill>
                  <a:latin typeface="Helvetica" pitchFamily="34" charset="0"/>
                </a:rPr>
                <a:t>1</a:t>
              </a: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506" y="2435"/>
              <a:ext cx="1296" cy="317"/>
            </a:xfrm>
            <a:prstGeom prst="rect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>
                  <a:solidFill>
                    <a:srgbClr val="002D9A"/>
                  </a:solidFill>
                  <a:latin typeface="Helvetica" pitchFamily="34" charset="0"/>
                </a:rPr>
                <a:t>Execute</a:t>
              </a:r>
              <a:br>
                <a:rPr lang="de-DE">
                  <a:solidFill>
                    <a:srgbClr val="002D9A"/>
                  </a:solidFill>
                  <a:latin typeface="Helvetica" pitchFamily="34" charset="0"/>
                </a:rPr>
              </a:br>
              <a:r>
                <a:rPr lang="de-DE">
                  <a:solidFill>
                    <a:srgbClr val="002D9A"/>
                  </a:solidFill>
                  <a:latin typeface="Helvetica" pitchFamily="34" charset="0"/>
                </a:rPr>
                <a:t>Instruction </a:t>
              </a:r>
              <a:r>
                <a:rPr lang="de-DE" b="1">
                  <a:solidFill>
                    <a:srgbClr val="002D9A"/>
                  </a:solidFill>
                  <a:latin typeface="Helvetica" pitchFamily="34" charset="0"/>
                </a:rPr>
                <a:t>1</a:t>
              </a: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875" y="2072"/>
              <a:ext cx="1296" cy="318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 dirty="0" err="1">
                  <a:solidFill>
                    <a:srgbClr val="FAF646"/>
                  </a:solidFill>
                  <a:latin typeface="Helvetica" pitchFamily="34" charset="0"/>
                </a:rPr>
                <a:t>Fetch</a:t>
              </a:r>
              <a:r>
                <a:rPr lang="de-DE" dirty="0">
                  <a:solidFill>
                    <a:srgbClr val="FAF646"/>
                  </a:solidFill>
                  <a:latin typeface="Helvetica" pitchFamily="34" charset="0"/>
                </a:rPr>
                <a:t> </a:t>
              </a:r>
              <a:r>
                <a:rPr lang="de-DE" dirty="0" err="1">
                  <a:solidFill>
                    <a:srgbClr val="FAF646"/>
                  </a:solidFill>
                  <a:latin typeface="Helvetica" pitchFamily="34" charset="0"/>
                </a:rPr>
                <a:t>Instruction</a:t>
              </a:r>
              <a:r>
                <a:rPr lang="de-DE" dirty="0">
                  <a:solidFill>
                    <a:srgbClr val="FAF646"/>
                  </a:solidFill>
                  <a:latin typeface="Helvetica" pitchFamily="34" charset="0"/>
                </a:rPr>
                <a:t> </a:t>
              </a:r>
              <a:r>
                <a:rPr lang="de-DE" b="1" dirty="0">
                  <a:solidFill>
                    <a:srgbClr val="FAF646"/>
                  </a:solidFill>
                  <a:latin typeface="Helvetica" pitchFamily="34" charset="0"/>
                </a:rPr>
                <a:t>2</a:t>
              </a:r>
              <a:r>
                <a:rPr lang="de-DE" dirty="0">
                  <a:solidFill>
                    <a:srgbClr val="FAF646"/>
                  </a:solidFill>
                  <a:latin typeface="Helvetica" pitchFamily="34" charset="0"/>
                </a:rPr>
                <a:t/>
              </a:r>
              <a:br>
                <a:rPr lang="de-DE" dirty="0">
                  <a:solidFill>
                    <a:srgbClr val="FAF646"/>
                  </a:solidFill>
                  <a:latin typeface="Helvetica" pitchFamily="34" charset="0"/>
                </a:rPr>
              </a:br>
              <a:r>
                <a:rPr lang="de-DE" dirty="0" err="1">
                  <a:solidFill>
                    <a:srgbClr val="FAF646"/>
                  </a:solidFill>
                  <a:latin typeface="Helvetica" pitchFamily="34" charset="0"/>
                </a:rPr>
                <a:t>from</a:t>
              </a:r>
              <a:r>
                <a:rPr lang="de-DE" dirty="0">
                  <a:solidFill>
                    <a:srgbClr val="FAF646"/>
                  </a:solidFill>
                  <a:latin typeface="Helvetica" pitchFamily="34" charset="0"/>
                </a:rPr>
                <a:t> L1I</a:t>
              </a: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2190" y="2435"/>
              <a:ext cx="1296" cy="318"/>
            </a:xfrm>
            <a:prstGeom prst="rect">
              <a:avLst/>
            </a:prstGeom>
            <a:solidFill>
              <a:srgbClr val="3399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>
                  <a:solidFill>
                    <a:srgbClr val="FAF646"/>
                  </a:solidFill>
                  <a:latin typeface="Helvetica" pitchFamily="34" charset="0"/>
                </a:rPr>
                <a:t>Decode </a:t>
              </a:r>
              <a:br>
                <a:rPr lang="de-DE">
                  <a:solidFill>
                    <a:srgbClr val="FAF646"/>
                  </a:solidFill>
                  <a:latin typeface="Helvetica" pitchFamily="34" charset="0"/>
                </a:rPr>
              </a:br>
              <a:r>
                <a:rPr lang="de-DE">
                  <a:solidFill>
                    <a:srgbClr val="FAF646"/>
                  </a:solidFill>
                  <a:latin typeface="Helvetica" pitchFamily="34" charset="0"/>
                </a:rPr>
                <a:t>Instruction </a:t>
              </a:r>
              <a:r>
                <a:rPr lang="de-DE" b="1">
                  <a:solidFill>
                    <a:srgbClr val="FAF646"/>
                  </a:solidFill>
                  <a:latin typeface="Helvetica" pitchFamily="34" charset="0"/>
                </a:rPr>
                <a:t>2</a:t>
              </a: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2190" y="2798"/>
              <a:ext cx="1296" cy="318"/>
            </a:xfrm>
            <a:prstGeom prst="rect">
              <a:avLst/>
            </a:prstGeom>
            <a:solidFill>
              <a:srgbClr val="3399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>
                  <a:solidFill>
                    <a:srgbClr val="FAF646"/>
                  </a:solidFill>
                  <a:latin typeface="Helvetica" pitchFamily="34" charset="0"/>
                </a:rPr>
                <a:t>Decode </a:t>
              </a:r>
              <a:br>
                <a:rPr lang="de-DE">
                  <a:solidFill>
                    <a:srgbClr val="FAF646"/>
                  </a:solidFill>
                  <a:latin typeface="Helvetica" pitchFamily="34" charset="0"/>
                </a:rPr>
              </a:br>
              <a:r>
                <a:rPr lang="de-DE">
                  <a:solidFill>
                    <a:srgbClr val="FAF646"/>
                  </a:solidFill>
                  <a:latin typeface="Helvetica" pitchFamily="34" charset="0"/>
                </a:rPr>
                <a:t>Instruction </a:t>
              </a:r>
              <a:r>
                <a:rPr lang="de-DE" b="1">
                  <a:solidFill>
                    <a:srgbClr val="FAF646"/>
                  </a:solidFill>
                  <a:latin typeface="Helvetica" pitchFamily="34" charset="0"/>
                </a:rPr>
                <a:t>3</a:t>
              </a: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3506" y="2798"/>
              <a:ext cx="1296" cy="317"/>
            </a:xfrm>
            <a:prstGeom prst="rect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>
                  <a:solidFill>
                    <a:srgbClr val="002D9A"/>
                  </a:solidFill>
                  <a:latin typeface="Helvetica" pitchFamily="34" charset="0"/>
                </a:rPr>
                <a:t>Execute</a:t>
              </a:r>
              <a:br>
                <a:rPr lang="de-DE">
                  <a:solidFill>
                    <a:srgbClr val="002D9A"/>
                  </a:solidFill>
                  <a:latin typeface="Helvetica" pitchFamily="34" charset="0"/>
                </a:rPr>
              </a:br>
              <a:r>
                <a:rPr lang="de-DE">
                  <a:solidFill>
                    <a:srgbClr val="002D9A"/>
                  </a:solidFill>
                  <a:latin typeface="Helvetica" pitchFamily="34" charset="0"/>
                </a:rPr>
                <a:t>Instruction </a:t>
              </a:r>
              <a:r>
                <a:rPr lang="de-DE" b="1">
                  <a:solidFill>
                    <a:srgbClr val="002D9A"/>
                  </a:solidFill>
                  <a:latin typeface="Helvetica" pitchFamily="34" charset="0"/>
                </a:rPr>
                <a:t>2</a:t>
              </a: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875" y="2435"/>
              <a:ext cx="1296" cy="318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>
                  <a:solidFill>
                    <a:srgbClr val="FAF646"/>
                  </a:solidFill>
                  <a:latin typeface="Helvetica" pitchFamily="34" charset="0"/>
                </a:rPr>
                <a:t>Fetch Instruction </a:t>
              </a:r>
              <a:r>
                <a:rPr lang="de-DE" b="1">
                  <a:solidFill>
                    <a:srgbClr val="FAF646"/>
                  </a:solidFill>
                  <a:latin typeface="Helvetica" pitchFamily="34" charset="0"/>
                </a:rPr>
                <a:t>3</a:t>
              </a:r>
              <a:r>
                <a:rPr lang="de-DE">
                  <a:solidFill>
                    <a:srgbClr val="FAF646"/>
                  </a:solidFill>
                  <a:latin typeface="Helvetica" pitchFamily="34" charset="0"/>
                </a:rPr>
                <a:t/>
              </a:r>
              <a:br>
                <a:rPr lang="de-DE">
                  <a:solidFill>
                    <a:srgbClr val="FAF646"/>
                  </a:solidFill>
                  <a:latin typeface="Helvetica" pitchFamily="34" charset="0"/>
                </a:rPr>
              </a:br>
              <a:r>
                <a:rPr lang="de-DE">
                  <a:solidFill>
                    <a:srgbClr val="FAF646"/>
                  </a:solidFill>
                  <a:latin typeface="Helvetica" pitchFamily="34" charset="0"/>
                </a:rPr>
                <a:t>from L1I</a:t>
              </a: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875" y="2798"/>
              <a:ext cx="1296" cy="318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>
                  <a:solidFill>
                    <a:srgbClr val="FAF646"/>
                  </a:solidFill>
                  <a:latin typeface="Helvetica" pitchFamily="34" charset="0"/>
                </a:rPr>
                <a:t>Fetch Instruction </a:t>
              </a:r>
              <a:r>
                <a:rPr lang="de-DE" b="1">
                  <a:solidFill>
                    <a:srgbClr val="FAF646"/>
                  </a:solidFill>
                  <a:latin typeface="Helvetica" pitchFamily="34" charset="0"/>
                </a:rPr>
                <a:t>4</a:t>
              </a:r>
              <a:r>
                <a:rPr lang="de-DE">
                  <a:solidFill>
                    <a:srgbClr val="FAF646"/>
                  </a:solidFill>
                  <a:latin typeface="Helvetica" pitchFamily="34" charset="0"/>
                </a:rPr>
                <a:t/>
              </a:r>
              <a:br>
                <a:rPr lang="de-DE">
                  <a:solidFill>
                    <a:srgbClr val="FAF646"/>
                  </a:solidFill>
                  <a:latin typeface="Helvetica" pitchFamily="34" charset="0"/>
                </a:rPr>
              </a:br>
              <a:r>
                <a:rPr lang="de-DE">
                  <a:solidFill>
                    <a:srgbClr val="FAF646"/>
                  </a:solidFill>
                  <a:latin typeface="Helvetica" pitchFamily="34" charset="0"/>
                </a:rPr>
                <a:t>from L1I</a:t>
              </a:r>
            </a:p>
          </p:txBody>
        </p:sp>
      </p:grpSp>
      <p:sp>
        <p:nvSpPr>
          <p:cNvPr id="21" name="Line 20"/>
          <p:cNvSpPr>
            <a:spLocks noChangeShapeType="1"/>
          </p:cNvSpPr>
          <p:nvPr/>
        </p:nvSpPr>
        <p:spPr bwMode="auto">
          <a:xfrm>
            <a:off x="840923" y="3796201"/>
            <a:ext cx="0" cy="2303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2D9A"/>
              </a:solidFill>
              <a:latin typeface="Arial" charset="0"/>
            </a:endParaRPr>
          </a:p>
        </p:txBody>
      </p:sp>
      <p:sp>
        <p:nvSpPr>
          <p:cNvPr id="22" name="Line 24"/>
          <p:cNvSpPr>
            <a:spLocks noChangeShapeType="1"/>
          </p:cNvSpPr>
          <p:nvPr/>
        </p:nvSpPr>
        <p:spPr bwMode="auto">
          <a:xfrm>
            <a:off x="767898" y="4370875"/>
            <a:ext cx="680856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2D9A"/>
              </a:solidFill>
              <a:latin typeface="Arial" charset="0"/>
            </a:endParaRPr>
          </a:p>
        </p:txBody>
      </p:sp>
      <p:sp>
        <p:nvSpPr>
          <p:cNvPr id="23" name="Line 25"/>
          <p:cNvSpPr>
            <a:spLocks noChangeShapeType="1"/>
          </p:cNvSpPr>
          <p:nvPr/>
        </p:nvSpPr>
        <p:spPr bwMode="auto">
          <a:xfrm flipV="1">
            <a:off x="767898" y="4933079"/>
            <a:ext cx="6808560" cy="1405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2D9A"/>
              </a:solidFill>
              <a:latin typeface="Arial" charset="0"/>
            </a:endParaRPr>
          </a:p>
        </p:txBody>
      </p:sp>
      <p:sp>
        <p:nvSpPr>
          <p:cNvPr id="24" name="Line 26"/>
          <p:cNvSpPr>
            <a:spLocks noChangeShapeType="1"/>
          </p:cNvSpPr>
          <p:nvPr/>
        </p:nvSpPr>
        <p:spPr bwMode="auto">
          <a:xfrm flipV="1">
            <a:off x="767898" y="5516371"/>
            <a:ext cx="6808560" cy="703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2D9A"/>
              </a:solidFill>
              <a:latin typeface="Arial" charset="0"/>
            </a:endParaRPr>
          </a:p>
        </p:txBody>
      </p:sp>
      <p:sp>
        <p:nvSpPr>
          <p:cNvPr id="25" name="Text Box 27"/>
          <p:cNvSpPr txBox="1">
            <a:spLocks noChangeArrowheads="1"/>
          </p:cNvSpPr>
          <p:nvPr/>
        </p:nvSpPr>
        <p:spPr bwMode="auto">
          <a:xfrm>
            <a:off x="480560" y="3867638"/>
            <a:ext cx="2873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000">
                <a:solidFill>
                  <a:srgbClr val="002D9A"/>
                </a:solidFill>
                <a:latin typeface="Helvetica" pitchFamily="34" charset="0"/>
              </a:rPr>
              <a:t>1</a:t>
            </a:r>
          </a:p>
        </p:txBody>
      </p:sp>
      <p:sp>
        <p:nvSpPr>
          <p:cNvPr id="26" name="Text Box 28"/>
          <p:cNvSpPr txBox="1">
            <a:spLocks noChangeArrowheads="1"/>
          </p:cNvSpPr>
          <p:nvPr/>
        </p:nvSpPr>
        <p:spPr bwMode="auto">
          <a:xfrm>
            <a:off x="480560" y="4457960"/>
            <a:ext cx="2873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000" dirty="0">
                <a:solidFill>
                  <a:srgbClr val="002D9A"/>
                </a:solidFill>
                <a:latin typeface="Helvetica" pitchFamily="34" charset="0"/>
              </a:rPr>
              <a:t>2</a:t>
            </a:r>
          </a:p>
        </p:txBody>
      </p:sp>
      <p:sp>
        <p:nvSpPr>
          <p:cNvPr id="27" name="Text Box 29"/>
          <p:cNvSpPr txBox="1">
            <a:spLocks noChangeArrowheads="1"/>
          </p:cNvSpPr>
          <p:nvPr/>
        </p:nvSpPr>
        <p:spPr bwMode="auto">
          <a:xfrm>
            <a:off x="480560" y="5048059"/>
            <a:ext cx="2873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000" dirty="0">
                <a:solidFill>
                  <a:srgbClr val="002D9A"/>
                </a:solidFill>
                <a:latin typeface="Helvetica" pitchFamily="34" charset="0"/>
              </a:rPr>
              <a:t>3</a:t>
            </a:r>
          </a:p>
        </p:txBody>
      </p:sp>
      <p:sp>
        <p:nvSpPr>
          <p:cNvPr id="28" name="Text Box 30"/>
          <p:cNvSpPr txBox="1">
            <a:spLocks noChangeArrowheads="1"/>
          </p:cNvSpPr>
          <p:nvPr/>
        </p:nvSpPr>
        <p:spPr bwMode="auto">
          <a:xfrm>
            <a:off x="480560" y="5596426"/>
            <a:ext cx="2873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000">
                <a:solidFill>
                  <a:srgbClr val="002D9A"/>
                </a:solidFill>
                <a:latin typeface="Helvetica" pitchFamily="34" charset="0"/>
              </a:rPr>
              <a:t>4</a:t>
            </a:r>
          </a:p>
        </p:txBody>
      </p:sp>
      <p:sp>
        <p:nvSpPr>
          <p:cNvPr id="29" name="Rectangle 23"/>
          <p:cNvSpPr>
            <a:spLocks noChangeArrowheads="1"/>
          </p:cNvSpPr>
          <p:nvPr/>
        </p:nvSpPr>
        <p:spPr bwMode="auto">
          <a:xfrm>
            <a:off x="7893100" y="4296979"/>
            <a:ext cx="4267775" cy="1633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defTabSz="1166813">
              <a:spcBef>
                <a:spcPct val="20000"/>
              </a:spcBef>
            </a:pPr>
            <a:r>
              <a:rPr lang="en-US" sz="2000" dirty="0">
                <a:solidFill>
                  <a:srgbClr val="002D9A"/>
                </a:solidFill>
                <a:latin typeface="Arial" charset="0"/>
              </a:rPr>
              <a:t>Branches can stall this pipeline! (Speculative Execution, Predication)</a:t>
            </a:r>
            <a:br>
              <a:rPr lang="en-US" sz="2000" dirty="0">
                <a:solidFill>
                  <a:srgbClr val="002D9A"/>
                </a:solidFill>
                <a:latin typeface="Arial" charset="0"/>
              </a:rPr>
            </a:br>
            <a:endParaRPr lang="en-US" sz="2000" dirty="0">
              <a:solidFill>
                <a:srgbClr val="002D9A"/>
              </a:solidFill>
              <a:latin typeface="Arial" charset="0"/>
            </a:endParaRPr>
          </a:p>
          <a:p>
            <a:pPr defTabSz="1166813">
              <a:spcBef>
                <a:spcPct val="20000"/>
              </a:spcBef>
            </a:pPr>
            <a:r>
              <a:rPr lang="en-US" sz="2000" dirty="0">
                <a:solidFill>
                  <a:srgbClr val="002D9A"/>
                </a:solidFill>
                <a:latin typeface="Arial" charset="0"/>
              </a:rPr>
              <a:t>Each Unit is pipelined itself</a:t>
            </a:r>
            <a:br>
              <a:rPr lang="en-US" sz="2000" dirty="0">
                <a:solidFill>
                  <a:srgbClr val="002D9A"/>
                </a:solidFill>
                <a:latin typeface="Arial" charset="0"/>
              </a:rPr>
            </a:br>
            <a:r>
              <a:rPr lang="en-US" sz="2000" dirty="0">
                <a:solidFill>
                  <a:srgbClr val="002D9A"/>
                </a:solidFill>
                <a:latin typeface="Arial" charset="0"/>
              </a:rPr>
              <a:t>(cf. Execute=Multiply Pipeline)</a:t>
            </a:r>
          </a:p>
        </p:txBody>
      </p:sp>
      <p:sp>
        <p:nvSpPr>
          <p:cNvPr id="30" name="Text Box 21"/>
          <p:cNvSpPr txBox="1">
            <a:spLocks noChangeArrowheads="1"/>
          </p:cNvSpPr>
          <p:nvPr/>
        </p:nvSpPr>
        <p:spPr bwMode="auto">
          <a:xfrm rot="10800000">
            <a:off x="45236" y="3871985"/>
            <a:ext cx="492443" cy="219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sz="2000" dirty="0">
                <a:solidFill>
                  <a:srgbClr val="002D9A"/>
                </a:solidFill>
                <a:latin typeface="Helvetica" pitchFamily="34" charset="0"/>
              </a:rPr>
              <a:t>Time (</a:t>
            </a:r>
            <a:r>
              <a:rPr lang="de-DE" sz="2000" dirty="0" err="1">
                <a:solidFill>
                  <a:srgbClr val="002D9A"/>
                </a:solidFill>
                <a:latin typeface="Helvetica" pitchFamily="34" charset="0"/>
              </a:rPr>
              <a:t>cycles</a:t>
            </a:r>
            <a:r>
              <a:rPr lang="de-DE" sz="2000" dirty="0">
                <a:solidFill>
                  <a:srgbClr val="002D9A"/>
                </a:solidFill>
                <a:latin typeface="Helvetica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592867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C00000"/>
                </a:solidFill>
              </a:rPr>
              <a:t>Instruction</a:t>
            </a:r>
            <a:r>
              <a:rPr lang="en-US" dirty="0"/>
              <a:t> pipeline: Problem</a:t>
            </a:r>
            <a:br>
              <a:rPr lang="en-US" dirty="0"/>
            </a:br>
            <a:r>
              <a:rPr lang="en-US" i="1" dirty="0"/>
              <a:t>Unpredictable branches to other instructions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187343" y="1492934"/>
            <a:ext cx="2057400" cy="533400"/>
          </a:xfrm>
          <a:prstGeom prst="rect">
            <a:avLst/>
          </a:prstGeom>
          <a:solidFill>
            <a:srgbClr val="0000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>
                <a:solidFill>
                  <a:srgbClr val="FAF646"/>
                </a:solidFill>
                <a:latin typeface="Helvetica" pitchFamily="34" charset="0"/>
              </a:rPr>
              <a:t>Fetch Instruction </a:t>
            </a:r>
            <a:r>
              <a:rPr lang="de-DE" b="1">
                <a:solidFill>
                  <a:srgbClr val="FAF646"/>
                </a:solidFill>
                <a:latin typeface="Helvetica" pitchFamily="34" charset="0"/>
              </a:rPr>
              <a:t>1</a:t>
            </a:r>
            <a:r>
              <a:rPr lang="de-DE">
                <a:solidFill>
                  <a:srgbClr val="FAF646"/>
                </a:solidFill>
                <a:latin typeface="Helvetica" pitchFamily="34" charset="0"/>
              </a:rPr>
              <a:t/>
            </a:r>
            <a:br>
              <a:rPr lang="de-DE">
                <a:solidFill>
                  <a:srgbClr val="FAF646"/>
                </a:solidFill>
                <a:latin typeface="Helvetica" pitchFamily="34" charset="0"/>
              </a:rPr>
            </a:br>
            <a:r>
              <a:rPr lang="de-DE">
                <a:solidFill>
                  <a:srgbClr val="FAF646"/>
                </a:solidFill>
                <a:latin typeface="Helvetica" pitchFamily="34" charset="0"/>
              </a:rPr>
              <a:t>from L1I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274905" y="2069196"/>
            <a:ext cx="2057400" cy="504825"/>
          </a:xfrm>
          <a:prstGeom prst="rect">
            <a:avLst/>
          </a:prstGeom>
          <a:solidFill>
            <a:srgbClr val="339966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>
                <a:solidFill>
                  <a:srgbClr val="FAF646"/>
                </a:solidFill>
                <a:latin typeface="Helvetica" pitchFamily="34" charset="0"/>
              </a:rPr>
              <a:t>Decode </a:t>
            </a:r>
            <a:br>
              <a:rPr lang="de-DE">
                <a:solidFill>
                  <a:srgbClr val="FAF646"/>
                </a:solidFill>
                <a:latin typeface="Helvetica" pitchFamily="34" charset="0"/>
              </a:rPr>
            </a:br>
            <a:r>
              <a:rPr lang="de-DE">
                <a:solidFill>
                  <a:srgbClr val="FAF646"/>
                </a:solidFill>
                <a:latin typeface="Helvetica" pitchFamily="34" charset="0"/>
              </a:rPr>
              <a:t>Instruction </a:t>
            </a:r>
            <a:r>
              <a:rPr lang="de-DE" b="1">
                <a:solidFill>
                  <a:srgbClr val="FAF646"/>
                </a:solidFill>
                <a:latin typeface="Helvetica" pitchFamily="34" charset="0"/>
              </a:rPr>
              <a:t>1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364055" y="2645459"/>
            <a:ext cx="2057400" cy="503237"/>
          </a:xfrm>
          <a:prstGeom prst="rect">
            <a:avLst/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>
                <a:solidFill>
                  <a:srgbClr val="002D9A"/>
                </a:solidFill>
                <a:latin typeface="Helvetica" pitchFamily="34" charset="0"/>
              </a:rPr>
              <a:t>Execute</a:t>
            </a:r>
            <a:br>
              <a:rPr lang="de-DE">
                <a:solidFill>
                  <a:srgbClr val="002D9A"/>
                </a:solidFill>
                <a:latin typeface="Helvetica" pitchFamily="34" charset="0"/>
              </a:rPr>
            </a:br>
            <a:r>
              <a:rPr lang="de-DE">
                <a:solidFill>
                  <a:srgbClr val="002D9A"/>
                </a:solidFill>
                <a:latin typeface="Helvetica" pitchFamily="34" charset="0"/>
              </a:rPr>
              <a:t>Instruction </a:t>
            </a:r>
            <a:r>
              <a:rPr lang="de-DE" b="1">
                <a:solidFill>
                  <a:srgbClr val="002D9A"/>
                </a:solidFill>
                <a:latin typeface="Helvetica" pitchFamily="34" charset="0"/>
              </a:rPr>
              <a:t>1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187343" y="3236009"/>
            <a:ext cx="2057400" cy="504825"/>
          </a:xfrm>
          <a:prstGeom prst="rect">
            <a:avLst/>
          </a:prstGeom>
          <a:solidFill>
            <a:srgbClr val="0000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>
                <a:solidFill>
                  <a:srgbClr val="FAF646"/>
                </a:solidFill>
                <a:latin typeface="Helvetica" pitchFamily="34" charset="0"/>
              </a:rPr>
              <a:t>Fetch Instruction </a:t>
            </a:r>
            <a:r>
              <a:rPr lang="de-DE" b="1">
                <a:solidFill>
                  <a:srgbClr val="FAF646"/>
                </a:solidFill>
                <a:latin typeface="Helvetica" pitchFamily="34" charset="0"/>
              </a:rPr>
              <a:t>2</a:t>
            </a:r>
            <a:r>
              <a:rPr lang="de-DE">
                <a:solidFill>
                  <a:srgbClr val="FAF646"/>
                </a:solidFill>
                <a:latin typeface="Helvetica" pitchFamily="34" charset="0"/>
              </a:rPr>
              <a:t/>
            </a:r>
            <a:br>
              <a:rPr lang="de-DE">
                <a:solidFill>
                  <a:srgbClr val="FAF646"/>
                </a:solidFill>
                <a:latin typeface="Helvetica" pitchFamily="34" charset="0"/>
              </a:rPr>
            </a:br>
            <a:r>
              <a:rPr lang="de-DE">
                <a:solidFill>
                  <a:srgbClr val="FAF646"/>
                </a:solidFill>
                <a:latin typeface="Helvetica" pitchFamily="34" charset="0"/>
              </a:rPr>
              <a:t>from L1I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274905" y="3799571"/>
            <a:ext cx="2057400" cy="504825"/>
          </a:xfrm>
          <a:prstGeom prst="rect">
            <a:avLst/>
          </a:prstGeom>
          <a:solidFill>
            <a:srgbClr val="339966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>
                <a:solidFill>
                  <a:srgbClr val="FAF646"/>
                </a:solidFill>
                <a:latin typeface="Helvetica" pitchFamily="34" charset="0"/>
              </a:rPr>
              <a:t>Decode </a:t>
            </a:r>
            <a:br>
              <a:rPr lang="de-DE">
                <a:solidFill>
                  <a:srgbClr val="FAF646"/>
                </a:solidFill>
                <a:latin typeface="Helvetica" pitchFamily="34" charset="0"/>
              </a:rPr>
            </a:br>
            <a:r>
              <a:rPr lang="de-DE">
                <a:solidFill>
                  <a:srgbClr val="FAF646"/>
                </a:solidFill>
                <a:latin typeface="Helvetica" pitchFamily="34" charset="0"/>
              </a:rPr>
              <a:t>Instruction </a:t>
            </a:r>
            <a:r>
              <a:rPr lang="de-DE" b="1">
                <a:solidFill>
                  <a:srgbClr val="FAF646"/>
                </a:solidFill>
                <a:latin typeface="Helvetica" pitchFamily="34" charset="0"/>
              </a:rPr>
              <a:t>2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274905" y="5421996"/>
            <a:ext cx="2057400" cy="504825"/>
          </a:xfrm>
          <a:prstGeom prst="rect">
            <a:avLst/>
          </a:prstGeom>
          <a:solidFill>
            <a:srgbClr val="339966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>
                <a:solidFill>
                  <a:srgbClr val="FAF646"/>
                </a:solidFill>
                <a:latin typeface="Helvetica" pitchFamily="34" charset="0"/>
              </a:rPr>
              <a:t>Decode </a:t>
            </a:r>
            <a:br>
              <a:rPr lang="de-DE">
                <a:solidFill>
                  <a:srgbClr val="FAF646"/>
                </a:solidFill>
                <a:latin typeface="Helvetica" pitchFamily="34" charset="0"/>
              </a:rPr>
            </a:br>
            <a:r>
              <a:rPr lang="de-DE">
                <a:solidFill>
                  <a:srgbClr val="FAF646"/>
                </a:solidFill>
                <a:latin typeface="Helvetica" pitchFamily="34" charset="0"/>
              </a:rPr>
              <a:t>Instruction </a:t>
            </a:r>
            <a:r>
              <a:rPr lang="de-DE" b="1">
                <a:solidFill>
                  <a:srgbClr val="FAF646"/>
                </a:solidFill>
                <a:latin typeface="Helvetica" pitchFamily="34" charset="0"/>
              </a:rPr>
              <a:t>3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364055" y="4320271"/>
            <a:ext cx="2057400" cy="503238"/>
          </a:xfrm>
          <a:prstGeom prst="rect">
            <a:avLst/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>
                <a:solidFill>
                  <a:srgbClr val="002D9A"/>
                </a:solidFill>
                <a:latin typeface="Helvetica" pitchFamily="34" charset="0"/>
              </a:rPr>
              <a:t>Execute</a:t>
            </a:r>
            <a:br>
              <a:rPr lang="de-DE">
                <a:solidFill>
                  <a:srgbClr val="002D9A"/>
                </a:solidFill>
                <a:latin typeface="Helvetica" pitchFamily="34" charset="0"/>
              </a:rPr>
            </a:br>
            <a:r>
              <a:rPr lang="de-DE">
                <a:solidFill>
                  <a:srgbClr val="002D9A"/>
                </a:solidFill>
                <a:latin typeface="Helvetica" pitchFamily="34" charset="0"/>
              </a:rPr>
              <a:t>Instruction </a:t>
            </a:r>
            <a:r>
              <a:rPr lang="de-DE" b="1">
                <a:solidFill>
                  <a:srgbClr val="002D9A"/>
                </a:solidFill>
                <a:latin typeface="Helvetica" pitchFamily="34" charset="0"/>
              </a:rPr>
              <a:t>2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174643" y="4885421"/>
            <a:ext cx="2057400" cy="504825"/>
          </a:xfrm>
          <a:prstGeom prst="rect">
            <a:avLst/>
          </a:prstGeom>
          <a:solidFill>
            <a:srgbClr val="0000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>
                <a:solidFill>
                  <a:srgbClr val="FAF646"/>
                </a:solidFill>
                <a:latin typeface="Helvetica" pitchFamily="34" charset="0"/>
              </a:rPr>
              <a:t>Fetch Instruction </a:t>
            </a:r>
            <a:r>
              <a:rPr lang="de-DE" b="1">
                <a:solidFill>
                  <a:srgbClr val="FAF646"/>
                </a:solidFill>
                <a:latin typeface="Helvetica" pitchFamily="34" charset="0"/>
              </a:rPr>
              <a:t>3</a:t>
            </a:r>
            <a:r>
              <a:rPr lang="de-DE">
                <a:solidFill>
                  <a:srgbClr val="FAF646"/>
                </a:solidFill>
                <a:latin typeface="Helvetica" pitchFamily="34" charset="0"/>
              </a:rPr>
              <a:t/>
            </a:r>
            <a:br>
              <a:rPr lang="de-DE">
                <a:solidFill>
                  <a:srgbClr val="FAF646"/>
                </a:solidFill>
                <a:latin typeface="Helvetica" pitchFamily="34" charset="0"/>
              </a:rPr>
            </a:br>
            <a:r>
              <a:rPr lang="de-DE">
                <a:solidFill>
                  <a:srgbClr val="FAF646"/>
                </a:solidFill>
                <a:latin typeface="Helvetica" pitchFamily="34" charset="0"/>
              </a:rPr>
              <a:t>from L1I</a:t>
            </a: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1828568" y="1492934"/>
            <a:ext cx="0" cy="46624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2D9A"/>
              </a:solidFill>
              <a:latin typeface="Arial" charset="0"/>
            </a:endParaRP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1755543" y="2067609"/>
            <a:ext cx="77771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2D9A"/>
              </a:solidFill>
              <a:latin typeface="Arial" charset="0"/>
            </a:endParaRPr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1755543" y="2643871"/>
            <a:ext cx="77771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2D9A"/>
              </a:solidFill>
              <a:latin typeface="Arial" charset="0"/>
            </a:endParaRPr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1755543" y="3220134"/>
            <a:ext cx="77771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2D9A"/>
              </a:solidFill>
              <a:latin typeface="Arial" charset="0"/>
            </a:endParaRP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1468205" y="1564371"/>
            <a:ext cx="2873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000">
                <a:solidFill>
                  <a:srgbClr val="002D9A"/>
                </a:solidFill>
                <a:latin typeface="Helvetica" pitchFamily="34" charset="0"/>
              </a:rPr>
              <a:t>1</a:t>
            </a: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1468205" y="2125665"/>
            <a:ext cx="2873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000">
                <a:solidFill>
                  <a:srgbClr val="002D9A"/>
                </a:solidFill>
                <a:latin typeface="Helvetica" pitchFamily="34" charset="0"/>
              </a:rPr>
              <a:t>2</a:t>
            </a: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1468205" y="2759306"/>
            <a:ext cx="2873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000" dirty="0">
                <a:solidFill>
                  <a:srgbClr val="002D9A"/>
                </a:solidFill>
                <a:latin typeface="Helvetica" pitchFamily="34" charset="0"/>
              </a:rPr>
              <a:t>3</a:t>
            </a: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1468205" y="3293159"/>
            <a:ext cx="2873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000" dirty="0">
                <a:solidFill>
                  <a:srgbClr val="002D9A"/>
                </a:solidFill>
                <a:latin typeface="Helvetica" pitchFamily="34" charset="0"/>
              </a:rPr>
              <a:t>4</a:t>
            </a:r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 flipH="1">
            <a:off x="2163530" y="2928034"/>
            <a:ext cx="6254750" cy="542925"/>
          </a:xfrm>
          <a:prstGeom prst="line">
            <a:avLst/>
          </a:prstGeom>
          <a:noFill/>
          <a:ln w="50800">
            <a:solidFill>
              <a:srgbClr val="00CC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2D9A"/>
              </a:solidFill>
              <a:latin typeface="Arial" charset="0"/>
            </a:endParaRP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8778641" y="2034955"/>
            <a:ext cx="2743200" cy="10064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2000" b="1" dirty="0" err="1">
                <a:solidFill>
                  <a:srgbClr val="002D9A"/>
                </a:solidFill>
              </a:rPr>
              <a:t>Assume</a:t>
            </a:r>
            <a:r>
              <a:rPr lang="de-DE" sz="2000" b="1" dirty="0">
                <a:solidFill>
                  <a:srgbClr val="002D9A"/>
                </a:solidFill>
              </a:rPr>
              <a:t>: </a:t>
            </a:r>
            <a:r>
              <a:rPr lang="de-DE" sz="2000" b="1" dirty="0" err="1">
                <a:solidFill>
                  <a:srgbClr val="002D9A"/>
                </a:solidFill>
              </a:rPr>
              <a:t>Result</a:t>
            </a:r>
            <a:r>
              <a:rPr lang="de-DE" sz="2000" b="1" dirty="0">
                <a:solidFill>
                  <a:srgbClr val="002D9A"/>
                </a:solidFill>
              </a:rPr>
              <a:t> </a:t>
            </a:r>
            <a:r>
              <a:rPr lang="de-DE" sz="2000" b="1" dirty="0" err="1">
                <a:solidFill>
                  <a:srgbClr val="002D9A"/>
                </a:solidFill>
              </a:rPr>
              <a:t>determines</a:t>
            </a:r>
            <a:r>
              <a:rPr lang="de-DE" sz="2000" b="1" dirty="0">
                <a:solidFill>
                  <a:srgbClr val="002D9A"/>
                </a:solidFill>
              </a:rPr>
              <a:t> </a:t>
            </a:r>
            <a:r>
              <a:rPr lang="de-DE" sz="2000" b="1" dirty="0" err="1">
                <a:solidFill>
                  <a:srgbClr val="002D9A"/>
                </a:solidFill>
              </a:rPr>
              <a:t>next</a:t>
            </a:r>
            <a:r>
              <a:rPr lang="de-DE" sz="2000" b="1" dirty="0">
                <a:solidFill>
                  <a:srgbClr val="002D9A"/>
                </a:solidFill>
              </a:rPr>
              <a:t> </a:t>
            </a:r>
            <a:r>
              <a:rPr lang="de-DE" sz="2000" b="1" dirty="0" err="1">
                <a:solidFill>
                  <a:srgbClr val="002D9A"/>
                </a:solidFill>
              </a:rPr>
              <a:t>instruction</a:t>
            </a:r>
            <a:r>
              <a:rPr lang="de-DE" sz="2000" b="1" dirty="0">
                <a:solidFill>
                  <a:srgbClr val="002D9A"/>
                </a:solidFill>
              </a:rPr>
              <a:t>!</a:t>
            </a:r>
          </a:p>
        </p:txBody>
      </p:sp>
      <p:sp>
        <p:nvSpPr>
          <p:cNvPr id="24" name="Line 24"/>
          <p:cNvSpPr>
            <a:spLocks noChangeShapeType="1"/>
          </p:cNvSpPr>
          <p:nvPr/>
        </p:nvSpPr>
        <p:spPr bwMode="auto">
          <a:xfrm flipH="1">
            <a:off x="2154005" y="4613959"/>
            <a:ext cx="6254750" cy="542925"/>
          </a:xfrm>
          <a:prstGeom prst="line">
            <a:avLst/>
          </a:prstGeom>
          <a:noFill/>
          <a:ln w="50800">
            <a:solidFill>
              <a:srgbClr val="00CC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2D9A"/>
              </a:solidFill>
              <a:latin typeface="Arial" charset="0"/>
            </a:endParaRPr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>
            <a:off x="1746018" y="3767821"/>
            <a:ext cx="77771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2D9A"/>
              </a:solidFill>
              <a:latin typeface="Arial" charset="0"/>
            </a:endParaRPr>
          </a:p>
        </p:txBody>
      </p:sp>
      <p:sp>
        <p:nvSpPr>
          <p:cNvPr id="26" name="Line 26"/>
          <p:cNvSpPr>
            <a:spLocks noChangeShapeType="1"/>
          </p:cNvSpPr>
          <p:nvPr/>
        </p:nvSpPr>
        <p:spPr bwMode="auto">
          <a:xfrm>
            <a:off x="1799993" y="4310746"/>
            <a:ext cx="77771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2D9A"/>
              </a:solidFill>
              <a:latin typeface="Arial" charset="0"/>
            </a:endParaRPr>
          </a:p>
        </p:txBody>
      </p:sp>
      <p:sp>
        <p:nvSpPr>
          <p:cNvPr id="27" name="Line 27"/>
          <p:cNvSpPr>
            <a:spLocks noChangeShapeType="1"/>
          </p:cNvSpPr>
          <p:nvPr/>
        </p:nvSpPr>
        <p:spPr bwMode="auto">
          <a:xfrm>
            <a:off x="1839680" y="4866371"/>
            <a:ext cx="77771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2D9A"/>
              </a:solidFill>
              <a:latin typeface="Arial" charset="0"/>
            </a:endParaRPr>
          </a:p>
        </p:txBody>
      </p:sp>
      <p:sp>
        <p:nvSpPr>
          <p:cNvPr id="28" name="Line 28"/>
          <p:cNvSpPr>
            <a:spLocks noChangeShapeType="1"/>
          </p:cNvSpPr>
          <p:nvPr/>
        </p:nvSpPr>
        <p:spPr bwMode="auto">
          <a:xfrm>
            <a:off x="1865080" y="5396596"/>
            <a:ext cx="77771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2D9A"/>
              </a:solidFill>
              <a:latin typeface="Arial" charset="0"/>
            </a:endParaRPr>
          </a:p>
        </p:txBody>
      </p:sp>
      <p:sp>
        <p:nvSpPr>
          <p:cNvPr id="29" name="Text Box 21"/>
          <p:cNvSpPr txBox="1">
            <a:spLocks noChangeArrowheads="1"/>
          </p:cNvSpPr>
          <p:nvPr/>
        </p:nvSpPr>
        <p:spPr bwMode="auto">
          <a:xfrm rot="10800000">
            <a:off x="928139" y="2235884"/>
            <a:ext cx="492443" cy="219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sz="2000" dirty="0">
                <a:solidFill>
                  <a:srgbClr val="002D9A"/>
                </a:solidFill>
                <a:latin typeface="Helvetica" pitchFamily="34" charset="0"/>
              </a:rPr>
              <a:t>Time (</a:t>
            </a:r>
            <a:r>
              <a:rPr lang="de-DE" sz="2000" dirty="0" err="1">
                <a:solidFill>
                  <a:srgbClr val="002D9A"/>
                </a:solidFill>
                <a:latin typeface="Helvetica" pitchFamily="34" charset="0"/>
              </a:rPr>
              <a:t>cycles</a:t>
            </a:r>
            <a:r>
              <a:rPr lang="de-DE" sz="2000" dirty="0">
                <a:solidFill>
                  <a:srgbClr val="002D9A"/>
                </a:solidFill>
                <a:latin typeface="Helvetica" pitchFamily="34" charset="0"/>
              </a:rPr>
              <a:t>)</a:t>
            </a:r>
          </a:p>
        </p:txBody>
      </p:sp>
      <p:sp>
        <p:nvSpPr>
          <p:cNvPr id="30" name="Text Box 21"/>
          <p:cNvSpPr txBox="1">
            <a:spLocks noChangeArrowheads="1"/>
          </p:cNvSpPr>
          <p:nvPr/>
        </p:nvSpPr>
        <p:spPr bwMode="auto">
          <a:xfrm>
            <a:off x="1458680" y="3845159"/>
            <a:ext cx="2873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000" dirty="0">
                <a:solidFill>
                  <a:srgbClr val="002D9A"/>
                </a:solidFill>
                <a:latin typeface="Helvetica" pitchFamily="34" charset="0"/>
              </a:rPr>
              <a:t>5</a:t>
            </a:r>
          </a:p>
        </p:txBody>
      </p:sp>
      <p:sp>
        <p:nvSpPr>
          <p:cNvPr id="31" name="Text Box 21"/>
          <p:cNvSpPr txBox="1">
            <a:spLocks noChangeArrowheads="1"/>
          </p:cNvSpPr>
          <p:nvPr/>
        </p:nvSpPr>
        <p:spPr bwMode="auto">
          <a:xfrm>
            <a:off x="1458680" y="4400566"/>
            <a:ext cx="2873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000" dirty="0">
                <a:solidFill>
                  <a:srgbClr val="002D9A"/>
                </a:solidFill>
                <a:latin typeface="Helvetica" pitchFamily="34" charset="0"/>
              </a:rPr>
              <a:t>6</a:t>
            </a:r>
          </a:p>
        </p:txBody>
      </p:sp>
      <p:sp>
        <p:nvSpPr>
          <p:cNvPr id="32" name="Text Box 21"/>
          <p:cNvSpPr txBox="1">
            <a:spLocks noChangeArrowheads="1"/>
          </p:cNvSpPr>
          <p:nvPr/>
        </p:nvSpPr>
        <p:spPr bwMode="auto">
          <a:xfrm>
            <a:off x="1458680" y="4972970"/>
            <a:ext cx="2873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000" dirty="0">
                <a:solidFill>
                  <a:srgbClr val="002D9A"/>
                </a:solidFill>
                <a:latin typeface="Helvetica" pitchFamily="34" charset="0"/>
              </a:rPr>
              <a:t>7</a:t>
            </a:r>
          </a:p>
        </p:txBody>
      </p:sp>
      <p:sp>
        <p:nvSpPr>
          <p:cNvPr id="33" name="Text Box 21"/>
          <p:cNvSpPr txBox="1">
            <a:spLocks noChangeArrowheads="1"/>
          </p:cNvSpPr>
          <p:nvPr/>
        </p:nvSpPr>
        <p:spPr bwMode="auto">
          <a:xfrm>
            <a:off x="1458680" y="5528596"/>
            <a:ext cx="2873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2000" dirty="0">
                <a:solidFill>
                  <a:srgbClr val="002D9A"/>
                </a:solidFill>
                <a:latin typeface="Helvetica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0405454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Node-level architecture</a:t>
            </a:r>
          </a:p>
        </p:txBody>
      </p:sp>
      <p:sp>
        <p:nvSpPr>
          <p:cNvPr id="5" name="Untertitel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/>
              <a:t>Microprocessors – </a:t>
            </a:r>
            <a:r>
              <a:rPr lang="en-US" dirty="0" err="1"/>
              <a:t>Superscalarity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599223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696000" y="1584000"/>
            <a:ext cx="11249257" cy="4464000"/>
          </a:xfrm>
        </p:spPr>
        <p:txBody>
          <a:bodyPr/>
          <a:lstStyle/>
          <a:p>
            <a:r>
              <a:rPr lang="en-US" dirty="0"/>
              <a:t>Superscalar processors provide </a:t>
            </a:r>
            <a:r>
              <a:rPr lang="en-US" dirty="0">
                <a:solidFill>
                  <a:srgbClr val="C00000"/>
                </a:solidFill>
              </a:rPr>
              <a:t>additional hardware </a:t>
            </a:r>
            <a:r>
              <a:rPr lang="en-US" dirty="0"/>
              <a:t>(i.e. transistors) to execute </a:t>
            </a:r>
            <a:r>
              <a:rPr lang="en-US" dirty="0">
                <a:solidFill>
                  <a:srgbClr val="C00000"/>
                </a:solidFill>
              </a:rPr>
              <a:t>multiple instructions </a:t>
            </a:r>
            <a:r>
              <a:rPr lang="en-US" dirty="0"/>
              <a:t>per cycle!</a:t>
            </a:r>
          </a:p>
          <a:p>
            <a:r>
              <a:rPr lang="en-US" dirty="0"/>
              <a:t>Parallel hardware components / pipelines are available to</a:t>
            </a:r>
          </a:p>
          <a:p>
            <a:pPr lvl="1"/>
            <a:r>
              <a:rPr lang="en-US" dirty="0"/>
              <a:t>fetch / decode / issues </a:t>
            </a:r>
            <a:r>
              <a:rPr lang="en-US" dirty="0">
                <a:solidFill>
                  <a:srgbClr val="C00000"/>
                </a:solidFill>
              </a:rPr>
              <a:t>multiple</a:t>
            </a:r>
            <a:r>
              <a:rPr lang="en-US" dirty="0"/>
              <a:t> instructions per cycle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multiple</a:t>
            </a:r>
            <a:r>
              <a:rPr lang="en-US" dirty="0"/>
              <a:t> integer / address calculations per cycle</a:t>
            </a:r>
          </a:p>
          <a:p>
            <a:pPr lvl="1"/>
            <a:r>
              <a:rPr lang="en-US" b="1" dirty="0"/>
              <a:t>load (store) </a:t>
            </a:r>
            <a:r>
              <a:rPr lang="en-US" b="1" dirty="0">
                <a:solidFill>
                  <a:srgbClr val="C00000"/>
                </a:solidFill>
              </a:rPr>
              <a:t>multiple</a:t>
            </a:r>
            <a:r>
              <a:rPr lang="en-US" b="1" dirty="0"/>
              <a:t> operands (results) from (to) cache per cycle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multiple</a:t>
            </a:r>
            <a:r>
              <a:rPr lang="en-US" b="1" dirty="0"/>
              <a:t> floating point instructions per cycle</a:t>
            </a:r>
          </a:p>
          <a:p>
            <a:r>
              <a:rPr lang="en-US" dirty="0"/>
              <a:t>Superscalar RISC processors use </a:t>
            </a:r>
            <a:r>
              <a:rPr lang="en-US" dirty="0" err="1"/>
              <a:t>out-of</a:t>
            </a:r>
            <a:r>
              <a:rPr lang="en-US" dirty="0"/>
              <a:t> order (OOO) execution hardware to exploit the parallel hardware (e.g. ARM)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Superscalar Processors</a:t>
            </a:r>
          </a:p>
        </p:txBody>
      </p:sp>
    </p:spTree>
    <p:extLst>
      <p:ext uri="{BB962C8B-B14F-4D97-AF65-F5344CB8AC3E}">
        <p14:creationId xmlns:p14="http://schemas.microsoft.com/office/powerpoint/2010/main" val="40401931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696000" y="1584000"/>
            <a:ext cx="11307314" cy="4464000"/>
          </a:xfrm>
        </p:spPr>
        <p:txBody>
          <a:bodyPr/>
          <a:lstStyle/>
          <a:p>
            <a:r>
              <a:rPr lang="en-US" sz="2800" dirty="0">
                <a:solidFill>
                  <a:srgbClr val="002D9A"/>
                </a:solidFill>
                <a:latin typeface="Arial" charset="0"/>
              </a:rPr>
              <a:t>Multiple units enable use of </a:t>
            </a:r>
            <a:r>
              <a:rPr lang="en-US" sz="2800" dirty="0" err="1">
                <a:solidFill>
                  <a:srgbClr val="FF0000"/>
                </a:solidFill>
                <a:latin typeface="Arial" charset="0"/>
              </a:rPr>
              <a:t>I</a:t>
            </a:r>
            <a:r>
              <a:rPr lang="en-US" sz="2800" dirty="0" err="1">
                <a:solidFill>
                  <a:srgbClr val="002D9A"/>
                </a:solidFill>
                <a:latin typeface="Arial" charset="0"/>
              </a:rPr>
              <a:t>nstrucion</a:t>
            </a:r>
            <a:r>
              <a:rPr lang="en-US" sz="2800" dirty="0">
                <a:solidFill>
                  <a:srgbClr val="002D9A"/>
                </a:solidFill>
                <a:latin typeface="Arial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Arial" charset="0"/>
              </a:rPr>
              <a:t>L</a:t>
            </a:r>
            <a:r>
              <a:rPr lang="en-US" sz="2800" dirty="0">
                <a:solidFill>
                  <a:srgbClr val="002D9A"/>
                </a:solidFill>
                <a:latin typeface="Arial" charset="0"/>
              </a:rPr>
              <a:t>evel </a:t>
            </a:r>
            <a:r>
              <a:rPr lang="en-US" sz="2800" dirty="0">
                <a:solidFill>
                  <a:srgbClr val="FF0000"/>
                </a:solidFill>
                <a:latin typeface="Arial" charset="0"/>
              </a:rPr>
              <a:t>P</a:t>
            </a:r>
            <a:r>
              <a:rPr lang="en-US" sz="2800" dirty="0">
                <a:solidFill>
                  <a:srgbClr val="002D9A"/>
                </a:solidFill>
                <a:latin typeface="Arial" charset="0"/>
              </a:rPr>
              <a:t>arallelism (ILP): Instruction stream is “parallelized” on the fly</a:t>
            </a:r>
          </a:p>
          <a:p>
            <a:endParaRPr lang="en-US" sz="2800" dirty="0">
              <a:solidFill>
                <a:srgbClr val="002D9A"/>
              </a:solidFill>
              <a:latin typeface="Arial" charset="0"/>
            </a:endParaRPr>
          </a:p>
          <a:p>
            <a:endParaRPr lang="en-US" sz="2800" dirty="0">
              <a:solidFill>
                <a:srgbClr val="002D9A"/>
              </a:solidFill>
              <a:latin typeface="Arial" charset="0"/>
            </a:endParaRPr>
          </a:p>
          <a:p>
            <a:endParaRPr lang="en-US" sz="2800" dirty="0">
              <a:solidFill>
                <a:srgbClr val="002D9A"/>
              </a:solidFill>
              <a:latin typeface="Arial" charset="0"/>
            </a:endParaRPr>
          </a:p>
          <a:p>
            <a:endParaRPr lang="en-US" sz="2800" dirty="0">
              <a:solidFill>
                <a:srgbClr val="002D9A"/>
              </a:solidFill>
              <a:latin typeface="Arial" charset="0"/>
            </a:endParaRPr>
          </a:p>
          <a:p>
            <a:endParaRPr lang="en-US" sz="2800" dirty="0">
              <a:solidFill>
                <a:srgbClr val="002D9A"/>
              </a:solidFill>
              <a:latin typeface="Arial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Arial" charset="0"/>
              </a:rPr>
              <a:t>Issuing m concurrent instructions per cycle: m-way superscalar</a:t>
            </a:r>
          </a:p>
          <a:p>
            <a:r>
              <a:rPr lang="en-US" sz="2800" dirty="0">
                <a:solidFill>
                  <a:srgbClr val="002D9A"/>
                </a:solidFill>
                <a:latin typeface="Arial" charset="0"/>
              </a:rPr>
              <a:t>Current: 3- to 6-way superscalar with 2 or 4 FP instructions per cycle</a:t>
            </a:r>
          </a:p>
          <a:p>
            <a:endParaRPr lang="en-US" sz="2800" dirty="0">
              <a:solidFill>
                <a:srgbClr val="002D9A"/>
              </a:solidFill>
              <a:latin typeface="Arial" charset="0"/>
            </a:endParaRPr>
          </a:p>
          <a:p>
            <a:endParaRPr lang="en-US" sz="28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Superscalar Processors</a:t>
            </a:r>
            <a:br>
              <a:rPr lang="en-US" dirty="0"/>
            </a:br>
            <a:r>
              <a:rPr lang="en-US" i="1" dirty="0"/>
              <a:t>Instruction Level Parallelism</a:t>
            </a: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2819628" y="2558826"/>
            <a:ext cx="5457144" cy="1828119"/>
            <a:chOff x="531" y="1261"/>
            <a:chExt cx="3927" cy="1407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531" y="1261"/>
              <a:ext cx="1296" cy="336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>
                  <a:solidFill>
                    <a:srgbClr val="000000"/>
                  </a:solidFill>
                  <a:latin typeface="Helvetica" pitchFamily="34" charset="0"/>
                </a:rPr>
                <a:t>Fetch Instruction </a:t>
              </a:r>
              <a:r>
                <a:rPr lang="de-DE" b="1">
                  <a:solidFill>
                    <a:srgbClr val="000000"/>
                  </a:solidFill>
                  <a:latin typeface="Helvetica" pitchFamily="34" charset="0"/>
                </a:rPr>
                <a:t>4</a:t>
              </a:r>
              <a:r>
                <a:rPr lang="de-DE">
                  <a:solidFill>
                    <a:srgbClr val="000000"/>
                  </a:solidFill>
                  <a:latin typeface="Helvetica" pitchFamily="34" charset="0"/>
                </a:rPr>
                <a:t/>
              </a:r>
              <a:br>
                <a:rPr lang="de-DE">
                  <a:solidFill>
                    <a:srgbClr val="000000"/>
                  </a:solidFill>
                  <a:latin typeface="Helvetica" pitchFamily="34" charset="0"/>
                </a:rPr>
              </a:br>
              <a:r>
                <a:rPr lang="de-DE">
                  <a:solidFill>
                    <a:srgbClr val="000000"/>
                  </a:solidFill>
                  <a:latin typeface="Helvetica" pitchFamily="34" charset="0"/>
                </a:rPr>
                <a:t>from L1I</a:t>
              </a: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1846" y="1624"/>
              <a:ext cx="1296" cy="318"/>
            </a:xfrm>
            <a:prstGeom prst="rect">
              <a:avLst/>
            </a:prstGeom>
            <a:solidFill>
              <a:srgbClr val="3399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>
                  <a:solidFill>
                    <a:srgbClr val="0066CC"/>
                  </a:solidFill>
                  <a:latin typeface="Helvetica" pitchFamily="34" charset="0"/>
                </a:rPr>
                <a:t>Decode </a:t>
              </a:r>
              <a:br>
                <a:rPr lang="de-DE">
                  <a:solidFill>
                    <a:srgbClr val="0066CC"/>
                  </a:solidFill>
                  <a:latin typeface="Helvetica" pitchFamily="34" charset="0"/>
                </a:rPr>
              </a:br>
              <a:r>
                <a:rPr lang="de-DE">
                  <a:solidFill>
                    <a:srgbClr val="0066CC"/>
                  </a:solidFill>
                  <a:latin typeface="Helvetica" pitchFamily="34" charset="0"/>
                </a:rPr>
                <a:t>Instruction </a:t>
              </a:r>
              <a:r>
                <a:rPr lang="de-DE" b="1">
                  <a:solidFill>
                    <a:srgbClr val="0066CC"/>
                  </a:solidFill>
                  <a:latin typeface="Helvetica" pitchFamily="34" charset="0"/>
                </a:rPr>
                <a:t>1</a:t>
              </a: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3162" y="1987"/>
              <a:ext cx="1296" cy="317"/>
            </a:xfrm>
            <a:prstGeom prst="rect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>
                  <a:solidFill>
                    <a:srgbClr val="002D9A"/>
                  </a:solidFill>
                  <a:latin typeface="Helvetica" pitchFamily="34" charset="0"/>
                </a:rPr>
                <a:t>Execute</a:t>
              </a:r>
              <a:br>
                <a:rPr lang="de-DE">
                  <a:solidFill>
                    <a:srgbClr val="002D9A"/>
                  </a:solidFill>
                  <a:latin typeface="Helvetica" pitchFamily="34" charset="0"/>
                </a:rPr>
              </a:br>
              <a:r>
                <a:rPr lang="de-DE">
                  <a:solidFill>
                    <a:srgbClr val="002D9A"/>
                  </a:solidFill>
                  <a:latin typeface="Helvetica" pitchFamily="34" charset="0"/>
                </a:rPr>
                <a:t>Instruction </a:t>
              </a:r>
              <a:r>
                <a:rPr lang="de-DE" b="1">
                  <a:solidFill>
                    <a:srgbClr val="002D9A"/>
                  </a:solidFill>
                  <a:latin typeface="Helvetica" pitchFamily="34" charset="0"/>
                </a:rPr>
                <a:t>1</a:t>
              </a: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531" y="1624"/>
              <a:ext cx="1296" cy="318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>
                  <a:solidFill>
                    <a:srgbClr val="000000"/>
                  </a:solidFill>
                  <a:latin typeface="Helvetica" pitchFamily="34" charset="0"/>
                </a:rPr>
                <a:t>Fetch Instruction </a:t>
              </a:r>
              <a:r>
                <a:rPr lang="de-DE" b="1">
                  <a:solidFill>
                    <a:srgbClr val="000000"/>
                  </a:solidFill>
                  <a:latin typeface="Helvetica" pitchFamily="34" charset="0"/>
                </a:rPr>
                <a:t>2</a:t>
              </a:r>
              <a:r>
                <a:rPr lang="de-DE">
                  <a:solidFill>
                    <a:srgbClr val="000000"/>
                  </a:solidFill>
                  <a:latin typeface="Helvetica" pitchFamily="34" charset="0"/>
                </a:rPr>
                <a:t/>
              </a:r>
              <a:br>
                <a:rPr lang="de-DE">
                  <a:solidFill>
                    <a:srgbClr val="000000"/>
                  </a:solidFill>
                  <a:latin typeface="Helvetica" pitchFamily="34" charset="0"/>
                </a:rPr>
              </a:br>
              <a:r>
                <a:rPr lang="de-DE">
                  <a:solidFill>
                    <a:srgbClr val="000000"/>
                  </a:solidFill>
                  <a:latin typeface="Helvetica" pitchFamily="34" charset="0"/>
                </a:rPr>
                <a:t>from L1I</a:t>
              </a: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1846" y="1987"/>
              <a:ext cx="1296" cy="318"/>
            </a:xfrm>
            <a:prstGeom prst="rect">
              <a:avLst/>
            </a:prstGeom>
            <a:solidFill>
              <a:srgbClr val="3399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>
                  <a:solidFill>
                    <a:srgbClr val="0066CC"/>
                  </a:solidFill>
                  <a:latin typeface="Helvetica" pitchFamily="34" charset="0"/>
                </a:rPr>
                <a:t>Decode </a:t>
              </a:r>
              <a:br>
                <a:rPr lang="de-DE">
                  <a:solidFill>
                    <a:srgbClr val="0066CC"/>
                  </a:solidFill>
                  <a:latin typeface="Helvetica" pitchFamily="34" charset="0"/>
                </a:rPr>
              </a:br>
              <a:r>
                <a:rPr lang="de-DE">
                  <a:solidFill>
                    <a:srgbClr val="0066CC"/>
                  </a:solidFill>
                  <a:latin typeface="Helvetica" pitchFamily="34" charset="0"/>
                </a:rPr>
                <a:t>Instruction </a:t>
              </a:r>
              <a:r>
                <a:rPr lang="de-DE" b="1">
                  <a:solidFill>
                    <a:srgbClr val="0066CC"/>
                  </a:solidFill>
                  <a:latin typeface="Helvetica" pitchFamily="34" charset="0"/>
                </a:rPr>
                <a:t>2</a:t>
              </a: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1846" y="2350"/>
              <a:ext cx="1296" cy="318"/>
            </a:xfrm>
            <a:prstGeom prst="rect">
              <a:avLst/>
            </a:prstGeom>
            <a:solidFill>
              <a:srgbClr val="3399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>
                  <a:solidFill>
                    <a:srgbClr val="0066CC"/>
                  </a:solidFill>
                  <a:latin typeface="Helvetica" pitchFamily="34" charset="0"/>
                </a:rPr>
                <a:t>Decode </a:t>
              </a:r>
              <a:br>
                <a:rPr lang="de-DE">
                  <a:solidFill>
                    <a:srgbClr val="0066CC"/>
                  </a:solidFill>
                  <a:latin typeface="Helvetica" pitchFamily="34" charset="0"/>
                </a:rPr>
              </a:br>
              <a:r>
                <a:rPr lang="de-DE">
                  <a:solidFill>
                    <a:srgbClr val="0066CC"/>
                  </a:solidFill>
                  <a:latin typeface="Helvetica" pitchFamily="34" charset="0"/>
                </a:rPr>
                <a:t>Instruction </a:t>
              </a:r>
              <a:r>
                <a:rPr lang="de-DE" b="1">
                  <a:solidFill>
                    <a:srgbClr val="0066CC"/>
                  </a:solidFill>
                  <a:latin typeface="Helvetica" pitchFamily="34" charset="0"/>
                </a:rPr>
                <a:t>3</a:t>
              </a: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3162" y="2350"/>
              <a:ext cx="1296" cy="317"/>
            </a:xfrm>
            <a:prstGeom prst="rect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>
                  <a:solidFill>
                    <a:srgbClr val="002D9A"/>
                  </a:solidFill>
                  <a:latin typeface="Helvetica" pitchFamily="34" charset="0"/>
                </a:rPr>
                <a:t>Execute</a:t>
              </a:r>
              <a:br>
                <a:rPr lang="de-DE">
                  <a:solidFill>
                    <a:srgbClr val="002D9A"/>
                  </a:solidFill>
                  <a:latin typeface="Helvetica" pitchFamily="34" charset="0"/>
                </a:rPr>
              </a:br>
              <a:r>
                <a:rPr lang="de-DE">
                  <a:solidFill>
                    <a:srgbClr val="002D9A"/>
                  </a:solidFill>
                  <a:latin typeface="Helvetica" pitchFamily="34" charset="0"/>
                </a:rPr>
                <a:t>Instruction </a:t>
              </a:r>
              <a:r>
                <a:rPr lang="de-DE" b="1">
                  <a:solidFill>
                    <a:srgbClr val="002D9A"/>
                  </a:solidFill>
                  <a:latin typeface="Helvetica" pitchFamily="34" charset="0"/>
                </a:rPr>
                <a:t>2</a:t>
              </a: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531" y="1987"/>
              <a:ext cx="1296" cy="318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>
                  <a:solidFill>
                    <a:srgbClr val="000000"/>
                  </a:solidFill>
                  <a:latin typeface="Helvetica" pitchFamily="34" charset="0"/>
                </a:rPr>
                <a:t>Fetch Instruction </a:t>
              </a:r>
              <a:r>
                <a:rPr lang="de-DE" b="1">
                  <a:solidFill>
                    <a:srgbClr val="000000"/>
                  </a:solidFill>
                  <a:latin typeface="Helvetica" pitchFamily="34" charset="0"/>
                </a:rPr>
                <a:t>3</a:t>
              </a:r>
              <a:r>
                <a:rPr lang="de-DE">
                  <a:solidFill>
                    <a:srgbClr val="000000"/>
                  </a:solidFill>
                  <a:latin typeface="Helvetica" pitchFamily="34" charset="0"/>
                </a:rPr>
                <a:t/>
              </a:r>
              <a:br>
                <a:rPr lang="de-DE">
                  <a:solidFill>
                    <a:srgbClr val="000000"/>
                  </a:solidFill>
                  <a:latin typeface="Helvetica" pitchFamily="34" charset="0"/>
                </a:rPr>
              </a:br>
              <a:r>
                <a:rPr lang="de-DE">
                  <a:solidFill>
                    <a:srgbClr val="000000"/>
                  </a:solidFill>
                  <a:latin typeface="Helvetica" pitchFamily="34" charset="0"/>
                </a:rPr>
                <a:t>from L1I</a:t>
              </a: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531" y="2350"/>
              <a:ext cx="1296" cy="318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>
                  <a:solidFill>
                    <a:srgbClr val="000000"/>
                  </a:solidFill>
                  <a:latin typeface="Helvetica" pitchFamily="34" charset="0"/>
                </a:rPr>
                <a:t>Fetch Instruction </a:t>
              </a:r>
              <a:r>
                <a:rPr lang="de-DE" b="1">
                  <a:solidFill>
                    <a:srgbClr val="000000"/>
                  </a:solidFill>
                  <a:latin typeface="Helvetica" pitchFamily="34" charset="0"/>
                </a:rPr>
                <a:t>4</a:t>
              </a:r>
              <a:r>
                <a:rPr lang="de-DE">
                  <a:solidFill>
                    <a:srgbClr val="000000"/>
                  </a:solidFill>
                  <a:latin typeface="Helvetica" pitchFamily="34" charset="0"/>
                </a:rPr>
                <a:t/>
              </a:r>
              <a:br>
                <a:rPr lang="de-DE">
                  <a:solidFill>
                    <a:srgbClr val="000000"/>
                  </a:solidFill>
                  <a:latin typeface="Helvetica" pitchFamily="34" charset="0"/>
                </a:rPr>
              </a:br>
              <a:r>
                <a:rPr lang="de-DE">
                  <a:solidFill>
                    <a:srgbClr val="000000"/>
                  </a:solidFill>
                  <a:latin typeface="Helvetica" pitchFamily="34" charset="0"/>
                </a:rPr>
                <a:t>from L1I</a:t>
              </a:r>
            </a:p>
          </p:txBody>
        </p:sp>
      </p:grpSp>
      <p:grpSp>
        <p:nvGrpSpPr>
          <p:cNvPr id="14" name="Group 14"/>
          <p:cNvGrpSpPr>
            <a:grpSpLocks/>
          </p:cNvGrpSpPr>
          <p:nvPr/>
        </p:nvGrpSpPr>
        <p:grpSpPr bwMode="auto">
          <a:xfrm>
            <a:off x="2964090" y="2701701"/>
            <a:ext cx="5457145" cy="1828119"/>
            <a:chOff x="622" y="1351"/>
            <a:chExt cx="3927" cy="1407"/>
          </a:xfrm>
        </p:grpSpPr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622" y="1351"/>
              <a:ext cx="1296" cy="336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>
                  <a:solidFill>
                    <a:srgbClr val="000000"/>
                  </a:solidFill>
                  <a:latin typeface="Helvetica" pitchFamily="34" charset="0"/>
                </a:rPr>
                <a:t>Fetch Instruction </a:t>
              </a:r>
              <a:r>
                <a:rPr lang="de-DE" b="1">
                  <a:solidFill>
                    <a:srgbClr val="000000"/>
                  </a:solidFill>
                  <a:latin typeface="Helvetica" pitchFamily="34" charset="0"/>
                </a:rPr>
                <a:t>3</a:t>
              </a:r>
              <a:r>
                <a:rPr lang="de-DE">
                  <a:solidFill>
                    <a:srgbClr val="000000"/>
                  </a:solidFill>
                  <a:latin typeface="Helvetica" pitchFamily="34" charset="0"/>
                </a:rPr>
                <a:t/>
              </a:r>
              <a:br>
                <a:rPr lang="de-DE">
                  <a:solidFill>
                    <a:srgbClr val="000000"/>
                  </a:solidFill>
                  <a:latin typeface="Helvetica" pitchFamily="34" charset="0"/>
                </a:rPr>
              </a:br>
              <a:r>
                <a:rPr lang="de-DE">
                  <a:solidFill>
                    <a:srgbClr val="000000"/>
                  </a:solidFill>
                  <a:latin typeface="Helvetica" pitchFamily="34" charset="0"/>
                </a:rPr>
                <a:t>from L1I</a:t>
              </a: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1937" y="1714"/>
              <a:ext cx="1296" cy="318"/>
            </a:xfrm>
            <a:prstGeom prst="rect">
              <a:avLst/>
            </a:prstGeom>
            <a:solidFill>
              <a:srgbClr val="3399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>
                  <a:solidFill>
                    <a:srgbClr val="0066CC"/>
                  </a:solidFill>
                  <a:latin typeface="Helvetica" pitchFamily="34" charset="0"/>
                </a:rPr>
                <a:t>Decode </a:t>
              </a:r>
              <a:br>
                <a:rPr lang="de-DE">
                  <a:solidFill>
                    <a:srgbClr val="0066CC"/>
                  </a:solidFill>
                  <a:latin typeface="Helvetica" pitchFamily="34" charset="0"/>
                </a:rPr>
              </a:br>
              <a:r>
                <a:rPr lang="de-DE">
                  <a:solidFill>
                    <a:srgbClr val="0066CC"/>
                  </a:solidFill>
                  <a:latin typeface="Helvetica" pitchFamily="34" charset="0"/>
                </a:rPr>
                <a:t>Instruction </a:t>
              </a:r>
              <a:r>
                <a:rPr lang="de-DE" b="1">
                  <a:solidFill>
                    <a:srgbClr val="0066CC"/>
                  </a:solidFill>
                  <a:latin typeface="Helvetica" pitchFamily="34" charset="0"/>
                </a:rPr>
                <a:t>1</a:t>
              </a: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3253" y="2077"/>
              <a:ext cx="1296" cy="317"/>
            </a:xfrm>
            <a:prstGeom prst="rect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>
                  <a:solidFill>
                    <a:srgbClr val="002D9A"/>
                  </a:solidFill>
                  <a:latin typeface="Helvetica" pitchFamily="34" charset="0"/>
                </a:rPr>
                <a:t>Execute</a:t>
              </a:r>
              <a:br>
                <a:rPr lang="de-DE">
                  <a:solidFill>
                    <a:srgbClr val="002D9A"/>
                  </a:solidFill>
                  <a:latin typeface="Helvetica" pitchFamily="34" charset="0"/>
                </a:rPr>
              </a:br>
              <a:r>
                <a:rPr lang="de-DE">
                  <a:solidFill>
                    <a:srgbClr val="002D9A"/>
                  </a:solidFill>
                  <a:latin typeface="Helvetica" pitchFamily="34" charset="0"/>
                </a:rPr>
                <a:t>Instruction </a:t>
              </a:r>
              <a:r>
                <a:rPr lang="de-DE" b="1">
                  <a:solidFill>
                    <a:srgbClr val="002D9A"/>
                  </a:solidFill>
                  <a:latin typeface="Helvetica" pitchFamily="34" charset="0"/>
                </a:rPr>
                <a:t>1</a:t>
              </a: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622" y="1714"/>
              <a:ext cx="1296" cy="318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>
                  <a:solidFill>
                    <a:srgbClr val="000000"/>
                  </a:solidFill>
                  <a:latin typeface="Helvetica" pitchFamily="34" charset="0"/>
                </a:rPr>
                <a:t>Fetch Instruction </a:t>
              </a:r>
              <a:r>
                <a:rPr lang="de-DE" b="1">
                  <a:solidFill>
                    <a:srgbClr val="000000"/>
                  </a:solidFill>
                  <a:latin typeface="Helvetica" pitchFamily="34" charset="0"/>
                </a:rPr>
                <a:t>2</a:t>
              </a:r>
              <a:r>
                <a:rPr lang="de-DE">
                  <a:solidFill>
                    <a:srgbClr val="000000"/>
                  </a:solidFill>
                  <a:latin typeface="Helvetica" pitchFamily="34" charset="0"/>
                </a:rPr>
                <a:t/>
              </a:r>
              <a:br>
                <a:rPr lang="de-DE">
                  <a:solidFill>
                    <a:srgbClr val="000000"/>
                  </a:solidFill>
                  <a:latin typeface="Helvetica" pitchFamily="34" charset="0"/>
                </a:rPr>
              </a:br>
              <a:r>
                <a:rPr lang="de-DE">
                  <a:solidFill>
                    <a:srgbClr val="000000"/>
                  </a:solidFill>
                  <a:latin typeface="Helvetica" pitchFamily="34" charset="0"/>
                </a:rPr>
                <a:t>from L1I</a:t>
              </a:r>
            </a:p>
          </p:txBody>
        </p:sp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>
              <a:off x="1937" y="2077"/>
              <a:ext cx="1296" cy="318"/>
            </a:xfrm>
            <a:prstGeom prst="rect">
              <a:avLst/>
            </a:prstGeom>
            <a:solidFill>
              <a:srgbClr val="3399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>
                  <a:solidFill>
                    <a:srgbClr val="0066CC"/>
                  </a:solidFill>
                  <a:latin typeface="Helvetica" pitchFamily="34" charset="0"/>
                </a:rPr>
                <a:t>Decode </a:t>
              </a:r>
              <a:br>
                <a:rPr lang="de-DE">
                  <a:solidFill>
                    <a:srgbClr val="0066CC"/>
                  </a:solidFill>
                  <a:latin typeface="Helvetica" pitchFamily="34" charset="0"/>
                </a:rPr>
              </a:br>
              <a:r>
                <a:rPr lang="de-DE">
                  <a:solidFill>
                    <a:srgbClr val="0066CC"/>
                  </a:solidFill>
                  <a:latin typeface="Helvetica" pitchFamily="34" charset="0"/>
                </a:rPr>
                <a:t>Instruction </a:t>
              </a:r>
              <a:r>
                <a:rPr lang="de-DE" b="1">
                  <a:solidFill>
                    <a:srgbClr val="0066CC"/>
                  </a:solidFill>
                  <a:latin typeface="Helvetica" pitchFamily="34" charset="0"/>
                </a:rPr>
                <a:t>2</a:t>
              </a:r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1937" y="2440"/>
              <a:ext cx="1296" cy="318"/>
            </a:xfrm>
            <a:prstGeom prst="rect">
              <a:avLst/>
            </a:prstGeom>
            <a:solidFill>
              <a:srgbClr val="3399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>
                  <a:solidFill>
                    <a:srgbClr val="0066CC"/>
                  </a:solidFill>
                  <a:latin typeface="Helvetica" pitchFamily="34" charset="0"/>
                </a:rPr>
                <a:t>Decode </a:t>
              </a:r>
              <a:br>
                <a:rPr lang="de-DE">
                  <a:solidFill>
                    <a:srgbClr val="0066CC"/>
                  </a:solidFill>
                  <a:latin typeface="Helvetica" pitchFamily="34" charset="0"/>
                </a:rPr>
              </a:br>
              <a:r>
                <a:rPr lang="de-DE">
                  <a:solidFill>
                    <a:srgbClr val="0066CC"/>
                  </a:solidFill>
                  <a:latin typeface="Helvetica" pitchFamily="34" charset="0"/>
                </a:rPr>
                <a:t>Instruction </a:t>
              </a:r>
              <a:r>
                <a:rPr lang="de-DE" b="1">
                  <a:solidFill>
                    <a:srgbClr val="0066CC"/>
                  </a:solidFill>
                  <a:latin typeface="Helvetica" pitchFamily="34" charset="0"/>
                </a:rPr>
                <a:t>3</a:t>
              </a:r>
            </a:p>
          </p:txBody>
        </p:sp>
        <p:sp>
          <p:nvSpPr>
            <p:cNvPr id="21" name="Rectangle 21"/>
            <p:cNvSpPr>
              <a:spLocks noChangeArrowheads="1"/>
            </p:cNvSpPr>
            <p:nvPr/>
          </p:nvSpPr>
          <p:spPr bwMode="auto">
            <a:xfrm>
              <a:off x="3253" y="2440"/>
              <a:ext cx="1296" cy="317"/>
            </a:xfrm>
            <a:prstGeom prst="rect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>
                  <a:solidFill>
                    <a:srgbClr val="002D9A"/>
                  </a:solidFill>
                  <a:latin typeface="Helvetica" pitchFamily="34" charset="0"/>
                </a:rPr>
                <a:t>Execute</a:t>
              </a:r>
              <a:br>
                <a:rPr lang="de-DE">
                  <a:solidFill>
                    <a:srgbClr val="002D9A"/>
                  </a:solidFill>
                  <a:latin typeface="Helvetica" pitchFamily="34" charset="0"/>
                </a:rPr>
              </a:br>
              <a:r>
                <a:rPr lang="de-DE">
                  <a:solidFill>
                    <a:srgbClr val="002D9A"/>
                  </a:solidFill>
                  <a:latin typeface="Helvetica" pitchFamily="34" charset="0"/>
                </a:rPr>
                <a:t>Instruction </a:t>
              </a:r>
              <a:r>
                <a:rPr lang="de-DE" b="1">
                  <a:solidFill>
                    <a:srgbClr val="002D9A"/>
                  </a:solidFill>
                  <a:latin typeface="Helvetica" pitchFamily="34" charset="0"/>
                </a:rPr>
                <a:t>2</a:t>
              </a:r>
            </a:p>
          </p:txBody>
        </p:sp>
        <p:sp>
          <p:nvSpPr>
            <p:cNvPr id="22" name="Rectangle 22"/>
            <p:cNvSpPr>
              <a:spLocks noChangeArrowheads="1"/>
            </p:cNvSpPr>
            <p:nvPr/>
          </p:nvSpPr>
          <p:spPr bwMode="auto">
            <a:xfrm>
              <a:off x="622" y="2077"/>
              <a:ext cx="1296" cy="318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>
                  <a:solidFill>
                    <a:srgbClr val="000000"/>
                  </a:solidFill>
                  <a:latin typeface="Helvetica" pitchFamily="34" charset="0"/>
                </a:rPr>
                <a:t>Fetch Instruction </a:t>
              </a:r>
              <a:r>
                <a:rPr lang="de-DE" b="1">
                  <a:solidFill>
                    <a:srgbClr val="000000"/>
                  </a:solidFill>
                  <a:latin typeface="Helvetica" pitchFamily="34" charset="0"/>
                </a:rPr>
                <a:t>3</a:t>
              </a:r>
              <a:r>
                <a:rPr lang="de-DE">
                  <a:solidFill>
                    <a:srgbClr val="000000"/>
                  </a:solidFill>
                  <a:latin typeface="Helvetica" pitchFamily="34" charset="0"/>
                </a:rPr>
                <a:t/>
              </a:r>
              <a:br>
                <a:rPr lang="de-DE">
                  <a:solidFill>
                    <a:srgbClr val="000000"/>
                  </a:solidFill>
                  <a:latin typeface="Helvetica" pitchFamily="34" charset="0"/>
                </a:rPr>
              </a:br>
              <a:r>
                <a:rPr lang="de-DE">
                  <a:solidFill>
                    <a:srgbClr val="000000"/>
                  </a:solidFill>
                  <a:latin typeface="Helvetica" pitchFamily="34" charset="0"/>
                </a:rPr>
                <a:t>from L1I</a:t>
              </a:r>
            </a:p>
          </p:txBody>
        </p:sp>
        <p:sp>
          <p:nvSpPr>
            <p:cNvPr id="23" name="Rectangle 23"/>
            <p:cNvSpPr>
              <a:spLocks noChangeArrowheads="1"/>
            </p:cNvSpPr>
            <p:nvPr/>
          </p:nvSpPr>
          <p:spPr bwMode="auto">
            <a:xfrm>
              <a:off x="622" y="2440"/>
              <a:ext cx="1296" cy="318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>
                  <a:solidFill>
                    <a:srgbClr val="000000"/>
                  </a:solidFill>
                  <a:latin typeface="Helvetica" pitchFamily="34" charset="0"/>
                </a:rPr>
                <a:t>Fetch Instruction </a:t>
              </a:r>
              <a:r>
                <a:rPr lang="de-DE" b="1">
                  <a:solidFill>
                    <a:srgbClr val="000000"/>
                  </a:solidFill>
                  <a:latin typeface="Helvetica" pitchFamily="34" charset="0"/>
                </a:rPr>
                <a:t>4</a:t>
              </a:r>
              <a:r>
                <a:rPr lang="de-DE">
                  <a:solidFill>
                    <a:srgbClr val="000000"/>
                  </a:solidFill>
                  <a:latin typeface="Helvetica" pitchFamily="34" charset="0"/>
                </a:rPr>
                <a:t/>
              </a:r>
              <a:br>
                <a:rPr lang="de-DE">
                  <a:solidFill>
                    <a:srgbClr val="000000"/>
                  </a:solidFill>
                  <a:latin typeface="Helvetica" pitchFamily="34" charset="0"/>
                </a:rPr>
              </a:br>
              <a:r>
                <a:rPr lang="de-DE">
                  <a:solidFill>
                    <a:srgbClr val="000000"/>
                  </a:solidFill>
                  <a:latin typeface="Helvetica" pitchFamily="34" charset="0"/>
                </a:rPr>
                <a:t>from L1I</a:t>
              </a:r>
            </a:p>
          </p:txBody>
        </p:sp>
      </p:grpSp>
      <p:grpSp>
        <p:nvGrpSpPr>
          <p:cNvPr id="24" name="Group 24"/>
          <p:cNvGrpSpPr>
            <a:grpSpLocks/>
          </p:cNvGrpSpPr>
          <p:nvPr/>
        </p:nvGrpSpPr>
        <p:grpSpPr bwMode="auto">
          <a:xfrm>
            <a:off x="3108553" y="2846164"/>
            <a:ext cx="5457144" cy="1828120"/>
            <a:chOff x="713" y="1442"/>
            <a:chExt cx="3927" cy="1407"/>
          </a:xfrm>
        </p:grpSpPr>
        <p:sp>
          <p:nvSpPr>
            <p:cNvPr id="25" name="Rectangle 25"/>
            <p:cNvSpPr>
              <a:spLocks noChangeArrowheads="1"/>
            </p:cNvSpPr>
            <p:nvPr/>
          </p:nvSpPr>
          <p:spPr bwMode="auto">
            <a:xfrm>
              <a:off x="713" y="1442"/>
              <a:ext cx="1296" cy="336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>
                  <a:solidFill>
                    <a:srgbClr val="000000"/>
                  </a:solidFill>
                  <a:latin typeface="Helvetica" pitchFamily="34" charset="0"/>
                </a:rPr>
                <a:t>Fetch Instruction </a:t>
              </a:r>
              <a:r>
                <a:rPr lang="de-DE" b="1">
                  <a:solidFill>
                    <a:srgbClr val="000000"/>
                  </a:solidFill>
                  <a:latin typeface="Helvetica" pitchFamily="34" charset="0"/>
                </a:rPr>
                <a:t>2</a:t>
              </a:r>
              <a:r>
                <a:rPr lang="de-DE">
                  <a:solidFill>
                    <a:srgbClr val="000000"/>
                  </a:solidFill>
                  <a:latin typeface="Helvetica" pitchFamily="34" charset="0"/>
                </a:rPr>
                <a:t/>
              </a:r>
              <a:br>
                <a:rPr lang="de-DE">
                  <a:solidFill>
                    <a:srgbClr val="000000"/>
                  </a:solidFill>
                  <a:latin typeface="Helvetica" pitchFamily="34" charset="0"/>
                </a:rPr>
              </a:br>
              <a:r>
                <a:rPr lang="de-DE">
                  <a:solidFill>
                    <a:srgbClr val="000000"/>
                  </a:solidFill>
                  <a:latin typeface="Helvetica" pitchFamily="34" charset="0"/>
                </a:rPr>
                <a:t>from L1I</a:t>
              </a:r>
            </a:p>
          </p:txBody>
        </p:sp>
        <p:sp>
          <p:nvSpPr>
            <p:cNvPr id="26" name="Rectangle 26"/>
            <p:cNvSpPr>
              <a:spLocks noChangeArrowheads="1"/>
            </p:cNvSpPr>
            <p:nvPr/>
          </p:nvSpPr>
          <p:spPr bwMode="auto">
            <a:xfrm>
              <a:off x="2028" y="1805"/>
              <a:ext cx="1296" cy="318"/>
            </a:xfrm>
            <a:prstGeom prst="rect">
              <a:avLst/>
            </a:prstGeom>
            <a:solidFill>
              <a:srgbClr val="3399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>
                  <a:solidFill>
                    <a:srgbClr val="0066CC"/>
                  </a:solidFill>
                  <a:latin typeface="Helvetica" pitchFamily="34" charset="0"/>
                </a:rPr>
                <a:t>Decode </a:t>
              </a:r>
              <a:br>
                <a:rPr lang="de-DE">
                  <a:solidFill>
                    <a:srgbClr val="0066CC"/>
                  </a:solidFill>
                  <a:latin typeface="Helvetica" pitchFamily="34" charset="0"/>
                </a:rPr>
              </a:br>
              <a:r>
                <a:rPr lang="de-DE">
                  <a:solidFill>
                    <a:srgbClr val="0066CC"/>
                  </a:solidFill>
                  <a:latin typeface="Helvetica" pitchFamily="34" charset="0"/>
                </a:rPr>
                <a:t>Instruction </a:t>
              </a:r>
              <a:r>
                <a:rPr lang="de-DE" b="1">
                  <a:solidFill>
                    <a:srgbClr val="0066CC"/>
                  </a:solidFill>
                  <a:latin typeface="Helvetica" pitchFamily="34" charset="0"/>
                </a:rPr>
                <a:t>1</a:t>
              </a:r>
            </a:p>
          </p:txBody>
        </p:sp>
        <p:sp>
          <p:nvSpPr>
            <p:cNvPr id="27" name="Rectangle 27"/>
            <p:cNvSpPr>
              <a:spLocks noChangeArrowheads="1"/>
            </p:cNvSpPr>
            <p:nvPr/>
          </p:nvSpPr>
          <p:spPr bwMode="auto">
            <a:xfrm>
              <a:off x="3344" y="2168"/>
              <a:ext cx="1296" cy="317"/>
            </a:xfrm>
            <a:prstGeom prst="rect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>
                  <a:solidFill>
                    <a:srgbClr val="002D9A"/>
                  </a:solidFill>
                  <a:latin typeface="Helvetica" pitchFamily="34" charset="0"/>
                </a:rPr>
                <a:t>Execute</a:t>
              </a:r>
              <a:br>
                <a:rPr lang="de-DE">
                  <a:solidFill>
                    <a:srgbClr val="002D9A"/>
                  </a:solidFill>
                  <a:latin typeface="Helvetica" pitchFamily="34" charset="0"/>
                </a:rPr>
              </a:br>
              <a:r>
                <a:rPr lang="de-DE">
                  <a:solidFill>
                    <a:srgbClr val="002D9A"/>
                  </a:solidFill>
                  <a:latin typeface="Helvetica" pitchFamily="34" charset="0"/>
                </a:rPr>
                <a:t>Instruction </a:t>
              </a:r>
              <a:r>
                <a:rPr lang="de-DE" b="1">
                  <a:solidFill>
                    <a:srgbClr val="002D9A"/>
                  </a:solidFill>
                  <a:latin typeface="Helvetica" pitchFamily="34" charset="0"/>
                </a:rPr>
                <a:t>1</a:t>
              </a:r>
            </a:p>
          </p:txBody>
        </p:sp>
        <p:sp>
          <p:nvSpPr>
            <p:cNvPr id="28" name="Rectangle 28"/>
            <p:cNvSpPr>
              <a:spLocks noChangeArrowheads="1"/>
            </p:cNvSpPr>
            <p:nvPr/>
          </p:nvSpPr>
          <p:spPr bwMode="auto">
            <a:xfrm>
              <a:off x="713" y="1805"/>
              <a:ext cx="1296" cy="318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>
                  <a:solidFill>
                    <a:srgbClr val="000000"/>
                  </a:solidFill>
                  <a:latin typeface="Helvetica" pitchFamily="34" charset="0"/>
                </a:rPr>
                <a:t>Fetch Instruction </a:t>
              </a:r>
              <a:r>
                <a:rPr lang="de-DE" b="1">
                  <a:solidFill>
                    <a:srgbClr val="000000"/>
                  </a:solidFill>
                  <a:latin typeface="Helvetica" pitchFamily="34" charset="0"/>
                </a:rPr>
                <a:t>2</a:t>
              </a:r>
              <a:r>
                <a:rPr lang="de-DE">
                  <a:solidFill>
                    <a:srgbClr val="000000"/>
                  </a:solidFill>
                  <a:latin typeface="Helvetica" pitchFamily="34" charset="0"/>
                </a:rPr>
                <a:t/>
              </a:r>
              <a:br>
                <a:rPr lang="de-DE">
                  <a:solidFill>
                    <a:srgbClr val="000000"/>
                  </a:solidFill>
                  <a:latin typeface="Helvetica" pitchFamily="34" charset="0"/>
                </a:rPr>
              </a:br>
              <a:r>
                <a:rPr lang="de-DE">
                  <a:solidFill>
                    <a:srgbClr val="000000"/>
                  </a:solidFill>
                  <a:latin typeface="Helvetica" pitchFamily="34" charset="0"/>
                </a:rPr>
                <a:t>from L1I</a:t>
              </a:r>
            </a:p>
          </p:txBody>
        </p:sp>
        <p:sp>
          <p:nvSpPr>
            <p:cNvPr id="29" name="Rectangle 29"/>
            <p:cNvSpPr>
              <a:spLocks noChangeArrowheads="1"/>
            </p:cNvSpPr>
            <p:nvPr/>
          </p:nvSpPr>
          <p:spPr bwMode="auto">
            <a:xfrm>
              <a:off x="2028" y="2168"/>
              <a:ext cx="1296" cy="318"/>
            </a:xfrm>
            <a:prstGeom prst="rect">
              <a:avLst/>
            </a:prstGeom>
            <a:solidFill>
              <a:srgbClr val="3399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>
                  <a:solidFill>
                    <a:srgbClr val="0066CC"/>
                  </a:solidFill>
                  <a:latin typeface="Helvetica" pitchFamily="34" charset="0"/>
                </a:rPr>
                <a:t>Decode </a:t>
              </a:r>
              <a:br>
                <a:rPr lang="de-DE">
                  <a:solidFill>
                    <a:srgbClr val="0066CC"/>
                  </a:solidFill>
                  <a:latin typeface="Helvetica" pitchFamily="34" charset="0"/>
                </a:rPr>
              </a:br>
              <a:r>
                <a:rPr lang="de-DE">
                  <a:solidFill>
                    <a:srgbClr val="0066CC"/>
                  </a:solidFill>
                  <a:latin typeface="Helvetica" pitchFamily="34" charset="0"/>
                </a:rPr>
                <a:t>Instruction </a:t>
              </a:r>
              <a:r>
                <a:rPr lang="de-DE" b="1">
                  <a:solidFill>
                    <a:srgbClr val="0066CC"/>
                  </a:solidFill>
                  <a:latin typeface="Helvetica" pitchFamily="34" charset="0"/>
                </a:rPr>
                <a:t>2</a:t>
              </a:r>
            </a:p>
          </p:txBody>
        </p:sp>
        <p:sp>
          <p:nvSpPr>
            <p:cNvPr id="30" name="Rectangle 30"/>
            <p:cNvSpPr>
              <a:spLocks noChangeArrowheads="1"/>
            </p:cNvSpPr>
            <p:nvPr/>
          </p:nvSpPr>
          <p:spPr bwMode="auto">
            <a:xfrm>
              <a:off x="2028" y="2531"/>
              <a:ext cx="1296" cy="318"/>
            </a:xfrm>
            <a:prstGeom prst="rect">
              <a:avLst/>
            </a:prstGeom>
            <a:solidFill>
              <a:srgbClr val="3399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>
                  <a:solidFill>
                    <a:srgbClr val="0066CC"/>
                  </a:solidFill>
                  <a:latin typeface="Helvetica" pitchFamily="34" charset="0"/>
                </a:rPr>
                <a:t>Decode </a:t>
              </a:r>
              <a:br>
                <a:rPr lang="de-DE">
                  <a:solidFill>
                    <a:srgbClr val="0066CC"/>
                  </a:solidFill>
                  <a:latin typeface="Helvetica" pitchFamily="34" charset="0"/>
                </a:rPr>
              </a:br>
              <a:r>
                <a:rPr lang="de-DE">
                  <a:solidFill>
                    <a:srgbClr val="0066CC"/>
                  </a:solidFill>
                  <a:latin typeface="Helvetica" pitchFamily="34" charset="0"/>
                </a:rPr>
                <a:t>Instruction </a:t>
              </a:r>
              <a:r>
                <a:rPr lang="de-DE" b="1">
                  <a:solidFill>
                    <a:srgbClr val="0066CC"/>
                  </a:solidFill>
                  <a:latin typeface="Helvetica" pitchFamily="34" charset="0"/>
                </a:rPr>
                <a:t>3</a:t>
              </a:r>
            </a:p>
          </p:txBody>
        </p:sp>
        <p:sp>
          <p:nvSpPr>
            <p:cNvPr id="31" name="Rectangle 31"/>
            <p:cNvSpPr>
              <a:spLocks noChangeArrowheads="1"/>
            </p:cNvSpPr>
            <p:nvPr/>
          </p:nvSpPr>
          <p:spPr bwMode="auto">
            <a:xfrm>
              <a:off x="3344" y="2531"/>
              <a:ext cx="1296" cy="317"/>
            </a:xfrm>
            <a:prstGeom prst="rect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>
                  <a:solidFill>
                    <a:srgbClr val="002D9A"/>
                  </a:solidFill>
                  <a:latin typeface="Helvetica" pitchFamily="34" charset="0"/>
                </a:rPr>
                <a:t>Execute</a:t>
              </a:r>
              <a:br>
                <a:rPr lang="de-DE">
                  <a:solidFill>
                    <a:srgbClr val="002D9A"/>
                  </a:solidFill>
                  <a:latin typeface="Helvetica" pitchFamily="34" charset="0"/>
                </a:rPr>
              </a:br>
              <a:r>
                <a:rPr lang="de-DE">
                  <a:solidFill>
                    <a:srgbClr val="002D9A"/>
                  </a:solidFill>
                  <a:latin typeface="Helvetica" pitchFamily="34" charset="0"/>
                </a:rPr>
                <a:t>Instruction </a:t>
              </a:r>
              <a:r>
                <a:rPr lang="de-DE" b="1">
                  <a:solidFill>
                    <a:srgbClr val="002D9A"/>
                  </a:solidFill>
                  <a:latin typeface="Helvetica" pitchFamily="34" charset="0"/>
                </a:rPr>
                <a:t>2</a:t>
              </a:r>
            </a:p>
          </p:txBody>
        </p:sp>
        <p:sp>
          <p:nvSpPr>
            <p:cNvPr id="32" name="Rectangle 32"/>
            <p:cNvSpPr>
              <a:spLocks noChangeArrowheads="1"/>
            </p:cNvSpPr>
            <p:nvPr/>
          </p:nvSpPr>
          <p:spPr bwMode="auto">
            <a:xfrm>
              <a:off x="713" y="2168"/>
              <a:ext cx="1296" cy="318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>
                  <a:solidFill>
                    <a:srgbClr val="000000"/>
                  </a:solidFill>
                  <a:latin typeface="Helvetica" pitchFamily="34" charset="0"/>
                </a:rPr>
                <a:t>Fetch Instruction </a:t>
              </a:r>
              <a:r>
                <a:rPr lang="de-DE" b="1">
                  <a:solidFill>
                    <a:srgbClr val="000000"/>
                  </a:solidFill>
                  <a:latin typeface="Helvetica" pitchFamily="34" charset="0"/>
                </a:rPr>
                <a:t>3</a:t>
              </a:r>
              <a:r>
                <a:rPr lang="de-DE">
                  <a:solidFill>
                    <a:srgbClr val="000000"/>
                  </a:solidFill>
                  <a:latin typeface="Helvetica" pitchFamily="34" charset="0"/>
                </a:rPr>
                <a:t/>
              </a:r>
              <a:br>
                <a:rPr lang="de-DE">
                  <a:solidFill>
                    <a:srgbClr val="000000"/>
                  </a:solidFill>
                  <a:latin typeface="Helvetica" pitchFamily="34" charset="0"/>
                </a:rPr>
              </a:br>
              <a:r>
                <a:rPr lang="de-DE">
                  <a:solidFill>
                    <a:srgbClr val="000000"/>
                  </a:solidFill>
                  <a:latin typeface="Helvetica" pitchFamily="34" charset="0"/>
                </a:rPr>
                <a:t>from L1I</a:t>
              </a:r>
            </a:p>
          </p:txBody>
        </p:sp>
        <p:sp>
          <p:nvSpPr>
            <p:cNvPr id="33" name="Rectangle 33"/>
            <p:cNvSpPr>
              <a:spLocks noChangeArrowheads="1"/>
            </p:cNvSpPr>
            <p:nvPr/>
          </p:nvSpPr>
          <p:spPr bwMode="auto">
            <a:xfrm>
              <a:off x="713" y="2531"/>
              <a:ext cx="1296" cy="318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>
                  <a:solidFill>
                    <a:srgbClr val="000000"/>
                  </a:solidFill>
                  <a:latin typeface="Helvetica" pitchFamily="34" charset="0"/>
                </a:rPr>
                <a:t>Fetch Instruction </a:t>
              </a:r>
              <a:r>
                <a:rPr lang="de-DE" b="1">
                  <a:solidFill>
                    <a:srgbClr val="000000"/>
                  </a:solidFill>
                  <a:latin typeface="Helvetica" pitchFamily="34" charset="0"/>
                </a:rPr>
                <a:t>4</a:t>
              </a:r>
              <a:r>
                <a:rPr lang="de-DE">
                  <a:solidFill>
                    <a:srgbClr val="000000"/>
                  </a:solidFill>
                  <a:latin typeface="Helvetica" pitchFamily="34" charset="0"/>
                </a:rPr>
                <a:t/>
              </a:r>
              <a:br>
                <a:rPr lang="de-DE">
                  <a:solidFill>
                    <a:srgbClr val="000000"/>
                  </a:solidFill>
                  <a:latin typeface="Helvetica" pitchFamily="34" charset="0"/>
                </a:rPr>
              </a:br>
              <a:r>
                <a:rPr lang="de-DE">
                  <a:solidFill>
                    <a:srgbClr val="000000"/>
                  </a:solidFill>
                  <a:latin typeface="Helvetica" pitchFamily="34" charset="0"/>
                </a:rPr>
                <a:t>from L1I</a:t>
              </a:r>
            </a:p>
          </p:txBody>
        </p:sp>
      </p:grpSp>
      <p:grpSp>
        <p:nvGrpSpPr>
          <p:cNvPr id="34" name="Group 34"/>
          <p:cNvGrpSpPr>
            <a:grpSpLocks/>
          </p:cNvGrpSpPr>
          <p:nvPr/>
        </p:nvGrpSpPr>
        <p:grpSpPr bwMode="auto">
          <a:xfrm>
            <a:off x="3251428" y="2990626"/>
            <a:ext cx="5457144" cy="1828119"/>
            <a:chOff x="803" y="1533"/>
            <a:chExt cx="3927" cy="1407"/>
          </a:xfrm>
        </p:grpSpPr>
        <p:sp>
          <p:nvSpPr>
            <p:cNvPr id="35" name="Rectangle 35"/>
            <p:cNvSpPr>
              <a:spLocks noChangeArrowheads="1"/>
            </p:cNvSpPr>
            <p:nvPr/>
          </p:nvSpPr>
          <p:spPr bwMode="auto">
            <a:xfrm>
              <a:off x="803" y="1533"/>
              <a:ext cx="1296" cy="336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>
                  <a:solidFill>
                    <a:srgbClr val="FAF646"/>
                  </a:solidFill>
                  <a:latin typeface="Helvetica" pitchFamily="34" charset="0"/>
                </a:rPr>
                <a:t>Fetch Instruction </a:t>
              </a:r>
              <a:r>
                <a:rPr lang="de-DE" b="1">
                  <a:solidFill>
                    <a:srgbClr val="FAF646"/>
                  </a:solidFill>
                  <a:latin typeface="Helvetica" pitchFamily="34" charset="0"/>
                </a:rPr>
                <a:t>1</a:t>
              </a:r>
              <a:r>
                <a:rPr lang="de-DE">
                  <a:solidFill>
                    <a:srgbClr val="FAF646"/>
                  </a:solidFill>
                  <a:latin typeface="Helvetica" pitchFamily="34" charset="0"/>
                </a:rPr>
                <a:t/>
              </a:r>
              <a:br>
                <a:rPr lang="de-DE">
                  <a:solidFill>
                    <a:srgbClr val="FAF646"/>
                  </a:solidFill>
                  <a:latin typeface="Helvetica" pitchFamily="34" charset="0"/>
                </a:rPr>
              </a:br>
              <a:r>
                <a:rPr lang="de-DE">
                  <a:solidFill>
                    <a:srgbClr val="FAF646"/>
                  </a:solidFill>
                  <a:latin typeface="Helvetica" pitchFamily="34" charset="0"/>
                </a:rPr>
                <a:t>from L1I</a:t>
              </a:r>
            </a:p>
          </p:txBody>
        </p:sp>
        <p:sp>
          <p:nvSpPr>
            <p:cNvPr id="36" name="Rectangle 36"/>
            <p:cNvSpPr>
              <a:spLocks noChangeArrowheads="1"/>
            </p:cNvSpPr>
            <p:nvPr/>
          </p:nvSpPr>
          <p:spPr bwMode="auto">
            <a:xfrm>
              <a:off x="2118" y="1896"/>
              <a:ext cx="1296" cy="318"/>
            </a:xfrm>
            <a:prstGeom prst="rect">
              <a:avLst/>
            </a:prstGeom>
            <a:solidFill>
              <a:srgbClr val="3399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>
                  <a:solidFill>
                    <a:srgbClr val="FAF646"/>
                  </a:solidFill>
                  <a:latin typeface="Helvetica" pitchFamily="34" charset="0"/>
                </a:rPr>
                <a:t>Decode </a:t>
              </a:r>
              <a:br>
                <a:rPr lang="de-DE">
                  <a:solidFill>
                    <a:srgbClr val="FAF646"/>
                  </a:solidFill>
                  <a:latin typeface="Helvetica" pitchFamily="34" charset="0"/>
                </a:rPr>
              </a:br>
              <a:r>
                <a:rPr lang="de-DE">
                  <a:solidFill>
                    <a:srgbClr val="FAF646"/>
                  </a:solidFill>
                  <a:latin typeface="Helvetica" pitchFamily="34" charset="0"/>
                </a:rPr>
                <a:t>Instruction </a:t>
              </a:r>
              <a:r>
                <a:rPr lang="de-DE" b="1">
                  <a:solidFill>
                    <a:srgbClr val="FAF646"/>
                  </a:solidFill>
                  <a:latin typeface="Helvetica" pitchFamily="34" charset="0"/>
                </a:rPr>
                <a:t>1</a:t>
              </a:r>
            </a:p>
          </p:txBody>
        </p:sp>
        <p:sp>
          <p:nvSpPr>
            <p:cNvPr id="37" name="Rectangle 37"/>
            <p:cNvSpPr>
              <a:spLocks noChangeArrowheads="1"/>
            </p:cNvSpPr>
            <p:nvPr/>
          </p:nvSpPr>
          <p:spPr bwMode="auto">
            <a:xfrm>
              <a:off x="3434" y="2259"/>
              <a:ext cx="1296" cy="317"/>
            </a:xfrm>
            <a:prstGeom prst="rect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>
                  <a:solidFill>
                    <a:srgbClr val="002D9A"/>
                  </a:solidFill>
                  <a:latin typeface="Helvetica" pitchFamily="34" charset="0"/>
                </a:rPr>
                <a:t>Execute</a:t>
              </a:r>
              <a:br>
                <a:rPr lang="de-DE">
                  <a:solidFill>
                    <a:srgbClr val="002D9A"/>
                  </a:solidFill>
                  <a:latin typeface="Helvetica" pitchFamily="34" charset="0"/>
                </a:rPr>
              </a:br>
              <a:r>
                <a:rPr lang="de-DE">
                  <a:solidFill>
                    <a:srgbClr val="002D9A"/>
                  </a:solidFill>
                  <a:latin typeface="Helvetica" pitchFamily="34" charset="0"/>
                </a:rPr>
                <a:t>Instruction </a:t>
              </a:r>
              <a:r>
                <a:rPr lang="de-DE" b="1">
                  <a:solidFill>
                    <a:srgbClr val="002D9A"/>
                  </a:solidFill>
                  <a:latin typeface="Helvetica" pitchFamily="34" charset="0"/>
                </a:rPr>
                <a:t>1</a:t>
              </a:r>
            </a:p>
          </p:txBody>
        </p:sp>
        <p:sp>
          <p:nvSpPr>
            <p:cNvPr id="38" name="Rectangle 38"/>
            <p:cNvSpPr>
              <a:spLocks noChangeArrowheads="1"/>
            </p:cNvSpPr>
            <p:nvPr/>
          </p:nvSpPr>
          <p:spPr bwMode="auto">
            <a:xfrm>
              <a:off x="803" y="1896"/>
              <a:ext cx="1296" cy="318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>
                  <a:solidFill>
                    <a:srgbClr val="FAF646"/>
                  </a:solidFill>
                  <a:latin typeface="Helvetica" pitchFamily="34" charset="0"/>
                </a:rPr>
                <a:t>Fetch Instruction </a:t>
              </a:r>
              <a:r>
                <a:rPr lang="de-DE" b="1">
                  <a:solidFill>
                    <a:srgbClr val="FAF646"/>
                  </a:solidFill>
                  <a:latin typeface="Helvetica" pitchFamily="34" charset="0"/>
                </a:rPr>
                <a:t>5</a:t>
              </a:r>
              <a:r>
                <a:rPr lang="de-DE">
                  <a:solidFill>
                    <a:srgbClr val="FAF646"/>
                  </a:solidFill>
                  <a:latin typeface="Helvetica" pitchFamily="34" charset="0"/>
                </a:rPr>
                <a:t/>
              </a:r>
              <a:br>
                <a:rPr lang="de-DE">
                  <a:solidFill>
                    <a:srgbClr val="FAF646"/>
                  </a:solidFill>
                  <a:latin typeface="Helvetica" pitchFamily="34" charset="0"/>
                </a:rPr>
              </a:br>
              <a:r>
                <a:rPr lang="de-DE">
                  <a:solidFill>
                    <a:srgbClr val="FAF646"/>
                  </a:solidFill>
                  <a:latin typeface="Helvetica" pitchFamily="34" charset="0"/>
                </a:rPr>
                <a:t>from L1I</a:t>
              </a:r>
            </a:p>
          </p:txBody>
        </p:sp>
        <p:sp>
          <p:nvSpPr>
            <p:cNvPr id="39" name="Rectangle 39"/>
            <p:cNvSpPr>
              <a:spLocks noChangeArrowheads="1"/>
            </p:cNvSpPr>
            <p:nvPr/>
          </p:nvSpPr>
          <p:spPr bwMode="auto">
            <a:xfrm>
              <a:off x="2118" y="2259"/>
              <a:ext cx="1296" cy="318"/>
            </a:xfrm>
            <a:prstGeom prst="rect">
              <a:avLst/>
            </a:prstGeom>
            <a:solidFill>
              <a:srgbClr val="3399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>
                  <a:solidFill>
                    <a:srgbClr val="FAF646"/>
                  </a:solidFill>
                  <a:latin typeface="Helvetica" pitchFamily="34" charset="0"/>
                </a:rPr>
                <a:t>Decode </a:t>
              </a:r>
              <a:br>
                <a:rPr lang="de-DE">
                  <a:solidFill>
                    <a:srgbClr val="FAF646"/>
                  </a:solidFill>
                  <a:latin typeface="Helvetica" pitchFamily="34" charset="0"/>
                </a:rPr>
              </a:br>
              <a:r>
                <a:rPr lang="de-DE">
                  <a:solidFill>
                    <a:srgbClr val="FAF646"/>
                  </a:solidFill>
                  <a:latin typeface="Helvetica" pitchFamily="34" charset="0"/>
                </a:rPr>
                <a:t>Instruction </a:t>
              </a:r>
              <a:r>
                <a:rPr lang="de-DE" b="1">
                  <a:solidFill>
                    <a:srgbClr val="FAF646"/>
                  </a:solidFill>
                  <a:latin typeface="Helvetica" pitchFamily="34" charset="0"/>
                </a:rPr>
                <a:t>5</a:t>
              </a:r>
            </a:p>
          </p:txBody>
        </p:sp>
        <p:sp>
          <p:nvSpPr>
            <p:cNvPr id="40" name="Rectangle 40"/>
            <p:cNvSpPr>
              <a:spLocks noChangeArrowheads="1"/>
            </p:cNvSpPr>
            <p:nvPr/>
          </p:nvSpPr>
          <p:spPr bwMode="auto">
            <a:xfrm>
              <a:off x="2118" y="2622"/>
              <a:ext cx="1296" cy="318"/>
            </a:xfrm>
            <a:prstGeom prst="rect">
              <a:avLst/>
            </a:prstGeom>
            <a:solidFill>
              <a:srgbClr val="3399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>
                  <a:solidFill>
                    <a:srgbClr val="FAF646"/>
                  </a:solidFill>
                  <a:latin typeface="Helvetica" pitchFamily="34" charset="0"/>
                </a:rPr>
                <a:t>Decode </a:t>
              </a:r>
              <a:br>
                <a:rPr lang="de-DE">
                  <a:solidFill>
                    <a:srgbClr val="FAF646"/>
                  </a:solidFill>
                  <a:latin typeface="Helvetica" pitchFamily="34" charset="0"/>
                </a:rPr>
              </a:br>
              <a:r>
                <a:rPr lang="de-DE">
                  <a:solidFill>
                    <a:srgbClr val="FAF646"/>
                  </a:solidFill>
                  <a:latin typeface="Helvetica" pitchFamily="34" charset="0"/>
                </a:rPr>
                <a:t>Instruction </a:t>
              </a:r>
              <a:r>
                <a:rPr lang="de-DE" b="1">
                  <a:solidFill>
                    <a:srgbClr val="FAF646"/>
                  </a:solidFill>
                  <a:latin typeface="Helvetica" pitchFamily="34" charset="0"/>
                </a:rPr>
                <a:t>9</a:t>
              </a:r>
            </a:p>
          </p:txBody>
        </p:sp>
        <p:sp>
          <p:nvSpPr>
            <p:cNvPr id="41" name="Rectangle 41"/>
            <p:cNvSpPr>
              <a:spLocks noChangeArrowheads="1"/>
            </p:cNvSpPr>
            <p:nvPr/>
          </p:nvSpPr>
          <p:spPr bwMode="auto">
            <a:xfrm>
              <a:off x="3434" y="2622"/>
              <a:ext cx="1296" cy="317"/>
            </a:xfrm>
            <a:prstGeom prst="rect">
              <a:avLst/>
            </a:prstGeom>
            <a:solidFill>
              <a:srgbClr val="FF33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>
                  <a:solidFill>
                    <a:srgbClr val="002D9A"/>
                  </a:solidFill>
                  <a:latin typeface="Helvetica" pitchFamily="34" charset="0"/>
                </a:rPr>
                <a:t>Execute</a:t>
              </a:r>
              <a:br>
                <a:rPr lang="de-DE">
                  <a:solidFill>
                    <a:srgbClr val="002D9A"/>
                  </a:solidFill>
                  <a:latin typeface="Helvetica" pitchFamily="34" charset="0"/>
                </a:rPr>
              </a:br>
              <a:r>
                <a:rPr lang="de-DE">
                  <a:solidFill>
                    <a:srgbClr val="002D9A"/>
                  </a:solidFill>
                  <a:latin typeface="Helvetica" pitchFamily="34" charset="0"/>
                </a:rPr>
                <a:t>Instruction </a:t>
              </a:r>
              <a:r>
                <a:rPr lang="de-DE" b="1">
                  <a:solidFill>
                    <a:srgbClr val="002D9A"/>
                  </a:solidFill>
                  <a:latin typeface="Helvetica" pitchFamily="34" charset="0"/>
                </a:rPr>
                <a:t>5</a:t>
              </a:r>
            </a:p>
          </p:txBody>
        </p:sp>
        <p:sp>
          <p:nvSpPr>
            <p:cNvPr id="42" name="Rectangle 42"/>
            <p:cNvSpPr>
              <a:spLocks noChangeArrowheads="1"/>
            </p:cNvSpPr>
            <p:nvPr/>
          </p:nvSpPr>
          <p:spPr bwMode="auto">
            <a:xfrm>
              <a:off x="803" y="2259"/>
              <a:ext cx="1296" cy="318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>
                  <a:solidFill>
                    <a:srgbClr val="FAF646"/>
                  </a:solidFill>
                  <a:latin typeface="Helvetica" pitchFamily="34" charset="0"/>
                </a:rPr>
                <a:t>Fetch Instruction </a:t>
              </a:r>
              <a:r>
                <a:rPr lang="de-DE" b="1">
                  <a:solidFill>
                    <a:srgbClr val="FAF646"/>
                  </a:solidFill>
                  <a:latin typeface="Helvetica" pitchFamily="34" charset="0"/>
                </a:rPr>
                <a:t>9</a:t>
              </a:r>
              <a:r>
                <a:rPr lang="de-DE">
                  <a:solidFill>
                    <a:srgbClr val="FAF646"/>
                  </a:solidFill>
                  <a:latin typeface="Helvetica" pitchFamily="34" charset="0"/>
                </a:rPr>
                <a:t/>
              </a:r>
              <a:br>
                <a:rPr lang="de-DE">
                  <a:solidFill>
                    <a:srgbClr val="FAF646"/>
                  </a:solidFill>
                  <a:latin typeface="Helvetica" pitchFamily="34" charset="0"/>
                </a:rPr>
              </a:br>
              <a:r>
                <a:rPr lang="de-DE">
                  <a:solidFill>
                    <a:srgbClr val="FAF646"/>
                  </a:solidFill>
                  <a:latin typeface="Helvetica" pitchFamily="34" charset="0"/>
                </a:rPr>
                <a:t>from L1I</a:t>
              </a:r>
            </a:p>
          </p:txBody>
        </p:sp>
        <p:sp>
          <p:nvSpPr>
            <p:cNvPr id="43" name="Rectangle 43"/>
            <p:cNvSpPr>
              <a:spLocks noChangeArrowheads="1"/>
            </p:cNvSpPr>
            <p:nvPr/>
          </p:nvSpPr>
          <p:spPr bwMode="auto">
            <a:xfrm>
              <a:off x="803" y="2622"/>
              <a:ext cx="1296" cy="318"/>
            </a:xfrm>
            <a:prstGeom prst="rect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>
                  <a:solidFill>
                    <a:srgbClr val="FAF646"/>
                  </a:solidFill>
                  <a:latin typeface="Helvetica" pitchFamily="34" charset="0"/>
                </a:rPr>
                <a:t>Fetch Instruction </a:t>
              </a:r>
              <a:r>
                <a:rPr lang="de-DE" b="1">
                  <a:solidFill>
                    <a:srgbClr val="FAF646"/>
                  </a:solidFill>
                  <a:latin typeface="Helvetica" pitchFamily="34" charset="0"/>
                </a:rPr>
                <a:t>13</a:t>
              </a:r>
              <a:r>
                <a:rPr lang="de-DE">
                  <a:solidFill>
                    <a:srgbClr val="FAF646"/>
                  </a:solidFill>
                  <a:latin typeface="Helvetica" pitchFamily="34" charset="0"/>
                </a:rPr>
                <a:t/>
              </a:r>
              <a:br>
                <a:rPr lang="de-DE">
                  <a:solidFill>
                    <a:srgbClr val="FAF646"/>
                  </a:solidFill>
                  <a:latin typeface="Helvetica" pitchFamily="34" charset="0"/>
                </a:rPr>
              </a:br>
              <a:r>
                <a:rPr lang="de-DE">
                  <a:solidFill>
                    <a:srgbClr val="FAF646"/>
                  </a:solidFill>
                  <a:latin typeface="Helvetica" pitchFamily="34" charset="0"/>
                </a:rPr>
                <a:t>from L1I</a:t>
              </a:r>
            </a:p>
          </p:txBody>
        </p:sp>
      </p:grpSp>
      <p:sp>
        <p:nvSpPr>
          <p:cNvPr id="44" name="AutoShape 44"/>
          <p:cNvSpPr>
            <a:spLocks/>
          </p:cNvSpPr>
          <p:nvPr/>
        </p:nvSpPr>
        <p:spPr bwMode="auto">
          <a:xfrm rot="-2606577">
            <a:off x="7175526" y="2943026"/>
            <a:ext cx="190382" cy="530116"/>
          </a:xfrm>
          <a:prstGeom prst="rightBrace">
            <a:avLst>
              <a:gd name="adj1" fmla="val 24817"/>
              <a:gd name="adj2" fmla="val 50000"/>
            </a:avLst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>
              <a:solidFill>
                <a:srgbClr val="002D9A"/>
              </a:solidFill>
              <a:latin typeface="Arial" charset="0"/>
            </a:endParaRPr>
          </a:p>
        </p:txBody>
      </p:sp>
      <p:sp>
        <p:nvSpPr>
          <p:cNvPr id="45" name="Text Box 45"/>
          <p:cNvSpPr txBox="1">
            <a:spLocks noChangeArrowheads="1"/>
          </p:cNvSpPr>
          <p:nvPr/>
        </p:nvSpPr>
        <p:spPr bwMode="auto">
          <a:xfrm>
            <a:off x="7428140" y="2774726"/>
            <a:ext cx="163978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>
                <a:solidFill>
                  <a:srgbClr val="002D9A"/>
                </a:solidFill>
                <a:latin typeface="Helvetica" pitchFamily="34" charset="0"/>
              </a:rPr>
              <a:t>4-way „superscalar“</a:t>
            </a:r>
          </a:p>
        </p:txBody>
      </p:sp>
      <p:sp>
        <p:nvSpPr>
          <p:cNvPr id="46" name="Line 46"/>
          <p:cNvSpPr>
            <a:spLocks noChangeShapeType="1"/>
          </p:cNvSpPr>
          <p:nvPr/>
        </p:nvSpPr>
        <p:spPr bwMode="auto">
          <a:xfrm>
            <a:off x="2676753" y="2485801"/>
            <a:ext cx="0" cy="200482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2D9A"/>
              </a:solidFill>
              <a:latin typeface="Arial" charset="0"/>
            </a:endParaRPr>
          </a:p>
        </p:txBody>
      </p:sp>
      <p:sp>
        <p:nvSpPr>
          <p:cNvPr id="48" name="Line 48"/>
          <p:cNvSpPr>
            <a:spLocks noChangeShapeType="1"/>
          </p:cNvSpPr>
          <p:nvPr/>
        </p:nvSpPr>
        <p:spPr bwMode="auto">
          <a:xfrm>
            <a:off x="2676753" y="2917601"/>
            <a:ext cx="566976" cy="53011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2D9A"/>
              </a:solidFill>
              <a:latin typeface="Arial" charset="0"/>
            </a:endParaRPr>
          </a:p>
        </p:txBody>
      </p:sp>
      <p:sp>
        <p:nvSpPr>
          <p:cNvPr id="49" name="Line 49"/>
          <p:cNvSpPr>
            <a:spLocks noChangeShapeType="1"/>
          </p:cNvSpPr>
          <p:nvPr/>
        </p:nvSpPr>
        <p:spPr bwMode="auto">
          <a:xfrm>
            <a:off x="2676753" y="3493863"/>
            <a:ext cx="566976" cy="53011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2D9A"/>
              </a:solidFill>
              <a:latin typeface="Arial" charset="0"/>
            </a:endParaRPr>
          </a:p>
        </p:txBody>
      </p:sp>
      <p:sp>
        <p:nvSpPr>
          <p:cNvPr id="50" name="Line 50"/>
          <p:cNvSpPr>
            <a:spLocks noChangeShapeType="1"/>
          </p:cNvSpPr>
          <p:nvPr/>
        </p:nvSpPr>
        <p:spPr bwMode="auto">
          <a:xfrm>
            <a:off x="2676753" y="4070126"/>
            <a:ext cx="566976" cy="53011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2D9A"/>
              </a:solidFill>
              <a:latin typeface="Arial" charset="0"/>
            </a:endParaRPr>
          </a:p>
        </p:txBody>
      </p:sp>
      <p:sp>
        <p:nvSpPr>
          <p:cNvPr id="51" name="Line 51"/>
          <p:cNvSpPr>
            <a:spLocks noChangeShapeType="1"/>
          </p:cNvSpPr>
          <p:nvPr/>
        </p:nvSpPr>
        <p:spPr bwMode="auto">
          <a:xfrm>
            <a:off x="2676753" y="4456673"/>
            <a:ext cx="566976" cy="53011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2D9A"/>
              </a:solidFill>
              <a:latin typeface="Arial" charset="0"/>
            </a:endParaRPr>
          </a:p>
        </p:txBody>
      </p:sp>
      <p:sp>
        <p:nvSpPr>
          <p:cNvPr id="52" name="Text Box 21"/>
          <p:cNvSpPr txBox="1">
            <a:spLocks noChangeArrowheads="1"/>
          </p:cNvSpPr>
          <p:nvPr/>
        </p:nvSpPr>
        <p:spPr bwMode="auto">
          <a:xfrm rot="10800000">
            <a:off x="2175715" y="2612007"/>
            <a:ext cx="492443" cy="1798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sz="2000" dirty="0">
                <a:solidFill>
                  <a:srgbClr val="002D9A"/>
                </a:solidFill>
                <a:latin typeface="Helvetica" pitchFamily="34" charset="0"/>
              </a:rPr>
              <a:t>Time (</a:t>
            </a:r>
            <a:r>
              <a:rPr lang="de-DE" sz="2000" dirty="0" err="1">
                <a:solidFill>
                  <a:srgbClr val="002D9A"/>
                </a:solidFill>
                <a:latin typeface="Helvetica" pitchFamily="34" charset="0"/>
              </a:rPr>
              <a:t>cycles</a:t>
            </a:r>
            <a:r>
              <a:rPr lang="de-DE" sz="2000" dirty="0">
                <a:solidFill>
                  <a:srgbClr val="002D9A"/>
                </a:solidFill>
                <a:latin typeface="Helvetica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479576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Superscalar processors</a:t>
            </a:r>
            <a:br>
              <a:rPr lang="en-US" dirty="0"/>
            </a:br>
            <a:r>
              <a:rPr lang="en-US" i="1" dirty="0"/>
              <a:t>Executing multiple instructions concurrently 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7178754" y="2422294"/>
            <a:ext cx="4038600" cy="120032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…</a:t>
            </a:r>
          </a:p>
          <a:p>
            <a:r>
              <a:rPr 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for(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=1; 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&lt;n; ++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) 	</a:t>
            </a:r>
          </a:p>
          <a:p>
            <a:r>
              <a:rPr 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       a[</a:t>
            </a:r>
            <a:r>
              <a:rPr lang="en-US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] = a[</a:t>
            </a:r>
            <a:r>
              <a:rPr lang="en-US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] + s;</a:t>
            </a:r>
          </a:p>
          <a:p>
            <a:r>
              <a:rPr 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…</a:t>
            </a:r>
          </a:p>
        </p:txBody>
      </p:sp>
      <p:sp>
        <p:nvSpPr>
          <p:cNvPr id="5" name="Legende mit Linie 3 (ohne Rahmen) 4"/>
          <p:cNvSpPr/>
          <p:nvPr/>
        </p:nvSpPr>
        <p:spPr bwMode="auto">
          <a:xfrm>
            <a:off x="9014272" y="1392089"/>
            <a:ext cx="1275239" cy="612648"/>
          </a:xfrm>
          <a:prstGeom prst="callout3">
            <a:avLst>
              <a:gd name="adj1" fmla="val 18750"/>
              <a:gd name="adj2" fmla="val -8333"/>
              <a:gd name="adj3" fmla="val 119528"/>
              <a:gd name="adj4" fmla="val -10363"/>
              <a:gd name="adj5" fmla="val 151937"/>
              <a:gd name="adj6" fmla="val 39170"/>
              <a:gd name="adj7" fmla="val 274973"/>
              <a:gd name="adj8" fmla="val 47902"/>
            </a:avLst>
          </a:prstGeom>
          <a:solidFill>
            <a:srgbClr val="FFC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LOAD</a:t>
            </a:r>
            <a:b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</a:b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(Latency:</a:t>
            </a:r>
            <a:r>
              <a:rPr kumimoji="0" lang="en-US" sz="14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4 cy)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" name="Legende mit Linie 3 (ohne Rahmen) 5"/>
          <p:cNvSpPr/>
          <p:nvPr/>
        </p:nvSpPr>
        <p:spPr bwMode="auto">
          <a:xfrm>
            <a:off x="10655447" y="1954589"/>
            <a:ext cx="1123814" cy="612648"/>
          </a:xfrm>
          <a:prstGeom prst="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60503"/>
              <a:gd name="adj6" fmla="val -18501"/>
              <a:gd name="adj7" fmla="val 180209"/>
              <a:gd name="adj8" fmla="val -51615"/>
            </a:avLst>
          </a:prstGeom>
          <a:solidFill>
            <a:srgbClr val="FFC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ADD</a:t>
            </a:r>
            <a:b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</a:b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(Latency:</a:t>
            </a:r>
            <a:r>
              <a:rPr kumimoji="0" lang="en-US" sz="14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3cy)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" name="Legende mit Linie 3 (ohne Rahmen) 6"/>
          <p:cNvSpPr/>
          <p:nvPr/>
        </p:nvSpPr>
        <p:spPr bwMode="auto">
          <a:xfrm>
            <a:off x="6257735" y="1581495"/>
            <a:ext cx="1340331" cy="612648"/>
          </a:xfrm>
          <a:prstGeom prst="callout3">
            <a:avLst>
              <a:gd name="adj1" fmla="val 22030"/>
              <a:gd name="adj2" fmla="val 110348"/>
              <a:gd name="adj3" fmla="val 49913"/>
              <a:gd name="adj4" fmla="val 134981"/>
              <a:gd name="adj5" fmla="val 193488"/>
              <a:gd name="adj6" fmla="val 150186"/>
              <a:gd name="adj7" fmla="val 249643"/>
              <a:gd name="adj8" fmla="val 160438"/>
            </a:avLst>
          </a:prstGeom>
          <a:solidFill>
            <a:srgbClr val="FFC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solidFill>
                  <a:schemeClr val="bg1"/>
                </a:solidFill>
                <a:latin typeface="Arial" charset="0"/>
              </a:rPr>
              <a:t>STORE</a:t>
            </a:r>
            <a:br>
              <a:rPr lang="en-US" sz="1400" dirty="0">
                <a:solidFill>
                  <a:schemeClr val="bg1"/>
                </a:solidFill>
                <a:latin typeface="Arial" charset="0"/>
              </a:rPr>
            </a:br>
            <a:r>
              <a:rPr lang="en-US" sz="1400" dirty="0">
                <a:solidFill>
                  <a:schemeClr val="bg1"/>
                </a:solidFill>
                <a:latin typeface="Arial" charset="0"/>
              </a:rPr>
              <a:t>(Latency: 2 cy)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>
            <a:off x="559702" y="1381550"/>
            <a:ext cx="8128" cy="376541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667652" y="1427587"/>
            <a:ext cx="881063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Cycle 1</a:t>
            </a:r>
            <a:br>
              <a:rPr lang="de-DE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de-DE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Cycle 2</a:t>
            </a:r>
            <a:br>
              <a:rPr lang="de-DE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de-DE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Cycle 3</a:t>
            </a:r>
            <a:br>
              <a:rPr lang="de-DE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de-DE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Cycle 4</a:t>
            </a:r>
            <a:br>
              <a:rPr lang="de-DE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de-DE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Cycle 5</a:t>
            </a:r>
            <a:br>
              <a:rPr lang="de-DE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de-DE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Cycle 6</a:t>
            </a:r>
            <a:br>
              <a:rPr lang="de-DE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de-DE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Cycle 7</a:t>
            </a:r>
            <a:br>
              <a:rPr lang="de-DE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de-DE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Cycle 8</a:t>
            </a:r>
            <a:br>
              <a:rPr lang="de-DE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de-DE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Cycle 9</a:t>
            </a:r>
            <a:br>
              <a:rPr lang="de-DE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de-DE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Cycle 10</a:t>
            </a:r>
            <a:br>
              <a:rPr lang="de-DE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de-DE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Cycle 11</a:t>
            </a:r>
            <a:br>
              <a:rPr lang="de-DE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de-DE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Cycle 12</a:t>
            </a:r>
            <a:br>
              <a:rPr lang="de-DE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de-DE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Cycle 13</a:t>
            </a:r>
            <a:br>
              <a:rPr lang="de-DE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de-DE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Cycle 14</a:t>
            </a:r>
            <a:br>
              <a:rPr lang="de-DE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de-DE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Cycle 15</a:t>
            </a:r>
            <a:br>
              <a:rPr lang="de-DE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de-DE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Cycle 16</a:t>
            </a:r>
            <a:br>
              <a:rPr lang="de-DE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de-DE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…</a:t>
            </a:r>
            <a:br>
              <a:rPr lang="de-DE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de-DE" sz="1400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1867008" y="1392089"/>
            <a:ext cx="3951288" cy="3754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1400" i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load</a:t>
            </a:r>
            <a:r>
              <a:rPr lang="de-DE" sz="14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a[1]</a:t>
            </a:r>
            <a:r>
              <a:rPr lang="de-DE" sz="14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br>
              <a:rPr lang="de-DE" sz="14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de-DE" sz="1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load</a:t>
            </a:r>
            <a:r>
              <a:rPr lang="de-DE" sz="14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a[2]</a:t>
            </a:r>
            <a:r>
              <a:rPr lang="de-DE" sz="14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br>
              <a:rPr lang="de-DE" sz="14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de-DE" sz="1400" i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load</a:t>
            </a:r>
            <a:r>
              <a:rPr lang="de-DE" sz="14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a[3]</a:t>
            </a:r>
            <a:br>
              <a:rPr lang="de-DE" sz="14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de-DE" sz="1400" i="1" dirty="0" err="1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load</a:t>
            </a:r>
            <a:r>
              <a:rPr lang="de-DE" sz="1400" i="1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a[4]</a:t>
            </a:r>
            <a:br>
              <a:rPr lang="de-DE" sz="1400" i="1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de-DE" sz="1400" i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load</a:t>
            </a:r>
            <a:r>
              <a:rPr lang="de-DE" sz="1400" i="1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a[5]</a:t>
            </a:r>
            <a:r>
              <a:rPr lang="de-DE" sz="14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de-DE" sz="1400" i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add</a:t>
            </a:r>
            <a:r>
              <a:rPr lang="de-DE" sz="14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a[1]=</a:t>
            </a:r>
            <a:r>
              <a:rPr lang="de-DE" sz="1400" i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c,a</a:t>
            </a:r>
            <a:r>
              <a:rPr lang="de-DE" sz="14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[1]</a:t>
            </a:r>
            <a:r>
              <a:rPr lang="de-DE" sz="1400" dirty="0"/>
              <a:t> </a:t>
            </a:r>
            <a:br>
              <a:rPr lang="de-DE" sz="1400" dirty="0"/>
            </a:br>
            <a:r>
              <a:rPr lang="de-DE" sz="1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load</a:t>
            </a:r>
            <a:r>
              <a:rPr lang="de-DE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a[6]</a:t>
            </a:r>
            <a:r>
              <a:rPr lang="de-DE" sz="14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de-DE" sz="1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add</a:t>
            </a:r>
            <a:r>
              <a:rPr lang="de-DE" sz="14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a[2]=</a:t>
            </a:r>
            <a:r>
              <a:rPr lang="de-DE" sz="1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c,a</a:t>
            </a:r>
            <a:r>
              <a:rPr lang="de-DE" sz="14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[2]</a:t>
            </a:r>
            <a:br>
              <a:rPr lang="de-DE" sz="14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de-DE" sz="1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load</a:t>
            </a:r>
            <a:r>
              <a:rPr lang="de-DE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a[7]</a:t>
            </a:r>
            <a:r>
              <a:rPr lang="de-DE" sz="14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de-DE" sz="1400" i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add</a:t>
            </a:r>
            <a:r>
              <a:rPr lang="de-DE" sz="14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a[3]=</a:t>
            </a:r>
            <a:r>
              <a:rPr lang="de-DE" sz="1400" i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c,a</a:t>
            </a:r>
            <a:r>
              <a:rPr lang="de-DE" sz="14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[3]</a:t>
            </a:r>
            <a:r>
              <a:rPr lang="de-DE" sz="14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br>
              <a:rPr lang="de-DE" sz="14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de-DE" sz="1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load</a:t>
            </a:r>
            <a:r>
              <a:rPr lang="de-DE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a[8]</a:t>
            </a:r>
            <a:r>
              <a:rPr lang="de-DE" sz="14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de-DE" sz="1400" i="1" dirty="0" err="1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add</a:t>
            </a:r>
            <a:r>
              <a:rPr lang="de-DE" sz="1400" i="1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a[4]=</a:t>
            </a:r>
            <a:r>
              <a:rPr lang="de-DE" sz="1400" i="1" dirty="0" err="1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c,a</a:t>
            </a:r>
            <a:r>
              <a:rPr lang="de-DE" sz="1400" i="1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[4]</a:t>
            </a:r>
            <a:r>
              <a:rPr lang="de-DE" sz="14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de-DE" sz="1400" i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store</a:t>
            </a:r>
            <a:r>
              <a:rPr lang="de-DE" sz="14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a[1]</a:t>
            </a:r>
            <a:r>
              <a:rPr lang="de-DE" sz="14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de-DE" sz="14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de-DE" sz="14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de-DE" sz="1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load</a:t>
            </a:r>
            <a:r>
              <a:rPr lang="de-DE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a[9]</a:t>
            </a:r>
            <a:r>
              <a:rPr lang="de-DE" sz="14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de-DE" sz="1400" i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add</a:t>
            </a:r>
            <a:r>
              <a:rPr lang="de-DE" sz="1400" i="1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a[5]=</a:t>
            </a:r>
            <a:r>
              <a:rPr lang="de-DE" sz="1400" i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c,a</a:t>
            </a:r>
            <a:r>
              <a:rPr lang="de-DE" sz="1400" i="1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[5]</a:t>
            </a:r>
            <a:r>
              <a:rPr lang="de-DE" sz="14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de-DE" sz="14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store</a:t>
            </a:r>
            <a:r>
              <a:rPr lang="de-DE" sz="14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a[2]</a:t>
            </a:r>
            <a:r>
              <a:rPr lang="de-DE" sz="14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de-DE" sz="14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de-DE" sz="1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load</a:t>
            </a:r>
            <a:r>
              <a:rPr lang="de-DE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a[10]	</a:t>
            </a:r>
            <a:r>
              <a:rPr lang="de-DE" sz="1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add</a:t>
            </a:r>
            <a:r>
              <a:rPr lang="de-DE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a[6]=</a:t>
            </a:r>
            <a:r>
              <a:rPr lang="de-DE" sz="1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c,a</a:t>
            </a:r>
            <a:r>
              <a:rPr lang="de-DE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[6]</a:t>
            </a:r>
            <a:r>
              <a:rPr lang="de-DE" sz="14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de-DE" sz="1400" i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store</a:t>
            </a:r>
            <a:r>
              <a:rPr lang="de-DE" sz="14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a[3] </a:t>
            </a:r>
            <a:r>
              <a:rPr lang="de-DE" sz="14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de-DE" sz="14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de-DE" sz="1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load</a:t>
            </a:r>
            <a:r>
              <a:rPr lang="de-DE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a[11]	</a:t>
            </a:r>
            <a:r>
              <a:rPr lang="de-DE" sz="1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add</a:t>
            </a:r>
            <a:r>
              <a:rPr lang="de-DE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a[7]=</a:t>
            </a:r>
            <a:r>
              <a:rPr lang="de-DE" sz="1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c,a</a:t>
            </a:r>
            <a:r>
              <a:rPr lang="de-DE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[7]</a:t>
            </a:r>
            <a:r>
              <a:rPr lang="de-DE" sz="1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	</a:t>
            </a:r>
            <a:r>
              <a:rPr lang="de-DE" sz="1400" i="1" dirty="0" err="1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store</a:t>
            </a:r>
            <a:r>
              <a:rPr lang="de-DE" sz="1400" i="1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a[4] </a:t>
            </a:r>
            <a:r>
              <a:rPr lang="de-DE" sz="1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/>
            </a:r>
            <a:br>
              <a:rPr lang="de-DE" sz="1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</a:br>
            <a:r>
              <a:rPr lang="de-DE" sz="1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load</a:t>
            </a:r>
            <a:r>
              <a:rPr lang="de-DE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a[12]	</a:t>
            </a:r>
            <a:r>
              <a:rPr lang="de-DE" sz="1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add</a:t>
            </a:r>
            <a:r>
              <a:rPr lang="de-DE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a[8]=</a:t>
            </a:r>
            <a:r>
              <a:rPr lang="de-DE" sz="1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c,a</a:t>
            </a:r>
            <a:r>
              <a:rPr lang="de-DE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[8]</a:t>
            </a:r>
            <a:r>
              <a:rPr lang="de-DE" sz="1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	</a:t>
            </a:r>
            <a:r>
              <a:rPr lang="de-DE" sz="1400" i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store</a:t>
            </a:r>
            <a:r>
              <a:rPr lang="de-DE" sz="1400" i="1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a[5]</a:t>
            </a:r>
            <a:r>
              <a:rPr lang="de-DE" sz="1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/>
            </a:r>
            <a:br>
              <a:rPr lang="de-DE" sz="1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</a:br>
            <a:r>
              <a:rPr lang="de-DE" sz="1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load</a:t>
            </a:r>
            <a:r>
              <a:rPr lang="de-DE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a[13] 	</a:t>
            </a:r>
            <a:r>
              <a:rPr lang="de-DE" sz="1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add</a:t>
            </a:r>
            <a:r>
              <a:rPr lang="de-DE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a[9]=</a:t>
            </a:r>
            <a:r>
              <a:rPr lang="de-DE" sz="1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c,a</a:t>
            </a:r>
            <a:r>
              <a:rPr lang="de-DE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[9]	</a:t>
            </a:r>
            <a:r>
              <a:rPr lang="de-DE" sz="1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store</a:t>
            </a:r>
            <a:r>
              <a:rPr lang="de-DE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a[6]</a:t>
            </a:r>
            <a:br>
              <a:rPr lang="de-DE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</a:br>
            <a:r>
              <a:rPr lang="de-DE" sz="1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load</a:t>
            </a:r>
            <a:r>
              <a:rPr lang="de-DE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a[14] 	</a:t>
            </a:r>
            <a:r>
              <a:rPr lang="de-DE" sz="1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add</a:t>
            </a:r>
            <a:r>
              <a:rPr lang="de-DE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a[10]=</a:t>
            </a:r>
            <a:r>
              <a:rPr lang="de-DE" sz="1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c,a</a:t>
            </a:r>
            <a:r>
              <a:rPr lang="de-DE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[10]	</a:t>
            </a:r>
            <a:r>
              <a:rPr lang="de-DE" sz="1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store</a:t>
            </a:r>
            <a:r>
              <a:rPr lang="de-DE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a[7]</a:t>
            </a:r>
            <a:br>
              <a:rPr lang="de-DE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</a:br>
            <a:r>
              <a:rPr lang="de-DE" sz="1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load</a:t>
            </a:r>
            <a:r>
              <a:rPr lang="de-DE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a[15] 	</a:t>
            </a:r>
            <a:r>
              <a:rPr lang="de-DE" sz="1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add</a:t>
            </a:r>
            <a:r>
              <a:rPr lang="de-DE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a[11]=</a:t>
            </a:r>
            <a:r>
              <a:rPr lang="de-DE" sz="1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c,a</a:t>
            </a:r>
            <a:r>
              <a:rPr lang="de-DE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[11]	</a:t>
            </a:r>
            <a:r>
              <a:rPr lang="de-DE" sz="1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store</a:t>
            </a:r>
            <a:r>
              <a:rPr lang="de-DE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a[8]</a:t>
            </a:r>
            <a:br>
              <a:rPr lang="de-DE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</a:br>
            <a:r>
              <a:rPr lang="de-DE" sz="1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load</a:t>
            </a:r>
            <a:r>
              <a:rPr lang="de-DE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 a[16] 	</a:t>
            </a:r>
            <a:r>
              <a:rPr lang="de-DE" sz="1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add</a:t>
            </a:r>
            <a:r>
              <a:rPr lang="de-DE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a[12]=</a:t>
            </a:r>
            <a:r>
              <a:rPr lang="de-DE" sz="1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c,a</a:t>
            </a:r>
            <a:r>
              <a:rPr lang="de-DE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[12]	</a:t>
            </a:r>
            <a:r>
              <a:rPr lang="de-DE" sz="1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store</a:t>
            </a:r>
            <a:r>
              <a:rPr lang="de-DE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 a[10]</a:t>
            </a:r>
            <a:r>
              <a:rPr lang="de-DE" sz="1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/>
            </a:r>
            <a:br>
              <a:rPr lang="de-DE" sz="1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</a:br>
            <a:r>
              <a:rPr lang="de-DE" sz="1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34" charset="0"/>
              </a:rPr>
              <a:t>…	…		…	</a:t>
            </a:r>
            <a:endParaRPr lang="de-DE" sz="1400" dirty="0">
              <a:latin typeface="Helvetica" pitchFamily="34" charset="0"/>
            </a:endParaRPr>
          </a:p>
        </p:txBody>
      </p:sp>
      <p:grpSp>
        <p:nvGrpSpPr>
          <p:cNvPr id="17" name="Gruppieren 16"/>
          <p:cNvGrpSpPr/>
          <p:nvPr/>
        </p:nvGrpSpPr>
        <p:grpSpPr>
          <a:xfrm>
            <a:off x="689860" y="3582244"/>
            <a:ext cx="8324412" cy="975862"/>
            <a:chOff x="364807" y="3848520"/>
            <a:chExt cx="8007307" cy="975862"/>
          </a:xfrm>
        </p:grpSpPr>
        <p:sp>
          <p:nvSpPr>
            <p:cNvPr id="18" name="Legende mit Linie 1 (Markierungsleiste) 2"/>
            <p:cNvSpPr/>
            <p:nvPr/>
          </p:nvSpPr>
          <p:spPr bwMode="auto">
            <a:xfrm>
              <a:off x="6139967" y="4055834"/>
              <a:ext cx="2232147" cy="768548"/>
            </a:xfrm>
            <a:prstGeom prst="accentCallout1">
              <a:avLst>
                <a:gd name="adj1" fmla="val 40072"/>
                <a:gd name="adj2" fmla="val -8333"/>
                <a:gd name="adj3" fmla="val -7597"/>
                <a:gd name="adj4" fmla="val -37302"/>
              </a:avLst>
            </a:prstGeom>
            <a:solidFill>
              <a:srgbClr val="FFC00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solidFill>
                    <a:schemeClr val="bg1"/>
                  </a:solidFill>
                  <a:latin typeface="Arial" charset="0"/>
                </a:rPr>
                <a:t>“Steady state:”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solidFill>
                    <a:schemeClr val="bg1"/>
                  </a:solidFill>
                  <a:latin typeface="Arial" charset="0"/>
                </a:rPr>
                <a:t>3 instructions/cy</a:t>
              </a:r>
              <a:br>
                <a:rPr lang="en-US" sz="1600" dirty="0">
                  <a:solidFill>
                    <a:schemeClr val="bg1"/>
                  </a:solidFill>
                  <a:latin typeface="Arial" charset="0"/>
                </a:rPr>
              </a:br>
              <a:r>
                <a:rPr lang="en-US" sz="1600" dirty="0">
                  <a:solidFill>
                    <a:schemeClr val="bg1"/>
                  </a:solidFill>
                  <a:latin typeface="Arial" charset="0"/>
                </a:rPr>
                <a:t>(“3-way superscalar”)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Rechteck 18"/>
            <p:cNvSpPr/>
            <p:nvPr/>
          </p:nvSpPr>
          <p:spPr bwMode="auto">
            <a:xfrm>
              <a:off x="364807" y="3848520"/>
              <a:ext cx="4893548" cy="231111"/>
            </a:xfrm>
            <a:prstGeom prst="rect">
              <a:avLst/>
            </a:prstGeom>
            <a:noFill/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0" name="Textfeld 19"/>
          <p:cNvSpPr txBox="1"/>
          <p:nvPr/>
        </p:nvSpPr>
        <p:spPr>
          <a:xfrm>
            <a:off x="697197" y="5499448"/>
            <a:ext cx="8517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Correct interleaving / reordering the instruction streams: </a:t>
            </a:r>
          </a:p>
          <a:p>
            <a:r>
              <a:rPr lang="en-US" dirty="0">
                <a:solidFill>
                  <a:schemeClr val="bg1"/>
                </a:solidFill>
              </a:rPr>
              <a:t>Out-Of-Order (OOO) execution</a:t>
            </a:r>
          </a:p>
        </p:txBody>
      </p:sp>
      <p:sp>
        <p:nvSpPr>
          <p:cNvPr id="21" name="Inhaltsplatzhalter 2"/>
          <p:cNvSpPr txBox="1">
            <a:spLocks/>
          </p:cNvSpPr>
          <p:nvPr/>
        </p:nvSpPr>
        <p:spPr bwMode="auto">
          <a:xfrm>
            <a:off x="7497746" y="4763014"/>
            <a:ext cx="3998254" cy="736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265113" indent="-2651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tabLst>
                <a:tab pos="265113" algn="l"/>
              </a:tabLst>
              <a:defRPr sz="2000" b="1">
                <a:solidFill>
                  <a:srgbClr val="012D9A"/>
                </a:solidFill>
                <a:latin typeface="+mn-lt"/>
                <a:ea typeface="+mn-ea"/>
                <a:cs typeface="+mn-cs"/>
              </a:defRPr>
            </a:lvl1pPr>
            <a:lvl2pPr marL="63023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tabLst>
                <a:tab pos="265113" algn="l"/>
              </a:tabLst>
              <a:defRPr>
                <a:solidFill>
                  <a:srgbClr val="012D9A"/>
                </a:solidFill>
                <a:latin typeface="+mn-lt"/>
              </a:defRPr>
            </a:lvl2pPr>
            <a:lvl3pPr marL="1079500" indent="-1841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tabLst>
                <a:tab pos="265113" algn="l"/>
              </a:tabLst>
              <a:defRPr sz="1600">
                <a:solidFill>
                  <a:srgbClr val="012D9A"/>
                </a:solidFill>
                <a:latin typeface="+mn-lt"/>
              </a:defRPr>
            </a:lvl3pPr>
            <a:lvl4pPr marL="16192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tabLst>
                <a:tab pos="265113" algn="l"/>
              </a:tabLst>
              <a:defRPr sz="1600">
                <a:solidFill>
                  <a:srgbClr val="012D9A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tabLst>
                <a:tab pos="265113" algn="l"/>
              </a:tabLst>
              <a:defRPr sz="1400">
                <a:solidFill>
                  <a:srgbClr val="012D9A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tabLst>
                <a:tab pos="265113" algn="l"/>
              </a:tabLst>
              <a:defRPr sz="1400">
                <a:solidFill>
                  <a:srgbClr val="012D9A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tabLst>
                <a:tab pos="265113" algn="l"/>
              </a:tabLst>
              <a:defRPr sz="1400">
                <a:solidFill>
                  <a:srgbClr val="012D9A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tabLst>
                <a:tab pos="265113" algn="l"/>
              </a:tabLst>
              <a:defRPr sz="1400">
                <a:solidFill>
                  <a:srgbClr val="012D9A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tabLst>
                <a:tab pos="265113" algn="l"/>
              </a:tabLst>
              <a:defRPr sz="1400">
                <a:solidFill>
                  <a:srgbClr val="012D9A"/>
                </a:solidFill>
                <a:latin typeface="+mn-lt"/>
              </a:defRPr>
            </a:lvl9pPr>
          </a:lstStyle>
          <a:p>
            <a:pPr marL="447675" lvl="1" indent="0">
              <a:buNone/>
            </a:pPr>
            <a:r>
              <a:rPr lang="en-US" b="1" kern="0" dirty="0">
                <a:solidFill>
                  <a:srgbClr val="C00000"/>
                </a:solidFill>
              </a:rPr>
              <a:t>I</a:t>
            </a:r>
            <a:r>
              <a:rPr lang="en-US" kern="0" dirty="0"/>
              <a:t>nstructions </a:t>
            </a:r>
            <a:r>
              <a:rPr lang="en-US" b="1" kern="0" dirty="0">
                <a:solidFill>
                  <a:srgbClr val="C00000"/>
                </a:solidFill>
              </a:rPr>
              <a:t>P</a:t>
            </a:r>
            <a:r>
              <a:rPr lang="en-US" kern="0" dirty="0"/>
              <a:t>er </a:t>
            </a:r>
            <a:r>
              <a:rPr lang="en-US" b="1" kern="0" dirty="0">
                <a:solidFill>
                  <a:srgbClr val="C00000"/>
                </a:solidFill>
              </a:rPr>
              <a:t>C</a:t>
            </a:r>
            <a:r>
              <a:rPr lang="en-US" kern="0" dirty="0"/>
              <a:t>ycle: IPC=3</a:t>
            </a:r>
          </a:p>
          <a:p>
            <a:pPr marL="447675" lvl="1" indent="0">
              <a:buNone/>
            </a:pPr>
            <a:r>
              <a:rPr lang="en-US" b="1" kern="0" dirty="0">
                <a:solidFill>
                  <a:srgbClr val="C00000"/>
                </a:solidFill>
              </a:rPr>
              <a:t>C</a:t>
            </a:r>
            <a:r>
              <a:rPr lang="en-US" kern="0" dirty="0"/>
              <a:t>ycles </a:t>
            </a:r>
            <a:r>
              <a:rPr lang="en-US" b="1" kern="0" dirty="0">
                <a:solidFill>
                  <a:srgbClr val="C00000"/>
                </a:solidFill>
              </a:rPr>
              <a:t>P</a:t>
            </a:r>
            <a:r>
              <a:rPr lang="en-US" kern="0" dirty="0"/>
              <a:t>er </a:t>
            </a:r>
            <a:r>
              <a:rPr lang="en-US" b="1" kern="0" dirty="0">
                <a:solidFill>
                  <a:srgbClr val="C00000"/>
                </a:solidFill>
              </a:rPr>
              <a:t>I</a:t>
            </a:r>
            <a:r>
              <a:rPr lang="en-US" kern="0" dirty="0"/>
              <a:t>nstruction: CPI=0.33</a:t>
            </a:r>
          </a:p>
        </p:txBody>
      </p:sp>
    </p:spTree>
    <p:extLst>
      <p:ext uri="{BB962C8B-B14F-4D97-AF65-F5344CB8AC3E}">
        <p14:creationId xmlns:p14="http://schemas.microsoft.com/office/powerpoint/2010/main" val="165582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  <p:bldP spid="20" grpId="0"/>
      <p:bldP spid="2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Superscalar processors  </a:t>
            </a:r>
            <a:br>
              <a:rPr lang="en-US" dirty="0"/>
            </a:br>
            <a:r>
              <a:rPr lang="en-US" dirty="0"/>
              <a:t>Intel x86 processors – qualitative view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542" y="1288297"/>
            <a:ext cx="5185103" cy="4897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Legende mit Linie 1 4"/>
          <p:cNvSpPr/>
          <p:nvPr/>
        </p:nvSpPr>
        <p:spPr bwMode="auto">
          <a:xfrm>
            <a:off x="8717214" y="1488106"/>
            <a:ext cx="2514355" cy="565821"/>
          </a:xfrm>
          <a:prstGeom prst="borderCallout1">
            <a:avLst>
              <a:gd name="adj1" fmla="val 47522"/>
              <a:gd name="adj2" fmla="val -5775"/>
              <a:gd name="adj3" fmla="val 137190"/>
              <a:gd name="adj4" fmla="val -33282"/>
            </a:avLst>
          </a:prstGeom>
          <a:solidFill>
            <a:srgbClr val="FFC000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Max. of 4 instr./cycle can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be decoded 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sym typeface="Wingdings" panose="05000000000000000000" pitchFamily="2" charset="2"/>
              </a:rPr>
              <a:t> CPI ≥ 0.25 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" name="Legende mit Linie 1 5"/>
          <p:cNvSpPr/>
          <p:nvPr/>
        </p:nvSpPr>
        <p:spPr bwMode="auto">
          <a:xfrm>
            <a:off x="1348629" y="3895217"/>
            <a:ext cx="1924344" cy="618726"/>
          </a:xfrm>
          <a:prstGeom prst="borderCallout1">
            <a:avLst>
              <a:gd name="adj1" fmla="val 33307"/>
              <a:gd name="adj2" fmla="val 102767"/>
              <a:gd name="adj3" fmla="val 100049"/>
              <a:gd name="adj4" fmla="val 152801"/>
            </a:avLst>
          </a:prstGeom>
          <a:solidFill>
            <a:srgbClr val="FFC000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chemeClr val="bg1"/>
                </a:solidFill>
                <a:latin typeface="Arial" charset="0"/>
                <a:sym typeface="Wingdings" panose="05000000000000000000" pitchFamily="2" charset="2"/>
              </a:rPr>
              <a:t>FP MULT &amp; FP ADD </a:t>
            </a:r>
            <a:br>
              <a:rPr lang="en-US" sz="1600" dirty="0">
                <a:solidFill>
                  <a:schemeClr val="bg1"/>
                </a:solidFill>
                <a:latin typeface="Arial" charset="0"/>
                <a:sym typeface="Wingdings" panose="05000000000000000000" pitchFamily="2" charset="2"/>
              </a:rPr>
            </a:br>
            <a:r>
              <a:rPr lang="en-US" sz="1600" dirty="0">
                <a:solidFill>
                  <a:schemeClr val="bg1"/>
                </a:solidFill>
                <a:latin typeface="Arial" charset="0"/>
                <a:sym typeface="Wingdings" panose="05000000000000000000" pitchFamily="2" charset="2"/>
              </a:rPr>
              <a:t>can run in parallel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sym typeface="Wingdings" panose="05000000000000000000" pitchFamily="2" charset="2"/>
              </a:rPr>
              <a:t> 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" name="Legende mit Linie 1 6"/>
          <p:cNvSpPr/>
          <p:nvPr/>
        </p:nvSpPr>
        <p:spPr bwMode="auto">
          <a:xfrm>
            <a:off x="8587646" y="3089674"/>
            <a:ext cx="1378102" cy="565821"/>
          </a:xfrm>
          <a:prstGeom prst="borderCallout1">
            <a:avLst>
              <a:gd name="adj1" fmla="val 42191"/>
              <a:gd name="adj2" fmla="val -1756"/>
              <a:gd name="adj3" fmla="val 194010"/>
              <a:gd name="adj4" fmla="val -138829"/>
            </a:avLst>
          </a:prstGeom>
          <a:solidFill>
            <a:srgbClr val="FFC000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chemeClr val="bg1"/>
                </a:solidFill>
                <a:latin typeface="Arial" charset="0"/>
                <a:sym typeface="Wingdings" panose="05000000000000000000" pitchFamily="2" charset="2"/>
              </a:rPr>
              <a:t>3 LD/ST units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" name="Legende mit Linie 1 7"/>
          <p:cNvSpPr/>
          <p:nvPr/>
        </p:nvSpPr>
        <p:spPr bwMode="auto">
          <a:xfrm>
            <a:off x="8587645" y="3945296"/>
            <a:ext cx="1499784" cy="745945"/>
          </a:xfrm>
          <a:prstGeom prst="borderCallout1">
            <a:avLst>
              <a:gd name="adj1" fmla="val 42191"/>
              <a:gd name="adj2" fmla="val -1756"/>
              <a:gd name="adj3" fmla="val 84975"/>
              <a:gd name="adj4" fmla="val -80257"/>
            </a:avLst>
          </a:prstGeom>
          <a:solidFill>
            <a:srgbClr val="FFC000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2</a:t>
            </a:r>
            <a:r>
              <a:rPr kumimoji="0" lang="en-US" sz="16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memory instr.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aseline="0" dirty="0">
                <a:solidFill>
                  <a:schemeClr val="bg1"/>
                </a:solidFill>
                <a:latin typeface="Arial" charset="0"/>
              </a:rPr>
              <a:t>Concurrently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(AGU)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" name="Legende mit Linie 1 8"/>
          <p:cNvSpPr/>
          <p:nvPr/>
        </p:nvSpPr>
        <p:spPr bwMode="auto">
          <a:xfrm>
            <a:off x="1348629" y="1504314"/>
            <a:ext cx="1924344" cy="823530"/>
          </a:xfrm>
          <a:prstGeom prst="borderCallout1">
            <a:avLst>
              <a:gd name="adj1" fmla="val 111004"/>
              <a:gd name="adj2" fmla="val 86206"/>
              <a:gd name="adj3" fmla="val 255858"/>
              <a:gd name="adj4" fmla="val 150937"/>
            </a:avLst>
          </a:prstGeom>
          <a:solidFill>
            <a:srgbClr val="FFC000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chemeClr val="bg1"/>
                </a:solidFill>
                <a:latin typeface="Arial" charset="0"/>
                <a:sym typeface="Wingdings" panose="05000000000000000000" pitchFamily="2" charset="2"/>
              </a:rPr>
              <a:t>Execution ports map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chemeClr val="bg1"/>
                </a:solidFill>
                <a:latin typeface="Arial" charset="0"/>
                <a:sym typeface="Wingdings" panose="05000000000000000000" pitchFamily="2" charset="2"/>
              </a:rPr>
              <a:t>decoded </a:t>
            </a:r>
            <a:r>
              <a:rPr lang="en-US" sz="1600" dirty="0" err="1">
                <a:solidFill>
                  <a:schemeClr val="bg1"/>
                </a:solidFill>
                <a:latin typeface="Arial" charset="0"/>
                <a:sym typeface="Wingdings" panose="05000000000000000000" pitchFamily="2" charset="2"/>
              </a:rPr>
              <a:t>instructiona</a:t>
            </a:r>
            <a:r>
              <a:rPr lang="en-US" sz="1600" dirty="0">
                <a:solidFill>
                  <a:schemeClr val="bg1"/>
                </a:solidFill>
                <a:latin typeface="Arial" charset="0"/>
                <a:sym typeface="Wingdings" panose="05000000000000000000" pitchFamily="2" charset="2"/>
              </a:rPr>
              <a:t>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chemeClr val="bg1"/>
                </a:solidFill>
                <a:latin typeface="Arial" charset="0"/>
                <a:sym typeface="Wingdings" panose="05000000000000000000" pitchFamily="2" charset="2"/>
              </a:rPr>
              <a:t>to execution units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sym typeface="Wingdings" panose="05000000000000000000" pitchFamily="2" charset="2"/>
              </a:rPr>
              <a:t> 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4295775" y="3576638"/>
            <a:ext cx="3730625" cy="318579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lIns="0" tIns="0" rIns="0" bIns="0" rtlCol="0" anchor="b" anchorCtr="0">
            <a:spAutoFit/>
          </a:bodyPr>
          <a:lstStyle/>
          <a:p>
            <a:pPr algn="r">
              <a:buNone/>
            </a:pPr>
            <a:endParaRPr lang="en-US" sz="1000">
              <a:solidFill>
                <a:schemeClr val="tx2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4291013" y="2281238"/>
            <a:ext cx="3752850" cy="347662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none" lIns="0" tIns="0" rIns="0" bIns="0" rtlCol="0" anchor="b" anchorCtr="0">
            <a:spAutoFit/>
          </a:bodyPr>
          <a:lstStyle/>
          <a:p>
            <a:pPr algn="r">
              <a:buNone/>
            </a:pPr>
            <a:endParaRPr lang="en-US" sz="1000">
              <a:solidFill>
                <a:schemeClr val="tx2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5572125" y="4205289"/>
            <a:ext cx="1828800" cy="22860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none" lIns="0" tIns="0" rIns="0" bIns="0" rtlCol="0" anchor="b" anchorCtr="0">
            <a:spAutoFit/>
          </a:bodyPr>
          <a:lstStyle/>
          <a:p>
            <a:pPr algn="r">
              <a:buNone/>
            </a:pPr>
            <a:endParaRPr lang="en-US" sz="1000">
              <a:solidFill>
                <a:schemeClr val="tx2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6219825" y="4443413"/>
            <a:ext cx="1185863" cy="20955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none" lIns="0" tIns="0" rIns="0" bIns="0" rtlCol="0" anchor="b" anchorCtr="0">
            <a:spAutoFit/>
          </a:bodyPr>
          <a:lstStyle/>
          <a:p>
            <a:pPr algn="r">
              <a:buNone/>
            </a:pPr>
            <a:endParaRPr lang="en-US" sz="1000">
              <a:solidFill>
                <a:schemeClr val="tx2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4291013" y="4419600"/>
            <a:ext cx="1185862" cy="233363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lIns="0" tIns="0" rIns="0" bIns="0" rtlCol="0" anchor="b" anchorCtr="0">
            <a:spAutoFit/>
          </a:bodyPr>
          <a:lstStyle/>
          <a:p>
            <a:pPr algn="r">
              <a:buNone/>
            </a:pPr>
            <a:endParaRPr lang="en-US" sz="1000">
              <a:solidFill>
                <a:schemeClr val="tx2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381000" y="5742762"/>
            <a:ext cx="27014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dirty="0">
                <a:solidFill>
                  <a:schemeClr val="bg1"/>
                </a:solidFill>
              </a:rPr>
              <a:t>Intel </a:t>
            </a:r>
            <a:r>
              <a:rPr lang="en-US" sz="1600" dirty="0" err="1">
                <a:solidFill>
                  <a:schemeClr val="bg1"/>
                </a:solidFill>
              </a:rPr>
              <a:t>SandyBridge</a:t>
            </a:r>
            <a:r>
              <a:rPr lang="en-US" sz="1600" dirty="0">
                <a:solidFill>
                  <a:schemeClr val="bg1"/>
                </a:solidFill>
              </a:rPr>
              <a:t>/</a:t>
            </a:r>
            <a:r>
              <a:rPr lang="en-US" sz="1600" dirty="0" err="1">
                <a:solidFill>
                  <a:schemeClr val="bg1"/>
                </a:solidFill>
              </a:rPr>
              <a:t>IvyBridge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967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feld 33"/>
              <p:cNvSpPr txBox="1"/>
              <p:nvPr/>
            </p:nvSpPr>
            <p:spPr>
              <a:xfrm>
                <a:off x="6857999" y="1731530"/>
                <a:ext cx="4165601" cy="4201150"/>
              </a:xfrm>
              <a:prstGeom prst="rect">
                <a:avLst/>
              </a:prstGeom>
              <a:solidFill>
                <a:schemeClr val="tx2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chemeClr val="bg1"/>
                    </a:solidFill>
                  </a:rPr>
                  <a:t>Max. attainable performance </a:t>
                </a:r>
              </a:p>
              <a:p>
                <a:pPr algn="ctr"/>
                <a:r>
                  <a:rPr lang="en-US" sz="2400" dirty="0"/>
                  <a:t> </a:t>
                </a:r>
                <a:r>
                  <a:rPr lang="en-US" sz="2400" dirty="0">
                    <a:solidFill>
                      <a:schemeClr val="bg1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𝑟</m:t>
                    </m:r>
                    <m:r>
                      <a:rPr lang="en-US" sz="24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0</m:t>
                    </m:r>
                  </m:oMath>
                </a14:m>
                <a:r>
                  <a:rPr lang="en-US" sz="2400" dirty="0">
                    <a:solidFill>
                      <a:schemeClr val="bg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𝑟</m:t>
                    </m:r>
                    <m:r>
                      <a:rPr lang="en-US" sz="24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1</m:t>
                    </m:r>
                  </m:oMath>
                </a14:m>
                <a:r>
                  <a:rPr lang="en-US" sz="2400" dirty="0">
                    <a:solidFill>
                      <a:schemeClr val="bg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𝑟</m:t>
                    </m:r>
                    <m:r>
                      <a:rPr lang="en-US" sz="24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2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>
                    <a:solidFill>
                      <a:schemeClr val="bg1"/>
                    </a:solidFill>
                  </a:rPr>
                  <a:t>registers)</a:t>
                </a:r>
              </a:p>
              <a:p>
                <a:pPr algn="ctr"/>
                <a:endParaRPr lang="en-US" sz="2400" dirty="0">
                  <a:solidFill>
                    <a:schemeClr val="bg1"/>
                  </a:solidFill>
                </a:endParaRPr>
              </a:p>
              <a:p>
                <a:pPr algn="ctr"/>
                <a:endParaRPr lang="en-US" sz="2400" dirty="0">
                  <a:solidFill>
                    <a:schemeClr val="bg1"/>
                  </a:solidFill>
                </a:endParaRPr>
              </a:p>
              <a:p>
                <a:pPr algn="ctr"/>
                <a:endParaRPr lang="en-US" sz="2400" dirty="0">
                  <a:solidFill>
                    <a:schemeClr val="bg1"/>
                  </a:solidFill>
                </a:endParaRPr>
              </a:p>
              <a:p>
                <a:pPr algn="ctr"/>
                <a:endParaRPr lang="en-US" sz="2400" dirty="0">
                  <a:solidFill>
                    <a:schemeClr val="bg1"/>
                  </a:solidFill>
                </a:endParaRPr>
              </a:p>
              <a:p>
                <a:pPr algn="ctr"/>
                <a:endParaRPr lang="en-US" sz="2400" dirty="0">
                  <a:solidFill>
                    <a:schemeClr val="bg1"/>
                  </a:solidFill>
                </a:endParaRPr>
              </a:p>
              <a:p>
                <a:pPr algn="ctr"/>
                <a:endParaRPr lang="en-US" sz="2400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</a:p>
              <a:p>
                <a:pPr>
                  <a:buNone/>
                </a:pPr>
                <a:endParaRPr lang="en-US" sz="2200" dirty="0">
                  <a:solidFill>
                    <a:schemeClr val="bg1"/>
                  </a:solidFill>
                </a:endParaRPr>
              </a:p>
              <a:p>
                <a:pPr>
                  <a:buNone/>
                </a:pPr>
                <a:endParaRPr lang="en-US" sz="500" dirty="0" err="1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4" name="Textfeld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7999" y="1731530"/>
                <a:ext cx="4165601" cy="4201150"/>
              </a:xfrm>
              <a:prstGeom prst="rect">
                <a:avLst/>
              </a:prstGeom>
              <a:blipFill rotWithShape="0">
                <a:blip r:embed="rId2"/>
                <a:stretch>
                  <a:fillRect t="-10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Inhaltsplatzhalter 1"/>
              <p:cNvSpPr>
                <a:spLocks noGrp="1"/>
              </p:cNvSpPr>
              <p:nvPr>
                <p:ph idx="1"/>
              </p:nvPr>
            </p:nvSpPr>
            <p:spPr>
              <a:xfrm>
                <a:off x="7147391" y="2996840"/>
                <a:ext cx="3599516" cy="28991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de-DE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1/2</m:t>
                    </m:r>
                  </m:oMath>
                </a14:m>
                <a:r>
                  <a:rPr lang="de-DE" sz="1800" dirty="0">
                    <a:solidFill>
                      <a:schemeClr val="bg1"/>
                    </a:solidFill>
                  </a:rPr>
                  <a:t> Peak Performance </a:t>
                </a:r>
                <a:r>
                  <a:rPr lang="de-DE" sz="1800" dirty="0">
                    <a:solidFill>
                      <a:schemeClr val="tx1"/>
                    </a:solidFill>
                  </a:rPr>
                  <a:t/>
                </a:r>
                <a:br>
                  <a:rPr lang="de-DE" sz="1800" dirty="0">
                    <a:solidFill>
                      <a:schemeClr val="tx1"/>
                    </a:solidFill>
                  </a:rPr>
                </a:br>
                <a14:m>
                  <m:oMath xmlns:m="http://schemas.openxmlformats.org/officeDocument/2006/math">
                    <m:r>
                      <a:rPr lang="de-DE" sz="18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de-DE" sz="180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800" i="1" dirty="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de-DE" sz="1800" i="1" dirty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de-DE" sz="1800" i="1" dirty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de-DE" sz="1800" i="1" dirty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1 + </m:t>
                    </m:r>
                    <m:r>
                      <a:rPr lang="de-DE" sz="1800" i="1" dirty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de-DE" sz="1800" i="1" dirty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2 ∗ </m:t>
                    </m:r>
                    <m:r>
                      <a:rPr lang="de-DE" sz="1800" i="1" dirty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de-DE" sz="1800" i="1" dirty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1800" i="1" dirty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de-DE" sz="1800" i="1" dirty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de-DE" sz="1800" dirty="0">
                    <a:solidFill>
                      <a:schemeClr val="bg2"/>
                    </a:solidFill>
                  </a:rPr>
                  <a:t/>
                </a:r>
                <a:br>
                  <a:rPr lang="de-DE" sz="1800" dirty="0">
                    <a:solidFill>
                      <a:schemeClr val="bg2"/>
                    </a:solidFill>
                  </a:rPr>
                </a:br>
                <a:r>
                  <a:rPr lang="de-DE" sz="1800" dirty="0">
                    <a:solidFill>
                      <a:srgbClr val="C00000"/>
                    </a:solidFill>
                  </a:rPr>
                  <a:t>1 ST </a:t>
                </a:r>
                <a:r>
                  <a:rPr lang="de-DE" sz="1800" dirty="0">
                    <a:solidFill>
                      <a:schemeClr val="bg1"/>
                    </a:solidFill>
                  </a:rPr>
                  <a:t>+</a:t>
                </a:r>
                <a:r>
                  <a:rPr lang="de-DE" sz="1800" dirty="0">
                    <a:solidFill>
                      <a:schemeClr val="tx1"/>
                    </a:solidFill>
                  </a:rPr>
                  <a:t> </a:t>
                </a:r>
                <a:r>
                  <a:rPr lang="de-DE" sz="1800" dirty="0">
                    <a:solidFill>
                      <a:srgbClr val="000000"/>
                    </a:solidFill>
                  </a:rPr>
                  <a:t>1 FMA </a:t>
                </a:r>
                <a:r>
                  <a:rPr lang="de-DE" sz="1800" dirty="0">
                    <a:solidFill>
                      <a:schemeClr val="bg1"/>
                    </a:solidFill>
                  </a:rPr>
                  <a:t>+ 1 LD  </a:t>
                </a:r>
                <a:r>
                  <a:rPr lang="de-DE" sz="18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 </a:t>
                </a:r>
                <a:r>
                  <a:rPr lang="de-DE" sz="1800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1 </a:t>
                </a:r>
                <a:r>
                  <a:rPr lang="de-DE" sz="1800" dirty="0" err="1">
                    <a:solidFill>
                      <a:srgbClr val="C00000"/>
                    </a:solidFill>
                    <a:sym typeface="Wingdings" panose="05000000000000000000" pitchFamily="2" charset="2"/>
                  </a:rPr>
                  <a:t>cy</a:t>
                </a:r>
                <a:r>
                  <a:rPr lang="de-DE" sz="1800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/>
                </a:r>
                <a:br>
                  <a:rPr lang="de-DE" sz="1800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</a:br>
                <a:endParaRPr lang="de-DE" sz="500" dirty="0">
                  <a:solidFill>
                    <a:srgbClr val="C0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de-DE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1/4</m:t>
                    </m:r>
                  </m:oMath>
                </a14:m>
                <a:r>
                  <a:rPr lang="de-DE" sz="1800" dirty="0">
                    <a:solidFill>
                      <a:schemeClr val="bg1"/>
                    </a:solidFill>
                  </a:rPr>
                  <a:t> Peak Performance</a:t>
                </a:r>
                <a:r>
                  <a:rPr lang="de-DE" sz="1800" dirty="0">
                    <a:solidFill>
                      <a:schemeClr val="bg2"/>
                    </a:solidFill>
                    <a:latin typeface="Courier New" pitchFamily="49" charset="0"/>
                  </a:rPr>
                  <a:t/>
                </a:r>
                <a:br>
                  <a:rPr lang="de-DE" sz="1800" dirty="0">
                    <a:solidFill>
                      <a:schemeClr val="bg2"/>
                    </a:solidFill>
                    <a:latin typeface="Courier New" pitchFamily="49" charset="0"/>
                  </a:rPr>
                </a:br>
                <a14:m>
                  <m:oMath xmlns:m="http://schemas.openxmlformats.org/officeDocument/2006/math">
                    <m:r>
                      <a:rPr lang="de-DE" sz="18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de-DE" sz="18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18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de-DE" sz="1800" i="1" dirty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 = </m:t>
                    </m:r>
                    <m:r>
                      <a:rPr lang="de-DE" sz="1800" i="1" dirty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de-DE" sz="1800" i="1" dirty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1 ∗</m:t>
                    </m:r>
                    <m:r>
                      <a:rPr lang="de-DE" sz="18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de-DE" sz="18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18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de-DE" sz="18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sz="1800" dirty="0">
                    <a:solidFill>
                      <a:schemeClr val="bg2"/>
                    </a:solidFill>
                    <a:latin typeface="Courier New" pitchFamily="49" charset="0"/>
                  </a:rPr>
                  <a:t/>
                </a:r>
                <a:br>
                  <a:rPr lang="de-DE" sz="1800" dirty="0">
                    <a:solidFill>
                      <a:schemeClr val="bg2"/>
                    </a:solidFill>
                    <a:latin typeface="Courier New" pitchFamily="49" charset="0"/>
                  </a:rPr>
                </a:br>
                <a:r>
                  <a:rPr lang="de-DE" sz="1800" dirty="0">
                    <a:solidFill>
                      <a:srgbClr val="C00000"/>
                    </a:solidFill>
                  </a:rPr>
                  <a:t>1 ST </a:t>
                </a:r>
                <a:r>
                  <a:rPr lang="de-DE" sz="1800" dirty="0">
                    <a:solidFill>
                      <a:schemeClr val="bg1"/>
                    </a:solidFill>
                  </a:rPr>
                  <a:t>+ 1 LD + 1 MULT </a:t>
                </a:r>
                <a:r>
                  <a:rPr lang="de-DE" sz="18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 </a:t>
                </a:r>
                <a:r>
                  <a:rPr lang="de-DE" sz="1800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1 </a:t>
                </a:r>
                <a:r>
                  <a:rPr lang="de-DE" sz="1800" dirty="0" err="1">
                    <a:solidFill>
                      <a:srgbClr val="C00000"/>
                    </a:solidFill>
                    <a:sym typeface="Wingdings" panose="05000000000000000000" pitchFamily="2" charset="2"/>
                  </a:rPr>
                  <a:t>cy</a:t>
                </a:r>
                <a:r>
                  <a:rPr lang="de-DE" sz="1800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/>
                </a:r>
                <a:br>
                  <a:rPr lang="de-DE" sz="1800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</a:br>
                <a:endParaRPr lang="de-DE" sz="500" dirty="0">
                  <a:solidFill>
                    <a:srgbClr val="C00000"/>
                  </a:solidFill>
                  <a:sym typeface="Wingdings" panose="05000000000000000000" pitchFamily="2" charset="2"/>
                </a:endParaRPr>
              </a:p>
              <a:p>
                <a14:m>
                  <m:oMath xmlns:m="http://schemas.openxmlformats.org/officeDocument/2006/math">
                    <m:r>
                      <a:rPr lang="de-DE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1/3</m:t>
                    </m:r>
                  </m:oMath>
                </a14:m>
                <a:r>
                  <a:rPr lang="de-DE" sz="1800" dirty="0">
                    <a:solidFill>
                      <a:schemeClr val="bg1"/>
                    </a:solidFill>
                  </a:rPr>
                  <a:t> Peak Performance</a:t>
                </a:r>
                <a:r>
                  <a:rPr lang="de-DE" sz="1800" dirty="0">
                    <a:solidFill>
                      <a:schemeClr val="bg2"/>
                    </a:solidFill>
                    <a:latin typeface="Courier New" pitchFamily="49" charset="0"/>
                  </a:rPr>
                  <a:t/>
                </a:r>
                <a:br>
                  <a:rPr lang="de-DE" sz="1800" dirty="0">
                    <a:solidFill>
                      <a:schemeClr val="bg2"/>
                    </a:solidFill>
                    <a:latin typeface="Courier New" pitchFamily="49" charset="0"/>
                  </a:rPr>
                </a:br>
                <a14:m>
                  <m:oMath xmlns:m="http://schemas.openxmlformats.org/officeDocument/2006/math">
                    <m:r>
                      <a:rPr lang="de-DE" sz="18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de-DE" sz="18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18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de-DE" sz="1800" i="1" dirty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 = </m:t>
                    </m:r>
                    <m:r>
                      <a:rPr lang="de-DE" sz="1800" i="1" dirty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de-DE" sz="1800" i="1" dirty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1800" i="1" dirty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de-DE" sz="1800" i="1" dirty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)+</m:t>
                    </m:r>
                    <m:r>
                      <a:rPr lang="de-DE" sz="1800" i="1" dirty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de-DE" sz="1800" i="1" dirty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1800" i="1" dirty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de-DE" sz="1800" i="1" dirty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)∗</m:t>
                    </m:r>
                    <m:r>
                      <a:rPr lang="de-DE" sz="18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de-DE" sz="18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18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de-DE" sz="18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sz="1800" dirty="0">
                    <a:solidFill>
                      <a:schemeClr val="bg2"/>
                    </a:solidFill>
                    <a:latin typeface="Courier New" pitchFamily="49" charset="0"/>
                  </a:rPr>
                  <a:t/>
                </a:r>
                <a:br>
                  <a:rPr lang="de-DE" sz="1800" dirty="0">
                    <a:solidFill>
                      <a:schemeClr val="bg2"/>
                    </a:solidFill>
                    <a:latin typeface="Courier New" pitchFamily="49" charset="0"/>
                  </a:rPr>
                </a:br>
                <a:r>
                  <a:rPr lang="de-DE" sz="1800" dirty="0">
                    <a:solidFill>
                      <a:schemeClr val="bg1"/>
                    </a:solidFill>
                  </a:rPr>
                  <a:t>1 ST + 1 FMA + </a:t>
                </a:r>
                <a:r>
                  <a:rPr lang="de-DE" sz="1800" dirty="0">
                    <a:solidFill>
                      <a:srgbClr val="C00000"/>
                    </a:solidFill>
                  </a:rPr>
                  <a:t>3 LD </a:t>
                </a:r>
                <a:r>
                  <a:rPr lang="de-DE" sz="1800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 </a:t>
                </a:r>
                <a:r>
                  <a:rPr lang="de-DE" sz="1800" dirty="0">
                    <a:solidFill>
                      <a:srgbClr val="C00000"/>
                    </a:solidFill>
                    <a:sym typeface="Wingdings" panose="05000000000000000000" pitchFamily="2" charset="2"/>
                  </a:rPr>
                  <a:t>1.5 </a:t>
                </a:r>
                <a:r>
                  <a:rPr lang="de-DE" sz="1800" dirty="0" err="1">
                    <a:solidFill>
                      <a:srgbClr val="C00000"/>
                    </a:solidFill>
                    <a:sym typeface="Wingdings" panose="05000000000000000000" pitchFamily="2" charset="2"/>
                  </a:rPr>
                  <a:t>cy</a:t>
                </a:r>
                <a:endParaRPr lang="de-DE" sz="1800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sz="1800" dirty="0"/>
              </a:p>
              <a:p>
                <a:endParaRPr lang="en-US" sz="1800" dirty="0"/>
              </a:p>
            </p:txBody>
          </p:sp>
        </mc:Choice>
        <mc:Fallback xmlns="">
          <p:sp>
            <p:nvSpPr>
              <p:cNvPr id="2" name="Inhaltsplatzhalt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47391" y="2996840"/>
                <a:ext cx="3599516" cy="2899100"/>
              </a:xfrm>
              <a:blipFill rotWithShape="0">
                <a:blip r:embed="rId3"/>
                <a:stretch>
                  <a:fillRect l="-3553" t="-2526" b="-4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Superscalar processors  </a:t>
            </a:r>
            <a:br>
              <a:rPr lang="en-US" dirty="0"/>
            </a:br>
            <a:r>
              <a:rPr lang="en-US" dirty="0"/>
              <a:t>Intel x86 processors – qualitative view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Inhaltsplatzhalter 2"/>
              <p:cNvSpPr txBox="1">
                <a:spLocks/>
              </p:cNvSpPr>
              <p:nvPr/>
            </p:nvSpPr>
            <p:spPr bwMode="auto">
              <a:xfrm>
                <a:off x="738100" y="3445363"/>
                <a:ext cx="6119899" cy="25975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>
                <a:lvl1pPr marL="265113" indent="-2651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2B2B2"/>
                  </a:buClr>
                  <a:buFont typeface="Wingdings" pitchFamily="2" charset="2"/>
                  <a:buChar char="§"/>
                  <a:tabLst>
                    <a:tab pos="265113" algn="l"/>
                  </a:tabLst>
                  <a:defRPr sz="2000" b="1">
                    <a:solidFill>
                      <a:srgbClr val="012D9A"/>
                    </a:solidFill>
                    <a:latin typeface="+mn-lt"/>
                    <a:ea typeface="+mn-ea"/>
                    <a:cs typeface="+mn-cs"/>
                  </a:defRPr>
                </a:lvl1pPr>
                <a:lvl2pPr marL="630238" indent="-1825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2B2B2"/>
                  </a:buClr>
                  <a:buFont typeface="Wingdings" pitchFamily="2" charset="2"/>
                  <a:buChar char="§"/>
                  <a:tabLst>
                    <a:tab pos="265113" algn="l"/>
                  </a:tabLst>
                  <a:defRPr>
                    <a:solidFill>
                      <a:srgbClr val="012D9A"/>
                    </a:solidFill>
                    <a:latin typeface="+mn-lt"/>
                  </a:defRPr>
                </a:lvl2pPr>
                <a:lvl3pPr marL="1079500" indent="-1841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2B2B2"/>
                  </a:buClr>
                  <a:buFont typeface="Wingdings" pitchFamily="2" charset="2"/>
                  <a:buChar char="§"/>
                  <a:tabLst>
                    <a:tab pos="265113" algn="l"/>
                  </a:tabLst>
                  <a:defRPr sz="1600">
                    <a:solidFill>
                      <a:srgbClr val="012D9A"/>
                    </a:solidFill>
                    <a:latin typeface="+mn-lt"/>
                  </a:defRPr>
                </a:lvl3pPr>
                <a:lvl4pPr marL="1619250" indent="-2095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2B2B2"/>
                  </a:buClr>
                  <a:buFont typeface="Wingdings" pitchFamily="2" charset="2"/>
                  <a:buChar char="§"/>
                  <a:tabLst>
                    <a:tab pos="265113" algn="l"/>
                  </a:tabLst>
                  <a:defRPr sz="1600">
                    <a:solidFill>
                      <a:srgbClr val="012D9A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B2B2B2"/>
                  </a:buClr>
                  <a:buFont typeface="Wingdings" pitchFamily="2" charset="2"/>
                  <a:buChar char="§"/>
                  <a:tabLst>
                    <a:tab pos="265113" algn="l"/>
                  </a:tabLst>
                  <a:defRPr sz="1400">
                    <a:solidFill>
                      <a:srgbClr val="012D9A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B2B2B2"/>
                  </a:buClr>
                  <a:buFont typeface="Wingdings" pitchFamily="2" charset="2"/>
                  <a:buChar char="§"/>
                  <a:tabLst>
                    <a:tab pos="265113" algn="l"/>
                  </a:tabLst>
                  <a:defRPr sz="1400">
                    <a:solidFill>
                      <a:srgbClr val="012D9A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B2B2B2"/>
                  </a:buClr>
                  <a:buFont typeface="Wingdings" pitchFamily="2" charset="2"/>
                  <a:buChar char="§"/>
                  <a:tabLst>
                    <a:tab pos="265113" algn="l"/>
                  </a:tabLst>
                  <a:defRPr sz="1400">
                    <a:solidFill>
                      <a:srgbClr val="012D9A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B2B2B2"/>
                  </a:buClr>
                  <a:buFont typeface="Wingdings" pitchFamily="2" charset="2"/>
                  <a:buChar char="§"/>
                  <a:tabLst>
                    <a:tab pos="265113" algn="l"/>
                  </a:tabLst>
                  <a:defRPr sz="1400">
                    <a:solidFill>
                      <a:srgbClr val="012D9A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B2B2B2"/>
                  </a:buClr>
                  <a:buFont typeface="Wingdings" pitchFamily="2" charset="2"/>
                  <a:buChar char="§"/>
                  <a:tabLst>
                    <a:tab pos="265113" algn="l"/>
                  </a:tabLst>
                  <a:defRPr sz="1400">
                    <a:solidFill>
                      <a:srgbClr val="012D9A"/>
                    </a:solidFill>
                    <a:latin typeface="+mn-lt"/>
                  </a:defRPr>
                </a:lvl9pPr>
              </a:lstStyle>
              <a:p>
                <a:r>
                  <a:rPr lang="en-US" kern="0" dirty="0"/>
                  <a:t>Per cycle (cy) a maximum of</a:t>
                </a:r>
                <a:endParaRPr lang="en-US" kern="0" dirty="0">
                  <a:solidFill>
                    <a:srgbClr val="C00000"/>
                  </a:solidFill>
                </a:endParaRPr>
              </a:p>
              <a:p>
                <a:pPr lvl="1"/>
                <a:r>
                  <a:rPr lang="en-US" kern="0" dirty="0"/>
                  <a:t>2 LOAD (LD) </a:t>
                </a:r>
                <a:r>
                  <a:rPr lang="en-US" b="1" kern="0" dirty="0"/>
                  <a:t>AND </a:t>
                </a:r>
                <a:r>
                  <a:rPr lang="en-US" kern="0" dirty="0"/>
                  <a:t>1 STORE (ST) instruction</a:t>
                </a:r>
                <a:endParaRPr lang="en-US" sz="1000" kern="0" dirty="0"/>
              </a:p>
              <a:p>
                <a:pPr lvl="1"/>
                <a:r>
                  <a:rPr lang="en-US" kern="0" dirty="0"/>
                  <a:t>2 floating point instructions (Port0/1): </a:t>
                </a:r>
                <a:br>
                  <a:rPr lang="en-US" kern="0" dirty="0"/>
                </a:br>
                <a:r>
                  <a:rPr lang="en-US" kern="0" dirty="0"/>
                  <a:t>Any combination of FMA, MULT, ADD</a:t>
                </a:r>
                <a:endParaRPr lang="en-US" sz="1000" kern="0" dirty="0"/>
              </a:p>
              <a:p>
                <a:pPr lvl="1"/>
                <a:r>
                  <a:rPr lang="en-US" kern="0" dirty="0"/>
                  <a:t>4 instructions in total</a:t>
                </a:r>
              </a:p>
              <a:p>
                <a:r>
                  <a:rPr lang="en-US" kern="0" dirty="0"/>
                  <a:t>Peak performance: </a:t>
                </a:r>
                <a:r>
                  <a:rPr lang="en-US" b="0" kern="0" dirty="0">
                    <a:sym typeface="Wingdings" panose="05000000000000000000" pitchFamily="2" charset="2"/>
                  </a:rPr>
                  <a:t>2 FMA / cy</a:t>
                </a:r>
                <a:endParaRPr lang="en-US" sz="1000" b="0" kern="0" dirty="0">
                  <a:sym typeface="Wingdings" panose="05000000000000000000" pitchFamily="2" charset="2"/>
                </a:endParaRPr>
              </a:p>
              <a:p>
                <a14:m>
                  <m:oMath xmlns:m="http://schemas.openxmlformats.org/officeDocument/2006/math">
                    <m:r>
                      <a:rPr lang="en-US" i="1" kern="0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½</m:t>
                    </m:r>
                  </m:oMath>
                </a14:m>
                <a:r>
                  <a:rPr lang="en-US" kern="0" dirty="0">
                    <a:sym typeface="Wingdings" panose="05000000000000000000" pitchFamily="2" charset="2"/>
                  </a:rPr>
                  <a:t> Peak Performance: </a:t>
                </a:r>
                <a:r>
                  <a:rPr lang="en-US" b="0" kern="0" dirty="0">
                    <a:sym typeface="Wingdings" panose="05000000000000000000" pitchFamily="2" charset="2"/>
                  </a:rPr>
                  <a:t>(1 MULT + 1 ADD) / cy</a:t>
                </a:r>
                <a:r>
                  <a:rPr lang="en-US" b="0" kern="0" dirty="0"/>
                  <a:t/>
                </a:r>
                <a:br>
                  <a:rPr lang="en-US" b="0" kern="0" dirty="0"/>
                </a:br>
                <a:endParaRPr lang="en-US" b="0" kern="0" dirty="0"/>
              </a:p>
            </p:txBody>
          </p:sp>
        </mc:Choice>
        <mc:Fallback xmlns="">
          <p:sp>
            <p:nvSpPr>
              <p:cNvPr id="5" name="Inhaltsplatzhalt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8100" y="3445363"/>
                <a:ext cx="6119899" cy="2597597"/>
              </a:xfrm>
              <a:prstGeom prst="rect">
                <a:avLst/>
              </a:prstGeom>
              <a:blipFill rotWithShape="0">
                <a:blip r:embed="rId4"/>
                <a:stretch>
                  <a:fillRect l="-896" t="-93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uppieren 5"/>
          <p:cNvGrpSpPr/>
          <p:nvPr/>
        </p:nvGrpSpPr>
        <p:grpSpPr>
          <a:xfrm>
            <a:off x="696000" y="1584000"/>
            <a:ext cx="5776184" cy="1673591"/>
            <a:chOff x="329624" y="1568712"/>
            <a:chExt cx="8512070" cy="2410203"/>
          </a:xfrm>
        </p:grpSpPr>
        <p:sp>
          <p:nvSpPr>
            <p:cNvPr id="7" name="TextBox 5"/>
            <p:cNvSpPr txBox="1"/>
            <p:nvPr/>
          </p:nvSpPr>
          <p:spPr>
            <a:xfrm>
              <a:off x="329624" y="1574658"/>
              <a:ext cx="1020971" cy="443242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161616"/>
                  </a:solidFill>
                </a:rPr>
                <a:t>Port 0</a:t>
              </a:r>
            </a:p>
          </p:txBody>
        </p:sp>
        <p:sp>
          <p:nvSpPr>
            <p:cNvPr id="8" name="TextBox 6"/>
            <p:cNvSpPr txBox="1"/>
            <p:nvPr/>
          </p:nvSpPr>
          <p:spPr>
            <a:xfrm>
              <a:off x="1408922" y="1579378"/>
              <a:ext cx="1020971" cy="443242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161616"/>
                  </a:solidFill>
                </a:rPr>
                <a:t>Port 1</a:t>
              </a:r>
            </a:p>
          </p:txBody>
        </p:sp>
        <p:sp>
          <p:nvSpPr>
            <p:cNvPr id="9" name="TextBox 7"/>
            <p:cNvSpPr txBox="1"/>
            <p:nvPr/>
          </p:nvSpPr>
          <p:spPr>
            <a:xfrm>
              <a:off x="5790092" y="1579377"/>
              <a:ext cx="893008" cy="413035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161616"/>
                  </a:solidFill>
                </a:rPr>
                <a:t>Port 5</a:t>
              </a:r>
            </a:p>
          </p:txBody>
        </p:sp>
        <p:sp>
          <p:nvSpPr>
            <p:cNvPr id="10" name="TextBox 8"/>
            <p:cNvSpPr txBox="1"/>
            <p:nvPr/>
          </p:nvSpPr>
          <p:spPr>
            <a:xfrm>
              <a:off x="2488218" y="1579378"/>
              <a:ext cx="1020971" cy="443242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161616"/>
                  </a:solidFill>
                </a:rPr>
                <a:t>Port 2</a:t>
              </a:r>
            </a:p>
          </p:txBody>
        </p:sp>
        <p:sp>
          <p:nvSpPr>
            <p:cNvPr id="11" name="TextBox 9"/>
            <p:cNvSpPr txBox="1"/>
            <p:nvPr/>
          </p:nvSpPr>
          <p:spPr>
            <a:xfrm>
              <a:off x="3567516" y="1579378"/>
              <a:ext cx="1020971" cy="443242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161616"/>
                  </a:solidFill>
                </a:rPr>
                <a:t>Port 3</a:t>
              </a:r>
            </a:p>
          </p:txBody>
        </p:sp>
        <p:sp>
          <p:nvSpPr>
            <p:cNvPr id="12" name="TextBox 10"/>
            <p:cNvSpPr txBox="1"/>
            <p:nvPr/>
          </p:nvSpPr>
          <p:spPr>
            <a:xfrm>
              <a:off x="4646811" y="1568712"/>
              <a:ext cx="1020971" cy="443242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161616"/>
                  </a:solidFill>
                </a:rPr>
                <a:t>Port 4</a:t>
              </a:r>
            </a:p>
          </p:txBody>
        </p:sp>
        <p:sp>
          <p:nvSpPr>
            <p:cNvPr id="13" name="TextBox 11"/>
            <p:cNvSpPr txBox="1"/>
            <p:nvPr/>
          </p:nvSpPr>
          <p:spPr>
            <a:xfrm>
              <a:off x="6869389" y="1574658"/>
              <a:ext cx="893008" cy="413035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161616"/>
                  </a:solidFill>
                </a:rPr>
                <a:t>Port 6</a:t>
              </a:r>
            </a:p>
          </p:txBody>
        </p:sp>
        <p:sp>
          <p:nvSpPr>
            <p:cNvPr id="14" name="TextBox 12"/>
            <p:cNvSpPr txBox="1"/>
            <p:nvPr/>
          </p:nvSpPr>
          <p:spPr>
            <a:xfrm>
              <a:off x="7948686" y="1574658"/>
              <a:ext cx="893008" cy="413035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161616"/>
                  </a:solidFill>
                </a:rPr>
                <a:t>Port 7</a:t>
              </a:r>
            </a:p>
          </p:txBody>
        </p:sp>
        <p:sp>
          <p:nvSpPr>
            <p:cNvPr id="15" name="TextBox 13"/>
            <p:cNvSpPr txBox="1"/>
            <p:nvPr/>
          </p:nvSpPr>
          <p:spPr>
            <a:xfrm>
              <a:off x="393606" y="2315311"/>
              <a:ext cx="800520" cy="3693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1400" dirty="0">
                  <a:solidFill>
                    <a:srgbClr val="161616"/>
                  </a:solidFill>
                </a:rPr>
                <a:t>ALU</a:t>
              </a:r>
            </a:p>
          </p:txBody>
        </p:sp>
        <p:sp>
          <p:nvSpPr>
            <p:cNvPr id="16" name="TextBox 14"/>
            <p:cNvSpPr txBox="1"/>
            <p:nvPr/>
          </p:nvSpPr>
          <p:spPr>
            <a:xfrm>
              <a:off x="1472903" y="2315311"/>
              <a:ext cx="800520" cy="3693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1400" dirty="0">
                  <a:solidFill>
                    <a:srgbClr val="161616"/>
                  </a:solidFill>
                </a:rPr>
                <a:t>ALU</a:t>
              </a:r>
            </a:p>
          </p:txBody>
        </p:sp>
        <p:sp>
          <p:nvSpPr>
            <p:cNvPr id="17" name="TextBox 15"/>
            <p:cNvSpPr txBox="1"/>
            <p:nvPr/>
          </p:nvSpPr>
          <p:spPr>
            <a:xfrm>
              <a:off x="5790091" y="2315311"/>
              <a:ext cx="800520" cy="3693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1400" dirty="0">
                  <a:solidFill>
                    <a:srgbClr val="161616"/>
                  </a:solidFill>
                </a:rPr>
                <a:t>ALU</a:t>
              </a:r>
            </a:p>
          </p:txBody>
        </p:sp>
        <p:sp>
          <p:nvSpPr>
            <p:cNvPr id="18" name="TextBox 16"/>
            <p:cNvSpPr txBox="1"/>
            <p:nvPr/>
          </p:nvSpPr>
          <p:spPr>
            <a:xfrm>
              <a:off x="393606" y="2969831"/>
              <a:ext cx="800520" cy="36933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6350"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1400" b="1" dirty="0">
                  <a:solidFill>
                    <a:srgbClr val="161616"/>
                  </a:solidFill>
                </a:rPr>
                <a:t>FMA</a:t>
              </a:r>
            </a:p>
          </p:txBody>
        </p:sp>
        <p:sp>
          <p:nvSpPr>
            <p:cNvPr id="19" name="TextBox 17"/>
            <p:cNvSpPr txBox="1"/>
            <p:nvPr/>
          </p:nvSpPr>
          <p:spPr>
            <a:xfrm>
              <a:off x="1472903" y="2969831"/>
              <a:ext cx="800520" cy="36933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6350"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1400" b="1" dirty="0">
                  <a:solidFill>
                    <a:srgbClr val="161616"/>
                  </a:solidFill>
                </a:rPr>
                <a:t>FMA</a:t>
              </a:r>
            </a:p>
          </p:txBody>
        </p:sp>
        <p:sp>
          <p:nvSpPr>
            <p:cNvPr id="20" name="TextBox 18"/>
            <p:cNvSpPr txBox="1"/>
            <p:nvPr/>
          </p:nvSpPr>
          <p:spPr>
            <a:xfrm>
              <a:off x="5790091" y="2969831"/>
              <a:ext cx="800520" cy="369332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1400" dirty="0">
                  <a:solidFill>
                    <a:srgbClr val="161616"/>
                  </a:solidFill>
                </a:rPr>
                <a:t>FSHUF</a:t>
              </a:r>
            </a:p>
          </p:txBody>
        </p:sp>
        <p:sp>
          <p:nvSpPr>
            <p:cNvPr id="21" name="TextBox 19"/>
            <p:cNvSpPr txBox="1"/>
            <p:nvPr/>
          </p:nvSpPr>
          <p:spPr>
            <a:xfrm>
              <a:off x="5790091" y="3609583"/>
              <a:ext cx="800520" cy="369332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1400" dirty="0">
                  <a:solidFill>
                    <a:srgbClr val="161616"/>
                  </a:solidFill>
                </a:rPr>
                <a:t>JUMP</a:t>
              </a:r>
            </a:p>
          </p:txBody>
        </p:sp>
        <p:sp>
          <p:nvSpPr>
            <p:cNvPr id="22" name="TextBox 20"/>
            <p:cNvSpPr txBox="1"/>
            <p:nvPr/>
          </p:nvSpPr>
          <p:spPr>
            <a:xfrm>
              <a:off x="2552200" y="2315311"/>
              <a:ext cx="800520" cy="369332"/>
            </a:xfrm>
            <a:prstGeom prst="rect">
              <a:avLst/>
            </a:prstGeom>
            <a:solidFill>
              <a:srgbClr val="CCFFCC"/>
            </a:solidFill>
            <a:ln w="6350"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1400" b="1" dirty="0">
                  <a:solidFill>
                    <a:srgbClr val="161616"/>
                  </a:solidFill>
                </a:rPr>
                <a:t>LOAD</a:t>
              </a:r>
            </a:p>
          </p:txBody>
        </p:sp>
        <p:sp>
          <p:nvSpPr>
            <p:cNvPr id="23" name="TextBox 21"/>
            <p:cNvSpPr txBox="1"/>
            <p:nvPr/>
          </p:nvSpPr>
          <p:spPr>
            <a:xfrm>
              <a:off x="3631497" y="2315311"/>
              <a:ext cx="800520" cy="369332"/>
            </a:xfrm>
            <a:prstGeom prst="rect">
              <a:avLst/>
            </a:prstGeom>
            <a:solidFill>
              <a:srgbClr val="CCFFCC"/>
            </a:solidFill>
            <a:ln w="6350"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1400" b="1" dirty="0">
                  <a:solidFill>
                    <a:srgbClr val="161616"/>
                  </a:solidFill>
                </a:rPr>
                <a:t>LOAD</a:t>
              </a:r>
            </a:p>
          </p:txBody>
        </p:sp>
        <p:sp>
          <p:nvSpPr>
            <p:cNvPr id="24" name="TextBox 22"/>
            <p:cNvSpPr txBox="1"/>
            <p:nvPr/>
          </p:nvSpPr>
          <p:spPr>
            <a:xfrm>
              <a:off x="2552200" y="2969831"/>
              <a:ext cx="800520" cy="369332"/>
            </a:xfrm>
            <a:prstGeom prst="rect">
              <a:avLst/>
            </a:prstGeom>
            <a:solidFill>
              <a:srgbClr val="CCFFCC"/>
            </a:solidFill>
            <a:ln w="6350"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1400" dirty="0">
                  <a:solidFill>
                    <a:srgbClr val="161616"/>
                  </a:solidFill>
                </a:rPr>
                <a:t>AGU</a:t>
              </a:r>
            </a:p>
          </p:txBody>
        </p:sp>
        <p:sp>
          <p:nvSpPr>
            <p:cNvPr id="25" name="TextBox 23"/>
            <p:cNvSpPr txBox="1"/>
            <p:nvPr/>
          </p:nvSpPr>
          <p:spPr>
            <a:xfrm>
              <a:off x="3631497" y="2969831"/>
              <a:ext cx="800520" cy="369332"/>
            </a:xfrm>
            <a:prstGeom prst="rect">
              <a:avLst/>
            </a:prstGeom>
            <a:solidFill>
              <a:srgbClr val="CCFFCC"/>
            </a:solidFill>
            <a:ln w="6350"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1400" dirty="0">
                  <a:solidFill>
                    <a:srgbClr val="161616"/>
                  </a:solidFill>
                </a:rPr>
                <a:t>AGU</a:t>
              </a:r>
            </a:p>
          </p:txBody>
        </p:sp>
        <p:sp>
          <p:nvSpPr>
            <p:cNvPr id="26" name="TextBox 24"/>
            <p:cNvSpPr txBox="1"/>
            <p:nvPr/>
          </p:nvSpPr>
          <p:spPr>
            <a:xfrm>
              <a:off x="4710794" y="2315311"/>
              <a:ext cx="800520" cy="369332"/>
            </a:xfrm>
            <a:prstGeom prst="rect">
              <a:avLst/>
            </a:prstGeom>
            <a:solidFill>
              <a:srgbClr val="CCFFCC"/>
            </a:solidFill>
            <a:ln w="6350"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1400" b="1" dirty="0">
                  <a:solidFill>
                    <a:srgbClr val="161616"/>
                  </a:solidFill>
                </a:rPr>
                <a:t>STORE</a:t>
              </a:r>
            </a:p>
          </p:txBody>
        </p:sp>
        <p:sp>
          <p:nvSpPr>
            <p:cNvPr id="27" name="TextBox 32"/>
            <p:cNvSpPr txBox="1"/>
            <p:nvPr/>
          </p:nvSpPr>
          <p:spPr>
            <a:xfrm>
              <a:off x="7948686" y="2315311"/>
              <a:ext cx="800520" cy="369332"/>
            </a:xfrm>
            <a:prstGeom prst="rect">
              <a:avLst/>
            </a:prstGeom>
            <a:solidFill>
              <a:srgbClr val="CCFFCC"/>
            </a:solidFill>
            <a:ln w="6350"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1400" dirty="0">
                  <a:solidFill>
                    <a:srgbClr val="161616"/>
                  </a:solidFill>
                </a:rPr>
                <a:t>AGU</a:t>
              </a:r>
            </a:p>
          </p:txBody>
        </p:sp>
        <p:sp>
          <p:nvSpPr>
            <p:cNvPr id="28" name="TextBox 34"/>
            <p:cNvSpPr txBox="1"/>
            <p:nvPr/>
          </p:nvSpPr>
          <p:spPr>
            <a:xfrm>
              <a:off x="391666" y="3603397"/>
              <a:ext cx="800520" cy="36933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6350"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1400" dirty="0">
                  <a:solidFill>
                    <a:srgbClr val="161616"/>
                  </a:solidFill>
                </a:rPr>
                <a:t>FMUL</a:t>
              </a:r>
            </a:p>
          </p:txBody>
        </p:sp>
        <p:sp>
          <p:nvSpPr>
            <p:cNvPr id="29" name="TextBox 35"/>
            <p:cNvSpPr txBox="1"/>
            <p:nvPr/>
          </p:nvSpPr>
          <p:spPr>
            <a:xfrm>
              <a:off x="6869388" y="2315311"/>
              <a:ext cx="800520" cy="3693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1400" dirty="0">
                  <a:solidFill>
                    <a:srgbClr val="161616"/>
                  </a:solidFill>
                </a:rPr>
                <a:t>ALU</a:t>
              </a:r>
            </a:p>
          </p:txBody>
        </p:sp>
        <p:sp>
          <p:nvSpPr>
            <p:cNvPr id="30" name="TextBox 36"/>
            <p:cNvSpPr txBox="1"/>
            <p:nvPr/>
          </p:nvSpPr>
          <p:spPr>
            <a:xfrm>
              <a:off x="6869388" y="2969831"/>
              <a:ext cx="800520" cy="369332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1400" dirty="0">
                  <a:solidFill>
                    <a:srgbClr val="161616"/>
                  </a:solidFill>
                </a:rPr>
                <a:t>JUMP</a:t>
              </a:r>
            </a:p>
          </p:txBody>
        </p:sp>
      </p:grpSp>
      <p:sp>
        <p:nvSpPr>
          <p:cNvPr id="35" name="Textfeld 34"/>
          <p:cNvSpPr txBox="1"/>
          <p:nvPr/>
        </p:nvSpPr>
        <p:spPr>
          <a:xfrm>
            <a:off x="235137" y="5763403"/>
            <a:ext cx="27014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dirty="0">
                <a:solidFill>
                  <a:schemeClr val="bg1"/>
                </a:solidFill>
              </a:rPr>
              <a:t>Intel Haswell/Broadwell</a:t>
            </a:r>
          </a:p>
        </p:txBody>
      </p:sp>
    </p:spTree>
    <p:extLst>
      <p:ext uri="{BB962C8B-B14F-4D97-AF65-F5344CB8AC3E}">
        <p14:creationId xmlns:p14="http://schemas.microsoft.com/office/powerpoint/2010/main" val="2046299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a register?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What is Amdahl’s Law?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is a pipelined functional unit?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de-DE"/>
              <a:t>NLPE 2017</a:t>
            </a:r>
            <a:endParaRPr lang="de-D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7536" y="3848299"/>
            <a:ext cx="1959003" cy="2057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3485" y="2121827"/>
            <a:ext cx="72112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A storage unit in the CPU core that can take one single value (a few values in case of SIMD). Operands for computations reside in registers.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696000" y="3772474"/>
                <a:ext cx="2977995" cy="9343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de-DE" sz="24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de-DE" sz="2400" i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24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4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𝑇</m:t>
                          </m:r>
                          <m:r>
                            <a:rPr lang="de-DE" sz="24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(1)</m:t>
                          </m:r>
                        </m:num>
                        <m:den>
                          <m:r>
                            <a:rPr lang="de-DE" sz="24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𝑇</m:t>
                          </m:r>
                          <m:r>
                            <a:rPr lang="de-DE" sz="24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de-DE" sz="24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𝑁</m:t>
                          </m:r>
                          <m:r>
                            <a:rPr lang="de-DE" sz="24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de-DE" sz="2400" i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24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4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de-DE" sz="24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𝑠</m:t>
                          </m:r>
                          <m:r>
                            <a:rPr lang="de-DE" sz="24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box>
                            <m:boxPr>
                              <m:ctrlPr>
                                <a:rPr lang="de-DE" sz="24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de-DE" sz="24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24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1−</m:t>
                                  </m:r>
                                  <m:r>
                                    <a:rPr lang="de-DE" sz="24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𝑠</m:t>
                                  </m:r>
                                </m:num>
                                <m:den>
                                  <m:r>
                                    <a:rPr lang="de-DE" sz="24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𝑁</m:t>
                                  </m:r>
                                </m:den>
                              </m:f>
                            </m:e>
                          </m:box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00" y="3772474"/>
                <a:ext cx="2977995" cy="93435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uppieren 24"/>
          <p:cNvGrpSpPr/>
          <p:nvPr/>
        </p:nvGrpSpPr>
        <p:grpSpPr>
          <a:xfrm>
            <a:off x="8048233" y="1574801"/>
            <a:ext cx="2067243" cy="1196371"/>
            <a:chOff x="6332220" y="886948"/>
            <a:chExt cx="2067243" cy="1196371"/>
          </a:xfrm>
        </p:grpSpPr>
        <p:sp>
          <p:nvSpPr>
            <p:cNvPr id="6" name="Abgerundetes Rechteck 5"/>
            <p:cNvSpPr/>
            <p:nvPr/>
          </p:nvSpPr>
          <p:spPr bwMode="auto">
            <a:xfrm>
              <a:off x="6357938" y="886948"/>
              <a:ext cx="925830" cy="209550"/>
            </a:xfrm>
            <a:prstGeom prst="round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sz="1400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rax</a:t>
              </a:r>
              <a:endParaRPr lang="de-DE" sz="14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3" name="Abgerundetes Rechteck 12"/>
            <p:cNvSpPr/>
            <p:nvPr/>
          </p:nvSpPr>
          <p:spPr bwMode="auto">
            <a:xfrm>
              <a:off x="6356033" y="1128713"/>
              <a:ext cx="925830" cy="209550"/>
            </a:xfrm>
            <a:prstGeom prst="round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sz="1400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rbx</a:t>
              </a:r>
              <a:endParaRPr lang="de-DE" sz="14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4" name="Abgerundetes Rechteck 13"/>
            <p:cNvSpPr/>
            <p:nvPr/>
          </p:nvSpPr>
          <p:spPr bwMode="auto">
            <a:xfrm>
              <a:off x="6356033" y="1370478"/>
              <a:ext cx="925830" cy="209550"/>
            </a:xfrm>
            <a:prstGeom prst="round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sz="1400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rcx</a:t>
              </a:r>
              <a:endParaRPr lang="de-DE" sz="14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5" name="Abgerundetes Rechteck 14"/>
            <p:cNvSpPr/>
            <p:nvPr/>
          </p:nvSpPr>
          <p:spPr bwMode="auto">
            <a:xfrm>
              <a:off x="6356033" y="1612243"/>
              <a:ext cx="925830" cy="209550"/>
            </a:xfrm>
            <a:prstGeom prst="round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sz="1400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rdx</a:t>
              </a:r>
              <a:endParaRPr lang="de-DE" sz="14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6" name="Abgerundetes Rechteck 15"/>
            <p:cNvSpPr/>
            <p:nvPr/>
          </p:nvSpPr>
          <p:spPr bwMode="auto">
            <a:xfrm>
              <a:off x="6357938" y="1854008"/>
              <a:ext cx="925830" cy="209550"/>
            </a:xfrm>
            <a:prstGeom prst="round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sz="1400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rsi</a:t>
              </a:r>
              <a:endParaRPr lang="de-DE" sz="1400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8" name="Rechteck 7"/>
            <p:cNvSpPr/>
            <p:nvPr/>
          </p:nvSpPr>
          <p:spPr bwMode="auto">
            <a:xfrm>
              <a:off x="6332220" y="1592482"/>
              <a:ext cx="972820" cy="249073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6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>
                <a:latin typeface="Arial" charset="0"/>
              </a:endParaRPr>
            </a:p>
          </p:txBody>
        </p:sp>
        <p:sp>
          <p:nvSpPr>
            <p:cNvPr id="17" name="Rechteck 16"/>
            <p:cNvSpPr/>
            <p:nvPr/>
          </p:nvSpPr>
          <p:spPr bwMode="auto">
            <a:xfrm>
              <a:off x="6332220" y="1834246"/>
              <a:ext cx="972820" cy="249073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89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>
                <a:latin typeface="Arial" charset="0"/>
              </a:endParaRPr>
            </a:p>
          </p:txBody>
        </p:sp>
        <p:sp>
          <p:nvSpPr>
            <p:cNvPr id="18" name="Abgerundetes Rechteck 17"/>
            <p:cNvSpPr/>
            <p:nvPr/>
          </p:nvSpPr>
          <p:spPr bwMode="auto">
            <a:xfrm>
              <a:off x="7452361" y="886948"/>
              <a:ext cx="925830" cy="209550"/>
            </a:xfrm>
            <a:prstGeom prst="round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ymm0</a:t>
              </a:r>
            </a:p>
          </p:txBody>
        </p:sp>
        <p:sp>
          <p:nvSpPr>
            <p:cNvPr id="19" name="Abgerundetes Rechteck 18"/>
            <p:cNvSpPr/>
            <p:nvPr/>
          </p:nvSpPr>
          <p:spPr bwMode="auto">
            <a:xfrm>
              <a:off x="7450456" y="1128713"/>
              <a:ext cx="925830" cy="209550"/>
            </a:xfrm>
            <a:prstGeom prst="round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ymm1</a:t>
              </a:r>
            </a:p>
          </p:txBody>
        </p:sp>
        <p:sp>
          <p:nvSpPr>
            <p:cNvPr id="20" name="Abgerundetes Rechteck 19"/>
            <p:cNvSpPr/>
            <p:nvPr/>
          </p:nvSpPr>
          <p:spPr bwMode="auto">
            <a:xfrm>
              <a:off x="7450456" y="1370478"/>
              <a:ext cx="925830" cy="209550"/>
            </a:xfrm>
            <a:prstGeom prst="round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ymm2</a:t>
              </a:r>
            </a:p>
          </p:txBody>
        </p:sp>
        <p:sp>
          <p:nvSpPr>
            <p:cNvPr id="21" name="Abgerundetes Rechteck 20"/>
            <p:cNvSpPr/>
            <p:nvPr/>
          </p:nvSpPr>
          <p:spPr bwMode="auto">
            <a:xfrm>
              <a:off x="7450456" y="1612243"/>
              <a:ext cx="925830" cy="209550"/>
            </a:xfrm>
            <a:prstGeom prst="round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ymm3</a:t>
              </a:r>
            </a:p>
          </p:txBody>
        </p:sp>
        <p:sp>
          <p:nvSpPr>
            <p:cNvPr id="22" name="Abgerundetes Rechteck 21"/>
            <p:cNvSpPr/>
            <p:nvPr/>
          </p:nvSpPr>
          <p:spPr bwMode="auto">
            <a:xfrm>
              <a:off x="7452361" y="1854008"/>
              <a:ext cx="925830" cy="209550"/>
            </a:xfrm>
            <a:prstGeom prst="round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sz="14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ymm4</a:t>
              </a:r>
            </a:p>
          </p:txBody>
        </p:sp>
        <p:sp>
          <p:nvSpPr>
            <p:cNvPr id="23" name="Rechteck 22"/>
            <p:cNvSpPr/>
            <p:nvPr/>
          </p:nvSpPr>
          <p:spPr bwMode="auto">
            <a:xfrm>
              <a:off x="7426643" y="1592482"/>
              <a:ext cx="972820" cy="249073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62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>
                <a:latin typeface="Arial" charset="0"/>
              </a:endParaRPr>
            </a:p>
          </p:txBody>
        </p:sp>
        <p:sp>
          <p:nvSpPr>
            <p:cNvPr id="24" name="Rechteck 23"/>
            <p:cNvSpPr/>
            <p:nvPr/>
          </p:nvSpPr>
          <p:spPr bwMode="auto">
            <a:xfrm>
              <a:off x="7426643" y="1834246"/>
              <a:ext cx="972820" cy="249073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89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>
                <a:latin typeface="Arial" charset="0"/>
              </a:endParaRPr>
            </a:p>
          </p:txBody>
        </p:sp>
      </p:grpSp>
      <p:grpSp>
        <p:nvGrpSpPr>
          <p:cNvPr id="42" name="Gruppieren 41"/>
          <p:cNvGrpSpPr/>
          <p:nvPr/>
        </p:nvGrpSpPr>
        <p:grpSpPr>
          <a:xfrm>
            <a:off x="4972665" y="3263043"/>
            <a:ext cx="2882046" cy="1572457"/>
            <a:chOff x="5521863" y="2419132"/>
            <a:chExt cx="2882046" cy="1572457"/>
          </a:xfrm>
        </p:grpSpPr>
        <p:grpSp>
          <p:nvGrpSpPr>
            <p:cNvPr id="28" name="Gruppieren 27"/>
            <p:cNvGrpSpPr/>
            <p:nvPr/>
          </p:nvGrpSpPr>
          <p:grpSpPr>
            <a:xfrm flipV="1">
              <a:off x="5521863" y="2891764"/>
              <a:ext cx="2880141" cy="87277"/>
              <a:chOff x="2035175" y="2866938"/>
              <a:chExt cx="7543800" cy="228600"/>
            </a:xfrm>
          </p:grpSpPr>
          <p:sp>
            <p:nvSpPr>
              <p:cNvPr id="26" name="Rectangle 5"/>
              <p:cNvSpPr>
                <a:spLocks noChangeArrowheads="1"/>
              </p:cNvSpPr>
              <p:nvPr/>
            </p:nvSpPr>
            <p:spPr bwMode="auto">
              <a:xfrm>
                <a:off x="2035175" y="2866938"/>
                <a:ext cx="6172200" cy="228600"/>
              </a:xfrm>
              <a:prstGeom prst="rect">
                <a:avLst/>
              </a:prstGeom>
              <a:solidFill>
                <a:srgbClr val="66FF66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Rectangle 6"/>
              <p:cNvSpPr>
                <a:spLocks noChangeArrowheads="1"/>
              </p:cNvSpPr>
              <p:nvPr/>
            </p:nvSpPr>
            <p:spPr bwMode="auto">
              <a:xfrm>
                <a:off x="8207375" y="2866938"/>
                <a:ext cx="1371600" cy="228600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4" name="Gruppieren 33"/>
            <p:cNvGrpSpPr/>
            <p:nvPr/>
          </p:nvGrpSpPr>
          <p:grpSpPr>
            <a:xfrm>
              <a:off x="7232034" y="3180615"/>
              <a:ext cx="1169970" cy="350991"/>
              <a:chOff x="2760663" y="3587750"/>
              <a:chExt cx="3048000" cy="914400"/>
            </a:xfrm>
          </p:grpSpPr>
          <p:sp>
            <p:nvSpPr>
              <p:cNvPr id="29" name="Rectangle 29"/>
              <p:cNvSpPr>
                <a:spLocks noChangeArrowheads="1"/>
              </p:cNvSpPr>
              <p:nvPr/>
            </p:nvSpPr>
            <p:spPr bwMode="auto">
              <a:xfrm>
                <a:off x="2760663" y="3587750"/>
                <a:ext cx="1676400" cy="228600"/>
              </a:xfrm>
              <a:prstGeom prst="rect">
                <a:avLst/>
              </a:prstGeom>
              <a:solidFill>
                <a:srgbClr val="66FF66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Rectangle 30"/>
              <p:cNvSpPr>
                <a:spLocks noChangeArrowheads="1"/>
              </p:cNvSpPr>
              <p:nvPr/>
            </p:nvSpPr>
            <p:spPr bwMode="auto">
              <a:xfrm>
                <a:off x="2760663" y="3816350"/>
                <a:ext cx="1676400" cy="228600"/>
              </a:xfrm>
              <a:prstGeom prst="rect">
                <a:avLst/>
              </a:prstGeom>
              <a:solidFill>
                <a:srgbClr val="66FF66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Rectangle 31"/>
              <p:cNvSpPr>
                <a:spLocks noChangeArrowheads="1"/>
              </p:cNvSpPr>
              <p:nvPr/>
            </p:nvSpPr>
            <p:spPr bwMode="auto">
              <a:xfrm>
                <a:off x="2760663" y="4044950"/>
                <a:ext cx="1676400" cy="228600"/>
              </a:xfrm>
              <a:prstGeom prst="rect">
                <a:avLst/>
              </a:prstGeom>
              <a:solidFill>
                <a:srgbClr val="66FF66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Rectangle 32"/>
              <p:cNvSpPr>
                <a:spLocks noChangeArrowheads="1"/>
              </p:cNvSpPr>
              <p:nvPr/>
            </p:nvSpPr>
            <p:spPr bwMode="auto">
              <a:xfrm>
                <a:off x="2760663" y="4273550"/>
                <a:ext cx="1676400" cy="228600"/>
              </a:xfrm>
              <a:prstGeom prst="rect">
                <a:avLst/>
              </a:prstGeom>
              <a:solidFill>
                <a:srgbClr val="66FF66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Rectangle 33"/>
              <p:cNvSpPr>
                <a:spLocks noChangeArrowheads="1"/>
              </p:cNvSpPr>
              <p:nvPr/>
            </p:nvSpPr>
            <p:spPr bwMode="auto">
              <a:xfrm>
                <a:off x="4437063" y="3587750"/>
                <a:ext cx="1371600" cy="228600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5" name="Geschweifte Klammer rechts 34"/>
            <p:cNvSpPr/>
            <p:nvPr/>
          </p:nvSpPr>
          <p:spPr bwMode="auto">
            <a:xfrm rot="16200000">
              <a:off x="6863666" y="1323100"/>
              <a:ext cx="200345" cy="2880141"/>
            </a:xfrm>
            <a:prstGeom prst="rightBrace">
              <a:avLst>
                <a:gd name="adj1" fmla="val 24323"/>
                <a:gd name="adj2" fmla="val 50000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feld 38"/>
                <p:cNvSpPr txBox="1"/>
                <p:nvPr/>
              </p:nvSpPr>
              <p:spPr>
                <a:xfrm>
                  <a:off x="6759872" y="2419132"/>
                  <a:ext cx="407932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de-DE" sz="1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(1)</m:t>
                        </m:r>
                      </m:oMath>
                    </m:oMathPara>
                  </a14:m>
                  <a:endParaRPr lang="de-DE" sz="14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Textfeld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59872" y="2419132"/>
                  <a:ext cx="407932" cy="215444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8955" r="-13433" b="-34286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feld 39"/>
                <p:cNvSpPr txBox="1"/>
                <p:nvPr/>
              </p:nvSpPr>
              <p:spPr>
                <a:xfrm>
                  <a:off x="7614004" y="3776145"/>
                  <a:ext cx="407932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1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de-DE" sz="14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(4)</m:t>
                        </m:r>
                      </m:oMath>
                    </m:oMathPara>
                  </a14:m>
                  <a:endParaRPr lang="de-DE" sz="1400" dirty="0">
                    <a:solidFill>
                      <a:schemeClr val="bg2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Textfeld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14004" y="3776145"/>
                  <a:ext cx="407932" cy="215444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8955" r="-13433" b="-33333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" name="Geschweifte Klammer rechts 40"/>
            <p:cNvSpPr/>
            <p:nvPr/>
          </p:nvSpPr>
          <p:spPr bwMode="auto">
            <a:xfrm rot="5400000">
              <a:off x="7717798" y="3067631"/>
              <a:ext cx="200345" cy="1171875"/>
            </a:xfrm>
            <a:prstGeom prst="rightBrace">
              <a:avLst>
                <a:gd name="adj1" fmla="val 24323"/>
                <a:gd name="adj2" fmla="val 50000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>
                <a:latin typeface="Arial" charset="0"/>
              </a:endParaRPr>
            </a:p>
          </p:txBody>
        </p:sp>
      </p:grpSp>
      <p:sp>
        <p:nvSpPr>
          <p:cNvPr id="37" name="TextBox 8"/>
          <p:cNvSpPr txBox="1"/>
          <p:nvPr/>
        </p:nvSpPr>
        <p:spPr>
          <a:xfrm>
            <a:off x="643485" y="5053387"/>
            <a:ext cx="72112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An instruction execution unit on the core that executes an instruction in several simple sub-steps. The stages of the pipeline can act in parallel on several instructions at once.</a:t>
            </a:r>
          </a:p>
        </p:txBody>
      </p:sp>
    </p:spTree>
    <p:extLst>
      <p:ext uri="{BB962C8B-B14F-4D97-AF65-F5344CB8AC3E}">
        <p14:creationId xmlns:p14="http://schemas.microsoft.com/office/powerpoint/2010/main" val="373518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  <p:bldP spid="3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xmlns="" id="{8E07D7F3-2005-8143-80D3-802A0FFDB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Exploits </a:t>
            </a:r>
            <a:r>
              <a:rPr lang="en-US" dirty="0">
                <a:solidFill>
                  <a:srgbClr val="FF0000"/>
                </a:solidFill>
              </a:rPr>
              <a:t>Instruction Level Parallelism</a:t>
            </a:r>
          </a:p>
          <a:p>
            <a:r>
              <a:rPr lang="en-US" dirty="0"/>
              <a:t>Obstacles: </a:t>
            </a:r>
          </a:p>
          <a:p>
            <a:pPr lvl="1"/>
            <a:r>
              <a:rPr lang="en-US" dirty="0"/>
              <a:t>Instruction / Loop carried dependencies </a:t>
            </a:r>
          </a:p>
          <a:p>
            <a:pPr lvl="1"/>
            <a:r>
              <a:rPr lang="en-US" dirty="0"/>
              <a:t>Latencies </a:t>
            </a:r>
          </a:p>
          <a:p>
            <a:r>
              <a:rPr lang="en-US" dirty="0"/>
              <a:t>Enabling Techniques</a:t>
            </a:r>
          </a:p>
          <a:p>
            <a:pPr lvl="1"/>
            <a:r>
              <a:rPr lang="en-US" dirty="0"/>
              <a:t>Software Pipelining &amp; Loop unrolling (see later)	(</a:t>
            </a:r>
            <a:r>
              <a:rPr lang="en-US" b="1" dirty="0">
                <a:solidFill>
                  <a:srgbClr val="FF0000"/>
                </a:solidFill>
              </a:rPr>
              <a:t>Compile Time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Out-of-order Execution 			                   (</a:t>
            </a:r>
            <a:r>
              <a:rPr lang="en-US" b="1" dirty="0">
                <a:solidFill>
                  <a:srgbClr val="FF0000"/>
                </a:solidFill>
              </a:rPr>
              <a:t>Runtime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Simultaneous Multithreading			         (</a:t>
            </a:r>
            <a:r>
              <a:rPr lang="en-US" b="1" dirty="0">
                <a:solidFill>
                  <a:srgbClr val="FF0000"/>
                </a:solidFill>
              </a:rPr>
              <a:t>Runtime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xmlns="" id="{292068C2-BC50-2942-BE0A-98A7A5F6C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Superscalar processors</a:t>
            </a:r>
            <a:br>
              <a:rPr lang="en-US" dirty="0"/>
            </a:br>
            <a:r>
              <a:rPr lang="en-US" i="1" dirty="0"/>
              <a:t>Summary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xmlns="" id="{F935A7E1-00E2-FA48-A62F-A4EB6977096B}"/>
              </a:ext>
            </a:extLst>
          </p:cNvPr>
          <p:cNvSpPr txBox="1"/>
          <p:nvPr/>
        </p:nvSpPr>
        <p:spPr>
          <a:xfrm>
            <a:off x="10592486" y="5290457"/>
            <a:ext cx="18070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200" dirty="0">
                <a:solidFill>
                  <a:schemeClr val="bg1"/>
                </a:solidFill>
              </a:rPr>
              <a:t>See later</a:t>
            </a:r>
          </a:p>
        </p:txBody>
      </p:sp>
    </p:spTree>
    <p:extLst>
      <p:ext uri="{BB962C8B-B14F-4D97-AF65-F5344CB8AC3E}">
        <p14:creationId xmlns:p14="http://schemas.microsoft.com/office/powerpoint/2010/main" val="40948817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Node-level architecture</a:t>
            </a:r>
          </a:p>
        </p:txBody>
      </p:sp>
      <p:sp>
        <p:nvSpPr>
          <p:cNvPr id="5" name="Untertitel 4"/>
          <p:cNvSpPr>
            <a:spLocks noGrp="1"/>
          </p:cNvSpPr>
          <p:nvPr>
            <p:ph type="subTitle" sz="quarter" idx="1"/>
          </p:nvPr>
        </p:nvSpPr>
        <p:spPr>
          <a:xfrm>
            <a:off x="1524274" y="2646353"/>
            <a:ext cx="9689825" cy="991601"/>
          </a:xfrm>
        </p:spPr>
        <p:txBody>
          <a:bodyPr/>
          <a:lstStyle/>
          <a:p>
            <a:r>
              <a:rPr lang="en-US" sz="3200" dirty="0"/>
              <a:t>Microprocessors – </a:t>
            </a:r>
            <a:br>
              <a:rPr lang="en-US" sz="3200" dirty="0"/>
            </a:br>
            <a:r>
              <a:rPr lang="en-US" sz="3200" dirty="0">
                <a:solidFill>
                  <a:srgbClr val="C00000"/>
                </a:solidFill>
              </a:rPr>
              <a:t>S</a:t>
            </a:r>
            <a:r>
              <a:rPr lang="en-US" sz="3200" dirty="0"/>
              <a:t>ingle </a:t>
            </a:r>
            <a:r>
              <a:rPr lang="en-US" sz="3200" dirty="0">
                <a:solidFill>
                  <a:srgbClr val="C00000"/>
                </a:solidFill>
              </a:rPr>
              <a:t>I</a:t>
            </a:r>
            <a:r>
              <a:rPr lang="en-US" sz="3200" dirty="0"/>
              <a:t>nstruction </a:t>
            </a:r>
            <a:r>
              <a:rPr lang="en-US" sz="3200" dirty="0">
                <a:solidFill>
                  <a:srgbClr val="C00000"/>
                </a:solidFill>
              </a:rPr>
              <a:t>M</a:t>
            </a:r>
            <a:r>
              <a:rPr lang="en-US" sz="3200" dirty="0"/>
              <a:t>ultiple </a:t>
            </a:r>
            <a:r>
              <a:rPr lang="en-US" sz="3200" dirty="0">
                <a:solidFill>
                  <a:srgbClr val="C00000"/>
                </a:solidFill>
              </a:rPr>
              <a:t>D</a:t>
            </a:r>
            <a:r>
              <a:rPr lang="en-US" sz="3200" dirty="0"/>
              <a:t>ata (</a:t>
            </a:r>
            <a:r>
              <a:rPr lang="en-US" sz="3200" dirty="0">
                <a:solidFill>
                  <a:srgbClr val="C00000"/>
                </a:solidFill>
              </a:rPr>
              <a:t>SIMD</a:t>
            </a:r>
            <a:r>
              <a:rPr lang="en-US" sz="3200" dirty="0"/>
              <a:t>)-processing </a:t>
            </a:r>
            <a:endParaRPr lang="en-US" dirty="0"/>
          </a:p>
        </p:txBody>
      </p:sp>
      <p:pic>
        <p:nvPicPr>
          <p:cNvPr id="6" name="Picture 4" descr="sim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680" y="3911601"/>
            <a:ext cx="4493905" cy="1997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03275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Single Instruction Multiple Data</a:t>
            </a:r>
            <a:r>
              <a:rPr lang="en-US" dirty="0"/>
              <a:t> (</a:t>
            </a:r>
            <a:r>
              <a:rPr lang="en-US" dirty="0">
                <a:solidFill>
                  <a:srgbClr val="C00000"/>
                </a:solidFill>
              </a:rPr>
              <a:t>SIMD</a:t>
            </a:r>
            <a:r>
              <a:rPr lang="en-US" dirty="0"/>
              <a:t>) </a:t>
            </a:r>
            <a:r>
              <a:rPr lang="en-US" dirty="0">
                <a:solidFill>
                  <a:srgbClr val="012D9A"/>
                </a:solidFill>
              </a:rPr>
              <a:t>instructions allow the </a:t>
            </a:r>
            <a:r>
              <a:rPr lang="en-US" dirty="0">
                <a:solidFill>
                  <a:srgbClr val="C00000"/>
                </a:solidFill>
              </a:rPr>
              <a:t>concurrent execution </a:t>
            </a:r>
            <a:r>
              <a:rPr lang="en-US" dirty="0">
                <a:solidFill>
                  <a:srgbClr val="012D9A"/>
                </a:solidFill>
              </a:rPr>
              <a:t>of the </a:t>
            </a:r>
            <a:r>
              <a:rPr lang="en-US" dirty="0">
                <a:solidFill>
                  <a:srgbClr val="C00000"/>
                </a:solidFill>
              </a:rPr>
              <a:t>same operation</a:t>
            </a:r>
            <a:r>
              <a:rPr lang="en-US" dirty="0"/>
              <a:t> </a:t>
            </a:r>
            <a:r>
              <a:rPr lang="en-US" dirty="0">
                <a:solidFill>
                  <a:srgbClr val="012D9A"/>
                </a:solidFill>
              </a:rPr>
              <a:t>on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“wide” registers</a:t>
            </a:r>
            <a:r>
              <a:rPr lang="en-US" dirty="0"/>
              <a:t>. </a:t>
            </a:r>
          </a:p>
          <a:p>
            <a:r>
              <a:rPr lang="en-US" dirty="0">
                <a:solidFill>
                  <a:srgbClr val="012D9A"/>
                </a:solidFill>
              </a:rPr>
              <a:t>x86_64 SIMD instruction sets:</a:t>
            </a:r>
          </a:p>
          <a:p>
            <a:endParaRPr lang="en-US" dirty="0">
              <a:solidFill>
                <a:srgbClr val="012D9A"/>
              </a:solidFill>
            </a:endParaRPr>
          </a:p>
          <a:p>
            <a:endParaRPr lang="en-US" dirty="0">
              <a:solidFill>
                <a:srgbClr val="012D9A"/>
              </a:solidFill>
            </a:endParaRPr>
          </a:p>
          <a:p>
            <a:endParaRPr lang="en-US" dirty="0">
              <a:solidFill>
                <a:srgbClr val="012D9A"/>
              </a:solidFill>
            </a:endParaRPr>
          </a:p>
          <a:p>
            <a:endParaRPr lang="en-US" dirty="0">
              <a:solidFill>
                <a:srgbClr val="012D9A"/>
              </a:solidFill>
            </a:endParaRPr>
          </a:p>
          <a:p>
            <a:r>
              <a:rPr lang="en-US" dirty="0">
                <a:solidFill>
                  <a:srgbClr val="012D9A"/>
                </a:solidFill>
                <a:sym typeface="Wingdings" pitchFamily="2" charset="2"/>
              </a:rPr>
              <a:t>SIMD-execution  vector execution</a:t>
            </a:r>
          </a:p>
          <a:p>
            <a:r>
              <a:rPr lang="en-US" dirty="0">
                <a:solidFill>
                  <a:srgbClr val="012D9A"/>
                </a:solidFill>
                <a:sym typeface="Wingdings" pitchFamily="2" charset="2"/>
              </a:rPr>
              <a:t>If compiler has </a:t>
            </a:r>
            <a:r>
              <a:rPr lang="en-US" dirty="0" err="1">
                <a:solidFill>
                  <a:srgbClr val="012D9A"/>
                </a:solidFill>
                <a:sym typeface="Wingdings" pitchFamily="2" charset="2"/>
              </a:rPr>
              <a:t>vectorized</a:t>
            </a:r>
            <a:r>
              <a:rPr lang="en-US" dirty="0">
                <a:solidFill>
                  <a:srgbClr val="012D9A"/>
                </a:solidFill>
                <a:sym typeface="Wingdings" pitchFamily="2" charset="2"/>
              </a:rPr>
              <a:t> loop  SIMD instructions are used</a:t>
            </a:r>
          </a:p>
          <a:p>
            <a:endParaRPr lang="en-US" dirty="0">
              <a:solidFill>
                <a:srgbClr val="012D9A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SIMD-processing</a:t>
            </a:r>
            <a:br>
              <a:rPr lang="en-US" dirty="0"/>
            </a:br>
            <a:r>
              <a:rPr lang="en-US" i="1" dirty="0"/>
              <a:t>Basics</a:t>
            </a:r>
            <a:r>
              <a:rPr lang="en-US" dirty="0"/>
              <a:t> </a:t>
            </a: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1209013"/>
              </p:ext>
            </p:extLst>
          </p:nvPr>
        </p:nvGraphicFramePr>
        <p:xfrm>
          <a:off x="1016000" y="3043766"/>
          <a:ext cx="10480000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85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59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1521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SIMD version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Register width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Double precision values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Single precision values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Scalar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64 Bit / 32 Bit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SSE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128 Bit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AVX/AVX2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256 Bit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AVX512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512 Bit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09917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C00000"/>
                </a:solidFill>
                <a:cs typeface="Arial" pitchFamily="34" charset="0"/>
              </a:rPr>
              <a:t>Scalar</a:t>
            </a:r>
            <a:r>
              <a:rPr lang="en-US" sz="2400" b="1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cs typeface="Arial" pitchFamily="34" charset="0"/>
              </a:rPr>
              <a:t>execution: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R2</a:t>
            </a:r>
            <a:r>
              <a:rPr lang="en-US" sz="2400" dirty="0">
                <a:solidFill>
                  <a:prstClr val="black"/>
                </a:solidFill>
                <a:latin typeface="Calibri"/>
                <a:sym typeface="Wingdings" pitchFamily="2" charset="2"/>
              </a:rPr>
              <a:t> </a:t>
            </a:r>
            <a:r>
              <a:rPr lang="en-US" sz="2400" b="1" dirty="0">
                <a:solidFill>
                  <a:srgbClr val="C00000"/>
                </a:solidFill>
                <a:latin typeface="Calibri"/>
                <a:sym typeface="Wingdings" pitchFamily="2" charset="2"/>
              </a:rPr>
              <a:t>ADD</a:t>
            </a:r>
            <a:r>
              <a:rPr lang="en-US" sz="2400" dirty="0">
                <a:solidFill>
                  <a:prstClr val="black"/>
                </a:solidFill>
                <a:latin typeface="Calibri"/>
                <a:sym typeface="Wingdings" pitchFamily="2" charset="2"/>
              </a:rPr>
              <a:t> [R0,R1]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SIMD-processing</a:t>
            </a:r>
            <a:br>
              <a:rPr lang="en-US" dirty="0"/>
            </a:br>
            <a:r>
              <a:rPr lang="en-US" i="1" dirty="0"/>
              <a:t>Basics</a:t>
            </a:r>
            <a:endParaRPr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sz="half" idx="10"/>
          </p:nvPr>
        </p:nvSpPr>
        <p:spPr>
          <a:xfrm>
            <a:off x="6286923" y="1584000"/>
            <a:ext cx="5556734" cy="4464000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C00000"/>
                </a:solidFill>
                <a:cs typeface="Arial" pitchFamily="34" charset="0"/>
              </a:rPr>
              <a:t>SIMD</a:t>
            </a:r>
            <a:r>
              <a:rPr lang="en-US" sz="2400" b="1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cs typeface="Arial" pitchFamily="34" charset="0"/>
              </a:rPr>
              <a:t>execution:</a:t>
            </a:r>
            <a:r>
              <a:rPr lang="en-US" sz="2400" b="1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R2</a:t>
            </a:r>
            <a:r>
              <a:rPr lang="en-US" sz="2400" dirty="0">
                <a:solidFill>
                  <a:prstClr val="black"/>
                </a:solidFill>
                <a:latin typeface="Calibri"/>
                <a:sym typeface="Wingdings" pitchFamily="2" charset="2"/>
              </a:rPr>
              <a:t> </a:t>
            </a:r>
            <a:r>
              <a:rPr lang="en-US" sz="2400" b="1" dirty="0">
                <a:solidFill>
                  <a:srgbClr val="C00000"/>
                </a:solidFill>
                <a:latin typeface="Calibri"/>
                <a:sym typeface="Wingdings" pitchFamily="2" charset="2"/>
              </a:rPr>
              <a:t>V</a:t>
            </a:r>
            <a:r>
              <a:rPr lang="en-US" sz="2400" b="1" dirty="0">
                <a:solidFill>
                  <a:prstClr val="black"/>
                </a:solidFill>
                <a:latin typeface="Calibri"/>
                <a:sym typeface="Wingdings" pitchFamily="2" charset="2"/>
              </a:rPr>
              <a:t>64</a:t>
            </a:r>
            <a:r>
              <a:rPr lang="en-US" sz="2400" b="1" dirty="0">
                <a:solidFill>
                  <a:srgbClr val="C00000"/>
                </a:solidFill>
                <a:latin typeface="Calibri"/>
                <a:sym typeface="Wingdings" pitchFamily="2" charset="2"/>
              </a:rPr>
              <a:t>ADD</a:t>
            </a:r>
            <a:r>
              <a:rPr lang="en-US" sz="2400" dirty="0">
                <a:solidFill>
                  <a:prstClr val="black"/>
                </a:solidFill>
                <a:latin typeface="Calibri"/>
                <a:sym typeface="Wingdings" pitchFamily="2" charset="2"/>
              </a:rPr>
              <a:t> [R0,R1]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endParaRPr lang="en-US" dirty="0"/>
          </a:p>
        </p:txBody>
      </p:sp>
      <p:sp>
        <p:nvSpPr>
          <p:cNvPr id="43" name="Geschweifte Klammer links 42"/>
          <p:cNvSpPr/>
          <p:nvPr/>
        </p:nvSpPr>
        <p:spPr>
          <a:xfrm>
            <a:off x="1646582" y="4431517"/>
            <a:ext cx="304800" cy="70199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4" name="Textfeld 43"/>
          <p:cNvSpPr txBox="1"/>
          <p:nvPr/>
        </p:nvSpPr>
        <p:spPr>
          <a:xfrm>
            <a:off x="884581" y="4575823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  <a:latin typeface="Calibri"/>
              </a:rPr>
              <a:t>64 Bit</a:t>
            </a:r>
          </a:p>
        </p:txBody>
      </p:sp>
      <p:sp>
        <p:nvSpPr>
          <p:cNvPr id="45" name="Geschweifte Klammer links 44"/>
          <p:cNvSpPr/>
          <p:nvPr/>
        </p:nvSpPr>
        <p:spPr>
          <a:xfrm rot="10800000">
            <a:off x="4498114" y="2377296"/>
            <a:ext cx="409843" cy="2873546"/>
          </a:xfrm>
          <a:prstGeom prst="leftBrace">
            <a:avLst>
              <a:gd name="adj1" fmla="val 8333"/>
              <a:gd name="adj2" fmla="val 4861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6" name="Textfeld 45"/>
          <p:cNvSpPr txBox="1"/>
          <p:nvPr/>
        </p:nvSpPr>
        <p:spPr>
          <a:xfrm>
            <a:off x="4876987" y="3688599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  <a:latin typeface="Calibri"/>
              </a:rPr>
              <a:t>256 Bit</a:t>
            </a:r>
          </a:p>
        </p:txBody>
      </p:sp>
      <p:grpSp>
        <p:nvGrpSpPr>
          <p:cNvPr id="72" name="Gruppieren 71"/>
          <p:cNvGrpSpPr/>
          <p:nvPr/>
        </p:nvGrpSpPr>
        <p:grpSpPr>
          <a:xfrm>
            <a:off x="2065788" y="2008626"/>
            <a:ext cx="2420265" cy="3260059"/>
            <a:chOff x="1394401" y="1839713"/>
            <a:chExt cx="2437201" cy="3288886"/>
          </a:xfrm>
        </p:grpSpPr>
        <p:grpSp>
          <p:nvGrpSpPr>
            <p:cNvPr id="25" name="Gruppieren 24"/>
            <p:cNvGrpSpPr/>
            <p:nvPr/>
          </p:nvGrpSpPr>
          <p:grpSpPr>
            <a:xfrm>
              <a:off x="1442999" y="2230599"/>
              <a:ext cx="360002" cy="2898000"/>
              <a:chOff x="609600" y="3342770"/>
              <a:chExt cx="360002" cy="2898000"/>
            </a:xfrm>
          </p:grpSpPr>
          <p:sp>
            <p:nvSpPr>
              <p:cNvPr id="26" name="Rechteck 25"/>
              <p:cNvSpPr/>
              <p:nvPr/>
            </p:nvSpPr>
            <p:spPr>
              <a:xfrm rot="16200000">
                <a:off x="429602" y="5700770"/>
                <a:ext cx="720000" cy="360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solidFill>
                      <a:prstClr val="white"/>
                    </a:solidFill>
                  </a:rPr>
                  <a:t>A[0]</a:t>
                </a:r>
              </a:p>
            </p:txBody>
          </p:sp>
          <p:sp>
            <p:nvSpPr>
              <p:cNvPr id="27" name="Rechteck 26"/>
              <p:cNvSpPr/>
              <p:nvPr/>
            </p:nvSpPr>
            <p:spPr>
              <a:xfrm rot="16200000">
                <a:off x="429601" y="4980770"/>
                <a:ext cx="720000" cy="360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Rechteck 27"/>
              <p:cNvSpPr/>
              <p:nvPr/>
            </p:nvSpPr>
            <p:spPr>
              <a:xfrm rot="16200000">
                <a:off x="429602" y="4260770"/>
                <a:ext cx="720000" cy="360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Rechteck 28"/>
              <p:cNvSpPr/>
              <p:nvPr/>
            </p:nvSpPr>
            <p:spPr>
              <a:xfrm rot="16200000">
                <a:off x="429602" y="3540770"/>
                <a:ext cx="720000" cy="360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Rechteck 29"/>
              <p:cNvSpPr/>
              <p:nvPr/>
            </p:nvSpPr>
            <p:spPr>
              <a:xfrm>
                <a:off x="609600" y="3342770"/>
                <a:ext cx="360001" cy="28800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1" name="Gruppieren 30"/>
            <p:cNvGrpSpPr/>
            <p:nvPr/>
          </p:nvGrpSpPr>
          <p:grpSpPr>
            <a:xfrm>
              <a:off x="2342999" y="2230599"/>
              <a:ext cx="360002" cy="2898000"/>
              <a:chOff x="609600" y="3342770"/>
              <a:chExt cx="360002" cy="2898000"/>
            </a:xfrm>
          </p:grpSpPr>
          <p:sp>
            <p:nvSpPr>
              <p:cNvPr id="32" name="Rechteck 31"/>
              <p:cNvSpPr/>
              <p:nvPr/>
            </p:nvSpPr>
            <p:spPr>
              <a:xfrm rot="16200000">
                <a:off x="429602" y="5700770"/>
                <a:ext cx="720000" cy="360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solidFill>
                      <a:prstClr val="white"/>
                    </a:solidFill>
                  </a:rPr>
                  <a:t>B[0]</a:t>
                </a:r>
              </a:p>
            </p:txBody>
          </p:sp>
          <p:sp>
            <p:nvSpPr>
              <p:cNvPr id="33" name="Rechteck 32"/>
              <p:cNvSpPr/>
              <p:nvPr/>
            </p:nvSpPr>
            <p:spPr>
              <a:xfrm rot="16200000">
                <a:off x="429601" y="4980770"/>
                <a:ext cx="720000" cy="360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Rechteck 33"/>
              <p:cNvSpPr/>
              <p:nvPr/>
            </p:nvSpPr>
            <p:spPr>
              <a:xfrm rot="16200000">
                <a:off x="429602" y="4260770"/>
                <a:ext cx="720000" cy="360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5" name="Rechteck 34"/>
              <p:cNvSpPr/>
              <p:nvPr/>
            </p:nvSpPr>
            <p:spPr>
              <a:xfrm rot="16200000">
                <a:off x="429602" y="3540770"/>
                <a:ext cx="720000" cy="360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Rechteck 35"/>
              <p:cNvSpPr/>
              <p:nvPr/>
            </p:nvSpPr>
            <p:spPr>
              <a:xfrm>
                <a:off x="609600" y="3342770"/>
                <a:ext cx="360001" cy="28800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7" name="Gruppieren 36"/>
            <p:cNvGrpSpPr/>
            <p:nvPr/>
          </p:nvGrpSpPr>
          <p:grpSpPr>
            <a:xfrm>
              <a:off x="3422999" y="2230599"/>
              <a:ext cx="360002" cy="2898000"/>
              <a:chOff x="609600" y="3342770"/>
              <a:chExt cx="360002" cy="2898000"/>
            </a:xfrm>
          </p:grpSpPr>
          <p:sp>
            <p:nvSpPr>
              <p:cNvPr id="38" name="Rechteck 37"/>
              <p:cNvSpPr/>
              <p:nvPr/>
            </p:nvSpPr>
            <p:spPr>
              <a:xfrm rot="16200000">
                <a:off x="429602" y="5700770"/>
                <a:ext cx="720000" cy="360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solidFill>
                      <a:prstClr val="white"/>
                    </a:solidFill>
                  </a:rPr>
                  <a:t>C[0]</a:t>
                </a:r>
              </a:p>
            </p:txBody>
          </p:sp>
          <p:sp>
            <p:nvSpPr>
              <p:cNvPr id="39" name="Rechteck 38"/>
              <p:cNvSpPr/>
              <p:nvPr/>
            </p:nvSpPr>
            <p:spPr>
              <a:xfrm rot="16200000">
                <a:off x="429601" y="4980770"/>
                <a:ext cx="720000" cy="360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Rechteck 39"/>
              <p:cNvSpPr/>
              <p:nvPr/>
            </p:nvSpPr>
            <p:spPr>
              <a:xfrm rot="16200000">
                <a:off x="429602" y="4260770"/>
                <a:ext cx="720000" cy="360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1" name="Rechteck 40"/>
              <p:cNvSpPr/>
              <p:nvPr/>
            </p:nvSpPr>
            <p:spPr>
              <a:xfrm rot="16200000">
                <a:off x="429602" y="3540770"/>
                <a:ext cx="720000" cy="360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2" name="Rechteck 41"/>
              <p:cNvSpPr/>
              <p:nvPr/>
            </p:nvSpPr>
            <p:spPr>
              <a:xfrm>
                <a:off x="609600" y="3342770"/>
                <a:ext cx="360001" cy="28800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7" name="Ellipse 46"/>
            <p:cNvSpPr/>
            <p:nvPr/>
          </p:nvSpPr>
          <p:spPr>
            <a:xfrm>
              <a:off x="1849199" y="4561599"/>
              <a:ext cx="432000" cy="43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>
                  <a:solidFill>
                    <a:prstClr val="white"/>
                  </a:solidFill>
                </a:rPr>
                <a:t>+</a:t>
              </a:r>
            </a:p>
          </p:txBody>
        </p:sp>
        <p:cxnSp>
          <p:nvCxnSpPr>
            <p:cNvPr id="48" name="Gerade Verbindung mit Pfeil 47"/>
            <p:cNvCxnSpPr>
              <a:stCxn id="32" idx="2"/>
            </p:cNvCxnSpPr>
            <p:nvPr/>
          </p:nvCxnSpPr>
          <p:spPr>
            <a:xfrm>
              <a:off x="2703001" y="4768599"/>
              <a:ext cx="720000" cy="0"/>
            </a:xfrm>
            <a:prstGeom prst="straightConnector1">
              <a:avLst/>
            </a:prstGeom>
            <a:ln w="508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feld 56"/>
            <p:cNvSpPr txBox="1"/>
            <p:nvPr/>
          </p:nvSpPr>
          <p:spPr>
            <a:xfrm>
              <a:off x="1394401" y="1839713"/>
              <a:ext cx="488323" cy="3915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R0</a:t>
              </a:r>
            </a:p>
          </p:txBody>
        </p:sp>
        <p:sp>
          <p:nvSpPr>
            <p:cNvPr id="58" name="Textfeld 57"/>
            <p:cNvSpPr txBox="1"/>
            <p:nvPr/>
          </p:nvSpPr>
          <p:spPr>
            <a:xfrm>
              <a:off x="2294400" y="1879267"/>
              <a:ext cx="526794" cy="3915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R1</a:t>
              </a:r>
            </a:p>
          </p:txBody>
        </p:sp>
        <p:sp>
          <p:nvSpPr>
            <p:cNvPr id="59" name="Textfeld 58"/>
            <p:cNvSpPr txBox="1"/>
            <p:nvPr/>
          </p:nvSpPr>
          <p:spPr>
            <a:xfrm>
              <a:off x="3353405" y="1879267"/>
              <a:ext cx="478197" cy="3915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R2</a:t>
              </a:r>
            </a:p>
          </p:txBody>
        </p:sp>
      </p:grpSp>
      <p:sp>
        <p:nvSpPr>
          <p:cNvPr id="68" name="Fußzeilenplatzhalter 6"/>
          <p:cNvSpPr>
            <a:spLocks noGrp="1"/>
          </p:cNvSpPr>
          <p:nvPr>
            <p:ph type="ftr" sz="quarter" idx="4294967295"/>
          </p:nvPr>
        </p:nvSpPr>
        <p:spPr>
          <a:xfrm>
            <a:off x="2362200" y="6356350"/>
            <a:ext cx="5486400" cy="36512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1F497D">
                    <a:lumMod val="75000"/>
                  </a:srgbClr>
                </a:solidFill>
              </a:rPr>
              <a:t>NLPE 2017</a:t>
            </a:r>
            <a:endParaRPr lang="en-US" dirty="0">
              <a:solidFill>
                <a:srgbClr val="1F497D">
                  <a:lumMod val="75000"/>
                </a:srgbClr>
              </a:solidFill>
            </a:endParaRPr>
          </a:p>
        </p:txBody>
      </p:sp>
      <p:grpSp>
        <p:nvGrpSpPr>
          <p:cNvPr id="71" name="Gruppieren 70"/>
          <p:cNvGrpSpPr/>
          <p:nvPr/>
        </p:nvGrpSpPr>
        <p:grpSpPr>
          <a:xfrm>
            <a:off x="7808590" y="1894599"/>
            <a:ext cx="2513400" cy="4826876"/>
            <a:chOff x="6478200" y="1894599"/>
            <a:chExt cx="2513400" cy="4826876"/>
          </a:xfrm>
        </p:grpSpPr>
        <p:grpSp>
          <p:nvGrpSpPr>
            <p:cNvPr id="7" name="Gruppieren 6"/>
            <p:cNvGrpSpPr/>
            <p:nvPr/>
          </p:nvGrpSpPr>
          <p:grpSpPr>
            <a:xfrm>
              <a:off x="6499198" y="2231199"/>
              <a:ext cx="360002" cy="2880000"/>
              <a:chOff x="4966197" y="3384600"/>
              <a:chExt cx="360002" cy="2880000"/>
            </a:xfrm>
          </p:grpSpPr>
          <p:sp>
            <p:nvSpPr>
              <p:cNvPr id="8" name="Rechteck 7"/>
              <p:cNvSpPr/>
              <p:nvPr/>
            </p:nvSpPr>
            <p:spPr>
              <a:xfrm rot="16200000">
                <a:off x="4786199" y="5724600"/>
                <a:ext cx="720000" cy="360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solidFill>
                      <a:prstClr val="white"/>
                    </a:solidFill>
                  </a:rPr>
                  <a:t>A[0]</a:t>
                </a:r>
              </a:p>
            </p:txBody>
          </p:sp>
          <p:sp>
            <p:nvSpPr>
              <p:cNvPr id="9" name="Rechteck 8"/>
              <p:cNvSpPr/>
              <p:nvPr/>
            </p:nvSpPr>
            <p:spPr>
              <a:xfrm rot="16200000">
                <a:off x="4786198" y="5004600"/>
                <a:ext cx="720000" cy="360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solidFill>
                      <a:prstClr val="white"/>
                    </a:solidFill>
                  </a:rPr>
                  <a:t>A[1]</a:t>
                </a:r>
              </a:p>
            </p:txBody>
          </p:sp>
          <p:sp>
            <p:nvSpPr>
              <p:cNvPr id="10" name="Rechteck 9"/>
              <p:cNvSpPr/>
              <p:nvPr/>
            </p:nvSpPr>
            <p:spPr>
              <a:xfrm rot="16200000">
                <a:off x="4786199" y="4284600"/>
                <a:ext cx="720000" cy="360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solidFill>
                      <a:prstClr val="white"/>
                    </a:solidFill>
                  </a:rPr>
                  <a:t>A[2]</a:t>
                </a:r>
              </a:p>
            </p:txBody>
          </p:sp>
          <p:sp>
            <p:nvSpPr>
              <p:cNvPr id="11" name="Rechteck 10"/>
              <p:cNvSpPr/>
              <p:nvPr/>
            </p:nvSpPr>
            <p:spPr>
              <a:xfrm rot="16200000">
                <a:off x="4786199" y="3564600"/>
                <a:ext cx="720000" cy="360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solidFill>
                      <a:prstClr val="white"/>
                    </a:solidFill>
                  </a:rPr>
                  <a:t>A[3]</a:t>
                </a:r>
              </a:p>
            </p:txBody>
          </p:sp>
          <p:sp>
            <p:nvSpPr>
              <p:cNvPr id="12" name="Rechteck 11"/>
              <p:cNvSpPr/>
              <p:nvPr/>
            </p:nvSpPr>
            <p:spPr>
              <a:xfrm>
                <a:off x="4966197" y="3384600"/>
                <a:ext cx="360001" cy="28800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3" name="Gruppieren 12"/>
            <p:cNvGrpSpPr/>
            <p:nvPr/>
          </p:nvGrpSpPr>
          <p:grpSpPr>
            <a:xfrm>
              <a:off x="7399198" y="2230599"/>
              <a:ext cx="360002" cy="2898000"/>
              <a:chOff x="5867399" y="3384000"/>
              <a:chExt cx="360002" cy="2898000"/>
            </a:xfrm>
          </p:grpSpPr>
          <p:sp>
            <p:nvSpPr>
              <p:cNvPr id="14" name="Rechteck 13"/>
              <p:cNvSpPr/>
              <p:nvPr/>
            </p:nvSpPr>
            <p:spPr>
              <a:xfrm rot="16200000">
                <a:off x="5687401" y="5742000"/>
                <a:ext cx="720000" cy="360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solidFill>
                      <a:prstClr val="white"/>
                    </a:solidFill>
                  </a:rPr>
                  <a:t>B[0]</a:t>
                </a:r>
              </a:p>
            </p:txBody>
          </p:sp>
          <p:sp>
            <p:nvSpPr>
              <p:cNvPr id="15" name="Rechteck 14"/>
              <p:cNvSpPr/>
              <p:nvPr/>
            </p:nvSpPr>
            <p:spPr>
              <a:xfrm rot="16200000">
                <a:off x="5687400" y="5022000"/>
                <a:ext cx="720000" cy="360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solidFill>
                      <a:prstClr val="white"/>
                    </a:solidFill>
                  </a:rPr>
                  <a:t>B[1]</a:t>
                </a:r>
              </a:p>
            </p:txBody>
          </p:sp>
          <p:sp>
            <p:nvSpPr>
              <p:cNvPr id="16" name="Rechteck 15"/>
              <p:cNvSpPr/>
              <p:nvPr/>
            </p:nvSpPr>
            <p:spPr>
              <a:xfrm rot="16200000">
                <a:off x="5687401" y="4302000"/>
                <a:ext cx="720000" cy="360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solidFill>
                      <a:prstClr val="white"/>
                    </a:solidFill>
                  </a:rPr>
                  <a:t>B[2]</a:t>
                </a:r>
              </a:p>
            </p:txBody>
          </p:sp>
          <p:sp>
            <p:nvSpPr>
              <p:cNvPr id="17" name="Rechteck 16"/>
              <p:cNvSpPr/>
              <p:nvPr/>
            </p:nvSpPr>
            <p:spPr>
              <a:xfrm rot="16200000">
                <a:off x="5687401" y="3582000"/>
                <a:ext cx="720000" cy="360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solidFill>
                      <a:prstClr val="white"/>
                    </a:solidFill>
                  </a:rPr>
                  <a:t>B[3]</a:t>
                </a:r>
              </a:p>
            </p:txBody>
          </p:sp>
          <p:sp>
            <p:nvSpPr>
              <p:cNvPr id="18" name="Rechteck 17"/>
              <p:cNvSpPr/>
              <p:nvPr/>
            </p:nvSpPr>
            <p:spPr>
              <a:xfrm>
                <a:off x="5867399" y="3384000"/>
                <a:ext cx="360001" cy="28800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9" name="Gruppieren 18"/>
            <p:cNvGrpSpPr/>
            <p:nvPr/>
          </p:nvGrpSpPr>
          <p:grpSpPr>
            <a:xfrm>
              <a:off x="8479198" y="2230599"/>
              <a:ext cx="360002" cy="2898000"/>
              <a:chOff x="6345598" y="3352800"/>
              <a:chExt cx="360002" cy="2898000"/>
            </a:xfrm>
          </p:grpSpPr>
          <p:sp>
            <p:nvSpPr>
              <p:cNvPr id="20" name="Rechteck 19"/>
              <p:cNvSpPr/>
              <p:nvPr/>
            </p:nvSpPr>
            <p:spPr>
              <a:xfrm rot="16200000">
                <a:off x="6165600" y="5710800"/>
                <a:ext cx="720000" cy="360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solidFill>
                      <a:prstClr val="white"/>
                    </a:solidFill>
                  </a:rPr>
                  <a:t>C[0]</a:t>
                </a:r>
              </a:p>
            </p:txBody>
          </p:sp>
          <p:sp>
            <p:nvSpPr>
              <p:cNvPr id="21" name="Rechteck 20"/>
              <p:cNvSpPr/>
              <p:nvPr/>
            </p:nvSpPr>
            <p:spPr>
              <a:xfrm rot="16200000">
                <a:off x="6165599" y="4990800"/>
                <a:ext cx="720000" cy="360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solidFill>
                      <a:prstClr val="white"/>
                    </a:solidFill>
                  </a:rPr>
                  <a:t>C[1]</a:t>
                </a:r>
              </a:p>
            </p:txBody>
          </p:sp>
          <p:sp>
            <p:nvSpPr>
              <p:cNvPr id="22" name="Rechteck 21"/>
              <p:cNvSpPr/>
              <p:nvPr/>
            </p:nvSpPr>
            <p:spPr>
              <a:xfrm rot="16200000">
                <a:off x="6165600" y="4270800"/>
                <a:ext cx="720000" cy="360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solidFill>
                      <a:prstClr val="white"/>
                    </a:solidFill>
                  </a:rPr>
                  <a:t>C[2]</a:t>
                </a:r>
              </a:p>
            </p:txBody>
          </p:sp>
          <p:sp>
            <p:nvSpPr>
              <p:cNvPr id="23" name="Rechteck 22"/>
              <p:cNvSpPr/>
              <p:nvPr/>
            </p:nvSpPr>
            <p:spPr>
              <a:xfrm rot="16200000">
                <a:off x="6165600" y="3550800"/>
                <a:ext cx="720000" cy="360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>
                    <a:solidFill>
                      <a:prstClr val="white"/>
                    </a:solidFill>
                  </a:rPr>
                  <a:t>C[3]</a:t>
                </a:r>
              </a:p>
            </p:txBody>
          </p:sp>
          <p:sp>
            <p:nvSpPr>
              <p:cNvPr id="24" name="Rechteck 23"/>
              <p:cNvSpPr/>
              <p:nvPr/>
            </p:nvSpPr>
            <p:spPr>
              <a:xfrm>
                <a:off x="6345598" y="3352800"/>
                <a:ext cx="360001" cy="28800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9" name="Ellipse 48"/>
            <p:cNvSpPr/>
            <p:nvPr/>
          </p:nvSpPr>
          <p:spPr>
            <a:xfrm>
              <a:off x="6900169" y="4561599"/>
              <a:ext cx="432000" cy="43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>
                  <a:solidFill>
                    <a:prstClr val="white"/>
                  </a:solidFill>
                </a:rPr>
                <a:t>+</a:t>
              </a:r>
            </a:p>
          </p:txBody>
        </p:sp>
        <p:cxnSp>
          <p:nvCxnSpPr>
            <p:cNvPr id="50" name="Gerade Verbindung mit Pfeil 49"/>
            <p:cNvCxnSpPr/>
            <p:nvPr/>
          </p:nvCxnSpPr>
          <p:spPr>
            <a:xfrm>
              <a:off x="7772400" y="4777599"/>
              <a:ext cx="720000" cy="0"/>
            </a:xfrm>
            <a:prstGeom prst="straightConnector1">
              <a:avLst/>
            </a:prstGeom>
            <a:ln w="508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Ellipse 50"/>
            <p:cNvSpPr/>
            <p:nvPr/>
          </p:nvSpPr>
          <p:spPr>
            <a:xfrm>
              <a:off x="6900169" y="3856036"/>
              <a:ext cx="432000" cy="43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>
                  <a:solidFill>
                    <a:prstClr val="white"/>
                  </a:solidFill>
                </a:rPr>
                <a:t>+</a:t>
              </a:r>
            </a:p>
          </p:txBody>
        </p:sp>
        <p:cxnSp>
          <p:nvCxnSpPr>
            <p:cNvPr id="52" name="Gerade Verbindung mit Pfeil 51"/>
            <p:cNvCxnSpPr/>
            <p:nvPr/>
          </p:nvCxnSpPr>
          <p:spPr>
            <a:xfrm>
              <a:off x="7772400" y="4063036"/>
              <a:ext cx="720000" cy="0"/>
            </a:xfrm>
            <a:prstGeom prst="straightConnector1">
              <a:avLst/>
            </a:prstGeom>
            <a:ln w="508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Ellipse 52"/>
            <p:cNvSpPr/>
            <p:nvPr/>
          </p:nvSpPr>
          <p:spPr>
            <a:xfrm>
              <a:off x="6900169" y="3121599"/>
              <a:ext cx="432000" cy="43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>
                  <a:solidFill>
                    <a:prstClr val="white"/>
                  </a:solidFill>
                </a:rPr>
                <a:t>+</a:t>
              </a:r>
            </a:p>
          </p:txBody>
        </p:sp>
        <p:cxnSp>
          <p:nvCxnSpPr>
            <p:cNvPr id="54" name="Gerade Verbindung mit Pfeil 53"/>
            <p:cNvCxnSpPr/>
            <p:nvPr/>
          </p:nvCxnSpPr>
          <p:spPr>
            <a:xfrm>
              <a:off x="7772400" y="3328599"/>
              <a:ext cx="720000" cy="0"/>
            </a:xfrm>
            <a:prstGeom prst="straightConnector1">
              <a:avLst/>
            </a:prstGeom>
            <a:ln w="508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Ellipse 54"/>
            <p:cNvSpPr/>
            <p:nvPr/>
          </p:nvSpPr>
          <p:spPr>
            <a:xfrm>
              <a:off x="6900169" y="2392598"/>
              <a:ext cx="432000" cy="43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>
                  <a:solidFill>
                    <a:prstClr val="white"/>
                  </a:solidFill>
                </a:rPr>
                <a:t>+</a:t>
              </a:r>
            </a:p>
          </p:txBody>
        </p:sp>
        <p:cxnSp>
          <p:nvCxnSpPr>
            <p:cNvPr id="56" name="Gerade Verbindung mit Pfeil 55"/>
            <p:cNvCxnSpPr/>
            <p:nvPr/>
          </p:nvCxnSpPr>
          <p:spPr>
            <a:xfrm>
              <a:off x="7772400" y="2608599"/>
              <a:ext cx="720000" cy="0"/>
            </a:xfrm>
            <a:prstGeom prst="straightConnector1">
              <a:avLst/>
            </a:prstGeom>
            <a:ln w="508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feld 59"/>
            <p:cNvSpPr txBox="1"/>
            <p:nvPr/>
          </p:nvSpPr>
          <p:spPr>
            <a:xfrm>
              <a:off x="6478200" y="1894599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R0</a:t>
              </a:r>
            </a:p>
          </p:txBody>
        </p:sp>
        <p:sp>
          <p:nvSpPr>
            <p:cNvPr id="61" name="Textfeld 60"/>
            <p:cNvSpPr txBox="1"/>
            <p:nvPr/>
          </p:nvSpPr>
          <p:spPr>
            <a:xfrm>
              <a:off x="7378200" y="1894599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R1</a:t>
              </a:r>
            </a:p>
          </p:txBody>
        </p:sp>
        <p:sp>
          <p:nvSpPr>
            <p:cNvPr id="62" name="Textfeld 61"/>
            <p:cNvSpPr txBox="1"/>
            <p:nvPr/>
          </p:nvSpPr>
          <p:spPr>
            <a:xfrm>
              <a:off x="8458200" y="1894599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solidFill>
                    <a:prstClr val="black"/>
                  </a:solidFill>
                  <a:latin typeface="Calibri"/>
                </a:rPr>
                <a:t>R2</a:t>
              </a:r>
            </a:p>
          </p:txBody>
        </p:sp>
        <p:sp>
          <p:nvSpPr>
            <p:cNvPr id="69" name="Foliennummernplatzhalter 3"/>
            <p:cNvSpPr txBox="1">
              <a:spLocks/>
            </p:cNvSpPr>
            <p:nvPr/>
          </p:nvSpPr>
          <p:spPr>
            <a:xfrm>
              <a:off x="8077200" y="6356350"/>
              <a:ext cx="914400" cy="365125"/>
            </a:xfrm>
            <a:prstGeom prst="rect">
              <a:avLst/>
            </a:prstGeom>
          </p:spPr>
          <p:txBody>
            <a:bodyPr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B6F15528-21DE-4FAA-801E-634DDDAF4B2B}" type="slidenum">
                <a:rPr lang="en-US" smtClean="0">
                  <a:solidFill>
                    <a:srgbClr val="1F497D">
                      <a:lumMod val="75000"/>
                    </a:srgbClr>
                  </a:solidFill>
                </a:rPr>
                <a:pPr/>
                <a:t>33</a:t>
              </a:fld>
              <a:endParaRPr lang="en-US">
                <a:solidFill>
                  <a:srgbClr val="1F497D">
                    <a:lumMod val="75000"/>
                  </a:srgbClr>
                </a:solidFill>
              </a:endParaRPr>
            </a:p>
          </p:txBody>
        </p:sp>
      </p:grpSp>
      <p:sp>
        <p:nvSpPr>
          <p:cNvPr id="73" name="Geschweifte Klammer links 72"/>
          <p:cNvSpPr/>
          <p:nvPr/>
        </p:nvSpPr>
        <p:spPr>
          <a:xfrm rot="10800000">
            <a:off x="10322463" y="2230599"/>
            <a:ext cx="414249" cy="2751301"/>
          </a:xfrm>
          <a:prstGeom prst="leftBrace">
            <a:avLst>
              <a:gd name="adj1" fmla="val 8333"/>
              <a:gd name="adj2" fmla="val 4861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4" name="Rechteck 73"/>
          <p:cNvSpPr/>
          <p:nvPr/>
        </p:nvSpPr>
        <p:spPr>
          <a:xfrm>
            <a:off x="884581" y="5544248"/>
            <a:ext cx="1095907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sym typeface="Wingdings" pitchFamily="2" charset="2"/>
              </a:rPr>
              <a:t>If 128 Bit SIMD instructions (SSE) are executed only half of the registers width is used</a:t>
            </a:r>
          </a:p>
        </p:txBody>
      </p:sp>
    </p:spTree>
    <p:extLst>
      <p:ext uri="{BB962C8B-B14F-4D97-AF65-F5344CB8AC3E}">
        <p14:creationId xmlns:p14="http://schemas.microsoft.com/office/powerpoint/2010/main" val="14651425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SIMD-processing</a:t>
            </a:r>
            <a:br>
              <a:rPr lang="en-US" dirty="0"/>
            </a:br>
            <a:r>
              <a:rPr lang="en-US" i="1" dirty="0"/>
              <a:t>Basics</a:t>
            </a:r>
            <a:endParaRPr lang="en-US" dirty="0"/>
          </a:p>
        </p:txBody>
      </p:sp>
      <p:sp>
        <p:nvSpPr>
          <p:cNvPr id="8" name="Textfeld 7"/>
          <p:cNvSpPr txBox="1"/>
          <p:nvPr/>
        </p:nvSpPr>
        <p:spPr>
          <a:xfrm>
            <a:off x="696000" y="1542922"/>
            <a:ext cx="8534400" cy="120032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void </a:t>
            </a:r>
            <a:r>
              <a:rPr lang="en-US" b="1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scale_shift</a:t>
            </a: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(double *A, double *B, double *C, </a:t>
            </a:r>
            <a:r>
              <a:rPr lang="en-US" b="1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n) {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	for(</a:t>
            </a:r>
            <a:r>
              <a:rPr lang="en-US" b="1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=0; </a:t>
            </a:r>
            <a:r>
              <a:rPr lang="en-US" b="1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&lt;n; ++</a:t>
            </a:r>
            <a:r>
              <a:rPr lang="en-US" b="1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) 	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	   C[</a:t>
            </a:r>
            <a:r>
              <a:rPr lang="en-US" b="1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] = A[</a:t>
            </a:r>
            <a:r>
              <a:rPr lang="en-US" b="1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] + B[</a:t>
            </a:r>
            <a:r>
              <a:rPr lang="en-US" b="1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] + C[i-1];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9" name="Legende mit Linie 2 8"/>
          <p:cNvSpPr/>
          <p:nvPr/>
        </p:nvSpPr>
        <p:spPr>
          <a:xfrm>
            <a:off x="8837901" y="3322807"/>
            <a:ext cx="3354100" cy="615553"/>
          </a:xfrm>
          <a:prstGeom prst="borderCallout2">
            <a:avLst>
              <a:gd name="adj1" fmla="val 21108"/>
              <a:gd name="adj2" fmla="val -977"/>
              <a:gd name="adj3" fmla="val -151020"/>
              <a:gd name="adj4" fmla="val -24456"/>
              <a:gd name="adj5" fmla="val -156303"/>
              <a:gd name="adj6" fmla="val -88642"/>
            </a:avLst>
          </a:prstGeom>
          <a:solidFill>
            <a:srgbClr val="FFC000"/>
          </a:solidFill>
          <a:ln>
            <a:solidFill>
              <a:schemeClr val="bg1"/>
            </a:solidFill>
          </a:ln>
        </p:spPr>
        <p:txBody>
          <a:bodyPr wrap="square" lIns="0" tIns="0" rIns="0" bIns="0" rtlCol="0" anchor="b" anchorCtr="0">
            <a:spAutoFit/>
          </a:bodyPr>
          <a:lstStyle/>
          <a:p>
            <a:pPr algn="ctr">
              <a:buNone/>
            </a:pPr>
            <a:r>
              <a:rPr lang="en-US" sz="2000" dirty="0">
                <a:solidFill>
                  <a:schemeClr val="bg1"/>
                </a:solidFill>
              </a:rPr>
              <a:t>No SIMD-processing for loops with data dependencies</a:t>
            </a:r>
          </a:p>
        </p:txBody>
      </p:sp>
      <p:sp>
        <p:nvSpPr>
          <p:cNvPr id="10" name="Legende mit Linie 2 9"/>
          <p:cNvSpPr/>
          <p:nvPr/>
        </p:nvSpPr>
        <p:spPr>
          <a:xfrm>
            <a:off x="9230401" y="777028"/>
            <a:ext cx="2961600" cy="1908215"/>
          </a:xfrm>
          <a:prstGeom prst="borderCallout2">
            <a:avLst>
              <a:gd name="adj1" fmla="val 18750"/>
              <a:gd name="adj2" fmla="val -1712"/>
              <a:gd name="adj3" fmla="val 18750"/>
              <a:gd name="adj4" fmla="val -16667"/>
              <a:gd name="adj5" fmla="val 39600"/>
              <a:gd name="adj6" fmla="val -75247"/>
            </a:avLst>
          </a:prstGeom>
          <a:solidFill>
            <a:srgbClr val="FFC000"/>
          </a:solidFill>
          <a:ln>
            <a:solidFill>
              <a:schemeClr val="bg1"/>
            </a:solidFill>
          </a:ln>
        </p:spPr>
        <p:txBody>
          <a:bodyPr wrap="square" lIns="0" tIns="0" rIns="0" bIns="0" rtlCol="0" anchor="b" anchorCtr="0">
            <a:spAutoFit/>
          </a:bodyPr>
          <a:lstStyle/>
          <a:p>
            <a:pPr>
              <a:buNone/>
            </a:pPr>
            <a:r>
              <a:rPr lang="en-US" sz="2000" dirty="0"/>
              <a:t>“</a:t>
            </a:r>
            <a:r>
              <a:rPr lang="en-US" sz="2000" dirty="0">
                <a:solidFill>
                  <a:srgbClr val="C00000"/>
                </a:solidFill>
              </a:rPr>
              <a:t>Pointer aliasing</a:t>
            </a:r>
            <a:r>
              <a:rPr lang="en-US" sz="2000" dirty="0"/>
              <a:t>” </a:t>
            </a:r>
            <a:r>
              <a:rPr lang="en-US" sz="2000" dirty="0">
                <a:solidFill>
                  <a:srgbClr val="012D9A"/>
                </a:solidFill>
              </a:rPr>
              <a:t>may prevent compiler from vectorization</a:t>
            </a:r>
          </a:p>
          <a:p>
            <a:pPr>
              <a:buNone/>
            </a:pPr>
            <a:r>
              <a:rPr lang="en-US" sz="1600" dirty="0">
                <a:solidFill>
                  <a:srgbClr val="C00000"/>
                </a:solidFill>
                <a:sym typeface="Wingdings" pitchFamily="2" charset="2"/>
              </a:rPr>
              <a:t>If “pointer aliasing” is not used</a:t>
            </a:r>
            <a:r>
              <a:rPr lang="en-US" sz="1600" dirty="0">
                <a:solidFill>
                  <a:srgbClr val="012D9A"/>
                </a:solidFill>
                <a:sym typeface="Wingdings" pitchFamily="2" charset="2"/>
              </a:rPr>
              <a:t>, tell it to the compiler</a:t>
            </a:r>
          </a:p>
          <a:p>
            <a:pPr>
              <a:buNone/>
            </a:pPr>
            <a:r>
              <a:rPr lang="en-US" sz="1600" dirty="0">
                <a:solidFill>
                  <a:srgbClr val="012D9A"/>
                </a:solidFill>
                <a:sym typeface="Wingdings" pitchFamily="2" charset="2"/>
              </a:rPr>
              <a:t>Intel: </a:t>
            </a:r>
            <a:r>
              <a:rPr lang="en-US" sz="1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–</a:t>
            </a:r>
            <a:r>
              <a:rPr lang="en-US" sz="16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fno</a:t>
            </a:r>
            <a:r>
              <a:rPr lang="en-US" sz="1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-alias</a:t>
            </a:r>
            <a:br>
              <a:rPr lang="en-US" sz="1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</a:br>
            <a:r>
              <a:rPr lang="en-US" sz="1600" dirty="0">
                <a:solidFill>
                  <a:schemeClr val="bg1"/>
                </a:solidFill>
                <a:cs typeface="Courier New" pitchFamily="49" charset="0"/>
                <a:sym typeface="Wingdings" pitchFamily="2" charset="2"/>
              </a:rPr>
              <a:t>GCC:</a:t>
            </a:r>
            <a:r>
              <a:rPr lang="en-US" sz="1600" dirty="0">
                <a:solidFill>
                  <a:srgbClr val="C00000"/>
                </a:solidFill>
                <a:cs typeface="Courier New" pitchFamily="49" charset="0"/>
              </a:rPr>
              <a:t> </a:t>
            </a:r>
            <a:r>
              <a:rPr lang="en-US" sz="1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-</a:t>
            </a:r>
            <a:r>
              <a:rPr lang="en-US" sz="16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fargument-noalias</a:t>
            </a:r>
            <a:r>
              <a:rPr lang="en-US" sz="1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</a:t>
            </a:r>
            <a:endParaRPr lang="en-US" sz="1600" dirty="0">
              <a:solidFill>
                <a:schemeClr val="tx2"/>
              </a:solidFill>
            </a:endParaRPr>
          </a:p>
        </p:txBody>
      </p:sp>
      <p:cxnSp>
        <p:nvCxnSpPr>
          <p:cNvPr id="12" name="Gerader Verbinder 11"/>
          <p:cNvCxnSpPr/>
          <p:nvPr/>
        </p:nvCxnSpPr>
        <p:spPr bwMode="auto">
          <a:xfrm flipH="1">
            <a:off x="5558971" y="1132114"/>
            <a:ext cx="3149600" cy="410808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Gerader Verbinder 13"/>
          <p:cNvCxnSpPr/>
          <p:nvPr/>
        </p:nvCxnSpPr>
        <p:spPr bwMode="auto">
          <a:xfrm flipH="1">
            <a:off x="4180115" y="1132114"/>
            <a:ext cx="4528456" cy="465957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Inhaltsplatzhalter 15"/>
          <p:cNvSpPr>
            <a:spLocks noGrp="1"/>
          </p:cNvSpPr>
          <p:nvPr>
            <p:ph idx="1"/>
          </p:nvPr>
        </p:nvSpPr>
        <p:spPr>
          <a:xfrm>
            <a:off x="696000" y="2894084"/>
            <a:ext cx="10800000" cy="3153916"/>
          </a:xfrm>
        </p:spPr>
        <p:txBody>
          <a:bodyPr/>
          <a:lstStyle/>
          <a:p>
            <a:r>
              <a:rPr lang="en-GB" sz="240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#pragma </a:t>
            </a:r>
            <a:r>
              <a:rPr lang="en-GB" sz="2400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simd</a:t>
            </a:r>
            <a:r>
              <a:rPr lang="en-GB" sz="240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400" dirty="0">
                <a:solidFill>
                  <a:srgbClr val="012D9A"/>
                </a:solidFill>
              </a:rPr>
              <a:t>enforces vectorization (Intel &gt; 12.0)</a:t>
            </a:r>
            <a:endParaRPr lang="en-US" sz="2400" dirty="0"/>
          </a:p>
          <a:p>
            <a:r>
              <a:rPr lang="en-US" sz="2400" dirty="0"/>
              <a:t>I</a:t>
            </a:r>
            <a:r>
              <a:rPr lang="en-GB" sz="2400" dirty="0" err="1">
                <a:solidFill>
                  <a:srgbClr val="012D9A"/>
                </a:solidFill>
              </a:rPr>
              <a:t>ntel</a:t>
            </a:r>
            <a:r>
              <a:rPr lang="en-GB" sz="2400" dirty="0">
                <a:solidFill>
                  <a:srgbClr val="012D9A"/>
                </a:solidFill>
              </a:rPr>
              <a:t> compiler will </a:t>
            </a:r>
            <a:r>
              <a:rPr lang="en-GB" sz="2400" dirty="0" err="1">
                <a:solidFill>
                  <a:srgbClr val="012D9A"/>
                </a:solidFill>
              </a:rPr>
              <a:t>vectorize</a:t>
            </a:r>
            <a:r>
              <a:rPr lang="en-GB" sz="2400" dirty="0">
                <a:solidFill>
                  <a:srgbClr val="012D9A"/>
                </a:solidFill>
              </a:rPr>
              <a:t> starting with </a:t>
            </a:r>
            <a:r>
              <a:rPr lang="en-GB" sz="2400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–O2</a:t>
            </a:r>
            <a:r>
              <a:rPr lang="en-GB" sz="2400" dirty="0">
                <a:solidFill>
                  <a:srgbClr val="012D9A"/>
                </a:solidFill>
              </a:rPr>
              <a:t>.</a:t>
            </a:r>
            <a:br>
              <a:rPr lang="en-GB" sz="2400" dirty="0">
                <a:solidFill>
                  <a:srgbClr val="012D9A"/>
                </a:solidFill>
              </a:rPr>
            </a:br>
            <a:r>
              <a:rPr lang="en-GB" sz="2400" dirty="0">
                <a:solidFill>
                  <a:srgbClr val="012D9A"/>
                </a:solidFill>
                <a:sym typeface="Wingdings"/>
              </a:rPr>
              <a:t></a:t>
            </a:r>
            <a:r>
              <a:rPr lang="en-GB" sz="2400" dirty="0">
                <a:solidFill>
                  <a:srgbClr val="012D9A"/>
                </a:solidFill>
              </a:rPr>
              <a:t>To enable specific SIMD extensions use the </a:t>
            </a:r>
            <a:r>
              <a:rPr lang="en-GB" sz="2400" dirty="0">
                <a:solidFill>
                  <a:srgbClr val="C00000"/>
                </a:solidFill>
              </a:rPr>
              <a:t>–x</a:t>
            </a:r>
            <a:r>
              <a:rPr lang="en-GB" sz="2400" dirty="0">
                <a:solidFill>
                  <a:srgbClr val="012D9A"/>
                </a:solidFill>
              </a:rPr>
              <a:t> option:</a:t>
            </a:r>
          </a:p>
          <a:p>
            <a:pPr lvl="1">
              <a:lnSpc>
                <a:spcPct val="90000"/>
              </a:lnSpc>
            </a:pPr>
            <a:r>
              <a:rPr lang="en-GB" sz="1800" b="1" dirty="0">
                <a:solidFill>
                  <a:srgbClr val="C00000"/>
                </a:solidFill>
                <a:latin typeface="Courier New" pitchFamily="49" charset="0"/>
              </a:rPr>
              <a:t>-xSSE2</a:t>
            </a:r>
            <a:r>
              <a:rPr lang="en-GB" sz="1800" dirty="0">
                <a:solidFill>
                  <a:schemeClr val="bg2"/>
                </a:solidFill>
                <a:latin typeface="Courier New" pitchFamily="49" charset="0"/>
              </a:rPr>
              <a:t>		</a:t>
            </a:r>
            <a:r>
              <a:rPr lang="en-GB" sz="1800" dirty="0" err="1">
                <a:solidFill>
                  <a:schemeClr val="tx1"/>
                </a:solidFill>
              </a:rPr>
              <a:t>vectorize</a:t>
            </a:r>
            <a:r>
              <a:rPr lang="en-GB" sz="1800" dirty="0">
                <a:solidFill>
                  <a:schemeClr val="tx1"/>
                </a:solidFill>
              </a:rPr>
              <a:t> for SSE2 capable machines</a:t>
            </a:r>
            <a:endParaRPr lang="en-GB" sz="1800" dirty="0"/>
          </a:p>
          <a:p>
            <a:pPr lvl="1">
              <a:lnSpc>
                <a:spcPct val="90000"/>
              </a:lnSpc>
            </a:pPr>
            <a:r>
              <a:rPr lang="en-GB" sz="1800" b="1" dirty="0">
                <a:solidFill>
                  <a:srgbClr val="C00000"/>
                </a:solidFill>
                <a:latin typeface="Courier New" pitchFamily="49" charset="0"/>
              </a:rPr>
              <a:t>-</a:t>
            </a:r>
            <a:r>
              <a:rPr lang="en-GB" sz="1800" b="1" dirty="0" err="1">
                <a:solidFill>
                  <a:srgbClr val="C00000"/>
                </a:solidFill>
                <a:latin typeface="Courier New" pitchFamily="49" charset="0"/>
              </a:rPr>
              <a:t>xAVX</a:t>
            </a:r>
            <a:r>
              <a:rPr lang="en-GB" sz="1800" dirty="0"/>
              <a:t>		on Sandy/Ivy Bridge processors</a:t>
            </a:r>
          </a:p>
          <a:p>
            <a:pPr lvl="1">
              <a:lnSpc>
                <a:spcPct val="90000"/>
              </a:lnSpc>
            </a:pPr>
            <a:r>
              <a:rPr lang="en-GB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-xCORE-AVX2</a:t>
            </a:r>
            <a:r>
              <a:rPr lang="en-GB" sz="1800" dirty="0"/>
              <a:t>	on Haswell/Broadwell </a:t>
            </a:r>
          </a:p>
          <a:p>
            <a:pPr lvl="1">
              <a:lnSpc>
                <a:spcPct val="90000"/>
              </a:lnSpc>
            </a:pPr>
            <a:r>
              <a:rPr lang="en-GB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-xCORE-AVX512</a:t>
            </a:r>
            <a:r>
              <a:rPr lang="en-GB" sz="1800" dirty="0"/>
              <a:t>	on </a:t>
            </a:r>
            <a:r>
              <a:rPr lang="en-GB" sz="1800" dirty="0" err="1"/>
              <a:t>Skylake</a:t>
            </a:r>
            <a:r>
              <a:rPr lang="en-GB" sz="1800" dirty="0"/>
              <a:t> (certain models)</a:t>
            </a:r>
          </a:p>
          <a:p>
            <a:pPr lvl="1">
              <a:lnSpc>
                <a:spcPct val="90000"/>
              </a:lnSpc>
            </a:pPr>
            <a:r>
              <a:rPr lang="en-GB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-xMIC-AVX512</a:t>
            </a:r>
            <a:r>
              <a:rPr lang="en-GB" sz="1800" dirty="0"/>
              <a:t>	on Xeon Phi Knights Landing</a:t>
            </a:r>
          </a:p>
          <a:p>
            <a:pPr lvl="1">
              <a:lnSpc>
                <a:spcPct val="90000"/>
              </a:lnSpc>
            </a:pPr>
            <a:r>
              <a:rPr lang="en-GB" sz="1800" dirty="0"/>
              <a:t>-</a:t>
            </a:r>
            <a:r>
              <a:rPr lang="en-GB" sz="1800" b="1" dirty="0" err="1">
                <a:solidFill>
                  <a:srgbClr val="C00000"/>
                </a:solidFill>
                <a:latin typeface="Courier New" charset="0"/>
                <a:ea typeface="Courier New" charset="0"/>
                <a:cs typeface="Courier New" charset="0"/>
              </a:rPr>
              <a:t>xHOST</a:t>
            </a:r>
            <a:r>
              <a:rPr lang="en-GB" sz="1800" b="1" dirty="0">
                <a:solidFill>
                  <a:srgbClr val="C00000"/>
                </a:solidFill>
                <a:latin typeface="Courier New" charset="0"/>
                <a:ea typeface="Courier New" charset="0"/>
                <a:cs typeface="Courier New" charset="0"/>
              </a:rPr>
              <a:t>		</a:t>
            </a:r>
            <a:r>
              <a:rPr lang="en-GB" sz="1800" dirty="0">
                <a:latin typeface="Arial" charset="0"/>
                <a:ea typeface="Arial" charset="0"/>
                <a:cs typeface="Arial" charset="0"/>
              </a:rPr>
              <a:t>use SIMD extensions of machine you compile on</a:t>
            </a:r>
            <a:endParaRPr lang="en-GB" sz="1800" b="1" dirty="0">
              <a:latin typeface="Courier New" charset="0"/>
              <a:ea typeface="Courier New" charset="0"/>
              <a:cs typeface="Courier New" charset="0"/>
            </a:endParaRPr>
          </a:p>
          <a:p>
            <a:pPr lvl="1"/>
            <a:endParaRPr lang="en-US" dirty="0"/>
          </a:p>
        </p:txBody>
      </p:sp>
      <p:sp>
        <p:nvSpPr>
          <p:cNvPr id="18" name="Inhaltsplatzhalter 15"/>
          <p:cNvSpPr txBox="1">
            <a:spLocks/>
          </p:cNvSpPr>
          <p:nvPr/>
        </p:nvSpPr>
        <p:spPr>
          <a:xfrm>
            <a:off x="7663543" y="4529778"/>
            <a:ext cx="4318686" cy="315391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11992" marR="0" indent="-311992" algn="l" defTabSz="1219170" rtl="0" eaLnBrk="1" fontAlgn="base" latinLnBrk="0" hangingPunct="1">
              <a:lnSpc>
                <a:spcPct val="110000"/>
              </a:lnSpc>
              <a:spcBef>
                <a:spcPts val="133"/>
              </a:spcBef>
              <a:spcAft>
                <a:spcPct val="0"/>
              </a:spcAft>
              <a:buClr>
                <a:srgbClr val="474847"/>
              </a:buClr>
              <a:buSzTx/>
              <a:buFont typeface="Wingdings" pitchFamily="2" charset="2"/>
              <a:buChar char="§"/>
              <a:tabLst/>
              <a:defRPr sz="2933" b="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623984" indent="-311992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474847"/>
              </a:buClr>
              <a:buSzPct val="85000"/>
              <a:buFont typeface="Wingdings" pitchFamily="2" charset="2"/>
              <a:buChar char="§"/>
              <a:defRPr sz="2667" b="0">
                <a:solidFill>
                  <a:srgbClr val="003399"/>
                </a:solidFill>
                <a:latin typeface="+mn-lt"/>
              </a:defRPr>
            </a:lvl2pPr>
            <a:lvl3pPr marL="935977" indent="-311992" algn="l" rtl="0" eaLnBrk="1" fontAlgn="base" hangingPunct="1">
              <a:lnSpc>
                <a:spcPct val="110000"/>
              </a:lnSpc>
              <a:spcBef>
                <a:spcPts val="573"/>
              </a:spcBef>
              <a:spcAft>
                <a:spcPct val="0"/>
              </a:spcAft>
              <a:buClr>
                <a:srgbClr val="474847"/>
              </a:buClr>
              <a:buSzPct val="100000"/>
              <a:buFont typeface="Arial Black" pitchFamily="34" charset="0"/>
              <a:buChar char="›"/>
              <a:defRPr b="0">
                <a:solidFill>
                  <a:srgbClr val="003399"/>
                </a:solidFill>
                <a:latin typeface="+mn-lt"/>
              </a:defRPr>
            </a:lvl3pPr>
            <a:lvl4pPr marL="1247969" indent="-311992" algn="l" rtl="0" eaLnBrk="1" fontAlgn="base" hangingPunct="1">
              <a:lnSpc>
                <a:spcPct val="110000"/>
              </a:lnSpc>
              <a:spcBef>
                <a:spcPts val="573"/>
              </a:spcBef>
              <a:spcAft>
                <a:spcPct val="0"/>
              </a:spcAft>
              <a:buClr>
                <a:srgbClr val="474847"/>
              </a:buClr>
              <a:buSzPct val="100000"/>
              <a:buFont typeface="Arial Black" pitchFamily="34" charset="0"/>
              <a:buChar char="›"/>
              <a:defRPr sz="2133" b="0">
                <a:solidFill>
                  <a:srgbClr val="003399"/>
                </a:solidFill>
                <a:latin typeface="+mn-lt"/>
              </a:defRPr>
            </a:lvl4pPr>
            <a:lvl5pPr marL="1559961" marR="0" indent="-311992" algn="l" defTabSz="1219170" rtl="0" eaLnBrk="1" fontAlgn="base" latinLnBrk="0" hangingPunct="1">
              <a:lnSpc>
                <a:spcPct val="110000"/>
              </a:lnSpc>
              <a:spcBef>
                <a:spcPts val="573"/>
              </a:spcBef>
              <a:spcAft>
                <a:spcPct val="0"/>
              </a:spcAft>
              <a:buClr>
                <a:srgbClr val="474847"/>
              </a:buClr>
              <a:buSzPct val="100000"/>
              <a:buFont typeface="Arial Black" pitchFamily="34" charset="0"/>
              <a:buChar char="›"/>
              <a:tabLst/>
              <a:defRPr sz="1867" b="0">
                <a:solidFill>
                  <a:srgbClr val="003399"/>
                </a:solidFill>
                <a:latin typeface="+mn-lt"/>
              </a:defRPr>
            </a:lvl5pPr>
            <a:lvl6pPr marL="1871953" marR="0" indent="-304792" algn="l" defTabSz="121917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474847"/>
              </a:buClr>
              <a:buSzTx/>
              <a:buFont typeface="Lucida Grande"/>
              <a:buChar char="→"/>
              <a:tabLst/>
              <a:defRPr sz="1600" b="0" i="0" baseline="0">
                <a:solidFill>
                  <a:srgbClr val="003896"/>
                </a:solidFill>
                <a:latin typeface="+mn-lt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b="1">
                <a:solidFill>
                  <a:srgbClr val="003896"/>
                </a:solidFill>
                <a:latin typeface="+mn-lt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b="1">
                <a:solidFill>
                  <a:srgbClr val="003896"/>
                </a:solidFill>
                <a:latin typeface="+mn-lt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b="1">
                <a:solidFill>
                  <a:srgbClr val="003896"/>
                </a:solidFill>
                <a:latin typeface="+mn-lt"/>
              </a:defRPr>
            </a:lvl9pPr>
          </a:lstStyle>
          <a:p>
            <a:pPr lvl="1"/>
            <a:endParaRPr lang="en-US" kern="0" dirty="0"/>
          </a:p>
        </p:txBody>
      </p:sp>
      <p:sp>
        <p:nvSpPr>
          <p:cNvPr id="19" name="Inhaltsplatzhalter 15"/>
          <p:cNvSpPr txBox="1">
            <a:spLocks/>
          </p:cNvSpPr>
          <p:nvPr/>
        </p:nvSpPr>
        <p:spPr>
          <a:xfrm>
            <a:off x="8599027" y="4026627"/>
            <a:ext cx="3114001" cy="2080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11992" marR="0" indent="-311992" algn="l" defTabSz="1219170" rtl="0" eaLnBrk="1" fontAlgn="base" latinLnBrk="0" hangingPunct="1">
              <a:lnSpc>
                <a:spcPct val="110000"/>
              </a:lnSpc>
              <a:spcBef>
                <a:spcPts val="133"/>
              </a:spcBef>
              <a:spcAft>
                <a:spcPct val="0"/>
              </a:spcAft>
              <a:buClr>
                <a:srgbClr val="474847"/>
              </a:buClr>
              <a:buSzTx/>
              <a:buFont typeface="Wingdings" pitchFamily="2" charset="2"/>
              <a:buChar char="§"/>
              <a:tabLst/>
              <a:defRPr sz="2933" b="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623984" indent="-311992" algn="l" rtl="0" eaLnBrk="1" fontAlgn="base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474847"/>
              </a:buClr>
              <a:buSzPct val="85000"/>
              <a:buFont typeface="Wingdings" pitchFamily="2" charset="2"/>
              <a:buChar char="§"/>
              <a:defRPr sz="2667" b="0">
                <a:solidFill>
                  <a:srgbClr val="003399"/>
                </a:solidFill>
                <a:latin typeface="+mn-lt"/>
              </a:defRPr>
            </a:lvl2pPr>
            <a:lvl3pPr marL="935977" indent="-311992" algn="l" rtl="0" eaLnBrk="1" fontAlgn="base" hangingPunct="1">
              <a:lnSpc>
                <a:spcPct val="110000"/>
              </a:lnSpc>
              <a:spcBef>
                <a:spcPts val="573"/>
              </a:spcBef>
              <a:spcAft>
                <a:spcPct val="0"/>
              </a:spcAft>
              <a:buClr>
                <a:srgbClr val="474847"/>
              </a:buClr>
              <a:buSzPct val="100000"/>
              <a:buFont typeface="Arial Black" pitchFamily="34" charset="0"/>
              <a:buChar char="›"/>
              <a:defRPr b="0">
                <a:solidFill>
                  <a:srgbClr val="003399"/>
                </a:solidFill>
                <a:latin typeface="+mn-lt"/>
              </a:defRPr>
            </a:lvl3pPr>
            <a:lvl4pPr marL="1247969" indent="-311992" algn="l" rtl="0" eaLnBrk="1" fontAlgn="base" hangingPunct="1">
              <a:lnSpc>
                <a:spcPct val="110000"/>
              </a:lnSpc>
              <a:spcBef>
                <a:spcPts val="573"/>
              </a:spcBef>
              <a:spcAft>
                <a:spcPct val="0"/>
              </a:spcAft>
              <a:buClr>
                <a:srgbClr val="474847"/>
              </a:buClr>
              <a:buSzPct val="100000"/>
              <a:buFont typeface="Arial Black" pitchFamily="34" charset="0"/>
              <a:buChar char="›"/>
              <a:defRPr sz="2133" b="0">
                <a:solidFill>
                  <a:srgbClr val="003399"/>
                </a:solidFill>
                <a:latin typeface="+mn-lt"/>
              </a:defRPr>
            </a:lvl4pPr>
            <a:lvl5pPr marL="1559961" marR="0" indent="-311992" algn="l" defTabSz="1219170" rtl="0" eaLnBrk="1" fontAlgn="base" latinLnBrk="0" hangingPunct="1">
              <a:lnSpc>
                <a:spcPct val="110000"/>
              </a:lnSpc>
              <a:spcBef>
                <a:spcPts val="573"/>
              </a:spcBef>
              <a:spcAft>
                <a:spcPct val="0"/>
              </a:spcAft>
              <a:buClr>
                <a:srgbClr val="474847"/>
              </a:buClr>
              <a:buSzPct val="100000"/>
              <a:buFont typeface="Arial Black" pitchFamily="34" charset="0"/>
              <a:buChar char="›"/>
              <a:tabLst/>
              <a:defRPr sz="1867" b="0">
                <a:solidFill>
                  <a:srgbClr val="003399"/>
                </a:solidFill>
                <a:latin typeface="+mn-lt"/>
              </a:defRPr>
            </a:lvl5pPr>
            <a:lvl6pPr marL="1871953" marR="0" indent="-304792" algn="l" defTabSz="121917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474847"/>
              </a:buClr>
              <a:buSzTx/>
              <a:buFont typeface="Lucida Grande"/>
              <a:buChar char="→"/>
              <a:tabLst/>
              <a:defRPr sz="1600" b="0" i="0" baseline="0">
                <a:solidFill>
                  <a:srgbClr val="003896"/>
                </a:solidFill>
                <a:latin typeface="+mn-lt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b="1">
                <a:solidFill>
                  <a:srgbClr val="003896"/>
                </a:solidFill>
                <a:latin typeface="+mn-lt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b="1">
                <a:solidFill>
                  <a:srgbClr val="003896"/>
                </a:solidFill>
                <a:latin typeface="+mn-lt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Font typeface="Wingdings" pitchFamily="2" charset="2"/>
              <a:buChar char="§"/>
              <a:defRPr b="1">
                <a:solidFill>
                  <a:srgbClr val="003896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sz="2000" dirty="0" err="1">
                <a:solidFill>
                  <a:srgbClr val="012D9A"/>
                </a:solidFill>
              </a:rPr>
              <a:t>Prerequesites</a:t>
            </a:r>
            <a:r>
              <a:rPr lang="en-GB" sz="2000" dirty="0">
                <a:solidFill>
                  <a:srgbClr val="012D9A"/>
                </a:solidFill>
              </a:rPr>
              <a:t>:</a:t>
            </a:r>
          </a:p>
          <a:p>
            <a:r>
              <a:rPr lang="en-GB" sz="1800" dirty="0">
                <a:solidFill>
                  <a:srgbClr val="012D9A"/>
                </a:solidFill>
              </a:rPr>
              <a:t>Countable loop</a:t>
            </a:r>
          </a:p>
          <a:p>
            <a:r>
              <a:rPr lang="en-GB" sz="1800" dirty="0">
                <a:solidFill>
                  <a:srgbClr val="012D9A"/>
                </a:solidFill>
              </a:rPr>
              <a:t>Innermost loop</a:t>
            </a:r>
          </a:p>
          <a:p>
            <a:r>
              <a:rPr lang="en-GB" sz="1800" dirty="0">
                <a:solidFill>
                  <a:srgbClr val="012D9A"/>
                </a:solidFill>
              </a:rPr>
              <a:t>Single entry and single exit</a:t>
            </a:r>
          </a:p>
          <a:p>
            <a:r>
              <a:rPr lang="en-GB" sz="1800" dirty="0">
                <a:solidFill>
                  <a:srgbClr val="012D9A"/>
                </a:solidFill>
              </a:rPr>
              <a:t>No function calls </a:t>
            </a:r>
            <a:r>
              <a:rPr lang="de-DE" sz="1800" dirty="0">
                <a:solidFill>
                  <a:srgbClr val="012D9A"/>
                </a:solidFill>
              </a:rPr>
              <a:t>&amp; </a:t>
            </a:r>
            <a:r>
              <a:rPr lang="en-GB" sz="1800" dirty="0">
                <a:solidFill>
                  <a:srgbClr val="012D9A"/>
                </a:solidFill>
              </a:rPr>
              <a:t>straight line code</a:t>
            </a:r>
            <a:endParaRPr lang="en-US" sz="1800" kern="0" dirty="0"/>
          </a:p>
        </p:txBody>
      </p:sp>
    </p:spTree>
    <p:extLst>
      <p:ext uri="{BB962C8B-B14F-4D97-AF65-F5344CB8AC3E}">
        <p14:creationId xmlns:p14="http://schemas.microsoft.com/office/powerpoint/2010/main" val="24584470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xmlns="" id="{86075402-88A7-624C-AE16-4F21764B76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xmlns="" id="{6BC5AC9E-C1C2-8F47-8370-DA93E0973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SIMD-processing</a:t>
            </a:r>
            <a:br>
              <a:rPr lang="en-US" dirty="0"/>
            </a:br>
            <a:r>
              <a:rPr lang="en-US" i="1" dirty="0"/>
              <a:t>Data layout: structure of arrays</a:t>
            </a:r>
          </a:p>
        </p:txBody>
      </p:sp>
      <p:sp>
        <p:nvSpPr>
          <p:cNvPr id="179" name="Textfeld 178">
            <a:extLst>
              <a:ext uri="{FF2B5EF4-FFF2-40B4-BE49-F238E27FC236}">
                <a16:creationId xmlns:a16="http://schemas.microsoft.com/office/drawing/2014/main" xmlns="" id="{B4D54FDD-878C-9240-926D-C24C4291089D}"/>
              </a:ext>
            </a:extLst>
          </p:cNvPr>
          <p:cNvSpPr txBox="1"/>
          <p:nvPr/>
        </p:nvSpPr>
        <p:spPr>
          <a:xfrm>
            <a:off x="6378734" y="3778195"/>
            <a:ext cx="4835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float *A,*B,*C,*D,*R; </a:t>
            </a:r>
          </a:p>
        </p:txBody>
      </p:sp>
      <p:grpSp>
        <p:nvGrpSpPr>
          <p:cNvPr id="183" name="Gruppieren 182">
            <a:extLst>
              <a:ext uri="{FF2B5EF4-FFF2-40B4-BE49-F238E27FC236}">
                <a16:creationId xmlns:a16="http://schemas.microsoft.com/office/drawing/2014/main" xmlns="" id="{6C33101B-CB28-C742-B317-D96E55EB6245}"/>
              </a:ext>
            </a:extLst>
          </p:cNvPr>
          <p:cNvGrpSpPr/>
          <p:nvPr/>
        </p:nvGrpSpPr>
        <p:grpSpPr>
          <a:xfrm>
            <a:off x="987552" y="1463040"/>
            <a:ext cx="9160774" cy="4519010"/>
            <a:chOff x="347472" y="116695"/>
            <a:chExt cx="9800854" cy="5865355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xmlns="" id="{7267999D-2C63-DE4D-B7F5-36D7C4022375}"/>
                </a:ext>
              </a:extLst>
            </p:cNvPr>
            <p:cNvGrpSpPr/>
            <p:nvPr/>
          </p:nvGrpSpPr>
          <p:grpSpPr>
            <a:xfrm>
              <a:off x="2095246" y="2603126"/>
              <a:ext cx="1833626" cy="1828800"/>
              <a:chOff x="2658966" y="3733800"/>
              <a:chExt cx="1833626" cy="1828800"/>
            </a:xfrm>
          </p:grpSpPr>
          <p:cxnSp>
            <p:nvCxnSpPr>
              <p:cNvPr id="5" name="Gerade Verbindung mit Pfeil 4">
                <a:extLst>
                  <a:ext uri="{FF2B5EF4-FFF2-40B4-BE49-F238E27FC236}">
                    <a16:creationId xmlns:a16="http://schemas.microsoft.com/office/drawing/2014/main" xmlns="" id="{75868010-C495-824C-97D7-E86106871878}"/>
                  </a:ext>
                </a:extLst>
              </p:cNvPr>
              <p:cNvCxnSpPr>
                <a:stCxn id="47" idx="2"/>
                <a:endCxn id="87" idx="0"/>
              </p:cNvCxnSpPr>
              <p:nvPr/>
            </p:nvCxnSpPr>
            <p:spPr>
              <a:xfrm flipH="1">
                <a:off x="4486957" y="3733800"/>
                <a:ext cx="5635" cy="1828798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Gerade Verbindung mit Pfeil 5">
                <a:extLst>
                  <a:ext uri="{FF2B5EF4-FFF2-40B4-BE49-F238E27FC236}">
                    <a16:creationId xmlns:a16="http://schemas.microsoft.com/office/drawing/2014/main" xmlns="" id="{FF3868FB-8943-BE48-B869-96EEEF0CD703}"/>
                  </a:ext>
                </a:extLst>
              </p:cNvPr>
              <p:cNvCxnSpPr>
                <a:stCxn id="44" idx="2"/>
                <a:endCxn id="84" idx="0"/>
              </p:cNvCxnSpPr>
              <p:nvPr/>
            </p:nvCxnSpPr>
            <p:spPr>
              <a:xfrm flipH="1">
                <a:off x="2658966" y="3733800"/>
                <a:ext cx="4826" cy="1828800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Gerade Verbindung mit Pfeil 6">
                <a:extLst>
                  <a:ext uri="{FF2B5EF4-FFF2-40B4-BE49-F238E27FC236}">
                    <a16:creationId xmlns:a16="http://schemas.microsoft.com/office/drawing/2014/main" xmlns="" id="{9FADA3D9-8582-8C40-B1EB-C6FD7E706A8D}"/>
                  </a:ext>
                </a:extLst>
              </p:cNvPr>
              <p:cNvCxnSpPr>
                <a:stCxn id="45" idx="2"/>
                <a:endCxn id="85" idx="0"/>
              </p:cNvCxnSpPr>
              <p:nvPr/>
            </p:nvCxnSpPr>
            <p:spPr>
              <a:xfrm flipH="1">
                <a:off x="3267757" y="3733800"/>
                <a:ext cx="5635" cy="1828799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Gerade Verbindung mit Pfeil 7">
                <a:extLst>
                  <a:ext uri="{FF2B5EF4-FFF2-40B4-BE49-F238E27FC236}">
                    <a16:creationId xmlns:a16="http://schemas.microsoft.com/office/drawing/2014/main" xmlns="" id="{72D78003-73B2-AB44-8ED4-E5F841FE5464}"/>
                  </a:ext>
                </a:extLst>
              </p:cNvPr>
              <p:cNvCxnSpPr>
                <a:stCxn id="46" idx="2"/>
                <a:endCxn id="86" idx="0"/>
              </p:cNvCxnSpPr>
              <p:nvPr/>
            </p:nvCxnSpPr>
            <p:spPr>
              <a:xfrm>
                <a:off x="3882992" y="3733800"/>
                <a:ext cx="5621" cy="1828800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uppieren 8">
              <a:extLst>
                <a:ext uri="{FF2B5EF4-FFF2-40B4-BE49-F238E27FC236}">
                  <a16:creationId xmlns:a16="http://schemas.microsoft.com/office/drawing/2014/main" xmlns="" id="{2A69A586-0168-164B-B8DF-80099EE4C4FE}"/>
                </a:ext>
              </a:extLst>
            </p:cNvPr>
            <p:cNvGrpSpPr/>
            <p:nvPr/>
          </p:nvGrpSpPr>
          <p:grpSpPr>
            <a:xfrm>
              <a:off x="876046" y="164725"/>
              <a:ext cx="2440813" cy="1828800"/>
              <a:chOff x="528574" y="838200"/>
              <a:chExt cx="2440813" cy="1828800"/>
            </a:xfrm>
          </p:grpSpPr>
          <p:sp>
            <p:nvSpPr>
              <p:cNvPr id="10" name="Rechteck 9">
                <a:extLst>
                  <a:ext uri="{FF2B5EF4-FFF2-40B4-BE49-F238E27FC236}">
                    <a16:creationId xmlns:a16="http://schemas.microsoft.com/office/drawing/2014/main" xmlns="" id="{7F84BF61-C7E6-084E-8C28-6D91AF19C438}"/>
                  </a:ext>
                </a:extLst>
              </p:cNvPr>
              <p:cNvSpPr/>
              <p:nvPr/>
            </p:nvSpPr>
            <p:spPr>
              <a:xfrm>
                <a:off x="528574" y="838200"/>
                <a:ext cx="609600" cy="228600"/>
              </a:xfrm>
              <a:prstGeom prst="rect">
                <a:avLst/>
              </a:prstGeom>
              <a:solidFill>
                <a:srgbClr val="FFFF00"/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Rechteck 10">
                <a:extLst>
                  <a:ext uri="{FF2B5EF4-FFF2-40B4-BE49-F238E27FC236}">
                    <a16:creationId xmlns:a16="http://schemas.microsoft.com/office/drawing/2014/main" xmlns="" id="{DF519191-30ED-0F45-B001-B7EED065D6F4}"/>
                  </a:ext>
                </a:extLst>
              </p:cNvPr>
              <p:cNvSpPr/>
              <p:nvPr/>
            </p:nvSpPr>
            <p:spPr>
              <a:xfrm>
                <a:off x="1138174" y="838200"/>
                <a:ext cx="609600" cy="228600"/>
              </a:xfrm>
              <a:prstGeom prst="rect">
                <a:avLst/>
              </a:prstGeom>
              <a:solidFill>
                <a:srgbClr val="FFFF00"/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hteck 11">
                <a:extLst>
                  <a:ext uri="{FF2B5EF4-FFF2-40B4-BE49-F238E27FC236}">
                    <a16:creationId xmlns:a16="http://schemas.microsoft.com/office/drawing/2014/main" xmlns="" id="{6E6AFA5C-ECD0-9E43-AD1F-6878173B82A2}"/>
                  </a:ext>
                </a:extLst>
              </p:cNvPr>
              <p:cNvSpPr/>
              <p:nvPr/>
            </p:nvSpPr>
            <p:spPr>
              <a:xfrm>
                <a:off x="1747774" y="838200"/>
                <a:ext cx="609600" cy="228600"/>
              </a:xfrm>
              <a:prstGeom prst="rect">
                <a:avLst/>
              </a:prstGeom>
              <a:solidFill>
                <a:srgbClr val="FFFF00"/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Rechteck 12">
                <a:extLst>
                  <a:ext uri="{FF2B5EF4-FFF2-40B4-BE49-F238E27FC236}">
                    <a16:creationId xmlns:a16="http://schemas.microsoft.com/office/drawing/2014/main" xmlns="" id="{C2FF64D8-7856-2548-8EB3-D2D55DCD552E}"/>
                  </a:ext>
                </a:extLst>
              </p:cNvPr>
              <p:cNvSpPr/>
              <p:nvPr/>
            </p:nvSpPr>
            <p:spPr>
              <a:xfrm>
                <a:off x="2357374" y="838200"/>
                <a:ext cx="609600" cy="228600"/>
              </a:xfrm>
              <a:prstGeom prst="rect">
                <a:avLst/>
              </a:prstGeom>
              <a:solidFill>
                <a:srgbClr val="FFFF00"/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Rechteck 13">
                <a:extLst>
                  <a:ext uri="{FF2B5EF4-FFF2-40B4-BE49-F238E27FC236}">
                    <a16:creationId xmlns:a16="http://schemas.microsoft.com/office/drawing/2014/main" xmlns="" id="{2325F5FB-7DDB-674F-9A7B-0ECE21100C23}"/>
                  </a:ext>
                </a:extLst>
              </p:cNvPr>
              <p:cNvSpPr/>
              <p:nvPr/>
            </p:nvSpPr>
            <p:spPr>
              <a:xfrm>
                <a:off x="530192" y="1371600"/>
                <a:ext cx="609600" cy="228600"/>
              </a:xfrm>
              <a:prstGeom prst="rect">
                <a:avLst/>
              </a:prstGeom>
              <a:solidFill>
                <a:srgbClr val="FF0000"/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Rechteck 14">
                <a:extLst>
                  <a:ext uri="{FF2B5EF4-FFF2-40B4-BE49-F238E27FC236}">
                    <a16:creationId xmlns:a16="http://schemas.microsoft.com/office/drawing/2014/main" xmlns="" id="{97575834-7C9E-E049-B972-F75BE70891D7}"/>
                  </a:ext>
                </a:extLst>
              </p:cNvPr>
              <p:cNvSpPr/>
              <p:nvPr/>
            </p:nvSpPr>
            <p:spPr>
              <a:xfrm>
                <a:off x="1139792" y="1371600"/>
                <a:ext cx="609600" cy="228600"/>
              </a:xfrm>
              <a:prstGeom prst="rect">
                <a:avLst/>
              </a:prstGeom>
              <a:solidFill>
                <a:srgbClr val="FF0000"/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Rechteck 15">
                <a:extLst>
                  <a:ext uri="{FF2B5EF4-FFF2-40B4-BE49-F238E27FC236}">
                    <a16:creationId xmlns:a16="http://schemas.microsoft.com/office/drawing/2014/main" xmlns="" id="{26FE569E-21B7-9C4F-9D9D-CBD4083DD551}"/>
                  </a:ext>
                </a:extLst>
              </p:cNvPr>
              <p:cNvSpPr/>
              <p:nvPr/>
            </p:nvSpPr>
            <p:spPr>
              <a:xfrm>
                <a:off x="1749392" y="1371600"/>
                <a:ext cx="609600" cy="228600"/>
              </a:xfrm>
              <a:prstGeom prst="rect">
                <a:avLst/>
              </a:prstGeom>
              <a:solidFill>
                <a:srgbClr val="FF0000"/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Rechteck 16">
                <a:extLst>
                  <a:ext uri="{FF2B5EF4-FFF2-40B4-BE49-F238E27FC236}">
                    <a16:creationId xmlns:a16="http://schemas.microsoft.com/office/drawing/2014/main" xmlns="" id="{29E157F0-859F-8448-8558-97130AEC0D8A}"/>
                  </a:ext>
                </a:extLst>
              </p:cNvPr>
              <p:cNvSpPr/>
              <p:nvPr/>
            </p:nvSpPr>
            <p:spPr>
              <a:xfrm>
                <a:off x="2358992" y="1371600"/>
                <a:ext cx="609600" cy="228600"/>
              </a:xfrm>
              <a:prstGeom prst="rect">
                <a:avLst/>
              </a:prstGeom>
              <a:solidFill>
                <a:srgbClr val="FF0000"/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echteck 17">
                <a:extLst>
                  <a:ext uri="{FF2B5EF4-FFF2-40B4-BE49-F238E27FC236}">
                    <a16:creationId xmlns:a16="http://schemas.microsoft.com/office/drawing/2014/main" xmlns="" id="{B598C2D8-5BA9-6143-B666-763E1128337D}"/>
                  </a:ext>
                </a:extLst>
              </p:cNvPr>
              <p:cNvSpPr/>
              <p:nvPr/>
            </p:nvSpPr>
            <p:spPr>
              <a:xfrm>
                <a:off x="530987" y="1905000"/>
                <a:ext cx="609600" cy="228600"/>
              </a:xfrm>
              <a:prstGeom prst="rect">
                <a:avLst/>
              </a:prstGeom>
              <a:solidFill>
                <a:srgbClr val="00B050"/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Rechteck 18">
                <a:extLst>
                  <a:ext uri="{FF2B5EF4-FFF2-40B4-BE49-F238E27FC236}">
                    <a16:creationId xmlns:a16="http://schemas.microsoft.com/office/drawing/2014/main" xmlns="" id="{B9EED7AE-A6FA-BF49-AB75-367DAC3B7AF7}"/>
                  </a:ext>
                </a:extLst>
              </p:cNvPr>
              <p:cNvSpPr/>
              <p:nvPr/>
            </p:nvSpPr>
            <p:spPr>
              <a:xfrm>
                <a:off x="1140587" y="1905000"/>
                <a:ext cx="609600" cy="228600"/>
              </a:xfrm>
              <a:prstGeom prst="rect">
                <a:avLst/>
              </a:prstGeom>
              <a:solidFill>
                <a:srgbClr val="00B050"/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hteck 19">
                <a:extLst>
                  <a:ext uri="{FF2B5EF4-FFF2-40B4-BE49-F238E27FC236}">
                    <a16:creationId xmlns:a16="http://schemas.microsoft.com/office/drawing/2014/main" xmlns="" id="{088FE9E6-F31A-7B44-BBB7-713D399DFB7C}"/>
                  </a:ext>
                </a:extLst>
              </p:cNvPr>
              <p:cNvSpPr/>
              <p:nvPr/>
            </p:nvSpPr>
            <p:spPr>
              <a:xfrm>
                <a:off x="1750187" y="1905000"/>
                <a:ext cx="609600" cy="228600"/>
              </a:xfrm>
              <a:prstGeom prst="rect">
                <a:avLst/>
              </a:prstGeom>
              <a:solidFill>
                <a:srgbClr val="00B050"/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Rechteck 20">
                <a:extLst>
                  <a:ext uri="{FF2B5EF4-FFF2-40B4-BE49-F238E27FC236}">
                    <a16:creationId xmlns:a16="http://schemas.microsoft.com/office/drawing/2014/main" xmlns="" id="{6936BD7B-E065-3046-9FD5-52500F2ABD09}"/>
                  </a:ext>
                </a:extLst>
              </p:cNvPr>
              <p:cNvSpPr/>
              <p:nvPr/>
            </p:nvSpPr>
            <p:spPr>
              <a:xfrm>
                <a:off x="2359787" y="1905000"/>
                <a:ext cx="609600" cy="228600"/>
              </a:xfrm>
              <a:prstGeom prst="rect">
                <a:avLst/>
              </a:prstGeom>
              <a:solidFill>
                <a:srgbClr val="00B050"/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Rechteck 21">
                <a:extLst>
                  <a:ext uri="{FF2B5EF4-FFF2-40B4-BE49-F238E27FC236}">
                    <a16:creationId xmlns:a16="http://schemas.microsoft.com/office/drawing/2014/main" xmlns="" id="{3F9AC5CE-AB93-F846-A6EF-C3C2E4442C9A}"/>
                  </a:ext>
                </a:extLst>
              </p:cNvPr>
              <p:cNvSpPr/>
              <p:nvPr/>
            </p:nvSpPr>
            <p:spPr>
              <a:xfrm>
                <a:off x="528574" y="2438400"/>
                <a:ext cx="609600" cy="228600"/>
              </a:xfrm>
              <a:prstGeom prst="rect">
                <a:avLst/>
              </a:prstGeom>
              <a:solidFill>
                <a:srgbClr val="0070C0"/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Rechteck 22">
                <a:extLst>
                  <a:ext uri="{FF2B5EF4-FFF2-40B4-BE49-F238E27FC236}">
                    <a16:creationId xmlns:a16="http://schemas.microsoft.com/office/drawing/2014/main" xmlns="" id="{663E5953-6594-E641-A8C5-26A04879AADA}"/>
                  </a:ext>
                </a:extLst>
              </p:cNvPr>
              <p:cNvSpPr/>
              <p:nvPr/>
            </p:nvSpPr>
            <p:spPr>
              <a:xfrm>
                <a:off x="1138174" y="2438400"/>
                <a:ext cx="609600" cy="228600"/>
              </a:xfrm>
              <a:prstGeom prst="rect">
                <a:avLst/>
              </a:prstGeom>
              <a:solidFill>
                <a:srgbClr val="0070C0"/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Rechteck 23">
                <a:extLst>
                  <a:ext uri="{FF2B5EF4-FFF2-40B4-BE49-F238E27FC236}">
                    <a16:creationId xmlns:a16="http://schemas.microsoft.com/office/drawing/2014/main" xmlns="" id="{D3FEC59F-E267-2D47-B979-0554EA23A367}"/>
                  </a:ext>
                </a:extLst>
              </p:cNvPr>
              <p:cNvSpPr/>
              <p:nvPr/>
            </p:nvSpPr>
            <p:spPr>
              <a:xfrm>
                <a:off x="1747774" y="2438400"/>
                <a:ext cx="609600" cy="228600"/>
              </a:xfrm>
              <a:prstGeom prst="rect">
                <a:avLst/>
              </a:prstGeom>
              <a:solidFill>
                <a:srgbClr val="0070C0"/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Rechteck 24">
                <a:extLst>
                  <a:ext uri="{FF2B5EF4-FFF2-40B4-BE49-F238E27FC236}">
                    <a16:creationId xmlns:a16="http://schemas.microsoft.com/office/drawing/2014/main" xmlns="" id="{95BBB0FF-C74F-0747-A972-E0E4CBFC7D57}"/>
                  </a:ext>
                </a:extLst>
              </p:cNvPr>
              <p:cNvSpPr/>
              <p:nvPr/>
            </p:nvSpPr>
            <p:spPr>
              <a:xfrm>
                <a:off x="2357374" y="2438400"/>
                <a:ext cx="609600" cy="228600"/>
              </a:xfrm>
              <a:prstGeom prst="rect">
                <a:avLst/>
              </a:prstGeom>
              <a:solidFill>
                <a:srgbClr val="0070C0"/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6" name="Gruppieren 25">
              <a:extLst>
                <a:ext uri="{FF2B5EF4-FFF2-40B4-BE49-F238E27FC236}">
                  <a16:creationId xmlns:a16="http://schemas.microsoft.com/office/drawing/2014/main" xmlns="" id="{6832C2AC-8AA7-8E46-932C-37F79FEF161B}"/>
                </a:ext>
              </a:extLst>
            </p:cNvPr>
            <p:cNvGrpSpPr/>
            <p:nvPr/>
          </p:nvGrpSpPr>
          <p:grpSpPr>
            <a:xfrm>
              <a:off x="3395472" y="164725"/>
              <a:ext cx="2440813" cy="1828800"/>
              <a:chOff x="3048000" y="838200"/>
              <a:chExt cx="2440813" cy="1828800"/>
            </a:xfrm>
          </p:grpSpPr>
          <p:sp>
            <p:nvSpPr>
              <p:cNvPr id="27" name="Rechteck 26">
                <a:extLst>
                  <a:ext uri="{FF2B5EF4-FFF2-40B4-BE49-F238E27FC236}">
                    <a16:creationId xmlns:a16="http://schemas.microsoft.com/office/drawing/2014/main" xmlns="" id="{801945DB-958E-2648-A08C-8B8B9B0527F1}"/>
                  </a:ext>
                </a:extLst>
              </p:cNvPr>
              <p:cNvSpPr/>
              <p:nvPr/>
            </p:nvSpPr>
            <p:spPr>
              <a:xfrm>
                <a:off x="3048000" y="838200"/>
                <a:ext cx="609600" cy="228600"/>
              </a:xfrm>
              <a:prstGeom prst="rect">
                <a:avLst/>
              </a:prstGeom>
              <a:solidFill>
                <a:srgbClr val="FFFF00"/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Rechteck 27">
                <a:extLst>
                  <a:ext uri="{FF2B5EF4-FFF2-40B4-BE49-F238E27FC236}">
                    <a16:creationId xmlns:a16="http://schemas.microsoft.com/office/drawing/2014/main" xmlns="" id="{94963D50-1C5E-5945-8AFE-309E35A8830F}"/>
                  </a:ext>
                </a:extLst>
              </p:cNvPr>
              <p:cNvSpPr/>
              <p:nvPr/>
            </p:nvSpPr>
            <p:spPr>
              <a:xfrm>
                <a:off x="3657600" y="838200"/>
                <a:ext cx="609600" cy="228600"/>
              </a:xfrm>
              <a:prstGeom prst="rect">
                <a:avLst/>
              </a:prstGeom>
              <a:solidFill>
                <a:srgbClr val="FFFF00"/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Rechteck 28">
                <a:extLst>
                  <a:ext uri="{FF2B5EF4-FFF2-40B4-BE49-F238E27FC236}">
                    <a16:creationId xmlns:a16="http://schemas.microsoft.com/office/drawing/2014/main" xmlns="" id="{CDA9F0D3-EBCE-2542-958B-9CAF59F27ACC}"/>
                  </a:ext>
                </a:extLst>
              </p:cNvPr>
              <p:cNvSpPr/>
              <p:nvPr/>
            </p:nvSpPr>
            <p:spPr>
              <a:xfrm>
                <a:off x="4267200" y="838200"/>
                <a:ext cx="609600" cy="228600"/>
              </a:xfrm>
              <a:prstGeom prst="rect">
                <a:avLst/>
              </a:prstGeom>
              <a:solidFill>
                <a:srgbClr val="FFFF00"/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Rechteck 29">
                <a:extLst>
                  <a:ext uri="{FF2B5EF4-FFF2-40B4-BE49-F238E27FC236}">
                    <a16:creationId xmlns:a16="http://schemas.microsoft.com/office/drawing/2014/main" xmlns="" id="{F5CE7634-7944-814E-A801-3B508C3070E8}"/>
                  </a:ext>
                </a:extLst>
              </p:cNvPr>
              <p:cNvSpPr/>
              <p:nvPr/>
            </p:nvSpPr>
            <p:spPr>
              <a:xfrm>
                <a:off x="4876800" y="838200"/>
                <a:ext cx="609600" cy="228600"/>
              </a:xfrm>
              <a:prstGeom prst="rect">
                <a:avLst/>
              </a:prstGeom>
              <a:solidFill>
                <a:srgbClr val="FFFF00"/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Rechteck 30">
                <a:extLst>
                  <a:ext uri="{FF2B5EF4-FFF2-40B4-BE49-F238E27FC236}">
                    <a16:creationId xmlns:a16="http://schemas.microsoft.com/office/drawing/2014/main" xmlns="" id="{23897EBD-633E-5D44-8AF3-68EC5F021648}"/>
                  </a:ext>
                </a:extLst>
              </p:cNvPr>
              <p:cNvSpPr/>
              <p:nvPr/>
            </p:nvSpPr>
            <p:spPr>
              <a:xfrm>
                <a:off x="3049618" y="1371600"/>
                <a:ext cx="609600" cy="228600"/>
              </a:xfrm>
              <a:prstGeom prst="rect">
                <a:avLst/>
              </a:prstGeom>
              <a:solidFill>
                <a:srgbClr val="FF0000"/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Rechteck 31">
                <a:extLst>
                  <a:ext uri="{FF2B5EF4-FFF2-40B4-BE49-F238E27FC236}">
                    <a16:creationId xmlns:a16="http://schemas.microsoft.com/office/drawing/2014/main" xmlns="" id="{53FEA3E6-EC4A-6844-8864-7853D24C3CDA}"/>
                  </a:ext>
                </a:extLst>
              </p:cNvPr>
              <p:cNvSpPr/>
              <p:nvPr/>
            </p:nvSpPr>
            <p:spPr>
              <a:xfrm>
                <a:off x="3659218" y="1371600"/>
                <a:ext cx="609600" cy="228600"/>
              </a:xfrm>
              <a:prstGeom prst="rect">
                <a:avLst/>
              </a:prstGeom>
              <a:solidFill>
                <a:srgbClr val="FF0000"/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Rechteck 32">
                <a:extLst>
                  <a:ext uri="{FF2B5EF4-FFF2-40B4-BE49-F238E27FC236}">
                    <a16:creationId xmlns:a16="http://schemas.microsoft.com/office/drawing/2014/main" xmlns="" id="{3605DAC3-5A18-0A42-BCA0-54EE8FFE7FBF}"/>
                  </a:ext>
                </a:extLst>
              </p:cNvPr>
              <p:cNvSpPr/>
              <p:nvPr/>
            </p:nvSpPr>
            <p:spPr>
              <a:xfrm>
                <a:off x="4268818" y="1371600"/>
                <a:ext cx="609600" cy="228600"/>
              </a:xfrm>
              <a:prstGeom prst="rect">
                <a:avLst/>
              </a:prstGeom>
              <a:solidFill>
                <a:srgbClr val="FF0000"/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Rechteck 33">
                <a:extLst>
                  <a:ext uri="{FF2B5EF4-FFF2-40B4-BE49-F238E27FC236}">
                    <a16:creationId xmlns:a16="http://schemas.microsoft.com/office/drawing/2014/main" xmlns="" id="{9B210758-5C4E-FA41-9840-8BB12F328E90}"/>
                  </a:ext>
                </a:extLst>
              </p:cNvPr>
              <p:cNvSpPr/>
              <p:nvPr/>
            </p:nvSpPr>
            <p:spPr>
              <a:xfrm>
                <a:off x="4878418" y="1371600"/>
                <a:ext cx="609600" cy="228600"/>
              </a:xfrm>
              <a:prstGeom prst="rect">
                <a:avLst/>
              </a:prstGeom>
              <a:solidFill>
                <a:srgbClr val="FF0000"/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35" name="Rechteck 34">
                <a:extLst>
                  <a:ext uri="{FF2B5EF4-FFF2-40B4-BE49-F238E27FC236}">
                    <a16:creationId xmlns:a16="http://schemas.microsoft.com/office/drawing/2014/main" xmlns="" id="{43F2F384-CE48-6A4C-B094-C527EA73092D}"/>
                  </a:ext>
                </a:extLst>
              </p:cNvPr>
              <p:cNvSpPr/>
              <p:nvPr/>
            </p:nvSpPr>
            <p:spPr>
              <a:xfrm>
                <a:off x="3050413" y="1905000"/>
                <a:ext cx="609600" cy="228600"/>
              </a:xfrm>
              <a:prstGeom prst="rect">
                <a:avLst/>
              </a:prstGeom>
              <a:solidFill>
                <a:srgbClr val="00B050"/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Rechteck 35">
                <a:extLst>
                  <a:ext uri="{FF2B5EF4-FFF2-40B4-BE49-F238E27FC236}">
                    <a16:creationId xmlns:a16="http://schemas.microsoft.com/office/drawing/2014/main" xmlns="" id="{3C23E871-7C66-BF4D-95A1-8A1A4819A669}"/>
                  </a:ext>
                </a:extLst>
              </p:cNvPr>
              <p:cNvSpPr/>
              <p:nvPr/>
            </p:nvSpPr>
            <p:spPr>
              <a:xfrm>
                <a:off x="3660013" y="1905000"/>
                <a:ext cx="609600" cy="228600"/>
              </a:xfrm>
              <a:prstGeom prst="rect">
                <a:avLst/>
              </a:prstGeom>
              <a:solidFill>
                <a:srgbClr val="00B050"/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37" name="Rechteck 36">
                <a:extLst>
                  <a:ext uri="{FF2B5EF4-FFF2-40B4-BE49-F238E27FC236}">
                    <a16:creationId xmlns:a16="http://schemas.microsoft.com/office/drawing/2014/main" xmlns="" id="{BC4EA8DF-624B-D44C-AED1-D38180DDF546}"/>
                  </a:ext>
                </a:extLst>
              </p:cNvPr>
              <p:cNvSpPr/>
              <p:nvPr/>
            </p:nvSpPr>
            <p:spPr>
              <a:xfrm>
                <a:off x="4269613" y="1905000"/>
                <a:ext cx="609600" cy="228600"/>
              </a:xfrm>
              <a:prstGeom prst="rect">
                <a:avLst/>
              </a:prstGeom>
              <a:solidFill>
                <a:srgbClr val="00B050"/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38" name="Rechteck 37">
                <a:extLst>
                  <a:ext uri="{FF2B5EF4-FFF2-40B4-BE49-F238E27FC236}">
                    <a16:creationId xmlns:a16="http://schemas.microsoft.com/office/drawing/2014/main" xmlns="" id="{275565CB-3560-1842-A19B-1CD5B1D6ABCE}"/>
                  </a:ext>
                </a:extLst>
              </p:cNvPr>
              <p:cNvSpPr/>
              <p:nvPr/>
            </p:nvSpPr>
            <p:spPr>
              <a:xfrm>
                <a:off x="4879213" y="1905000"/>
                <a:ext cx="609600" cy="228600"/>
              </a:xfrm>
              <a:prstGeom prst="rect">
                <a:avLst/>
              </a:prstGeom>
              <a:solidFill>
                <a:srgbClr val="00B050"/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39" name="Rechteck 38">
                <a:extLst>
                  <a:ext uri="{FF2B5EF4-FFF2-40B4-BE49-F238E27FC236}">
                    <a16:creationId xmlns:a16="http://schemas.microsoft.com/office/drawing/2014/main" xmlns="" id="{BECDEA75-C231-6B46-BF46-09AC70F34097}"/>
                  </a:ext>
                </a:extLst>
              </p:cNvPr>
              <p:cNvSpPr/>
              <p:nvPr/>
            </p:nvSpPr>
            <p:spPr>
              <a:xfrm>
                <a:off x="3048000" y="2438400"/>
                <a:ext cx="609600" cy="228600"/>
              </a:xfrm>
              <a:prstGeom prst="rect">
                <a:avLst/>
              </a:prstGeom>
              <a:solidFill>
                <a:srgbClr val="0070C0"/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Rechteck 39">
                <a:extLst>
                  <a:ext uri="{FF2B5EF4-FFF2-40B4-BE49-F238E27FC236}">
                    <a16:creationId xmlns:a16="http://schemas.microsoft.com/office/drawing/2014/main" xmlns="" id="{FFE6FE00-BF60-DA45-82EA-C650FFEAC7DB}"/>
                  </a:ext>
                </a:extLst>
              </p:cNvPr>
              <p:cNvSpPr/>
              <p:nvPr/>
            </p:nvSpPr>
            <p:spPr>
              <a:xfrm>
                <a:off x="3657600" y="2438400"/>
                <a:ext cx="609600" cy="228600"/>
              </a:xfrm>
              <a:prstGeom prst="rect">
                <a:avLst/>
              </a:prstGeom>
              <a:solidFill>
                <a:srgbClr val="0070C0"/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41" name="Rechteck 40">
                <a:extLst>
                  <a:ext uri="{FF2B5EF4-FFF2-40B4-BE49-F238E27FC236}">
                    <a16:creationId xmlns:a16="http://schemas.microsoft.com/office/drawing/2014/main" xmlns="" id="{15570802-2867-074C-AE6E-23635CFE6FAA}"/>
                  </a:ext>
                </a:extLst>
              </p:cNvPr>
              <p:cNvSpPr/>
              <p:nvPr/>
            </p:nvSpPr>
            <p:spPr>
              <a:xfrm>
                <a:off x="4267200" y="2438400"/>
                <a:ext cx="609600" cy="228600"/>
              </a:xfrm>
              <a:prstGeom prst="rect">
                <a:avLst/>
              </a:prstGeom>
              <a:solidFill>
                <a:srgbClr val="0070C0"/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42" name="Rechteck 41">
                <a:extLst>
                  <a:ext uri="{FF2B5EF4-FFF2-40B4-BE49-F238E27FC236}">
                    <a16:creationId xmlns:a16="http://schemas.microsoft.com/office/drawing/2014/main" xmlns="" id="{4BC4FA11-EF42-F84A-87CB-7F25CDB34B38}"/>
                  </a:ext>
                </a:extLst>
              </p:cNvPr>
              <p:cNvSpPr/>
              <p:nvPr/>
            </p:nvSpPr>
            <p:spPr>
              <a:xfrm>
                <a:off x="4876800" y="2438400"/>
                <a:ext cx="609600" cy="228600"/>
              </a:xfrm>
              <a:prstGeom prst="rect">
                <a:avLst/>
              </a:prstGeom>
              <a:solidFill>
                <a:srgbClr val="0070C0"/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3" name="Gruppieren 42">
              <a:extLst>
                <a:ext uri="{FF2B5EF4-FFF2-40B4-BE49-F238E27FC236}">
                  <a16:creationId xmlns:a16="http://schemas.microsoft.com/office/drawing/2014/main" xmlns="" id="{74A40A27-31B4-DA4D-9693-6D66AAD85323}"/>
                </a:ext>
              </a:extLst>
            </p:cNvPr>
            <p:cNvGrpSpPr/>
            <p:nvPr/>
          </p:nvGrpSpPr>
          <p:grpSpPr>
            <a:xfrm>
              <a:off x="1795272" y="2374526"/>
              <a:ext cx="2438400" cy="228600"/>
              <a:chOff x="1139792" y="3810000"/>
              <a:chExt cx="2438400" cy="228600"/>
            </a:xfrm>
            <a:solidFill>
              <a:srgbClr val="FFFF00">
                <a:alpha val="26000"/>
              </a:srgbClr>
            </a:solidFill>
          </p:grpSpPr>
          <p:sp>
            <p:nvSpPr>
              <p:cNvPr id="44" name="Rechteck 43">
                <a:extLst>
                  <a:ext uri="{FF2B5EF4-FFF2-40B4-BE49-F238E27FC236}">
                    <a16:creationId xmlns:a16="http://schemas.microsoft.com/office/drawing/2014/main" xmlns="" id="{08A4729E-D661-5443-9608-26499C842191}"/>
                  </a:ext>
                </a:extLst>
              </p:cNvPr>
              <p:cNvSpPr/>
              <p:nvPr/>
            </p:nvSpPr>
            <p:spPr>
              <a:xfrm>
                <a:off x="1139792" y="3810000"/>
                <a:ext cx="609600" cy="228600"/>
              </a:xfrm>
              <a:prstGeom prst="rect">
                <a:avLst/>
              </a:prstGeom>
              <a:grp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45" name="Rechteck 44">
                <a:extLst>
                  <a:ext uri="{FF2B5EF4-FFF2-40B4-BE49-F238E27FC236}">
                    <a16:creationId xmlns:a16="http://schemas.microsoft.com/office/drawing/2014/main" xmlns="" id="{B0B29970-6699-F743-9708-38E40A30B3CC}"/>
                  </a:ext>
                </a:extLst>
              </p:cNvPr>
              <p:cNvSpPr/>
              <p:nvPr/>
            </p:nvSpPr>
            <p:spPr>
              <a:xfrm>
                <a:off x="1749392" y="3810000"/>
                <a:ext cx="609600" cy="228600"/>
              </a:xfrm>
              <a:prstGeom prst="rect">
                <a:avLst/>
              </a:prstGeom>
              <a:grp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Rechteck 45">
                <a:extLst>
                  <a:ext uri="{FF2B5EF4-FFF2-40B4-BE49-F238E27FC236}">
                    <a16:creationId xmlns:a16="http://schemas.microsoft.com/office/drawing/2014/main" xmlns="" id="{4972634D-7F85-0641-8E26-04CF4E92BA7B}"/>
                  </a:ext>
                </a:extLst>
              </p:cNvPr>
              <p:cNvSpPr/>
              <p:nvPr/>
            </p:nvSpPr>
            <p:spPr>
              <a:xfrm>
                <a:off x="2358992" y="3810000"/>
                <a:ext cx="609600" cy="228600"/>
              </a:xfrm>
              <a:prstGeom prst="rect">
                <a:avLst/>
              </a:prstGeom>
              <a:grp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Rechteck 46">
                <a:extLst>
                  <a:ext uri="{FF2B5EF4-FFF2-40B4-BE49-F238E27FC236}">
                    <a16:creationId xmlns:a16="http://schemas.microsoft.com/office/drawing/2014/main" xmlns="" id="{19AED566-F46B-044B-847D-B2EE0A69B1D9}"/>
                  </a:ext>
                </a:extLst>
              </p:cNvPr>
              <p:cNvSpPr/>
              <p:nvPr/>
            </p:nvSpPr>
            <p:spPr>
              <a:xfrm>
                <a:off x="2968592" y="3810000"/>
                <a:ext cx="609600" cy="228600"/>
              </a:xfrm>
              <a:prstGeom prst="rect">
                <a:avLst/>
              </a:prstGeom>
              <a:grp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8" name="Gruppieren 47">
              <a:extLst>
                <a:ext uri="{FF2B5EF4-FFF2-40B4-BE49-F238E27FC236}">
                  <a16:creationId xmlns:a16="http://schemas.microsoft.com/office/drawing/2014/main" xmlns="" id="{DA61B0D6-9AC3-E14F-BE0B-C9C74499941A}"/>
                </a:ext>
              </a:extLst>
            </p:cNvPr>
            <p:cNvGrpSpPr/>
            <p:nvPr/>
          </p:nvGrpSpPr>
          <p:grpSpPr>
            <a:xfrm>
              <a:off x="1795272" y="2907926"/>
              <a:ext cx="2438400" cy="228600"/>
              <a:chOff x="1138990" y="4267200"/>
              <a:chExt cx="2438400" cy="228600"/>
            </a:xfrm>
            <a:solidFill>
              <a:srgbClr val="FF0000">
                <a:alpha val="26000"/>
              </a:srgbClr>
            </a:solidFill>
          </p:grpSpPr>
          <p:sp>
            <p:nvSpPr>
              <p:cNvPr id="49" name="Rechteck 48">
                <a:extLst>
                  <a:ext uri="{FF2B5EF4-FFF2-40B4-BE49-F238E27FC236}">
                    <a16:creationId xmlns:a16="http://schemas.microsoft.com/office/drawing/2014/main" xmlns="" id="{7737C1A5-2278-D64A-899F-7780793EFCE1}"/>
                  </a:ext>
                </a:extLst>
              </p:cNvPr>
              <p:cNvSpPr/>
              <p:nvPr/>
            </p:nvSpPr>
            <p:spPr>
              <a:xfrm>
                <a:off x="1138990" y="4267200"/>
                <a:ext cx="609600" cy="228600"/>
              </a:xfrm>
              <a:prstGeom prst="rect">
                <a:avLst/>
              </a:prstGeom>
              <a:grp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50" name="Rechteck 49">
                <a:extLst>
                  <a:ext uri="{FF2B5EF4-FFF2-40B4-BE49-F238E27FC236}">
                    <a16:creationId xmlns:a16="http://schemas.microsoft.com/office/drawing/2014/main" xmlns="" id="{8F1C80D5-E1CF-F24A-B73D-C0476BAB7681}"/>
                  </a:ext>
                </a:extLst>
              </p:cNvPr>
              <p:cNvSpPr/>
              <p:nvPr/>
            </p:nvSpPr>
            <p:spPr>
              <a:xfrm>
                <a:off x="1748590" y="4267200"/>
                <a:ext cx="609600" cy="228600"/>
              </a:xfrm>
              <a:prstGeom prst="rect">
                <a:avLst/>
              </a:prstGeom>
              <a:grp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Rechteck 50">
                <a:extLst>
                  <a:ext uri="{FF2B5EF4-FFF2-40B4-BE49-F238E27FC236}">
                    <a16:creationId xmlns:a16="http://schemas.microsoft.com/office/drawing/2014/main" xmlns="" id="{E121084E-E4F5-1648-B113-298CB3150E6A}"/>
                  </a:ext>
                </a:extLst>
              </p:cNvPr>
              <p:cNvSpPr/>
              <p:nvPr/>
            </p:nvSpPr>
            <p:spPr>
              <a:xfrm>
                <a:off x="2358190" y="4267200"/>
                <a:ext cx="609600" cy="228600"/>
              </a:xfrm>
              <a:prstGeom prst="rect">
                <a:avLst/>
              </a:prstGeom>
              <a:grp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52" name="Rechteck 51">
                <a:extLst>
                  <a:ext uri="{FF2B5EF4-FFF2-40B4-BE49-F238E27FC236}">
                    <a16:creationId xmlns:a16="http://schemas.microsoft.com/office/drawing/2014/main" xmlns="" id="{85B9889D-692F-E649-A3B0-99F061EFE0F8}"/>
                  </a:ext>
                </a:extLst>
              </p:cNvPr>
              <p:cNvSpPr/>
              <p:nvPr/>
            </p:nvSpPr>
            <p:spPr>
              <a:xfrm>
                <a:off x="2967790" y="4267200"/>
                <a:ext cx="609600" cy="228600"/>
              </a:xfrm>
              <a:prstGeom prst="rect">
                <a:avLst/>
              </a:prstGeom>
              <a:grp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3" name="Gruppieren 52">
              <a:extLst>
                <a:ext uri="{FF2B5EF4-FFF2-40B4-BE49-F238E27FC236}">
                  <a16:creationId xmlns:a16="http://schemas.microsoft.com/office/drawing/2014/main" xmlns="" id="{2F0837AD-DD7F-8A48-BD34-A446BA4EF8F2}"/>
                </a:ext>
              </a:extLst>
            </p:cNvPr>
            <p:cNvGrpSpPr/>
            <p:nvPr/>
          </p:nvGrpSpPr>
          <p:grpSpPr>
            <a:xfrm>
              <a:off x="1795272" y="3441326"/>
              <a:ext cx="2438400" cy="228600"/>
              <a:chOff x="1147824" y="4724400"/>
              <a:chExt cx="2438400" cy="228600"/>
            </a:xfrm>
            <a:solidFill>
              <a:srgbClr val="00B050">
                <a:alpha val="32000"/>
              </a:srgbClr>
            </a:solidFill>
          </p:grpSpPr>
          <p:sp>
            <p:nvSpPr>
              <p:cNvPr id="54" name="Rechteck 53">
                <a:extLst>
                  <a:ext uri="{FF2B5EF4-FFF2-40B4-BE49-F238E27FC236}">
                    <a16:creationId xmlns:a16="http://schemas.microsoft.com/office/drawing/2014/main" xmlns="" id="{B91249F4-EC29-B142-AF46-D54AD65A0FE1}"/>
                  </a:ext>
                </a:extLst>
              </p:cNvPr>
              <p:cNvSpPr/>
              <p:nvPr/>
            </p:nvSpPr>
            <p:spPr>
              <a:xfrm>
                <a:off x="1147824" y="4724400"/>
                <a:ext cx="609600" cy="228600"/>
              </a:xfrm>
              <a:prstGeom prst="rect">
                <a:avLst/>
              </a:prstGeom>
              <a:grp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Rechteck 54">
                <a:extLst>
                  <a:ext uri="{FF2B5EF4-FFF2-40B4-BE49-F238E27FC236}">
                    <a16:creationId xmlns:a16="http://schemas.microsoft.com/office/drawing/2014/main" xmlns="" id="{E00112C9-2DE2-9E41-9F44-CE65402B00C0}"/>
                  </a:ext>
                </a:extLst>
              </p:cNvPr>
              <p:cNvSpPr/>
              <p:nvPr/>
            </p:nvSpPr>
            <p:spPr>
              <a:xfrm>
                <a:off x="1757424" y="4724400"/>
                <a:ext cx="609600" cy="228600"/>
              </a:xfrm>
              <a:prstGeom prst="rect">
                <a:avLst/>
              </a:prstGeom>
              <a:grp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56" name="Rechteck 55">
                <a:extLst>
                  <a:ext uri="{FF2B5EF4-FFF2-40B4-BE49-F238E27FC236}">
                    <a16:creationId xmlns:a16="http://schemas.microsoft.com/office/drawing/2014/main" xmlns="" id="{718E2DB1-4830-3C40-9033-73F34A51E36A}"/>
                  </a:ext>
                </a:extLst>
              </p:cNvPr>
              <p:cNvSpPr/>
              <p:nvPr/>
            </p:nvSpPr>
            <p:spPr>
              <a:xfrm>
                <a:off x="2367024" y="4724400"/>
                <a:ext cx="609600" cy="228600"/>
              </a:xfrm>
              <a:prstGeom prst="rect">
                <a:avLst/>
              </a:prstGeom>
              <a:grp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57" name="Rechteck 56">
                <a:extLst>
                  <a:ext uri="{FF2B5EF4-FFF2-40B4-BE49-F238E27FC236}">
                    <a16:creationId xmlns:a16="http://schemas.microsoft.com/office/drawing/2014/main" xmlns="" id="{A7E968AF-C43D-9648-BC48-E00D9031915E}"/>
                  </a:ext>
                </a:extLst>
              </p:cNvPr>
              <p:cNvSpPr/>
              <p:nvPr/>
            </p:nvSpPr>
            <p:spPr>
              <a:xfrm>
                <a:off x="2976624" y="4724400"/>
                <a:ext cx="609600" cy="228600"/>
              </a:xfrm>
              <a:prstGeom prst="rect">
                <a:avLst/>
              </a:prstGeom>
              <a:grp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8" name="Gruppieren 57">
              <a:extLst>
                <a:ext uri="{FF2B5EF4-FFF2-40B4-BE49-F238E27FC236}">
                  <a16:creationId xmlns:a16="http://schemas.microsoft.com/office/drawing/2014/main" xmlns="" id="{9116B138-D0F4-A64E-8567-275AE6759090}"/>
                </a:ext>
              </a:extLst>
            </p:cNvPr>
            <p:cNvGrpSpPr/>
            <p:nvPr/>
          </p:nvGrpSpPr>
          <p:grpSpPr>
            <a:xfrm>
              <a:off x="1795272" y="3974726"/>
              <a:ext cx="2438400" cy="228600"/>
              <a:chOff x="1138990" y="5181600"/>
              <a:chExt cx="2438400" cy="228600"/>
            </a:xfrm>
            <a:solidFill>
              <a:srgbClr val="0070C0">
                <a:alpha val="29000"/>
              </a:srgbClr>
            </a:solidFill>
          </p:grpSpPr>
          <p:sp>
            <p:nvSpPr>
              <p:cNvPr id="59" name="Rechteck 58">
                <a:extLst>
                  <a:ext uri="{FF2B5EF4-FFF2-40B4-BE49-F238E27FC236}">
                    <a16:creationId xmlns:a16="http://schemas.microsoft.com/office/drawing/2014/main" xmlns="" id="{D5D91AA7-53B1-6241-B260-019EDBD55292}"/>
                  </a:ext>
                </a:extLst>
              </p:cNvPr>
              <p:cNvSpPr/>
              <p:nvPr/>
            </p:nvSpPr>
            <p:spPr>
              <a:xfrm>
                <a:off x="1138990" y="5181600"/>
                <a:ext cx="609600" cy="228600"/>
              </a:xfrm>
              <a:prstGeom prst="rect">
                <a:avLst/>
              </a:prstGeom>
              <a:grp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60" name="Rechteck 59">
                <a:extLst>
                  <a:ext uri="{FF2B5EF4-FFF2-40B4-BE49-F238E27FC236}">
                    <a16:creationId xmlns:a16="http://schemas.microsoft.com/office/drawing/2014/main" xmlns="" id="{9D90F198-A1E7-EC4A-AADB-34B14AA58BD6}"/>
                  </a:ext>
                </a:extLst>
              </p:cNvPr>
              <p:cNvSpPr/>
              <p:nvPr/>
            </p:nvSpPr>
            <p:spPr>
              <a:xfrm>
                <a:off x="1748590" y="5181600"/>
                <a:ext cx="609600" cy="228600"/>
              </a:xfrm>
              <a:prstGeom prst="rect">
                <a:avLst/>
              </a:prstGeom>
              <a:grp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61" name="Rechteck 60">
                <a:extLst>
                  <a:ext uri="{FF2B5EF4-FFF2-40B4-BE49-F238E27FC236}">
                    <a16:creationId xmlns:a16="http://schemas.microsoft.com/office/drawing/2014/main" xmlns="" id="{3342DD55-C91D-1E49-A5DD-6D4CA1EC733D}"/>
                  </a:ext>
                </a:extLst>
              </p:cNvPr>
              <p:cNvSpPr/>
              <p:nvPr/>
            </p:nvSpPr>
            <p:spPr>
              <a:xfrm>
                <a:off x="2358190" y="5181600"/>
                <a:ext cx="609600" cy="228600"/>
              </a:xfrm>
              <a:prstGeom prst="rect">
                <a:avLst/>
              </a:prstGeom>
              <a:grp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62" name="Rechteck 61">
                <a:extLst>
                  <a:ext uri="{FF2B5EF4-FFF2-40B4-BE49-F238E27FC236}">
                    <a16:creationId xmlns:a16="http://schemas.microsoft.com/office/drawing/2014/main" xmlns="" id="{8443081F-74E9-B34A-AB22-9FABF1DEB2BC}"/>
                  </a:ext>
                </a:extLst>
              </p:cNvPr>
              <p:cNvSpPr/>
              <p:nvPr/>
            </p:nvSpPr>
            <p:spPr>
              <a:xfrm>
                <a:off x="2967790" y="5181600"/>
                <a:ext cx="609600" cy="228600"/>
              </a:xfrm>
              <a:prstGeom prst="rect">
                <a:avLst/>
              </a:prstGeom>
              <a:grp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3" name="Gruppieren 62">
              <a:extLst>
                <a:ext uri="{FF2B5EF4-FFF2-40B4-BE49-F238E27FC236}">
                  <a16:creationId xmlns:a16="http://schemas.microsoft.com/office/drawing/2014/main" xmlns="" id="{18B1DA59-10B7-B148-8FD0-E6AB9C20406F}"/>
                </a:ext>
              </a:extLst>
            </p:cNvPr>
            <p:cNvGrpSpPr/>
            <p:nvPr/>
          </p:nvGrpSpPr>
          <p:grpSpPr>
            <a:xfrm>
              <a:off x="1180846" y="406974"/>
              <a:ext cx="2748026" cy="1981201"/>
              <a:chOff x="834183" y="1295400"/>
              <a:chExt cx="2748026" cy="1981201"/>
            </a:xfrm>
          </p:grpSpPr>
          <p:cxnSp>
            <p:nvCxnSpPr>
              <p:cNvPr id="64" name="Gerade Verbindung mit Pfeil 63">
                <a:extLst>
                  <a:ext uri="{FF2B5EF4-FFF2-40B4-BE49-F238E27FC236}">
                    <a16:creationId xmlns:a16="http://schemas.microsoft.com/office/drawing/2014/main" xmlns="" id="{D63820BD-688D-7E49-B494-CD877F947C72}"/>
                  </a:ext>
                </a:extLst>
              </p:cNvPr>
              <p:cNvCxnSpPr>
                <a:stCxn id="13" idx="2"/>
                <a:endCxn id="47" idx="0"/>
              </p:cNvCxnSpPr>
              <p:nvPr/>
            </p:nvCxnSpPr>
            <p:spPr>
              <a:xfrm>
                <a:off x="2662983" y="1295400"/>
                <a:ext cx="919226" cy="198120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Gerade Verbindung mit Pfeil 64">
                <a:extLst>
                  <a:ext uri="{FF2B5EF4-FFF2-40B4-BE49-F238E27FC236}">
                    <a16:creationId xmlns:a16="http://schemas.microsoft.com/office/drawing/2014/main" xmlns="" id="{38C5694D-FCE5-1246-928B-1E0395DA42AC}"/>
                  </a:ext>
                </a:extLst>
              </p:cNvPr>
              <p:cNvCxnSpPr>
                <a:stCxn id="12" idx="2"/>
                <a:endCxn id="46" idx="0"/>
              </p:cNvCxnSpPr>
              <p:nvPr/>
            </p:nvCxnSpPr>
            <p:spPr>
              <a:xfrm>
                <a:off x="2053383" y="1295400"/>
                <a:ext cx="919226" cy="198120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Gerade Verbindung mit Pfeil 65">
                <a:extLst>
                  <a:ext uri="{FF2B5EF4-FFF2-40B4-BE49-F238E27FC236}">
                    <a16:creationId xmlns:a16="http://schemas.microsoft.com/office/drawing/2014/main" xmlns="" id="{F40A59F4-A351-7B4C-A0AD-EAE1821AF0F6}"/>
                  </a:ext>
                </a:extLst>
              </p:cNvPr>
              <p:cNvCxnSpPr>
                <a:stCxn id="11" idx="2"/>
                <a:endCxn id="45" idx="0"/>
              </p:cNvCxnSpPr>
              <p:nvPr/>
            </p:nvCxnSpPr>
            <p:spPr>
              <a:xfrm>
                <a:off x="1443783" y="1295400"/>
                <a:ext cx="919226" cy="198120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Gerade Verbindung mit Pfeil 66">
                <a:extLst>
                  <a:ext uri="{FF2B5EF4-FFF2-40B4-BE49-F238E27FC236}">
                    <a16:creationId xmlns:a16="http://schemas.microsoft.com/office/drawing/2014/main" xmlns="" id="{2AA4BA26-95BB-A44B-B437-5D2953BCB82B}"/>
                  </a:ext>
                </a:extLst>
              </p:cNvPr>
              <p:cNvCxnSpPr>
                <a:stCxn id="10" idx="2"/>
                <a:endCxn id="44" idx="0"/>
              </p:cNvCxnSpPr>
              <p:nvPr/>
            </p:nvCxnSpPr>
            <p:spPr>
              <a:xfrm>
                <a:off x="834183" y="1295400"/>
                <a:ext cx="919226" cy="198120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8" name="Gruppieren 67">
              <a:extLst>
                <a:ext uri="{FF2B5EF4-FFF2-40B4-BE49-F238E27FC236}">
                  <a16:creationId xmlns:a16="http://schemas.microsoft.com/office/drawing/2014/main" xmlns="" id="{B1FE1147-9F77-154B-AC24-4CFA7796D68B}"/>
                </a:ext>
              </a:extLst>
            </p:cNvPr>
            <p:cNvGrpSpPr/>
            <p:nvPr/>
          </p:nvGrpSpPr>
          <p:grpSpPr>
            <a:xfrm>
              <a:off x="1182464" y="940374"/>
              <a:ext cx="2746408" cy="1981201"/>
              <a:chOff x="830166" y="1371600"/>
              <a:chExt cx="2746408" cy="1981201"/>
            </a:xfrm>
          </p:grpSpPr>
          <p:cxnSp>
            <p:nvCxnSpPr>
              <p:cNvPr id="69" name="Gerade Verbindung mit Pfeil 68">
                <a:extLst>
                  <a:ext uri="{FF2B5EF4-FFF2-40B4-BE49-F238E27FC236}">
                    <a16:creationId xmlns:a16="http://schemas.microsoft.com/office/drawing/2014/main" xmlns="" id="{3F78DF8B-5EA0-C443-AB74-AC6B9081A012}"/>
                  </a:ext>
                </a:extLst>
              </p:cNvPr>
              <p:cNvCxnSpPr>
                <a:stCxn id="17" idx="2"/>
                <a:endCxn id="52" idx="0"/>
              </p:cNvCxnSpPr>
              <p:nvPr/>
            </p:nvCxnSpPr>
            <p:spPr>
              <a:xfrm>
                <a:off x="2658966" y="1371600"/>
                <a:ext cx="917608" cy="198120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Gerade Verbindung mit Pfeil 69">
                <a:extLst>
                  <a:ext uri="{FF2B5EF4-FFF2-40B4-BE49-F238E27FC236}">
                    <a16:creationId xmlns:a16="http://schemas.microsoft.com/office/drawing/2014/main" xmlns="" id="{E7BD4A93-AC57-4142-874C-359E63BA770A}"/>
                  </a:ext>
                </a:extLst>
              </p:cNvPr>
              <p:cNvCxnSpPr>
                <a:stCxn id="16" idx="2"/>
                <a:endCxn id="51" idx="0"/>
              </p:cNvCxnSpPr>
              <p:nvPr/>
            </p:nvCxnSpPr>
            <p:spPr>
              <a:xfrm>
                <a:off x="2049366" y="1371600"/>
                <a:ext cx="917608" cy="198120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Gerade Verbindung mit Pfeil 70">
                <a:extLst>
                  <a:ext uri="{FF2B5EF4-FFF2-40B4-BE49-F238E27FC236}">
                    <a16:creationId xmlns:a16="http://schemas.microsoft.com/office/drawing/2014/main" xmlns="" id="{99618FD7-4F55-8B45-AE3E-6346FF46A806}"/>
                  </a:ext>
                </a:extLst>
              </p:cNvPr>
              <p:cNvCxnSpPr>
                <a:stCxn id="15" idx="2"/>
                <a:endCxn id="50" idx="0"/>
              </p:cNvCxnSpPr>
              <p:nvPr/>
            </p:nvCxnSpPr>
            <p:spPr>
              <a:xfrm>
                <a:off x="1439766" y="1371600"/>
                <a:ext cx="917608" cy="198120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Gerade Verbindung mit Pfeil 71">
                <a:extLst>
                  <a:ext uri="{FF2B5EF4-FFF2-40B4-BE49-F238E27FC236}">
                    <a16:creationId xmlns:a16="http://schemas.microsoft.com/office/drawing/2014/main" xmlns="" id="{D34100C4-B50B-8E4A-95A4-DD50AA87E61B}"/>
                  </a:ext>
                </a:extLst>
              </p:cNvPr>
              <p:cNvCxnSpPr>
                <a:stCxn id="14" idx="2"/>
                <a:endCxn id="49" idx="0"/>
              </p:cNvCxnSpPr>
              <p:nvPr/>
            </p:nvCxnSpPr>
            <p:spPr>
              <a:xfrm>
                <a:off x="830166" y="1371600"/>
                <a:ext cx="917608" cy="198120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" name="Gruppieren 72">
              <a:extLst>
                <a:ext uri="{FF2B5EF4-FFF2-40B4-BE49-F238E27FC236}">
                  <a16:creationId xmlns:a16="http://schemas.microsoft.com/office/drawing/2014/main" xmlns="" id="{CDD1EFFA-89C7-1D41-87A2-AF5BA3B2B82E}"/>
                </a:ext>
              </a:extLst>
            </p:cNvPr>
            <p:cNvGrpSpPr/>
            <p:nvPr/>
          </p:nvGrpSpPr>
          <p:grpSpPr>
            <a:xfrm>
              <a:off x="1183259" y="1473774"/>
              <a:ext cx="2745613" cy="1981201"/>
              <a:chOff x="830961" y="1371600"/>
              <a:chExt cx="2745613" cy="1981201"/>
            </a:xfrm>
          </p:grpSpPr>
          <p:cxnSp>
            <p:nvCxnSpPr>
              <p:cNvPr id="74" name="Gerade Verbindung mit Pfeil 73">
                <a:extLst>
                  <a:ext uri="{FF2B5EF4-FFF2-40B4-BE49-F238E27FC236}">
                    <a16:creationId xmlns:a16="http://schemas.microsoft.com/office/drawing/2014/main" xmlns="" id="{FA35A248-9B58-4444-8877-02B6E617C415}"/>
                  </a:ext>
                </a:extLst>
              </p:cNvPr>
              <p:cNvCxnSpPr>
                <a:stCxn id="21" idx="2"/>
                <a:endCxn id="57" idx="0"/>
              </p:cNvCxnSpPr>
              <p:nvPr/>
            </p:nvCxnSpPr>
            <p:spPr>
              <a:xfrm>
                <a:off x="2659761" y="1371600"/>
                <a:ext cx="916813" cy="198120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Gerade Verbindung mit Pfeil 74">
                <a:extLst>
                  <a:ext uri="{FF2B5EF4-FFF2-40B4-BE49-F238E27FC236}">
                    <a16:creationId xmlns:a16="http://schemas.microsoft.com/office/drawing/2014/main" xmlns="" id="{94F523D3-8F11-E149-9C2F-015D403B1E99}"/>
                  </a:ext>
                </a:extLst>
              </p:cNvPr>
              <p:cNvCxnSpPr>
                <a:stCxn id="20" idx="2"/>
                <a:endCxn id="56" idx="0"/>
              </p:cNvCxnSpPr>
              <p:nvPr/>
            </p:nvCxnSpPr>
            <p:spPr>
              <a:xfrm>
                <a:off x="2050161" y="1371600"/>
                <a:ext cx="916813" cy="198120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Gerade Verbindung mit Pfeil 75">
                <a:extLst>
                  <a:ext uri="{FF2B5EF4-FFF2-40B4-BE49-F238E27FC236}">
                    <a16:creationId xmlns:a16="http://schemas.microsoft.com/office/drawing/2014/main" xmlns="" id="{FACCB647-3DC5-8B4F-9950-763B42DF9767}"/>
                  </a:ext>
                </a:extLst>
              </p:cNvPr>
              <p:cNvCxnSpPr>
                <a:stCxn id="19" idx="2"/>
                <a:endCxn id="55" idx="0"/>
              </p:cNvCxnSpPr>
              <p:nvPr/>
            </p:nvCxnSpPr>
            <p:spPr>
              <a:xfrm>
                <a:off x="1440561" y="1371600"/>
                <a:ext cx="916813" cy="198120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Gerade Verbindung mit Pfeil 76">
                <a:extLst>
                  <a:ext uri="{FF2B5EF4-FFF2-40B4-BE49-F238E27FC236}">
                    <a16:creationId xmlns:a16="http://schemas.microsoft.com/office/drawing/2014/main" xmlns="" id="{E8926EF6-8A7E-5641-94C3-F394FBAC367D}"/>
                  </a:ext>
                </a:extLst>
              </p:cNvPr>
              <p:cNvCxnSpPr>
                <a:stCxn id="18" idx="2"/>
                <a:endCxn id="54" idx="0"/>
              </p:cNvCxnSpPr>
              <p:nvPr/>
            </p:nvCxnSpPr>
            <p:spPr>
              <a:xfrm>
                <a:off x="830961" y="1371600"/>
                <a:ext cx="916813" cy="198120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8" name="Gruppieren 77">
              <a:extLst>
                <a:ext uri="{FF2B5EF4-FFF2-40B4-BE49-F238E27FC236}">
                  <a16:creationId xmlns:a16="http://schemas.microsoft.com/office/drawing/2014/main" xmlns="" id="{C58B2251-388E-2B4C-9EB3-AD71164B6D4D}"/>
                </a:ext>
              </a:extLst>
            </p:cNvPr>
            <p:cNvGrpSpPr/>
            <p:nvPr/>
          </p:nvGrpSpPr>
          <p:grpSpPr>
            <a:xfrm>
              <a:off x="1180846" y="2007174"/>
              <a:ext cx="2748026" cy="1981201"/>
              <a:chOff x="830166" y="1371600"/>
              <a:chExt cx="2748026" cy="1981201"/>
            </a:xfrm>
          </p:grpSpPr>
          <p:cxnSp>
            <p:nvCxnSpPr>
              <p:cNvPr id="79" name="Gerade Verbindung mit Pfeil 78">
                <a:extLst>
                  <a:ext uri="{FF2B5EF4-FFF2-40B4-BE49-F238E27FC236}">
                    <a16:creationId xmlns:a16="http://schemas.microsoft.com/office/drawing/2014/main" xmlns="" id="{90ED2937-B79D-584F-BD31-78B7AC87D79D}"/>
                  </a:ext>
                </a:extLst>
              </p:cNvPr>
              <p:cNvCxnSpPr>
                <a:stCxn id="25" idx="2"/>
                <a:endCxn id="62" idx="0"/>
              </p:cNvCxnSpPr>
              <p:nvPr/>
            </p:nvCxnSpPr>
            <p:spPr>
              <a:xfrm>
                <a:off x="2658966" y="1371600"/>
                <a:ext cx="919226" cy="198120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Gerade Verbindung mit Pfeil 79">
                <a:extLst>
                  <a:ext uri="{FF2B5EF4-FFF2-40B4-BE49-F238E27FC236}">
                    <a16:creationId xmlns:a16="http://schemas.microsoft.com/office/drawing/2014/main" xmlns="" id="{467079A1-33AC-0648-9A45-B06113A4C04B}"/>
                  </a:ext>
                </a:extLst>
              </p:cNvPr>
              <p:cNvCxnSpPr>
                <a:stCxn id="24" idx="2"/>
                <a:endCxn id="61" idx="0"/>
              </p:cNvCxnSpPr>
              <p:nvPr/>
            </p:nvCxnSpPr>
            <p:spPr>
              <a:xfrm>
                <a:off x="2049366" y="1371600"/>
                <a:ext cx="919226" cy="198120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Gerade Verbindung mit Pfeil 80">
                <a:extLst>
                  <a:ext uri="{FF2B5EF4-FFF2-40B4-BE49-F238E27FC236}">
                    <a16:creationId xmlns:a16="http://schemas.microsoft.com/office/drawing/2014/main" xmlns="" id="{094A7D9C-C45A-CA45-88C7-AE0E6B12B6FF}"/>
                  </a:ext>
                </a:extLst>
              </p:cNvPr>
              <p:cNvCxnSpPr>
                <a:stCxn id="23" idx="2"/>
                <a:endCxn id="60" idx="0"/>
              </p:cNvCxnSpPr>
              <p:nvPr/>
            </p:nvCxnSpPr>
            <p:spPr>
              <a:xfrm>
                <a:off x="1439766" y="1371600"/>
                <a:ext cx="919226" cy="198120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Gerade Verbindung mit Pfeil 81">
                <a:extLst>
                  <a:ext uri="{FF2B5EF4-FFF2-40B4-BE49-F238E27FC236}">
                    <a16:creationId xmlns:a16="http://schemas.microsoft.com/office/drawing/2014/main" xmlns="" id="{DDD5CC57-A56B-5043-81F6-C86CF1F98CDB}"/>
                  </a:ext>
                </a:extLst>
              </p:cNvPr>
              <p:cNvCxnSpPr>
                <a:stCxn id="22" idx="2"/>
                <a:endCxn id="59" idx="0"/>
              </p:cNvCxnSpPr>
              <p:nvPr/>
            </p:nvCxnSpPr>
            <p:spPr>
              <a:xfrm>
                <a:off x="830166" y="1371600"/>
                <a:ext cx="919226" cy="198120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3" name="Gruppieren 82">
              <a:extLst>
                <a:ext uri="{FF2B5EF4-FFF2-40B4-BE49-F238E27FC236}">
                  <a16:creationId xmlns:a16="http://schemas.microsoft.com/office/drawing/2014/main" xmlns="" id="{D4E2B5B8-1299-F244-AEF0-E5C16B032EC9}"/>
                </a:ext>
              </a:extLst>
            </p:cNvPr>
            <p:cNvGrpSpPr/>
            <p:nvPr/>
          </p:nvGrpSpPr>
          <p:grpSpPr>
            <a:xfrm>
              <a:off x="1866646" y="4431924"/>
              <a:ext cx="2285191" cy="685801"/>
              <a:chOff x="1519174" y="5105399"/>
              <a:chExt cx="2285191" cy="685801"/>
            </a:xfrm>
          </p:grpSpPr>
          <p:sp>
            <p:nvSpPr>
              <p:cNvPr id="84" name="Ellipse 109">
                <a:extLst>
                  <a:ext uri="{FF2B5EF4-FFF2-40B4-BE49-F238E27FC236}">
                    <a16:creationId xmlns:a16="http://schemas.microsoft.com/office/drawing/2014/main" xmlns="" id="{D666635A-66BB-E94D-8EA5-2D6DB517CFFE}"/>
                  </a:ext>
                </a:extLst>
              </p:cNvPr>
              <p:cNvSpPr/>
              <p:nvPr/>
            </p:nvSpPr>
            <p:spPr>
              <a:xfrm>
                <a:off x="1519174" y="5105401"/>
                <a:ext cx="457200" cy="68579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70000"/>
                  </a:lnSpc>
                </a:pPr>
                <a:r>
                  <a:rPr lang="de-DE" dirty="0">
                    <a:solidFill>
                      <a:prstClr val="black"/>
                    </a:solidFill>
                  </a:rPr>
                  <a:t>+</a:t>
                </a:r>
                <a:br>
                  <a:rPr lang="de-DE" dirty="0">
                    <a:solidFill>
                      <a:prstClr val="black"/>
                    </a:solidFill>
                  </a:rPr>
                </a:br>
                <a:r>
                  <a:rPr lang="de-DE" dirty="0">
                    <a:solidFill>
                      <a:prstClr val="black"/>
                    </a:solidFill>
                  </a:rPr>
                  <a:t>/</a:t>
                </a:r>
                <a:br>
                  <a:rPr lang="de-DE" dirty="0">
                    <a:solidFill>
                      <a:prstClr val="black"/>
                    </a:solidFill>
                  </a:rPr>
                </a:br>
                <a:r>
                  <a:rPr lang="de-DE" dirty="0">
                    <a:solidFill>
                      <a:prstClr val="black"/>
                    </a:solidFill>
                  </a:rPr>
                  <a:t>√</a:t>
                </a:r>
              </a:p>
            </p:txBody>
          </p:sp>
          <p:sp>
            <p:nvSpPr>
              <p:cNvPr id="85" name="Ellipse 117">
                <a:extLst>
                  <a:ext uri="{FF2B5EF4-FFF2-40B4-BE49-F238E27FC236}">
                    <a16:creationId xmlns:a16="http://schemas.microsoft.com/office/drawing/2014/main" xmlns="" id="{1FD18172-5FA8-2948-955E-BA2AAC6E7277}"/>
                  </a:ext>
                </a:extLst>
              </p:cNvPr>
              <p:cNvSpPr/>
              <p:nvPr/>
            </p:nvSpPr>
            <p:spPr>
              <a:xfrm>
                <a:off x="2127965" y="5105400"/>
                <a:ext cx="457200" cy="68579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70000"/>
                  </a:lnSpc>
                </a:pPr>
                <a:r>
                  <a:rPr lang="de-DE" dirty="0">
                    <a:solidFill>
                      <a:prstClr val="black"/>
                    </a:solidFill>
                  </a:rPr>
                  <a:t>+</a:t>
                </a:r>
                <a:br>
                  <a:rPr lang="de-DE" dirty="0">
                    <a:solidFill>
                      <a:prstClr val="black"/>
                    </a:solidFill>
                  </a:rPr>
                </a:br>
                <a:r>
                  <a:rPr lang="de-DE" dirty="0">
                    <a:solidFill>
                      <a:prstClr val="black"/>
                    </a:solidFill>
                  </a:rPr>
                  <a:t>/</a:t>
                </a:r>
                <a:br>
                  <a:rPr lang="de-DE" dirty="0">
                    <a:solidFill>
                      <a:prstClr val="black"/>
                    </a:solidFill>
                  </a:rPr>
                </a:br>
                <a:r>
                  <a:rPr lang="de-DE" dirty="0">
                    <a:solidFill>
                      <a:prstClr val="black"/>
                    </a:solidFill>
                  </a:rPr>
                  <a:t>√</a:t>
                </a:r>
              </a:p>
            </p:txBody>
          </p:sp>
          <p:sp>
            <p:nvSpPr>
              <p:cNvPr id="86" name="Ellipse 118">
                <a:extLst>
                  <a:ext uri="{FF2B5EF4-FFF2-40B4-BE49-F238E27FC236}">
                    <a16:creationId xmlns:a16="http://schemas.microsoft.com/office/drawing/2014/main" xmlns="" id="{2A400B31-6CF8-324D-9B6A-446C60626EEF}"/>
                  </a:ext>
                </a:extLst>
              </p:cNvPr>
              <p:cNvSpPr/>
              <p:nvPr/>
            </p:nvSpPr>
            <p:spPr>
              <a:xfrm>
                <a:off x="2748821" y="5105401"/>
                <a:ext cx="457200" cy="68579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70000"/>
                  </a:lnSpc>
                </a:pPr>
                <a:r>
                  <a:rPr lang="de-DE" dirty="0">
                    <a:solidFill>
                      <a:prstClr val="black"/>
                    </a:solidFill>
                  </a:rPr>
                  <a:t>+</a:t>
                </a:r>
                <a:br>
                  <a:rPr lang="de-DE" dirty="0">
                    <a:solidFill>
                      <a:prstClr val="black"/>
                    </a:solidFill>
                  </a:rPr>
                </a:br>
                <a:r>
                  <a:rPr lang="de-DE" dirty="0">
                    <a:solidFill>
                      <a:prstClr val="black"/>
                    </a:solidFill>
                  </a:rPr>
                  <a:t>/</a:t>
                </a:r>
                <a:br>
                  <a:rPr lang="de-DE" dirty="0">
                    <a:solidFill>
                      <a:prstClr val="black"/>
                    </a:solidFill>
                  </a:rPr>
                </a:br>
                <a:r>
                  <a:rPr lang="de-DE" dirty="0">
                    <a:solidFill>
                      <a:prstClr val="black"/>
                    </a:solidFill>
                  </a:rPr>
                  <a:t>√</a:t>
                </a:r>
              </a:p>
            </p:txBody>
          </p:sp>
          <p:sp>
            <p:nvSpPr>
              <p:cNvPr id="87" name="Ellipse 119">
                <a:extLst>
                  <a:ext uri="{FF2B5EF4-FFF2-40B4-BE49-F238E27FC236}">
                    <a16:creationId xmlns:a16="http://schemas.microsoft.com/office/drawing/2014/main" xmlns="" id="{5AE65925-859F-1446-9562-E7D4D2EB7EAB}"/>
                  </a:ext>
                </a:extLst>
              </p:cNvPr>
              <p:cNvSpPr/>
              <p:nvPr/>
            </p:nvSpPr>
            <p:spPr>
              <a:xfrm>
                <a:off x="3347165" y="5105399"/>
                <a:ext cx="457200" cy="68579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70000"/>
                  </a:lnSpc>
                </a:pPr>
                <a:r>
                  <a:rPr lang="de-DE" dirty="0">
                    <a:solidFill>
                      <a:prstClr val="black"/>
                    </a:solidFill>
                  </a:rPr>
                  <a:t>+</a:t>
                </a:r>
                <a:br>
                  <a:rPr lang="de-DE" dirty="0">
                    <a:solidFill>
                      <a:prstClr val="black"/>
                    </a:solidFill>
                  </a:rPr>
                </a:br>
                <a:r>
                  <a:rPr lang="de-DE" dirty="0">
                    <a:solidFill>
                      <a:prstClr val="black"/>
                    </a:solidFill>
                  </a:rPr>
                  <a:t>/</a:t>
                </a:r>
                <a:br>
                  <a:rPr lang="de-DE" dirty="0">
                    <a:solidFill>
                      <a:prstClr val="black"/>
                    </a:solidFill>
                  </a:rPr>
                </a:br>
                <a:r>
                  <a:rPr lang="de-DE" dirty="0">
                    <a:solidFill>
                      <a:prstClr val="black"/>
                    </a:solidFill>
                  </a:rPr>
                  <a:t>√</a:t>
                </a:r>
              </a:p>
            </p:txBody>
          </p:sp>
        </p:grpSp>
        <p:grpSp>
          <p:nvGrpSpPr>
            <p:cNvPr id="88" name="Gruppieren 87">
              <a:extLst>
                <a:ext uri="{FF2B5EF4-FFF2-40B4-BE49-F238E27FC236}">
                  <a16:creationId xmlns:a16="http://schemas.microsoft.com/office/drawing/2014/main" xmlns="" id="{2D2D82CE-59DA-7D40-A5C3-069A1A9D7C3B}"/>
                </a:ext>
              </a:extLst>
            </p:cNvPr>
            <p:cNvGrpSpPr/>
            <p:nvPr/>
          </p:nvGrpSpPr>
          <p:grpSpPr>
            <a:xfrm>
              <a:off x="1795272" y="5117723"/>
              <a:ext cx="2438400" cy="558267"/>
              <a:chOff x="1447800" y="5791198"/>
              <a:chExt cx="2438400" cy="558267"/>
            </a:xfrm>
          </p:grpSpPr>
          <p:grpSp>
            <p:nvGrpSpPr>
              <p:cNvPr id="89" name="Gruppieren 88">
                <a:extLst>
                  <a:ext uri="{FF2B5EF4-FFF2-40B4-BE49-F238E27FC236}">
                    <a16:creationId xmlns:a16="http://schemas.microsoft.com/office/drawing/2014/main" xmlns="" id="{F65481FC-E9C2-3548-BD64-EE5682747F25}"/>
                  </a:ext>
                </a:extLst>
              </p:cNvPr>
              <p:cNvGrpSpPr/>
              <p:nvPr/>
            </p:nvGrpSpPr>
            <p:grpSpPr>
              <a:xfrm>
                <a:off x="1742139" y="5791198"/>
                <a:ext cx="1833626" cy="304802"/>
                <a:chOff x="2658966" y="3733800"/>
                <a:chExt cx="1833626" cy="1828800"/>
              </a:xfrm>
            </p:grpSpPr>
            <p:cxnSp>
              <p:nvCxnSpPr>
                <p:cNvPr id="95" name="Gerade Verbindung mit Pfeil 94">
                  <a:extLst>
                    <a:ext uri="{FF2B5EF4-FFF2-40B4-BE49-F238E27FC236}">
                      <a16:creationId xmlns:a16="http://schemas.microsoft.com/office/drawing/2014/main" xmlns="" id="{019BBB14-C5AD-B444-A4BF-71FB37982CA4}"/>
                    </a:ext>
                  </a:extLst>
                </p:cNvPr>
                <p:cNvCxnSpPr>
                  <a:stCxn id="87" idx="4"/>
                </p:cNvCxnSpPr>
                <p:nvPr/>
              </p:nvCxnSpPr>
              <p:spPr>
                <a:xfrm flipH="1">
                  <a:off x="4486958" y="3733800"/>
                  <a:ext cx="5634" cy="1828800"/>
                </a:xfrm>
                <a:prstGeom prst="straightConnector1">
                  <a:avLst/>
                </a:prstGeom>
                <a:ln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Gerade Verbindung mit Pfeil 95">
                  <a:extLst>
                    <a:ext uri="{FF2B5EF4-FFF2-40B4-BE49-F238E27FC236}">
                      <a16:creationId xmlns:a16="http://schemas.microsoft.com/office/drawing/2014/main" xmlns="" id="{5D28804A-DEC2-9F41-B23E-E7D1D693319F}"/>
                    </a:ext>
                  </a:extLst>
                </p:cNvPr>
                <p:cNvCxnSpPr/>
                <p:nvPr/>
              </p:nvCxnSpPr>
              <p:spPr>
                <a:xfrm flipH="1">
                  <a:off x="2658966" y="3733800"/>
                  <a:ext cx="4826" cy="1828800"/>
                </a:xfrm>
                <a:prstGeom prst="straightConnector1">
                  <a:avLst/>
                </a:prstGeom>
                <a:ln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Gerade Verbindung mit Pfeil 96">
                  <a:extLst>
                    <a:ext uri="{FF2B5EF4-FFF2-40B4-BE49-F238E27FC236}">
                      <a16:creationId xmlns:a16="http://schemas.microsoft.com/office/drawing/2014/main" xmlns="" id="{9A66BEC8-5C58-AB4F-BB77-7A25436957DA}"/>
                    </a:ext>
                  </a:extLst>
                </p:cNvPr>
                <p:cNvCxnSpPr/>
                <p:nvPr/>
              </p:nvCxnSpPr>
              <p:spPr>
                <a:xfrm flipH="1">
                  <a:off x="3267757" y="3733800"/>
                  <a:ext cx="5635" cy="1828799"/>
                </a:xfrm>
                <a:prstGeom prst="straightConnector1">
                  <a:avLst/>
                </a:prstGeom>
                <a:ln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Gerade Verbindung mit Pfeil 97">
                  <a:extLst>
                    <a:ext uri="{FF2B5EF4-FFF2-40B4-BE49-F238E27FC236}">
                      <a16:creationId xmlns:a16="http://schemas.microsoft.com/office/drawing/2014/main" xmlns="" id="{3B380BC2-F90D-7D4B-8949-0CAAF4C38A51}"/>
                    </a:ext>
                  </a:extLst>
                </p:cNvPr>
                <p:cNvCxnSpPr/>
                <p:nvPr/>
              </p:nvCxnSpPr>
              <p:spPr>
                <a:xfrm>
                  <a:off x="3882992" y="3733800"/>
                  <a:ext cx="5621" cy="1828800"/>
                </a:xfrm>
                <a:prstGeom prst="straightConnector1">
                  <a:avLst/>
                </a:prstGeom>
                <a:ln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0" name="Gruppieren 89">
                <a:extLst>
                  <a:ext uri="{FF2B5EF4-FFF2-40B4-BE49-F238E27FC236}">
                    <a16:creationId xmlns:a16="http://schemas.microsoft.com/office/drawing/2014/main" xmlns="" id="{521673A4-43BB-EE4C-8785-9D1CE41B9C20}"/>
                  </a:ext>
                </a:extLst>
              </p:cNvPr>
              <p:cNvGrpSpPr/>
              <p:nvPr/>
            </p:nvGrpSpPr>
            <p:grpSpPr>
              <a:xfrm>
                <a:off x="1447800" y="6120865"/>
                <a:ext cx="2438400" cy="228600"/>
                <a:chOff x="1139792" y="3810000"/>
                <a:chExt cx="2438400" cy="228600"/>
              </a:xfrm>
              <a:solidFill>
                <a:schemeClr val="bg1">
                  <a:lumMod val="65000"/>
                </a:schemeClr>
              </a:solidFill>
            </p:grpSpPr>
            <p:sp>
              <p:nvSpPr>
                <p:cNvPr id="91" name="Rechteck 90">
                  <a:extLst>
                    <a:ext uri="{FF2B5EF4-FFF2-40B4-BE49-F238E27FC236}">
                      <a16:creationId xmlns:a16="http://schemas.microsoft.com/office/drawing/2014/main" xmlns="" id="{620BC978-F64E-AC47-B276-C28712B9FDAD}"/>
                    </a:ext>
                  </a:extLst>
                </p:cNvPr>
                <p:cNvSpPr/>
                <p:nvPr/>
              </p:nvSpPr>
              <p:spPr>
                <a:xfrm>
                  <a:off x="1139792" y="3810000"/>
                  <a:ext cx="609600" cy="228600"/>
                </a:xfrm>
                <a:prstGeom prst="rect">
                  <a:avLst/>
                </a:prstGeom>
                <a:grpFill/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2" name="Rechteck 91">
                  <a:extLst>
                    <a:ext uri="{FF2B5EF4-FFF2-40B4-BE49-F238E27FC236}">
                      <a16:creationId xmlns:a16="http://schemas.microsoft.com/office/drawing/2014/main" xmlns="" id="{006A1FC1-7893-C146-BDB5-5DE598A88547}"/>
                    </a:ext>
                  </a:extLst>
                </p:cNvPr>
                <p:cNvSpPr/>
                <p:nvPr/>
              </p:nvSpPr>
              <p:spPr>
                <a:xfrm>
                  <a:off x="1749392" y="3810000"/>
                  <a:ext cx="609600" cy="228600"/>
                </a:xfrm>
                <a:prstGeom prst="rect">
                  <a:avLst/>
                </a:prstGeom>
                <a:grpFill/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3" name="Rechteck 92">
                  <a:extLst>
                    <a:ext uri="{FF2B5EF4-FFF2-40B4-BE49-F238E27FC236}">
                      <a16:creationId xmlns:a16="http://schemas.microsoft.com/office/drawing/2014/main" xmlns="" id="{9EBBB031-62C3-324C-831D-AF2E1173D880}"/>
                    </a:ext>
                  </a:extLst>
                </p:cNvPr>
                <p:cNvSpPr/>
                <p:nvPr/>
              </p:nvSpPr>
              <p:spPr>
                <a:xfrm>
                  <a:off x="2358992" y="3810000"/>
                  <a:ext cx="609600" cy="228600"/>
                </a:xfrm>
                <a:prstGeom prst="rect">
                  <a:avLst/>
                </a:prstGeom>
                <a:grpFill/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4" name="Rechteck 93">
                  <a:extLst>
                    <a:ext uri="{FF2B5EF4-FFF2-40B4-BE49-F238E27FC236}">
                      <a16:creationId xmlns:a16="http://schemas.microsoft.com/office/drawing/2014/main" xmlns="" id="{149F5493-FC1C-3841-A2D3-31D15EE8ABC1}"/>
                    </a:ext>
                  </a:extLst>
                </p:cNvPr>
                <p:cNvSpPr/>
                <p:nvPr/>
              </p:nvSpPr>
              <p:spPr>
                <a:xfrm>
                  <a:off x="2968592" y="3810000"/>
                  <a:ext cx="609600" cy="228600"/>
                </a:xfrm>
                <a:prstGeom prst="rect">
                  <a:avLst/>
                </a:prstGeom>
                <a:grpFill/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solidFill>
                      <a:prstClr val="white"/>
                    </a:solidFill>
                  </a:endParaRPr>
                </a:p>
              </p:txBody>
            </p:sp>
          </p:grpSp>
        </p:grpSp>
        <p:grpSp>
          <p:nvGrpSpPr>
            <p:cNvPr id="99" name="Gruppieren 98">
              <a:extLst>
                <a:ext uri="{FF2B5EF4-FFF2-40B4-BE49-F238E27FC236}">
                  <a16:creationId xmlns:a16="http://schemas.microsoft.com/office/drawing/2014/main" xmlns="" id="{DE2F4027-325B-074C-9A44-0BC5274CEE91}"/>
                </a:ext>
              </a:extLst>
            </p:cNvPr>
            <p:cNvGrpSpPr/>
            <p:nvPr/>
          </p:nvGrpSpPr>
          <p:grpSpPr>
            <a:xfrm>
              <a:off x="2100073" y="398071"/>
              <a:ext cx="3403260" cy="1990103"/>
              <a:chOff x="-740276" y="1295399"/>
              <a:chExt cx="3403260" cy="1990103"/>
            </a:xfrm>
          </p:grpSpPr>
          <p:cxnSp>
            <p:nvCxnSpPr>
              <p:cNvPr id="100" name="Gerade Verbindung mit Pfeil 99">
                <a:extLst>
                  <a:ext uri="{FF2B5EF4-FFF2-40B4-BE49-F238E27FC236}">
                    <a16:creationId xmlns:a16="http://schemas.microsoft.com/office/drawing/2014/main" xmlns="" id="{EAD3BE41-3131-ED4E-820B-E7EC279CCB93}"/>
                  </a:ext>
                </a:extLst>
              </p:cNvPr>
              <p:cNvCxnSpPr>
                <a:endCxn id="47" idx="0"/>
              </p:cNvCxnSpPr>
              <p:nvPr/>
            </p:nvCxnSpPr>
            <p:spPr>
              <a:xfrm rot="5400000">
                <a:off x="880702" y="1503221"/>
                <a:ext cx="1990103" cy="157446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Gerade Verbindung mit Pfeil 100">
                <a:extLst>
                  <a:ext uri="{FF2B5EF4-FFF2-40B4-BE49-F238E27FC236}">
                    <a16:creationId xmlns:a16="http://schemas.microsoft.com/office/drawing/2014/main" xmlns="" id="{1E9A1297-DB36-5F4D-B2C5-2D81BEBC02EF}"/>
                  </a:ext>
                </a:extLst>
              </p:cNvPr>
              <p:cNvCxnSpPr>
                <a:endCxn id="46" idx="0"/>
              </p:cNvCxnSpPr>
              <p:nvPr/>
            </p:nvCxnSpPr>
            <p:spPr>
              <a:xfrm rot="5400000">
                <a:off x="271102" y="1503221"/>
                <a:ext cx="1990103" cy="157446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Gerade Verbindung mit Pfeil 101">
                <a:extLst>
                  <a:ext uri="{FF2B5EF4-FFF2-40B4-BE49-F238E27FC236}">
                    <a16:creationId xmlns:a16="http://schemas.microsoft.com/office/drawing/2014/main" xmlns="" id="{71F01553-EF86-6D4F-9E3C-7D87E151D453}"/>
                  </a:ext>
                </a:extLst>
              </p:cNvPr>
              <p:cNvCxnSpPr>
                <a:endCxn id="45" idx="0"/>
              </p:cNvCxnSpPr>
              <p:nvPr/>
            </p:nvCxnSpPr>
            <p:spPr>
              <a:xfrm rot="5400000">
                <a:off x="-338498" y="1503221"/>
                <a:ext cx="1990103" cy="157446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Gerade Verbindung mit Pfeil 102">
                <a:extLst>
                  <a:ext uri="{FF2B5EF4-FFF2-40B4-BE49-F238E27FC236}">
                    <a16:creationId xmlns:a16="http://schemas.microsoft.com/office/drawing/2014/main" xmlns="" id="{FF45F702-BACE-BF47-B785-770EB966B297}"/>
                  </a:ext>
                </a:extLst>
              </p:cNvPr>
              <p:cNvCxnSpPr>
                <a:endCxn id="44" idx="0"/>
              </p:cNvCxnSpPr>
              <p:nvPr/>
            </p:nvCxnSpPr>
            <p:spPr>
              <a:xfrm rot="5400000">
                <a:off x="-948098" y="1503221"/>
                <a:ext cx="1990103" cy="157446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4" name="Gruppieren 103">
              <a:extLst>
                <a:ext uri="{FF2B5EF4-FFF2-40B4-BE49-F238E27FC236}">
                  <a16:creationId xmlns:a16="http://schemas.microsoft.com/office/drawing/2014/main" xmlns="" id="{497E1028-8A8A-AD44-8A67-00139F345BD0}"/>
                </a:ext>
              </a:extLst>
            </p:cNvPr>
            <p:cNvGrpSpPr/>
            <p:nvPr/>
          </p:nvGrpSpPr>
          <p:grpSpPr>
            <a:xfrm>
              <a:off x="2100073" y="931471"/>
              <a:ext cx="3404878" cy="1990103"/>
              <a:chOff x="-745911" y="1371599"/>
              <a:chExt cx="3404878" cy="1990103"/>
            </a:xfrm>
          </p:grpSpPr>
          <p:cxnSp>
            <p:nvCxnSpPr>
              <p:cNvPr id="105" name="Gerade Verbindung mit Pfeil 104">
                <a:extLst>
                  <a:ext uri="{FF2B5EF4-FFF2-40B4-BE49-F238E27FC236}">
                    <a16:creationId xmlns:a16="http://schemas.microsoft.com/office/drawing/2014/main" xmlns="" id="{F8855134-F556-7E4F-8F2B-675EB5692025}"/>
                  </a:ext>
                </a:extLst>
              </p:cNvPr>
              <p:cNvCxnSpPr>
                <a:endCxn id="52" idx="0"/>
              </p:cNvCxnSpPr>
              <p:nvPr/>
            </p:nvCxnSpPr>
            <p:spPr>
              <a:xfrm rot="5400000">
                <a:off x="875876" y="1578612"/>
                <a:ext cx="1990103" cy="157607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Gerade Verbindung mit Pfeil 105">
                <a:extLst>
                  <a:ext uri="{FF2B5EF4-FFF2-40B4-BE49-F238E27FC236}">
                    <a16:creationId xmlns:a16="http://schemas.microsoft.com/office/drawing/2014/main" xmlns="" id="{7E692669-7B30-FB43-9AAA-2A2916EB0013}"/>
                  </a:ext>
                </a:extLst>
              </p:cNvPr>
              <p:cNvCxnSpPr>
                <a:endCxn id="51" idx="0"/>
              </p:cNvCxnSpPr>
              <p:nvPr/>
            </p:nvCxnSpPr>
            <p:spPr>
              <a:xfrm rot="5400000">
                <a:off x="266276" y="1578612"/>
                <a:ext cx="1990103" cy="157607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Gerade Verbindung mit Pfeil 106">
                <a:extLst>
                  <a:ext uri="{FF2B5EF4-FFF2-40B4-BE49-F238E27FC236}">
                    <a16:creationId xmlns:a16="http://schemas.microsoft.com/office/drawing/2014/main" xmlns="" id="{CF18CDBB-FEAA-3940-B6E5-7B4FC39C6DED}"/>
                  </a:ext>
                </a:extLst>
              </p:cNvPr>
              <p:cNvCxnSpPr>
                <a:endCxn id="50" idx="0"/>
              </p:cNvCxnSpPr>
              <p:nvPr/>
            </p:nvCxnSpPr>
            <p:spPr>
              <a:xfrm rot="5400000">
                <a:off x="-343324" y="1578612"/>
                <a:ext cx="1990103" cy="157607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Gerade Verbindung mit Pfeil 107">
                <a:extLst>
                  <a:ext uri="{FF2B5EF4-FFF2-40B4-BE49-F238E27FC236}">
                    <a16:creationId xmlns:a16="http://schemas.microsoft.com/office/drawing/2014/main" xmlns="" id="{55BF7438-7B14-4945-BE6E-02F986AFC052}"/>
                  </a:ext>
                </a:extLst>
              </p:cNvPr>
              <p:cNvCxnSpPr>
                <a:endCxn id="49" idx="0"/>
              </p:cNvCxnSpPr>
              <p:nvPr/>
            </p:nvCxnSpPr>
            <p:spPr>
              <a:xfrm rot="5400000">
                <a:off x="-952924" y="1578612"/>
                <a:ext cx="1990103" cy="157607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9" name="Gruppieren 108">
              <a:extLst>
                <a:ext uri="{FF2B5EF4-FFF2-40B4-BE49-F238E27FC236}">
                  <a16:creationId xmlns:a16="http://schemas.microsoft.com/office/drawing/2014/main" xmlns="" id="{C6248A35-D772-E743-97C9-881466357E0E}"/>
                </a:ext>
              </a:extLst>
            </p:cNvPr>
            <p:cNvGrpSpPr/>
            <p:nvPr/>
          </p:nvGrpSpPr>
          <p:grpSpPr>
            <a:xfrm>
              <a:off x="2100073" y="1464872"/>
              <a:ext cx="3405673" cy="1990103"/>
              <a:chOff x="-745911" y="1371600"/>
              <a:chExt cx="3405673" cy="1990103"/>
            </a:xfrm>
          </p:grpSpPr>
          <p:cxnSp>
            <p:nvCxnSpPr>
              <p:cNvPr id="110" name="Gerade Verbindung mit Pfeil 109">
                <a:extLst>
                  <a:ext uri="{FF2B5EF4-FFF2-40B4-BE49-F238E27FC236}">
                    <a16:creationId xmlns:a16="http://schemas.microsoft.com/office/drawing/2014/main" xmlns="" id="{9E2AB30A-B0A2-AF43-B223-4C9BE7F0DBC8}"/>
                  </a:ext>
                </a:extLst>
              </p:cNvPr>
              <p:cNvCxnSpPr>
                <a:endCxn id="57" idx="0"/>
              </p:cNvCxnSpPr>
              <p:nvPr/>
            </p:nvCxnSpPr>
            <p:spPr>
              <a:xfrm rot="5400000">
                <a:off x="876274" y="1578215"/>
                <a:ext cx="1990103" cy="157687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Gerade Verbindung mit Pfeil 110">
                <a:extLst>
                  <a:ext uri="{FF2B5EF4-FFF2-40B4-BE49-F238E27FC236}">
                    <a16:creationId xmlns:a16="http://schemas.microsoft.com/office/drawing/2014/main" xmlns="" id="{6A34BF48-3203-3545-A9FA-62F3321DDF7E}"/>
                  </a:ext>
                </a:extLst>
              </p:cNvPr>
              <p:cNvCxnSpPr>
                <a:endCxn id="56" idx="0"/>
              </p:cNvCxnSpPr>
              <p:nvPr/>
            </p:nvCxnSpPr>
            <p:spPr>
              <a:xfrm rot="5400000">
                <a:off x="266674" y="1578215"/>
                <a:ext cx="1990103" cy="157687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Gerade Verbindung mit Pfeil 111">
                <a:extLst>
                  <a:ext uri="{FF2B5EF4-FFF2-40B4-BE49-F238E27FC236}">
                    <a16:creationId xmlns:a16="http://schemas.microsoft.com/office/drawing/2014/main" xmlns="" id="{3AD472BC-5601-CB47-899C-D85FECD46467}"/>
                  </a:ext>
                </a:extLst>
              </p:cNvPr>
              <p:cNvCxnSpPr>
                <a:endCxn id="55" idx="0"/>
              </p:cNvCxnSpPr>
              <p:nvPr/>
            </p:nvCxnSpPr>
            <p:spPr>
              <a:xfrm rot="5400000">
                <a:off x="-342926" y="1578215"/>
                <a:ext cx="1990103" cy="157687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Gerade Verbindung mit Pfeil 112">
                <a:extLst>
                  <a:ext uri="{FF2B5EF4-FFF2-40B4-BE49-F238E27FC236}">
                    <a16:creationId xmlns:a16="http://schemas.microsoft.com/office/drawing/2014/main" xmlns="" id="{F6D4CFD0-9431-FA41-8973-CB2498A40979}"/>
                  </a:ext>
                </a:extLst>
              </p:cNvPr>
              <p:cNvCxnSpPr>
                <a:endCxn id="54" idx="0"/>
              </p:cNvCxnSpPr>
              <p:nvPr/>
            </p:nvCxnSpPr>
            <p:spPr>
              <a:xfrm rot="5400000">
                <a:off x="-952526" y="1578215"/>
                <a:ext cx="1990103" cy="157687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uppieren 113">
              <a:extLst>
                <a:ext uri="{FF2B5EF4-FFF2-40B4-BE49-F238E27FC236}">
                  <a16:creationId xmlns:a16="http://schemas.microsoft.com/office/drawing/2014/main" xmlns="" id="{3420F0EB-A070-A346-B977-3E3339E675C5}"/>
                </a:ext>
              </a:extLst>
            </p:cNvPr>
            <p:cNvGrpSpPr/>
            <p:nvPr/>
          </p:nvGrpSpPr>
          <p:grpSpPr>
            <a:xfrm>
              <a:off x="2100073" y="1998271"/>
              <a:ext cx="3403260" cy="1990103"/>
              <a:chOff x="-744293" y="1371599"/>
              <a:chExt cx="3403260" cy="1990103"/>
            </a:xfrm>
          </p:grpSpPr>
          <p:cxnSp>
            <p:nvCxnSpPr>
              <p:cNvPr id="115" name="Gerade Verbindung mit Pfeil 114">
                <a:extLst>
                  <a:ext uri="{FF2B5EF4-FFF2-40B4-BE49-F238E27FC236}">
                    <a16:creationId xmlns:a16="http://schemas.microsoft.com/office/drawing/2014/main" xmlns="" id="{6ACE34A7-296E-CC49-912E-D347BAEC7659}"/>
                  </a:ext>
                </a:extLst>
              </p:cNvPr>
              <p:cNvCxnSpPr>
                <a:endCxn id="62" idx="0"/>
              </p:cNvCxnSpPr>
              <p:nvPr/>
            </p:nvCxnSpPr>
            <p:spPr>
              <a:xfrm rot="5400000">
                <a:off x="876685" y="1579421"/>
                <a:ext cx="1990103" cy="157446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Gerade Verbindung mit Pfeil 115">
                <a:extLst>
                  <a:ext uri="{FF2B5EF4-FFF2-40B4-BE49-F238E27FC236}">
                    <a16:creationId xmlns:a16="http://schemas.microsoft.com/office/drawing/2014/main" xmlns="" id="{7AD308A0-A21A-F24C-89F5-E3E953377577}"/>
                  </a:ext>
                </a:extLst>
              </p:cNvPr>
              <p:cNvCxnSpPr>
                <a:endCxn id="61" idx="0"/>
              </p:cNvCxnSpPr>
              <p:nvPr/>
            </p:nvCxnSpPr>
            <p:spPr>
              <a:xfrm rot="5400000">
                <a:off x="267085" y="1579421"/>
                <a:ext cx="1990103" cy="157446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Gerade Verbindung mit Pfeil 116">
                <a:extLst>
                  <a:ext uri="{FF2B5EF4-FFF2-40B4-BE49-F238E27FC236}">
                    <a16:creationId xmlns:a16="http://schemas.microsoft.com/office/drawing/2014/main" xmlns="" id="{0386F4B5-0782-784A-A288-4A4642B11295}"/>
                  </a:ext>
                </a:extLst>
              </p:cNvPr>
              <p:cNvCxnSpPr>
                <a:endCxn id="60" idx="0"/>
              </p:cNvCxnSpPr>
              <p:nvPr/>
            </p:nvCxnSpPr>
            <p:spPr>
              <a:xfrm rot="5400000">
                <a:off x="-342515" y="1579421"/>
                <a:ext cx="1990103" cy="157446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Gerade Verbindung mit Pfeil 117">
                <a:extLst>
                  <a:ext uri="{FF2B5EF4-FFF2-40B4-BE49-F238E27FC236}">
                    <a16:creationId xmlns:a16="http://schemas.microsoft.com/office/drawing/2014/main" xmlns="" id="{B1D30D1F-3CC2-9940-9B95-0979EAC7C70F}"/>
                  </a:ext>
                </a:extLst>
              </p:cNvPr>
              <p:cNvCxnSpPr>
                <a:endCxn id="59" idx="0"/>
              </p:cNvCxnSpPr>
              <p:nvPr/>
            </p:nvCxnSpPr>
            <p:spPr>
              <a:xfrm rot="5400000">
                <a:off x="-952115" y="1579421"/>
                <a:ext cx="1990103" cy="157446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9" name="Gruppieren 118">
              <a:extLst>
                <a:ext uri="{FF2B5EF4-FFF2-40B4-BE49-F238E27FC236}">
                  <a16:creationId xmlns:a16="http://schemas.microsoft.com/office/drawing/2014/main" xmlns="" id="{0E0CA6A4-55A0-F14E-AFD4-8992DCE072F2}"/>
                </a:ext>
              </a:extLst>
            </p:cNvPr>
            <p:cNvGrpSpPr/>
            <p:nvPr/>
          </p:nvGrpSpPr>
          <p:grpSpPr>
            <a:xfrm>
              <a:off x="5917191" y="164725"/>
              <a:ext cx="2440813" cy="1828800"/>
              <a:chOff x="528574" y="838200"/>
              <a:chExt cx="2440813" cy="1828800"/>
            </a:xfrm>
          </p:grpSpPr>
          <p:sp>
            <p:nvSpPr>
              <p:cNvPr id="120" name="Rechteck 119">
                <a:extLst>
                  <a:ext uri="{FF2B5EF4-FFF2-40B4-BE49-F238E27FC236}">
                    <a16:creationId xmlns:a16="http://schemas.microsoft.com/office/drawing/2014/main" xmlns="" id="{27F6B535-D1C3-264C-992F-DF26DBD20737}"/>
                  </a:ext>
                </a:extLst>
              </p:cNvPr>
              <p:cNvSpPr/>
              <p:nvPr/>
            </p:nvSpPr>
            <p:spPr>
              <a:xfrm>
                <a:off x="528574" y="838200"/>
                <a:ext cx="609600" cy="228600"/>
              </a:xfrm>
              <a:prstGeom prst="rect">
                <a:avLst/>
              </a:prstGeom>
              <a:solidFill>
                <a:srgbClr val="FFFF00"/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121" name="Rechteck 120">
                <a:extLst>
                  <a:ext uri="{FF2B5EF4-FFF2-40B4-BE49-F238E27FC236}">
                    <a16:creationId xmlns:a16="http://schemas.microsoft.com/office/drawing/2014/main" xmlns="" id="{CE3CFD5B-2E64-6F40-8580-87761C4543A0}"/>
                  </a:ext>
                </a:extLst>
              </p:cNvPr>
              <p:cNvSpPr/>
              <p:nvPr/>
            </p:nvSpPr>
            <p:spPr>
              <a:xfrm>
                <a:off x="1138174" y="838200"/>
                <a:ext cx="609600" cy="228600"/>
              </a:xfrm>
              <a:prstGeom prst="rect">
                <a:avLst/>
              </a:prstGeom>
              <a:solidFill>
                <a:srgbClr val="FFFF00"/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122" name="Rechteck 121">
                <a:extLst>
                  <a:ext uri="{FF2B5EF4-FFF2-40B4-BE49-F238E27FC236}">
                    <a16:creationId xmlns:a16="http://schemas.microsoft.com/office/drawing/2014/main" xmlns="" id="{4C29EF43-3CDD-2244-8D32-FF44BD53AD9B}"/>
                  </a:ext>
                </a:extLst>
              </p:cNvPr>
              <p:cNvSpPr/>
              <p:nvPr/>
            </p:nvSpPr>
            <p:spPr>
              <a:xfrm>
                <a:off x="1747774" y="838200"/>
                <a:ext cx="609600" cy="228600"/>
              </a:xfrm>
              <a:prstGeom prst="rect">
                <a:avLst/>
              </a:prstGeom>
              <a:solidFill>
                <a:srgbClr val="FFFF00"/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123" name="Rechteck 122">
                <a:extLst>
                  <a:ext uri="{FF2B5EF4-FFF2-40B4-BE49-F238E27FC236}">
                    <a16:creationId xmlns:a16="http://schemas.microsoft.com/office/drawing/2014/main" xmlns="" id="{80B2BD10-3A29-204C-A94F-65C1D0223E36}"/>
                  </a:ext>
                </a:extLst>
              </p:cNvPr>
              <p:cNvSpPr/>
              <p:nvPr/>
            </p:nvSpPr>
            <p:spPr>
              <a:xfrm>
                <a:off x="2357374" y="838200"/>
                <a:ext cx="609600" cy="228600"/>
              </a:xfrm>
              <a:prstGeom prst="rect">
                <a:avLst/>
              </a:prstGeom>
              <a:solidFill>
                <a:srgbClr val="FFFF00"/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124" name="Rechteck 123">
                <a:extLst>
                  <a:ext uri="{FF2B5EF4-FFF2-40B4-BE49-F238E27FC236}">
                    <a16:creationId xmlns:a16="http://schemas.microsoft.com/office/drawing/2014/main" xmlns="" id="{8D3E1EAA-8852-0C45-9FD1-7B20867C0C2C}"/>
                  </a:ext>
                </a:extLst>
              </p:cNvPr>
              <p:cNvSpPr/>
              <p:nvPr/>
            </p:nvSpPr>
            <p:spPr>
              <a:xfrm>
                <a:off x="530192" y="1371600"/>
                <a:ext cx="609600" cy="228600"/>
              </a:xfrm>
              <a:prstGeom prst="rect">
                <a:avLst/>
              </a:prstGeom>
              <a:solidFill>
                <a:srgbClr val="FF0000"/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125" name="Rechteck 124">
                <a:extLst>
                  <a:ext uri="{FF2B5EF4-FFF2-40B4-BE49-F238E27FC236}">
                    <a16:creationId xmlns:a16="http://schemas.microsoft.com/office/drawing/2014/main" xmlns="" id="{1490A40E-B36F-9F42-A974-E3D292C3D38F}"/>
                  </a:ext>
                </a:extLst>
              </p:cNvPr>
              <p:cNvSpPr/>
              <p:nvPr/>
            </p:nvSpPr>
            <p:spPr>
              <a:xfrm>
                <a:off x="1139792" y="1371600"/>
                <a:ext cx="609600" cy="228600"/>
              </a:xfrm>
              <a:prstGeom prst="rect">
                <a:avLst/>
              </a:prstGeom>
              <a:solidFill>
                <a:srgbClr val="FF0000"/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126" name="Rechteck 125">
                <a:extLst>
                  <a:ext uri="{FF2B5EF4-FFF2-40B4-BE49-F238E27FC236}">
                    <a16:creationId xmlns:a16="http://schemas.microsoft.com/office/drawing/2014/main" xmlns="" id="{ECDE02A1-64FE-C746-AE08-A1B8439602AC}"/>
                  </a:ext>
                </a:extLst>
              </p:cNvPr>
              <p:cNvSpPr/>
              <p:nvPr/>
            </p:nvSpPr>
            <p:spPr>
              <a:xfrm>
                <a:off x="1749392" y="1371600"/>
                <a:ext cx="609600" cy="228600"/>
              </a:xfrm>
              <a:prstGeom prst="rect">
                <a:avLst/>
              </a:prstGeom>
              <a:solidFill>
                <a:srgbClr val="FF0000"/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127" name="Rechteck 126">
                <a:extLst>
                  <a:ext uri="{FF2B5EF4-FFF2-40B4-BE49-F238E27FC236}">
                    <a16:creationId xmlns:a16="http://schemas.microsoft.com/office/drawing/2014/main" xmlns="" id="{F7D5CF62-BD97-A74F-BC77-DFFF1E6AB866}"/>
                  </a:ext>
                </a:extLst>
              </p:cNvPr>
              <p:cNvSpPr/>
              <p:nvPr/>
            </p:nvSpPr>
            <p:spPr>
              <a:xfrm>
                <a:off x="2358992" y="1371600"/>
                <a:ext cx="609600" cy="228600"/>
              </a:xfrm>
              <a:prstGeom prst="rect">
                <a:avLst/>
              </a:prstGeom>
              <a:solidFill>
                <a:srgbClr val="FF0000"/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128" name="Rechteck 127">
                <a:extLst>
                  <a:ext uri="{FF2B5EF4-FFF2-40B4-BE49-F238E27FC236}">
                    <a16:creationId xmlns:a16="http://schemas.microsoft.com/office/drawing/2014/main" xmlns="" id="{3E07000F-5568-BC47-8754-73944CA6CABD}"/>
                  </a:ext>
                </a:extLst>
              </p:cNvPr>
              <p:cNvSpPr/>
              <p:nvPr/>
            </p:nvSpPr>
            <p:spPr>
              <a:xfrm>
                <a:off x="530987" y="1905000"/>
                <a:ext cx="609600" cy="228600"/>
              </a:xfrm>
              <a:prstGeom prst="rect">
                <a:avLst/>
              </a:prstGeom>
              <a:solidFill>
                <a:srgbClr val="00B050"/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129" name="Rechteck 128">
                <a:extLst>
                  <a:ext uri="{FF2B5EF4-FFF2-40B4-BE49-F238E27FC236}">
                    <a16:creationId xmlns:a16="http://schemas.microsoft.com/office/drawing/2014/main" xmlns="" id="{144A855E-DDFB-E647-9E9A-1FA5F004EA19}"/>
                  </a:ext>
                </a:extLst>
              </p:cNvPr>
              <p:cNvSpPr/>
              <p:nvPr/>
            </p:nvSpPr>
            <p:spPr>
              <a:xfrm>
                <a:off x="1140587" y="1905000"/>
                <a:ext cx="609600" cy="228600"/>
              </a:xfrm>
              <a:prstGeom prst="rect">
                <a:avLst/>
              </a:prstGeom>
              <a:solidFill>
                <a:srgbClr val="00B050"/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130" name="Rechteck 129">
                <a:extLst>
                  <a:ext uri="{FF2B5EF4-FFF2-40B4-BE49-F238E27FC236}">
                    <a16:creationId xmlns:a16="http://schemas.microsoft.com/office/drawing/2014/main" xmlns="" id="{42DD2C78-C0F3-2849-AE24-CF860144BF41}"/>
                  </a:ext>
                </a:extLst>
              </p:cNvPr>
              <p:cNvSpPr/>
              <p:nvPr/>
            </p:nvSpPr>
            <p:spPr>
              <a:xfrm>
                <a:off x="1750187" y="1905000"/>
                <a:ext cx="609600" cy="228600"/>
              </a:xfrm>
              <a:prstGeom prst="rect">
                <a:avLst/>
              </a:prstGeom>
              <a:solidFill>
                <a:srgbClr val="00B050"/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131" name="Rechteck 130">
                <a:extLst>
                  <a:ext uri="{FF2B5EF4-FFF2-40B4-BE49-F238E27FC236}">
                    <a16:creationId xmlns:a16="http://schemas.microsoft.com/office/drawing/2014/main" xmlns="" id="{3A9F15A0-23BB-DF46-ABA3-BE3E1CB66CAF}"/>
                  </a:ext>
                </a:extLst>
              </p:cNvPr>
              <p:cNvSpPr/>
              <p:nvPr/>
            </p:nvSpPr>
            <p:spPr>
              <a:xfrm>
                <a:off x="2359787" y="1905000"/>
                <a:ext cx="609600" cy="228600"/>
              </a:xfrm>
              <a:prstGeom prst="rect">
                <a:avLst/>
              </a:prstGeom>
              <a:solidFill>
                <a:srgbClr val="00B050"/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132" name="Rechteck 131">
                <a:extLst>
                  <a:ext uri="{FF2B5EF4-FFF2-40B4-BE49-F238E27FC236}">
                    <a16:creationId xmlns:a16="http://schemas.microsoft.com/office/drawing/2014/main" xmlns="" id="{5D52A34E-A462-E841-800E-3E16785C72C6}"/>
                  </a:ext>
                </a:extLst>
              </p:cNvPr>
              <p:cNvSpPr/>
              <p:nvPr/>
            </p:nvSpPr>
            <p:spPr>
              <a:xfrm>
                <a:off x="528574" y="2438400"/>
                <a:ext cx="609600" cy="228600"/>
              </a:xfrm>
              <a:prstGeom prst="rect">
                <a:avLst/>
              </a:prstGeom>
              <a:solidFill>
                <a:srgbClr val="0070C0"/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133" name="Rechteck 132">
                <a:extLst>
                  <a:ext uri="{FF2B5EF4-FFF2-40B4-BE49-F238E27FC236}">
                    <a16:creationId xmlns:a16="http://schemas.microsoft.com/office/drawing/2014/main" xmlns="" id="{1A655FFC-3355-144D-8E4B-DADAA6BD6F08}"/>
                  </a:ext>
                </a:extLst>
              </p:cNvPr>
              <p:cNvSpPr/>
              <p:nvPr/>
            </p:nvSpPr>
            <p:spPr>
              <a:xfrm>
                <a:off x="1138174" y="2438400"/>
                <a:ext cx="609600" cy="228600"/>
              </a:xfrm>
              <a:prstGeom prst="rect">
                <a:avLst/>
              </a:prstGeom>
              <a:solidFill>
                <a:srgbClr val="0070C0"/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134" name="Rechteck 133">
                <a:extLst>
                  <a:ext uri="{FF2B5EF4-FFF2-40B4-BE49-F238E27FC236}">
                    <a16:creationId xmlns:a16="http://schemas.microsoft.com/office/drawing/2014/main" xmlns="" id="{FA3B84AA-99F7-6B43-ADE7-7AA36D2D61E7}"/>
                  </a:ext>
                </a:extLst>
              </p:cNvPr>
              <p:cNvSpPr/>
              <p:nvPr/>
            </p:nvSpPr>
            <p:spPr>
              <a:xfrm>
                <a:off x="1747774" y="2438400"/>
                <a:ext cx="609600" cy="228600"/>
              </a:xfrm>
              <a:prstGeom prst="rect">
                <a:avLst/>
              </a:prstGeom>
              <a:solidFill>
                <a:srgbClr val="0070C0"/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135" name="Rechteck 134">
                <a:extLst>
                  <a:ext uri="{FF2B5EF4-FFF2-40B4-BE49-F238E27FC236}">
                    <a16:creationId xmlns:a16="http://schemas.microsoft.com/office/drawing/2014/main" xmlns="" id="{CE125139-6A73-5046-ACAC-AFCC2D695DC3}"/>
                  </a:ext>
                </a:extLst>
              </p:cNvPr>
              <p:cNvSpPr/>
              <p:nvPr/>
            </p:nvSpPr>
            <p:spPr>
              <a:xfrm>
                <a:off x="2357374" y="2438400"/>
                <a:ext cx="609600" cy="228600"/>
              </a:xfrm>
              <a:prstGeom prst="rect">
                <a:avLst/>
              </a:prstGeom>
              <a:solidFill>
                <a:srgbClr val="0070C0"/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36" name="Gruppieren 135">
              <a:extLst>
                <a:ext uri="{FF2B5EF4-FFF2-40B4-BE49-F238E27FC236}">
                  <a16:creationId xmlns:a16="http://schemas.microsoft.com/office/drawing/2014/main" xmlns="" id="{B4E2D024-B3B7-0C44-A4D9-767533D7E6C7}"/>
                </a:ext>
              </a:extLst>
            </p:cNvPr>
            <p:cNvGrpSpPr/>
            <p:nvPr/>
          </p:nvGrpSpPr>
          <p:grpSpPr>
            <a:xfrm>
              <a:off x="8537091" y="255195"/>
              <a:ext cx="259081" cy="45719"/>
              <a:chOff x="8189619" y="928670"/>
              <a:chExt cx="259081" cy="45719"/>
            </a:xfrm>
          </p:grpSpPr>
          <p:sp>
            <p:nvSpPr>
              <p:cNvPr id="137" name="Ellipse 270">
                <a:extLst>
                  <a:ext uri="{FF2B5EF4-FFF2-40B4-BE49-F238E27FC236}">
                    <a16:creationId xmlns:a16="http://schemas.microsoft.com/office/drawing/2014/main" xmlns="" id="{F8D9BB93-80BD-374F-B16B-116A687FE200}"/>
                  </a:ext>
                </a:extLst>
              </p:cNvPr>
              <p:cNvSpPr/>
              <p:nvPr/>
            </p:nvSpPr>
            <p:spPr>
              <a:xfrm>
                <a:off x="8189619" y="928670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8" name="Ellipse 271">
                <a:extLst>
                  <a:ext uri="{FF2B5EF4-FFF2-40B4-BE49-F238E27FC236}">
                    <a16:creationId xmlns:a16="http://schemas.microsoft.com/office/drawing/2014/main" xmlns="" id="{F263491F-7A1E-904F-9852-130C595B6E73}"/>
                  </a:ext>
                </a:extLst>
              </p:cNvPr>
              <p:cNvSpPr/>
              <p:nvPr/>
            </p:nvSpPr>
            <p:spPr>
              <a:xfrm>
                <a:off x="8296300" y="928670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39" name="Ellipse 272">
                <a:extLst>
                  <a:ext uri="{FF2B5EF4-FFF2-40B4-BE49-F238E27FC236}">
                    <a16:creationId xmlns:a16="http://schemas.microsoft.com/office/drawing/2014/main" xmlns="" id="{CB6149D1-47F4-7C4A-9CD9-A6A482C0B770}"/>
                  </a:ext>
                </a:extLst>
              </p:cNvPr>
              <p:cNvSpPr/>
              <p:nvPr/>
            </p:nvSpPr>
            <p:spPr>
              <a:xfrm>
                <a:off x="8402981" y="928670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40" name="Gruppieren 139">
              <a:extLst>
                <a:ext uri="{FF2B5EF4-FFF2-40B4-BE49-F238E27FC236}">
                  <a16:creationId xmlns:a16="http://schemas.microsoft.com/office/drawing/2014/main" xmlns="" id="{793CA302-3381-B148-BB80-558E98B20A08}"/>
                </a:ext>
              </a:extLst>
            </p:cNvPr>
            <p:cNvGrpSpPr/>
            <p:nvPr/>
          </p:nvGrpSpPr>
          <p:grpSpPr>
            <a:xfrm>
              <a:off x="8537091" y="787011"/>
              <a:ext cx="259081" cy="45719"/>
              <a:chOff x="8189619" y="928670"/>
              <a:chExt cx="259081" cy="45719"/>
            </a:xfrm>
          </p:grpSpPr>
          <p:sp>
            <p:nvSpPr>
              <p:cNvPr id="141" name="Ellipse 275">
                <a:extLst>
                  <a:ext uri="{FF2B5EF4-FFF2-40B4-BE49-F238E27FC236}">
                    <a16:creationId xmlns:a16="http://schemas.microsoft.com/office/drawing/2014/main" xmlns="" id="{F321B2F9-6EAD-3843-B127-B05523624BF1}"/>
                  </a:ext>
                </a:extLst>
              </p:cNvPr>
              <p:cNvSpPr/>
              <p:nvPr/>
            </p:nvSpPr>
            <p:spPr>
              <a:xfrm>
                <a:off x="8189619" y="928670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2" name="Ellipse 276">
                <a:extLst>
                  <a:ext uri="{FF2B5EF4-FFF2-40B4-BE49-F238E27FC236}">
                    <a16:creationId xmlns:a16="http://schemas.microsoft.com/office/drawing/2014/main" xmlns="" id="{A1EAF014-1915-EC41-AB30-954554B4A365}"/>
                  </a:ext>
                </a:extLst>
              </p:cNvPr>
              <p:cNvSpPr/>
              <p:nvPr/>
            </p:nvSpPr>
            <p:spPr>
              <a:xfrm>
                <a:off x="8296300" y="928670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3" name="Ellipse 277">
                <a:extLst>
                  <a:ext uri="{FF2B5EF4-FFF2-40B4-BE49-F238E27FC236}">
                    <a16:creationId xmlns:a16="http://schemas.microsoft.com/office/drawing/2014/main" xmlns="" id="{9A4BEC54-2EB5-4542-B9C2-7492792666FB}"/>
                  </a:ext>
                </a:extLst>
              </p:cNvPr>
              <p:cNvSpPr/>
              <p:nvPr/>
            </p:nvSpPr>
            <p:spPr>
              <a:xfrm>
                <a:off x="8402981" y="928670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44" name="Gruppieren 143">
              <a:extLst>
                <a:ext uri="{FF2B5EF4-FFF2-40B4-BE49-F238E27FC236}">
                  <a16:creationId xmlns:a16="http://schemas.microsoft.com/office/drawing/2014/main" xmlns="" id="{5ACAD546-23F9-404A-A51F-708B32486A4D}"/>
                </a:ext>
              </a:extLst>
            </p:cNvPr>
            <p:cNvGrpSpPr/>
            <p:nvPr/>
          </p:nvGrpSpPr>
          <p:grpSpPr>
            <a:xfrm>
              <a:off x="8537091" y="1326765"/>
              <a:ext cx="259081" cy="45719"/>
              <a:chOff x="8189619" y="928670"/>
              <a:chExt cx="259081" cy="45719"/>
            </a:xfrm>
          </p:grpSpPr>
          <p:sp>
            <p:nvSpPr>
              <p:cNvPr id="145" name="Ellipse 279">
                <a:extLst>
                  <a:ext uri="{FF2B5EF4-FFF2-40B4-BE49-F238E27FC236}">
                    <a16:creationId xmlns:a16="http://schemas.microsoft.com/office/drawing/2014/main" xmlns="" id="{D799EA20-70FF-A449-AC07-BB758D7C2BC4}"/>
                  </a:ext>
                </a:extLst>
              </p:cNvPr>
              <p:cNvSpPr/>
              <p:nvPr/>
            </p:nvSpPr>
            <p:spPr>
              <a:xfrm>
                <a:off x="8189619" y="928670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6" name="Ellipse 280">
                <a:extLst>
                  <a:ext uri="{FF2B5EF4-FFF2-40B4-BE49-F238E27FC236}">
                    <a16:creationId xmlns:a16="http://schemas.microsoft.com/office/drawing/2014/main" xmlns="" id="{79E20285-8B9A-8C45-AD8A-C6ED3728E8CF}"/>
                  </a:ext>
                </a:extLst>
              </p:cNvPr>
              <p:cNvSpPr/>
              <p:nvPr/>
            </p:nvSpPr>
            <p:spPr>
              <a:xfrm>
                <a:off x="8296300" y="928670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7" name="Ellipse 281">
                <a:extLst>
                  <a:ext uri="{FF2B5EF4-FFF2-40B4-BE49-F238E27FC236}">
                    <a16:creationId xmlns:a16="http://schemas.microsoft.com/office/drawing/2014/main" xmlns="" id="{72574B10-04E3-0B45-BFC9-4A073AAFC739}"/>
                  </a:ext>
                </a:extLst>
              </p:cNvPr>
              <p:cNvSpPr/>
              <p:nvPr/>
            </p:nvSpPr>
            <p:spPr>
              <a:xfrm>
                <a:off x="8402981" y="928670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48" name="Gruppieren 147">
              <a:extLst>
                <a:ext uri="{FF2B5EF4-FFF2-40B4-BE49-F238E27FC236}">
                  <a16:creationId xmlns:a16="http://schemas.microsoft.com/office/drawing/2014/main" xmlns="" id="{EFCE0BF9-99F1-754F-86FA-02C99F2039F7}"/>
                </a:ext>
              </a:extLst>
            </p:cNvPr>
            <p:cNvGrpSpPr/>
            <p:nvPr/>
          </p:nvGrpSpPr>
          <p:grpSpPr>
            <a:xfrm>
              <a:off x="8537091" y="1839531"/>
              <a:ext cx="259081" cy="45719"/>
              <a:chOff x="8189619" y="928670"/>
              <a:chExt cx="259081" cy="45719"/>
            </a:xfrm>
          </p:grpSpPr>
          <p:sp>
            <p:nvSpPr>
              <p:cNvPr id="149" name="Ellipse 283">
                <a:extLst>
                  <a:ext uri="{FF2B5EF4-FFF2-40B4-BE49-F238E27FC236}">
                    <a16:creationId xmlns:a16="http://schemas.microsoft.com/office/drawing/2014/main" xmlns="" id="{9BE13D1B-51CB-BF4B-8B14-DCE6FF3654FF}"/>
                  </a:ext>
                </a:extLst>
              </p:cNvPr>
              <p:cNvSpPr/>
              <p:nvPr/>
            </p:nvSpPr>
            <p:spPr>
              <a:xfrm>
                <a:off x="8189619" y="928670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0" name="Ellipse 284">
                <a:extLst>
                  <a:ext uri="{FF2B5EF4-FFF2-40B4-BE49-F238E27FC236}">
                    <a16:creationId xmlns:a16="http://schemas.microsoft.com/office/drawing/2014/main" xmlns="" id="{9296D9D5-1388-F44D-A70F-D44A3281AF86}"/>
                  </a:ext>
                </a:extLst>
              </p:cNvPr>
              <p:cNvSpPr/>
              <p:nvPr/>
            </p:nvSpPr>
            <p:spPr>
              <a:xfrm>
                <a:off x="8296300" y="928670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1" name="Ellipse 285">
                <a:extLst>
                  <a:ext uri="{FF2B5EF4-FFF2-40B4-BE49-F238E27FC236}">
                    <a16:creationId xmlns:a16="http://schemas.microsoft.com/office/drawing/2014/main" xmlns="" id="{555981D0-1A4B-8B46-BD0A-35C9F1945DCC}"/>
                  </a:ext>
                </a:extLst>
              </p:cNvPr>
              <p:cNvSpPr/>
              <p:nvPr/>
            </p:nvSpPr>
            <p:spPr>
              <a:xfrm>
                <a:off x="8402981" y="928670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52" name="Textfeld 151">
              <a:extLst>
                <a:ext uri="{FF2B5EF4-FFF2-40B4-BE49-F238E27FC236}">
                  <a16:creationId xmlns:a16="http://schemas.microsoft.com/office/drawing/2014/main" xmlns="" id="{AB22D4C6-5E0B-C744-A7C9-F972364190C2}"/>
                </a:ext>
              </a:extLst>
            </p:cNvPr>
            <p:cNvSpPr txBox="1"/>
            <p:nvPr/>
          </p:nvSpPr>
          <p:spPr>
            <a:xfrm>
              <a:off x="1185672" y="2326127"/>
              <a:ext cx="609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b="1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xmm0</a:t>
              </a:r>
            </a:p>
          </p:txBody>
        </p:sp>
        <p:sp>
          <p:nvSpPr>
            <p:cNvPr id="153" name="Textfeld 152">
              <a:extLst>
                <a:ext uri="{FF2B5EF4-FFF2-40B4-BE49-F238E27FC236}">
                  <a16:creationId xmlns:a16="http://schemas.microsoft.com/office/drawing/2014/main" xmlns="" id="{524869FB-EF42-774D-9A2F-C4023732C01D}"/>
                </a:ext>
              </a:extLst>
            </p:cNvPr>
            <p:cNvSpPr txBox="1"/>
            <p:nvPr/>
          </p:nvSpPr>
          <p:spPr>
            <a:xfrm>
              <a:off x="1180846" y="2859527"/>
              <a:ext cx="609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b="1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xmm1</a:t>
              </a:r>
            </a:p>
          </p:txBody>
        </p:sp>
        <p:sp>
          <p:nvSpPr>
            <p:cNvPr id="154" name="Textfeld 153">
              <a:extLst>
                <a:ext uri="{FF2B5EF4-FFF2-40B4-BE49-F238E27FC236}">
                  <a16:creationId xmlns:a16="http://schemas.microsoft.com/office/drawing/2014/main" xmlns="" id="{774CA2C4-8E26-8043-AF64-4CFB11BD1BB9}"/>
                </a:ext>
              </a:extLst>
            </p:cNvPr>
            <p:cNvSpPr txBox="1"/>
            <p:nvPr/>
          </p:nvSpPr>
          <p:spPr>
            <a:xfrm>
              <a:off x="1185672" y="3392927"/>
              <a:ext cx="609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b="1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xmm2</a:t>
              </a:r>
            </a:p>
          </p:txBody>
        </p:sp>
        <p:sp>
          <p:nvSpPr>
            <p:cNvPr id="155" name="Textfeld 154">
              <a:extLst>
                <a:ext uri="{FF2B5EF4-FFF2-40B4-BE49-F238E27FC236}">
                  <a16:creationId xmlns:a16="http://schemas.microsoft.com/office/drawing/2014/main" xmlns="" id="{A694B598-8EAC-A64C-A1BE-2EAA7841F60F}"/>
                </a:ext>
              </a:extLst>
            </p:cNvPr>
            <p:cNvSpPr txBox="1"/>
            <p:nvPr/>
          </p:nvSpPr>
          <p:spPr>
            <a:xfrm>
              <a:off x="1185672" y="3926327"/>
              <a:ext cx="609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b="1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xmm3</a:t>
              </a:r>
            </a:p>
          </p:txBody>
        </p:sp>
        <p:sp>
          <p:nvSpPr>
            <p:cNvPr id="156" name="Textfeld 155">
              <a:extLst>
                <a:ext uri="{FF2B5EF4-FFF2-40B4-BE49-F238E27FC236}">
                  <a16:creationId xmlns:a16="http://schemas.microsoft.com/office/drawing/2014/main" xmlns="" id="{7F979642-1114-B140-A6AB-AFAD76BFB4B5}"/>
                </a:ext>
              </a:extLst>
            </p:cNvPr>
            <p:cNvSpPr txBox="1"/>
            <p:nvPr/>
          </p:nvSpPr>
          <p:spPr>
            <a:xfrm>
              <a:off x="347472" y="116695"/>
              <a:ext cx="609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b="1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A[]</a:t>
              </a:r>
            </a:p>
          </p:txBody>
        </p:sp>
        <p:sp>
          <p:nvSpPr>
            <p:cNvPr id="157" name="Textfeld 156">
              <a:extLst>
                <a:ext uri="{FF2B5EF4-FFF2-40B4-BE49-F238E27FC236}">
                  <a16:creationId xmlns:a16="http://schemas.microsoft.com/office/drawing/2014/main" xmlns="" id="{A8BEE6B1-E969-2F46-8A48-2E4FD8DE79EF}"/>
                </a:ext>
              </a:extLst>
            </p:cNvPr>
            <p:cNvSpPr txBox="1"/>
            <p:nvPr/>
          </p:nvSpPr>
          <p:spPr>
            <a:xfrm>
              <a:off x="347472" y="649726"/>
              <a:ext cx="609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b="1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B[]</a:t>
              </a:r>
            </a:p>
          </p:txBody>
        </p:sp>
        <p:sp>
          <p:nvSpPr>
            <p:cNvPr id="158" name="Textfeld 157">
              <a:extLst>
                <a:ext uri="{FF2B5EF4-FFF2-40B4-BE49-F238E27FC236}">
                  <a16:creationId xmlns:a16="http://schemas.microsoft.com/office/drawing/2014/main" xmlns="" id="{30C2A1A8-1E5E-A842-BCF9-AEFD5AD8AF40}"/>
                </a:ext>
              </a:extLst>
            </p:cNvPr>
            <p:cNvSpPr txBox="1"/>
            <p:nvPr/>
          </p:nvSpPr>
          <p:spPr>
            <a:xfrm>
              <a:off x="347472" y="1183126"/>
              <a:ext cx="609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b="1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C[]</a:t>
              </a:r>
            </a:p>
          </p:txBody>
        </p:sp>
        <p:sp>
          <p:nvSpPr>
            <p:cNvPr id="159" name="Textfeld 158">
              <a:extLst>
                <a:ext uri="{FF2B5EF4-FFF2-40B4-BE49-F238E27FC236}">
                  <a16:creationId xmlns:a16="http://schemas.microsoft.com/office/drawing/2014/main" xmlns="" id="{FC3EFABA-C408-0F4F-857B-113AE32CA188}"/>
                </a:ext>
              </a:extLst>
            </p:cNvPr>
            <p:cNvSpPr txBox="1"/>
            <p:nvPr/>
          </p:nvSpPr>
          <p:spPr>
            <a:xfrm>
              <a:off x="347472" y="1716526"/>
              <a:ext cx="609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b="1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D[]</a:t>
              </a:r>
            </a:p>
          </p:txBody>
        </p:sp>
        <p:sp>
          <p:nvSpPr>
            <p:cNvPr id="160" name="Textfeld 159">
              <a:extLst>
                <a:ext uri="{FF2B5EF4-FFF2-40B4-BE49-F238E27FC236}">
                  <a16:creationId xmlns:a16="http://schemas.microsoft.com/office/drawing/2014/main" xmlns="" id="{5C084CCD-9714-A940-94A2-49DC8A6E2C5F}"/>
                </a:ext>
              </a:extLst>
            </p:cNvPr>
            <p:cNvSpPr txBox="1"/>
            <p:nvPr/>
          </p:nvSpPr>
          <p:spPr>
            <a:xfrm>
              <a:off x="4655549" y="4431926"/>
              <a:ext cx="609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b="1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R[]</a:t>
              </a:r>
            </a:p>
          </p:txBody>
        </p:sp>
        <p:sp>
          <p:nvSpPr>
            <p:cNvPr id="161" name="Rechteck 160">
              <a:extLst>
                <a:ext uri="{FF2B5EF4-FFF2-40B4-BE49-F238E27FC236}">
                  <a16:creationId xmlns:a16="http://schemas.microsoft.com/office/drawing/2014/main" xmlns="" id="{B192CC57-D995-A447-AF3A-1C569B151E7C}"/>
                </a:ext>
              </a:extLst>
            </p:cNvPr>
            <p:cNvSpPr/>
            <p:nvPr/>
          </p:nvSpPr>
          <p:spPr>
            <a:xfrm>
              <a:off x="5200946" y="4480325"/>
              <a:ext cx="609600" cy="228600"/>
            </a:xfrm>
            <a:prstGeom prst="rect">
              <a:avLst/>
            </a:prstGeom>
            <a:solidFill>
              <a:srgbClr val="002060"/>
            </a:solidFill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162" name="Rechteck 161">
              <a:extLst>
                <a:ext uri="{FF2B5EF4-FFF2-40B4-BE49-F238E27FC236}">
                  <a16:creationId xmlns:a16="http://schemas.microsoft.com/office/drawing/2014/main" xmlns="" id="{D2A3848A-1E5E-894B-906E-44B44833C5DA}"/>
                </a:ext>
              </a:extLst>
            </p:cNvPr>
            <p:cNvSpPr/>
            <p:nvPr/>
          </p:nvSpPr>
          <p:spPr>
            <a:xfrm>
              <a:off x="5810546" y="4480325"/>
              <a:ext cx="609600" cy="228600"/>
            </a:xfrm>
            <a:prstGeom prst="rect">
              <a:avLst/>
            </a:prstGeom>
            <a:solidFill>
              <a:srgbClr val="002060"/>
            </a:solidFill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163" name="Rechteck 162">
              <a:extLst>
                <a:ext uri="{FF2B5EF4-FFF2-40B4-BE49-F238E27FC236}">
                  <a16:creationId xmlns:a16="http://schemas.microsoft.com/office/drawing/2014/main" xmlns="" id="{144DE43A-5A27-4F45-BF26-F726BAD4947D}"/>
                </a:ext>
              </a:extLst>
            </p:cNvPr>
            <p:cNvSpPr/>
            <p:nvPr/>
          </p:nvSpPr>
          <p:spPr>
            <a:xfrm>
              <a:off x="6420146" y="4480325"/>
              <a:ext cx="609600" cy="228600"/>
            </a:xfrm>
            <a:prstGeom prst="rect">
              <a:avLst/>
            </a:prstGeom>
            <a:solidFill>
              <a:srgbClr val="002060"/>
            </a:solidFill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164" name="Rechteck 163">
              <a:extLst>
                <a:ext uri="{FF2B5EF4-FFF2-40B4-BE49-F238E27FC236}">
                  <a16:creationId xmlns:a16="http://schemas.microsoft.com/office/drawing/2014/main" xmlns="" id="{B4CDCD1D-2ECC-274B-8819-8ABBA9C3FD86}"/>
                </a:ext>
              </a:extLst>
            </p:cNvPr>
            <p:cNvSpPr/>
            <p:nvPr/>
          </p:nvSpPr>
          <p:spPr>
            <a:xfrm>
              <a:off x="7029746" y="4480325"/>
              <a:ext cx="609600" cy="228600"/>
            </a:xfrm>
            <a:prstGeom prst="rect">
              <a:avLst/>
            </a:prstGeom>
            <a:solidFill>
              <a:srgbClr val="002060"/>
            </a:solidFill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165" name="Rechteck 164">
              <a:extLst>
                <a:ext uri="{FF2B5EF4-FFF2-40B4-BE49-F238E27FC236}">
                  <a16:creationId xmlns:a16="http://schemas.microsoft.com/office/drawing/2014/main" xmlns="" id="{8EA34F6F-AEB7-BD45-87FD-CD86AAEA3E5B}"/>
                </a:ext>
              </a:extLst>
            </p:cNvPr>
            <p:cNvSpPr/>
            <p:nvPr/>
          </p:nvSpPr>
          <p:spPr>
            <a:xfrm>
              <a:off x="7709926" y="4480325"/>
              <a:ext cx="609600" cy="228600"/>
            </a:xfrm>
            <a:prstGeom prst="rect">
              <a:avLst/>
            </a:prstGeom>
            <a:solidFill>
              <a:srgbClr val="002060"/>
            </a:solidFill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166" name="Rechteck 165">
              <a:extLst>
                <a:ext uri="{FF2B5EF4-FFF2-40B4-BE49-F238E27FC236}">
                  <a16:creationId xmlns:a16="http://schemas.microsoft.com/office/drawing/2014/main" xmlns="" id="{31F64906-1796-614D-8282-3C8EF456DE95}"/>
                </a:ext>
              </a:extLst>
            </p:cNvPr>
            <p:cNvSpPr/>
            <p:nvPr/>
          </p:nvSpPr>
          <p:spPr>
            <a:xfrm>
              <a:off x="8319526" y="4480325"/>
              <a:ext cx="609600" cy="228600"/>
            </a:xfrm>
            <a:prstGeom prst="rect">
              <a:avLst/>
            </a:prstGeom>
            <a:solidFill>
              <a:srgbClr val="002060"/>
            </a:solidFill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167" name="Rechteck 166">
              <a:extLst>
                <a:ext uri="{FF2B5EF4-FFF2-40B4-BE49-F238E27FC236}">
                  <a16:creationId xmlns:a16="http://schemas.microsoft.com/office/drawing/2014/main" xmlns="" id="{9555A008-7DF2-7E43-BB1B-5597520EA95C}"/>
                </a:ext>
              </a:extLst>
            </p:cNvPr>
            <p:cNvSpPr/>
            <p:nvPr/>
          </p:nvSpPr>
          <p:spPr>
            <a:xfrm>
              <a:off x="8929126" y="4480325"/>
              <a:ext cx="609600" cy="228600"/>
            </a:xfrm>
            <a:prstGeom prst="rect">
              <a:avLst/>
            </a:prstGeom>
            <a:solidFill>
              <a:srgbClr val="002060"/>
            </a:solidFill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168" name="Rechteck 167">
              <a:extLst>
                <a:ext uri="{FF2B5EF4-FFF2-40B4-BE49-F238E27FC236}">
                  <a16:creationId xmlns:a16="http://schemas.microsoft.com/office/drawing/2014/main" xmlns="" id="{93D28AFC-F95E-FD42-9DCF-EB2CEB9B4836}"/>
                </a:ext>
              </a:extLst>
            </p:cNvPr>
            <p:cNvSpPr/>
            <p:nvPr/>
          </p:nvSpPr>
          <p:spPr>
            <a:xfrm>
              <a:off x="9538726" y="4480325"/>
              <a:ext cx="609600" cy="228600"/>
            </a:xfrm>
            <a:prstGeom prst="rect">
              <a:avLst/>
            </a:prstGeom>
            <a:solidFill>
              <a:srgbClr val="002060"/>
            </a:solidFill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grpSp>
          <p:nvGrpSpPr>
            <p:cNvPr id="169" name="Gruppieren 168">
              <a:extLst>
                <a:ext uri="{FF2B5EF4-FFF2-40B4-BE49-F238E27FC236}">
                  <a16:creationId xmlns:a16="http://schemas.microsoft.com/office/drawing/2014/main" xmlns="" id="{887DA2C7-EED8-1F48-AC9C-7FD8D17AF6A4}"/>
                </a:ext>
              </a:extLst>
            </p:cNvPr>
            <p:cNvGrpSpPr/>
            <p:nvPr/>
          </p:nvGrpSpPr>
          <p:grpSpPr>
            <a:xfrm>
              <a:off x="2084832" y="4708925"/>
              <a:ext cx="5486401" cy="1273125"/>
              <a:chOff x="1737360" y="5382400"/>
              <a:chExt cx="5486401" cy="1273125"/>
            </a:xfrm>
          </p:grpSpPr>
          <p:sp>
            <p:nvSpPr>
              <p:cNvPr id="170" name="Freihandform 169">
                <a:extLst>
                  <a:ext uri="{FF2B5EF4-FFF2-40B4-BE49-F238E27FC236}">
                    <a16:creationId xmlns:a16="http://schemas.microsoft.com/office/drawing/2014/main" xmlns="" id="{51B155D3-91D3-134D-9945-736FADFD8CA0}"/>
                  </a:ext>
                </a:extLst>
              </p:cNvPr>
              <p:cNvSpPr/>
              <p:nvPr/>
            </p:nvSpPr>
            <p:spPr>
              <a:xfrm>
                <a:off x="1737360" y="5394960"/>
                <a:ext cx="3657601" cy="1260565"/>
              </a:xfrm>
              <a:custGeom>
                <a:avLst/>
                <a:gdLst>
                  <a:gd name="connsiteX0" fmla="*/ 0 w 3657601"/>
                  <a:gd name="connsiteY0" fmla="*/ 953589 h 1260565"/>
                  <a:gd name="connsiteX1" fmla="*/ 731520 w 3657601"/>
                  <a:gd name="connsiteY1" fmla="*/ 1201783 h 1260565"/>
                  <a:gd name="connsiteX2" fmla="*/ 2063931 w 3657601"/>
                  <a:gd name="connsiteY2" fmla="*/ 1240971 h 1260565"/>
                  <a:gd name="connsiteX3" fmla="*/ 3187337 w 3657601"/>
                  <a:gd name="connsiteY3" fmla="*/ 1084217 h 1260565"/>
                  <a:gd name="connsiteX4" fmla="*/ 3605349 w 3657601"/>
                  <a:gd name="connsiteY4" fmla="*/ 587829 h 1260565"/>
                  <a:gd name="connsiteX5" fmla="*/ 3500846 w 3657601"/>
                  <a:gd name="connsiteY5" fmla="*/ 0 h 1260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57601" h="1260565">
                    <a:moveTo>
                      <a:pt x="0" y="953589"/>
                    </a:moveTo>
                    <a:cubicBezTo>
                      <a:pt x="193766" y="1053737"/>
                      <a:pt x="387532" y="1153886"/>
                      <a:pt x="731520" y="1201783"/>
                    </a:cubicBezTo>
                    <a:cubicBezTo>
                      <a:pt x="1075508" y="1249680"/>
                      <a:pt x="1654628" y="1260565"/>
                      <a:pt x="2063931" y="1240971"/>
                    </a:cubicBezTo>
                    <a:cubicBezTo>
                      <a:pt x="2473234" y="1221377"/>
                      <a:pt x="2930434" y="1193074"/>
                      <a:pt x="3187337" y="1084217"/>
                    </a:cubicBezTo>
                    <a:cubicBezTo>
                      <a:pt x="3444240" y="975360"/>
                      <a:pt x="3553097" y="768532"/>
                      <a:pt x="3605349" y="587829"/>
                    </a:cubicBezTo>
                    <a:cubicBezTo>
                      <a:pt x="3657601" y="407126"/>
                      <a:pt x="3579223" y="203563"/>
                      <a:pt x="3500846" y="0"/>
                    </a:cubicBezTo>
                  </a:path>
                </a:pathLst>
              </a:cu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Freihandform 170">
                <a:extLst>
                  <a:ext uri="{FF2B5EF4-FFF2-40B4-BE49-F238E27FC236}">
                    <a16:creationId xmlns:a16="http://schemas.microsoft.com/office/drawing/2014/main" xmlns="" id="{B756A23B-4BBA-CA48-A9F4-F2A7D736AF29}"/>
                  </a:ext>
                </a:extLst>
              </p:cNvPr>
              <p:cNvSpPr/>
              <p:nvPr/>
            </p:nvSpPr>
            <p:spPr>
              <a:xfrm>
                <a:off x="2350930" y="5382400"/>
                <a:ext cx="3657601" cy="1260565"/>
              </a:xfrm>
              <a:custGeom>
                <a:avLst/>
                <a:gdLst>
                  <a:gd name="connsiteX0" fmla="*/ 0 w 3657601"/>
                  <a:gd name="connsiteY0" fmla="*/ 953589 h 1260565"/>
                  <a:gd name="connsiteX1" fmla="*/ 731520 w 3657601"/>
                  <a:gd name="connsiteY1" fmla="*/ 1201783 h 1260565"/>
                  <a:gd name="connsiteX2" fmla="*/ 2063931 w 3657601"/>
                  <a:gd name="connsiteY2" fmla="*/ 1240971 h 1260565"/>
                  <a:gd name="connsiteX3" fmla="*/ 3187337 w 3657601"/>
                  <a:gd name="connsiteY3" fmla="*/ 1084217 h 1260565"/>
                  <a:gd name="connsiteX4" fmla="*/ 3605349 w 3657601"/>
                  <a:gd name="connsiteY4" fmla="*/ 587829 h 1260565"/>
                  <a:gd name="connsiteX5" fmla="*/ 3500846 w 3657601"/>
                  <a:gd name="connsiteY5" fmla="*/ 0 h 1260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57601" h="1260565">
                    <a:moveTo>
                      <a:pt x="0" y="953589"/>
                    </a:moveTo>
                    <a:cubicBezTo>
                      <a:pt x="193766" y="1053737"/>
                      <a:pt x="387532" y="1153886"/>
                      <a:pt x="731520" y="1201783"/>
                    </a:cubicBezTo>
                    <a:cubicBezTo>
                      <a:pt x="1075508" y="1249680"/>
                      <a:pt x="1654628" y="1260565"/>
                      <a:pt x="2063931" y="1240971"/>
                    </a:cubicBezTo>
                    <a:cubicBezTo>
                      <a:pt x="2473234" y="1221377"/>
                      <a:pt x="2930434" y="1193074"/>
                      <a:pt x="3187337" y="1084217"/>
                    </a:cubicBezTo>
                    <a:cubicBezTo>
                      <a:pt x="3444240" y="975360"/>
                      <a:pt x="3553097" y="768532"/>
                      <a:pt x="3605349" y="587829"/>
                    </a:cubicBezTo>
                    <a:cubicBezTo>
                      <a:pt x="3657601" y="407126"/>
                      <a:pt x="3579223" y="203563"/>
                      <a:pt x="3500846" y="0"/>
                    </a:cubicBezTo>
                  </a:path>
                </a:pathLst>
              </a:cu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2" name="Freihandform 171">
                <a:extLst>
                  <a:ext uri="{FF2B5EF4-FFF2-40B4-BE49-F238E27FC236}">
                    <a16:creationId xmlns:a16="http://schemas.microsoft.com/office/drawing/2014/main" xmlns="" id="{EC14D5CE-64DB-FB44-985A-CC60B77AB79B}"/>
                  </a:ext>
                </a:extLst>
              </p:cNvPr>
              <p:cNvSpPr/>
              <p:nvPr/>
            </p:nvSpPr>
            <p:spPr>
              <a:xfrm>
                <a:off x="2966165" y="5382400"/>
                <a:ext cx="3657601" cy="1260565"/>
              </a:xfrm>
              <a:custGeom>
                <a:avLst/>
                <a:gdLst>
                  <a:gd name="connsiteX0" fmla="*/ 0 w 3657601"/>
                  <a:gd name="connsiteY0" fmla="*/ 953589 h 1260565"/>
                  <a:gd name="connsiteX1" fmla="*/ 731520 w 3657601"/>
                  <a:gd name="connsiteY1" fmla="*/ 1201783 h 1260565"/>
                  <a:gd name="connsiteX2" fmla="*/ 2063931 w 3657601"/>
                  <a:gd name="connsiteY2" fmla="*/ 1240971 h 1260565"/>
                  <a:gd name="connsiteX3" fmla="*/ 3187337 w 3657601"/>
                  <a:gd name="connsiteY3" fmla="*/ 1084217 h 1260565"/>
                  <a:gd name="connsiteX4" fmla="*/ 3605349 w 3657601"/>
                  <a:gd name="connsiteY4" fmla="*/ 587829 h 1260565"/>
                  <a:gd name="connsiteX5" fmla="*/ 3500846 w 3657601"/>
                  <a:gd name="connsiteY5" fmla="*/ 0 h 1260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57601" h="1260565">
                    <a:moveTo>
                      <a:pt x="0" y="953589"/>
                    </a:moveTo>
                    <a:cubicBezTo>
                      <a:pt x="193766" y="1053737"/>
                      <a:pt x="387532" y="1153886"/>
                      <a:pt x="731520" y="1201783"/>
                    </a:cubicBezTo>
                    <a:cubicBezTo>
                      <a:pt x="1075508" y="1249680"/>
                      <a:pt x="1654628" y="1260565"/>
                      <a:pt x="2063931" y="1240971"/>
                    </a:cubicBezTo>
                    <a:cubicBezTo>
                      <a:pt x="2473234" y="1221377"/>
                      <a:pt x="2930434" y="1193074"/>
                      <a:pt x="3187337" y="1084217"/>
                    </a:cubicBezTo>
                    <a:cubicBezTo>
                      <a:pt x="3444240" y="975360"/>
                      <a:pt x="3553097" y="768532"/>
                      <a:pt x="3605349" y="587829"/>
                    </a:cubicBezTo>
                    <a:cubicBezTo>
                      <a:pt x="3657601" y="407126"/>
                      <a:pt x="3579223" y="203563"/>
                      <a:pt x="3500846" y="0"/>
                    </a:cubicBezTo>
                  </a:path>
                </a:pathLst>
              </a:cu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3" name="Freihandform 172">
                <a:extLst>
                  <a:ext uri="{FF2B5EF4-FFF2-40B4-BE49-F238E27FC236}">
                    <a16:creationId xmlns:a16="http://schemas.microsoft.com/office/drawing/2014/main" xmlns="" id="{51586917-39FF-8E40-AFD6-E317B4C378ED}"/>
                  </a:ext>
                </a:extLst>
              </p:cNvPr>
              <p:cNvSpPr/>
              <p:nvPr/>
            </p:nvSpPr>
            <p:spPr>
              <a:xfrm>
                <a:off x="3566160" y="5382400"/>
                <a:ext cx="3657601" cy="1260565"/>
              </a:xfrm>
              <a:custGeom>
                <a:avLst/>
                <a:gdLst>
                  <a:gd name="connsiteX0" fmla="*/ 0 w 3657601"/>
                  <a:gd name="connsiteY0" fmla="*/ 953589 h 1260565"/>
                  <a:gd name="connsiteX1" fmla="*/ 731520 w 3657601"/>
                  <a:gd name="connsiteY1" fmla="*/ 1201783 h 1260565"/>
                  <a:gd name="connsiteX2" fmla="*/ 2063931 w 3657601"/>
                  <a:gd name="connsiteY2" fmla="*/ 1240971 h 1260565"/>
                  <a:gd name="connsiteX3" fmla="*/ 3187337 w 3657601"/>
                  <a:gd name="connsiteY3" fmla="*/ 1084217 h 1260565"/>
                  <a:gd name="connsiteX4" fmla="*/ 3605349 w 3657601"/>
                  <a:gd name="connsiteY4" fmla="*/ 587829 h 1260565"/>
                  <a:gd name="connsiteX5" fmla="*/ 3500846 w 3657601"/>
                  <a:gd name="connsiteY5" fmla="*/ 0 h 1260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57601" h="1260565">
                    <a:moveTo>
                      <a:pt x="0" y="953589"/>
                    </a:moveTo>
                    <a:cubicBezTo>
                      <a:pt x="193766" y="1053737"/>
                      <a:pt x="387532" y="1153886"/>
                      <a:pt x="731520" y="1201783"/>
                    </a:cubicBezTo>
                    <a:cubicBezTo>
                      <a:pt x="1075508" y="1249680"/>
                      <a:pt x="1654628" y="1260565"/>
                      <a:pt x="2063931" y="1240971"/>
                    </a:cubicBezTo>
                    <a:cubicBezTo>
                      <a:pt x="2473234" y="1221377"/>
                      <a:pt x="2930434" y="1193074"/>
                      <a:pt x="3187337" y="1084217"/>
                    </a:cubicBezTo>
                    <a:cubicBezTo>
                      <a:pt x="3444240" y="975360"/>
                      <a:pt x="3553097" y="768532"/>
                      <a:pt x="3605349" y="587829"/>
                    </a:cubicBezTo>
                    <a:cubicBezTo>
                      <a:pt x="3657601" y="407126"/>
                      <a:pt x="3579223" y="203563"/>
                      <a:pt x="3500846" y="0"/>
                    </a:cubicBezTo>
                  </a:path>
                </a:pathLst>
              </a:cu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74" name="Gruppieren 173">
              <a:extLst>
                <a:ext uri="{FF2B5EF4-FFF2-40B4-BE49-F238E27FC236}">
                  <a16:creationId xmlns:a16="http://schemas.microsoft.com/office/drawing/2014/main" xmlns="" id="{7FF250A2-AA4D-6E46-BFBE-4572076443A9}"/>
                </a:ext>
              </a:extLst>
            </p:cNvPr>
            <p:cNvGrpSpPr/>
            <p:nvPr/>
          </p:nvGrpSpPr>
          <p:grpSpPr>
            <a:xfrm>
              <a:off x="2084832" y="4708925"/>
              <a:ext cx="8063494" cy="1273125"/>
              <a:chOff x="1737360" y="5382400"/>
              <a:chExt cx="4738854" cy="1273125"/>
            </a:xfrm>
          </p:grpSpPr>
          <p:sp>
            <p:nvSpPr>
              <p:cNvPr id="175" name="Freihandform 174">
                <a:extLst>
                  <a:ext uri="{FF2B5EF4-FFF2-40B4-BE49-F238E27FC236}">
                    <a16:creationId xmlns:a16="http://schemas.microsoft.com/office/drawing/2014/main" xmlns="" id="{9EB4AF72-54F0-6044-BF20-BFEF884683A4}"/>
                  </a:ext>
                </a:extLst>
              </p:cNvPr>
              <p:cNvSpPr/>
              <p:nvPr/>
            </p:nvSpPr>
            <p:spPr>
              <a:xfrm>
                <a:off x="1737360" y="5394960"/>
                <a:ext cx="3657601" cy="1260565"/>
              </a:xfrm>
              <a:custGeom>
                <a:avLst/>
                <a:gdLst>
                  <a:gd name="connsiteX0" fmla="*/ 0 w 3657601"/>
                  <a:gd name="connsiteY0" fmla="*/ 953589 h 1260565"/>
                  <a:gd name="connsiteX1" fmla="*/ 731520 w 3657601"/>
                  <a:gd name="connsiteY1" fmla="*/ 1201783 h 1260565"/>
                  <a:gd name="connsiteX2" fmla="*/ 2063931 w 3657601"/>
                  <a:gd name="connsiteY2" fmla="*/ 1240971 h 1260565"/>
                  <a:gd name="connsiteX3" fmla="*/ 3187337 w 3657601"/>
                  <a:gd name="connsiteY3" fmla="*/ 1084217 h 1260565"/>
                  <a:gd name="connsiteX4" fmla="*/ 3605349 w 3657601"/>
                  <a:gd name="connsiteY4" fmla="*/ 587829 h 1260565"/>
                  <a:gd name="connsiteX5" fmla="*/ 3500846 w 3657601"/>
                  <a:gd name="connsiteY5" fmla="*/ 0 h 1260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57601" h="1260565">
                    <a:moveTo>
                      <a:pt x="0" y="953589"/>
                    </a:moveTo>
                    <a:cubicBezTo>
                      <a:pt x="193766" y="1053737"/>
                      <a:pt x="387532" y="1153886"/>
                      <a:pt x="731520" y="1201783"/>
                    </a:cubicBezTo>
                    <a:cubicBezTo>
                      <a:pt x="1075508" y="1249680"/>
                      <a:pt x="1654628" y="1260565"/>
                      <a:pt x="2063931" y="1240971"/>
                    </a:cubicBezTo>
                    <a:cubicBezTo>
                      <a:pt x="2473234" y="1221377"/>
                      <a:pt x="2930434" y="1193074"/>
                      <a:pt x="3187337" y="1084217"/>
                    </a:cubicBezTo>
                    <a:cubicBezTo>
                      <a:pt x="3444240" y="975360"/>
                      <a:pt x="3553097" y="768532"/>
                      <a:pt x="3605349" y="587829"/>
                    </a:cubicBezTo>
                    <a:cubicBezTo>
                      <a:pt x="3657601" y="407126"/>
                      <a:pt x="3579223" y="203563"/>
                      <a:pt x="3500846" y="0"/>
                    </a:cubicBezTo>
                  </a:path>
                </a:pathLst>
              </a:cu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6" name="Freihandform 175">
                <a:extLst>
                  <a:ext uri="{FF2B5EF4-FFF2-40B4-BE49-F238E27FC236}">
                    <a16:creationId xmlns:a16="http://schemas.microsoft.com/office/drawing/2014/main" xmlns="" id="{33CF7763-FCD0-4245-880A-3D81F192E98B}"/>
                  </a:ext>
                </a:extLst>
              </p:cNvPr>
              <p:cNvSpPr/>
              <p:nvPr/>
            </p:nvSpPr>
            <p:spPr>
              <a:xfrm>
                <a:off x="2104574" y="5382400"/>
                <a:ext cx="3655125" cy="1260565"/>
              </a:xfrm>
              <a:custGeom>
                <a:avLst/>
                <a:gdLst>
                  <a:gd name="connsiteX0" fmla="*/ 0 w 3657601"/>
                  <a:gd name="connsiteY0" fmla="*/ 953589 h 1260565"/>
                  <a:gd name="connsiteX1" fmla="*/ 731520 w 3657601"/>
                  <a:gd name="connsiteY1" fmla="*/ 1201783 h 1260565"/>
                  <a:gd name="connsiteX2" fmla="*/ 2063931 w 3657601"/>
                  <a:gd name="connsiteY2" fmla="*/ 1240971 h 1260565"/>
                  <a:gd name="connsiteX3" fmla="*/ 3187337 w 3657601"/>
                  <a:gd name="connsiteY3" fmla="*/ 1084217 h 1260565"/>
                  <a:gd name="connsiteX4" fmla="*/ 3605349 w 3657601"/>
                  <a:gd name="connsiteY4" fmla="*/ 587829 h 1260565"/>
                  <a:gd name="connsiteX5" fmla="*/ 3500846 w 3657601"/>
                  <a:gd name="connsiteY5" fmla="*/ 0 h 1260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57601" h="1260565">
                    <a:moveTo>
                      <a:pt x="0" y="953589"/>
                    </a:moveTo>
                    <a:cubicBezTo>
                      <a:pt x="193766" y="1053737"/>
                      <a:pt x="387532" y="1153886"/>
                      <a:pt x="731520" y="1201783"/>
                    </a:cubicBezTo>
                    <a:cubicBezTo>
                      <a:pt x="1075508" y="1249680"/>
                      <a:pt x="1654628" y="1260565"/>
                      <a:pt x="2063931" y="1240971"/>
                    </a:cubicBezTo>
                    <a:cubicBezTo>
                      <a:pt x="2473234" y="1221377"/>
                      <a:pt x="2930434" y="1193074"/>
                      <a:pt x="3187337" y="1084217"/>
                    </a:cubicBezTo>
                    <a:cubicBezTo>
                      <a:pt x="3444240" y="975360"/>
                      <a:pt x="3553097" y="768532"/>
                      <a:pt x="3605349" y="587829"/>
                    </a:cubicBezTo>
                    <a:cubicBezTo>
                      <a:pt x="3657601" y="407126"/>
                      <a:pt x="3579223" y="203563"/>
                      <a:pt x="3500846" y="0"/>
                    </a:cubicBezTo>
                  </a:path>
                </a:pathLst>
              </a:cu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7" name="Freihandform 176">
                <a:extLst>
                  <a:ext uri="{FF2B5EF4-FFF2-40B4-BE49-F238E27FC236}">
                    <a16:creationId xmlns:a16="http://schemas.microsoft.com/office/drawing/2014/main" xmlns="" id="{23C1D777-60EE-F645-9AF7-2803DC2955FF}"/>
                  </a:ext>
                </a:extLst>
              </p:cNvPr>
              <p:cNvSpPr/>
              <p:nvPr/>
            </p:nvSpPr>
            <p:spPr>
              <a:xfrm>
                <a:off x="2466134" y="5382400"/>
                <a:ext cx="3624052" cy="1260565"/>
              </a:xfrm>
              <a:custGeom>
                <a:avLst/>
                <a:gdLst>
                  <a:gd name="connsiteX0" fmla="*/ 0 w 3657601"/>
                  <a:gd name="connsiteY0" fmla="*/ 953589 h 1260565"/>
                  <a:gd name="connsiteX1" fmla="*/ 731520 w 3657601"/>
                  <a:gd name="connsiteY1" fmla="*/ 1201783 h 1260565"/>
                  <a:gd name="connsiteX2" fmla="*/ 2063931 w 3657601"/>
                  <a:gd name="connsiteY2" fmla="*/ 1240971 h 1260565"/>
                  <a:gd name="connsiteX3" fmla="*/ 3187337 w 3657601"/>
                  <a:gd name="connsiteY3" fmla="*/ 1084217 h 1260565"/>
                  <a:gd name="connsiteX4" fmla="*/ 3605349 w 3657601"/>
                  <a:gd name="connsiteY4" fmla="*/ 587829 h 1260565"/>
                  <a:gd name="connsiteX5" fmla="*/ 3500846 w 3657601"/>
                  <a:gd name="connsiteY5" fmla="*/ 0 h 1260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57601" h="1260565">
                    <a:moveTo>
                      <a:pt x="0" y="953589"/>
                    </a:moveTo>
                    <a:cubicBezTo>
                      <a:pt x="193766" y="1053737"/>
                      <a:pt x="387532" y="1153886"/>
                      <a:pt x="731520" y="1201783"/>
                    </a:cubicBezTo>
                    <a:cubicBezTo>
                      <a:pt x="1075508" y="1249680"/>
                      <a:pt x="1654628" y="1260565"/>
                      <a:pt x="2063931" y="1240971"/>
                    </a:cubicBezTo>
                    <a:cubicBezTo>
                      <a:pt x="2473234" y="1221377"/>
                      <a:pt x="2930434" y="1193074"/>
                      <a:pt x="3187337" y="1084217"/>
                    </a:cubicBezTo>
                    <a:cubicBezTo>
                      <a:pt x="3444240" y="975360"/>
                      <a:pt x="3553097" y="768532"/>
                      <a:pt x="3605349" y="587829"/>
                    </a:cubicBezTo>
                    <a:cubicBezTo>
                      <a:pt x="3657601" y="407126"/>
                      <a:pt x="3579223" y="203563"/>
                      <a:pt x="3500846" y="0"/>
                    </a:cubicBezTo>
                  </a:path>
                </a:pathLst>
              </a:cu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8" name="Freihandform 177">
                <a:extLst>
                  <a:ext uri="{FF2B5EF4-FFF2-40B4-BE49-F238E27FC236}">
                    <a16:creationId xmlns:a16="http://schemas.microsoft.com/office/drawing/2014/main" xmlns="" id="{EAB2B213-287B-514E-AFBA-8BF3328EDA36}"/>
                  </a:ext>
                </a:extLst>
              </p:cNvPr>
              <p:cNvSpPr/>
              <p:nvPr/>
            </p:nvSpPr>
            <p:spPr>
              <a:xfrm>
                <a:off x="2812132" y="5382400"/>
                <a:ext cx="3664082" cy="1260565"/>
              </a:xfrm>
              <a:custGeom>
                <a:avLst/>
                <a:gdLst>
                  <a:gd name="connsiteX0" fmla="*/ 0 w 3657601"/>
                  <a:gd name="connsiteY0" fmla="*/ 953589 h 1260565"/>
                  <a:gd name="connsiteX1" fmla="*/ 731520 w 3657601"/>
                  <a:gd name="connsiteY1" fmla="*/ 1201783 h 1260565"/>
                  <a:gd name="connsiteX2" fmla="*/ 2063931 w 3657601"/>
                  <a:gd name="connsiteY2" fmla="*/ 1240971 h 1260565"/>
                  <a:gd name="connsiteX3" fmla="*/ 3187337 w 3657601"/>
                  <a:gd name="connsiteY3" fmla="*/ 1084217 h 1260565"/>
                  <a:gd name="connsiteX4" fmla="*/ 3605349 w 3657601"/>
                  <a:gd name="connsiteY4" fmla="*/ 587829 h 1260565"/>
                  <a:gd name="connsiteX5" fmla="*/ 3500846 w 3657601"/>
                  <a:gd name="connsiteY5" fmla="*/ 0 h 1260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57601" h="1260565">
                    <a:moveTo>
                      <a:pt x="0" y="953589"/>
                    </a:moveTo>
                    <a:cubicBezTo>
                      <a:pt x="193766" y="1053737"/>
                      <a:pt x="387532" y="1153886"/>
                      <a:pt x="731520" y="1201783"/>
                    </a:cubicBezTo>
                    <a:cubicBezTo>
                      <a:pt x="1075508" y="1249680"/>
                      <a:pt x="1654628" y="1260565"/>
                      <a:pt x="2063931" y="1240971"/>
                    </a:cubicBezTo>
                    <a:cubicBezTo>
                      <a:pt x="2473234" y="1221377"/>
                      <a:pt x="2930434" y="1193074"/>
                      <a:pt x="3187337" y="1084217"/>
                    </a:cubicBezTo>
                    <a:cubicBezTo>
                      <a:pt x="3444240" y="975360"/>
                      <a:pt x="3553097" y="768532"/>
                      <a:pt x="3605349" y="587829"/>
                    </a:cubicBezTo>
                    <a:cubicBezTo>
                      <a:pt x="3657601" y="407126"/>
                      <a:pt x="3579223" y="203563"/>
                      <a:pt x="3500846" y="0"/>
                    </a:cubicBezTo>
                  </a:path>
                </a:pathLst>
              </a:cu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518770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xmlns="" id="{17DEA986-CF97-264B-84E0-5D29EE9F7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SIMD-processing</a:t>
            </a:r>
            <a:br>
              <a:rPr lang="en-US" dirty="0"/>
            </a:br>
            <a:r>
              <a:rPr lang="en-US" dirty="0"/>
              <a:t>Data layout: array of structures</a:t>
            </a:r>
          </a:p>
        </p:txBody>
      </p:sp>
      <p:grpSp>
        <p:nvGrpSpPr>
          <p:cNvPr id="66" name="Gruppieren 65">
            <a:extLst>
              <a:ext uri="{FF2B5EF4-FFF2-40B4-BE49-F238E27FC236}">
                <a16:creationId xmlns:a16="http://schemas.microsoft.com/office/drawing/2014/main" xmlns="" id="{84836767-F697-CB4F-8E98-563C14C2B704}"/>
              </a:ext>
            </a:extLst>
          </p:cNvPr>
          <p:cNvGrpSpPr/>
          <p:nvPr/>
        </p:nvGrpSpPr>
        <p:grpSpPr>
          <a:xfrm>
            <a:off x="850392" y="1658850"/>
            <a:ext cx="9678640" cy="2566822"/>
            <a:chOff x="850392" y="1658850"/>
            <a:chExt cx="9678640" cy="2566822"/>
          </a:xfrm>
        </p:grpSpPr>
        <p:sp>
          <p:nvSpPr>
            <p:cNvPr id="4" name="Freihandform 3">
              <a:extLst>
                <a:ext uri="{FF2B5EF4-FFF2-40B4-BE49-F238E27FC236}">
                  <a16:creationId xmlns:a16="http://schemas.microsoft.com/office/drawing/2014/main" xmlns="" id="{96B549B6-A927-664A-B9AF-D880D48BAA88}"/>
                </a:ext>
              </a:extLst>
            </p:cNvPr>
            <p:cNvSpPr/>
            <p:nvPr/>
          </p:nvSpPr>
          <p:spPr>
            <a:xfrm>
              <a:off x="4486289" y="3253285"/>
              <a:ext cx="1486170" cy="775822"/>
            </a:xfrm>
            <a:custGeom>
              <a:avLst/>
              <a:gdLst>
                <a:gd name="connsiteX0" fmla="*/ 0 w 1238250"/>
                <a:gd name="connsiteY0" fmla="*/ 9525 h 504832"/>
                <a:gd name="connsiteX1" fmla="*/ 628650 w 1238250"/>
                <a:gd name="connsiteY1" fmla="*/ 504825 h 504832"/>
                <a:gd name="connsiteX2" fmla="*/ 1238250 w 1238250"/>
                <a:gd name="connsiteY2" fmla="*/ 0 h 504832"/>
                <a:gd name="connsiteX0" fmla="*/ 0 w 651927"/>
                <a:gd name="connsiteY0" fmla="*/ 847725 h 1373136"/>
                <a:gd name="connsiteX1" fmla="*/ 628650 w 651927"/>
                <a:gd name="connsiteY1" fmla="*/ 1343025 h 1373136"/>
                <a:gd name="connsiteX2" fmla="*/ 635000 w 651927"/>
                <a:gd name="connsiteY2" fmla="*/ 0 h 1373136"/>
                <a:gd name="connsiteX0" fmla="*/ 0 w 680119"/>
                <a:gd name="connsiteY0" fmla="*/ 847725 h 1373136"/>
                <a:gd name="connsiteX1" fmla="*/ 628650 w 680119"/>
                <a:gd name="connsiteY1" fmla="*/ 1343025 h 1373136"/>
                <a:gd name="connsiteX2" fmla="*/ 635000 w 680119"/>
                <a:gd name="connsiteY2" fmla="*/ 0 h 1373136"/>
                <a:gd name="connsiteX0" fmla="*/ 0 w 640755"/>
                <a:gd name="connsiteY0" fmla="*/ 847725 h 951763"/>
                <a:gd name="connsiteX1" fmla="*/ 546100 w 640755"/>
                <a:gd name="connsiteY1" fmla="*/ 698500 h 951763"/>
                <a:gd name="connsiteX2" fmla="*/ 635000 w 640755"/>
                <a:gd name="connsiteY2" fmla="*/ 0 h 951763"/>
                <a:gd name="connsiteX0" fmla="*/ 0 w 640755"/>
                <a:gd name="connsiteY0" fmla="*/ 847725 h 880876"/>
                <a:gd name="connsiteX1" fmla="*/ 546100 w 640755"/>
                <a:gd name="connsiteY1" fmla="*/ 698500 h 880876"/>
                <a:gd name="connsiteX2" fmla="*/ 635000 w 640755"/>
                <a:gd name="connsiteY2" fmla="*/ 0 h 880876"/>
                <a:gd name="connsiteX0" fmla="*/ 0 w 1067055"/>
                <a:gd name="connsiteY0" fmla="*/ 739775 h 770304"/>
                <a:gd name="connsiteX1" fmla="*/ 546100 w 1067055"/>
                <a:gd name="connsiteY1" fmla="*/ 590550 h 770304"/>
                <a:gd name="connsiteX2" fmla="*/ 1066800 w 1067055"/>
                <a:gd name="connsiteY2" fmla="*/ 0 h 770304"/>
                <a:gd name="connsiteX0" fmla="*/ 0 w 1067377"/>
                <a:gd name="connsiteY0" fmla="*/ 739775 h 781755"/>
                <a:gd name="connsiteX1" fmla="*/ 749300 w 1067377"/>
                <a:gd name="connsiteY1" fmla="*/ 647700 h 781755"/>
                <a:gd name="connsiteX2" fmla="*/ 1066800 w 1067377"/>
                <a:gd name="connsiteY2" fmla="*/ 0 h 781755"/>
                <a:gd name="connsiteX0" fmla="*/ 0 w 1486082"/>
                <a:gd name="connsiteY0" fmla="*/ 730250 h 771878"/>
                <a:gd name="connsiteX1" fmla="*/ 749300 w 1486082"/>
                <a:gd name="connsiteY1" fmla="*/ 638175 h 771878"/>
                <a:gd name="connsiteX2" fmla="*/ 1485900 w 1486082"/>
                <a:gd name="connsiteY2" fmla="*/ 0 h 771878"/>
                <a:gd name="connsiteX0" fmla="*/ 0 w 1486170"/>
                <a:gd name="connsiteY0" fmla="*/ 730250 h 775822"/>
                <a:gd name="connsiteX1" fmla="*/ 915987 w 1486170"/>
                <a:gd name="connsiteY1" fmla="*/ 652463 h 775822"/>
                <a:gd name="connsiteX2" fmla="*/ 1485900 w 1486170"/>
                <a:gd name="connsiteY2" fmla="*/ 0 h 775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86170" h="775822">
                  <a:moveTo>
                    <a:pt x="0" y="730250"/>
                  </a:moveTo>
                  <a:cubicBezTo>
                    <a:pt x="376237" y="816769"/>
                    <a:pt x="668337" y="774171"/>
                    <a:pt x="915987" y="652463"/>
                  </a:cubicBezTo>
                  <a:cubicBezTo>
                    <a:pt x="1163637" y="530755"/>
                    <a:pt x="1497012" y="289719"/>
                    <a:pt x="1485900" y="0"/>
                  </a:cubicBezTo>
                </a:path>
              </a:pathLst>
            </a:custGeom>
            <a:noFill/>
            <a:ln w="22225">
              <a:solidFill>
                <a:srgbClr val="C00000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grpSp>
          <p:nvGrpSpPr>
            <p:cNvPr id="5" name="Gruppieren 4">
              <a:extLst>
                <a:ext uri="{FF2B5EF4-FFF2-40B4-BE49-F238E27FC236}">
                  <a16:creationId xmlns:a16="http://schemas.microsoft.com/office/drawing/2014/main" xmlns="" id="{AAE2355E-A4EA-AD42-A7D4-ED75943274FA}"/>
                </a:ext>
              </a:extLst>
            </p:cNvPr>
            <p:cNvGrpSpPr/>
            <p:nvPr/>
          </p:nvGrpSpPr>
          <p:grpSpPr>
            <a:xfrm>
              <a:off x="1378966" y="1706880"/>
              <a:ext cx="3048000" cy="228600"/>
              <a:chOff x="528574" y="838200"/>
              <a:chExt cx="3048000" cy="228600"/>
            </a:xfrm>
          </p:grpSpPr>
          <p:grpSp>
            <p:nvGrpSpPr>
              <p:cNvPr id="6" name="Gruppieren 5">
                <a:extLst>
                  <a:ext uri="{FF2B5EF4-FFF2-40B4-BE49-F238E27FC236}">
                    <a16:creationId xmlns:a16="http://schemas.microsoft.com/office/drawing/2014/main" xmlns="" id="{037088DF-34A2-994F-A1D0-4614F1572ACE}"/>
                  </a:ext>
                </a:extLst>
              </p:cNvPr>
              <p:cNvGrpSpPr/>
              <p:nvPr/>
            </p:nvGrpSpPr>
            <p:grpSpPr>
              <a:xfrm>
                <a:off x="528574" y="838200"/>
                <a:ext cx="2438400" cy="228600"/>
                <a:chOff x="528574" y="838200"/>
                <a:chExt cx="2438400" cy="228600"/>
              </a:xfrm>
            </p:grpSpPr>
            <p:sp>
              <p:nvSpPr>
                <p:cNvPr id="8" name="Rechteck 7">
                  <a:extLst>
                    <a:ext uri="{FF2B5EF4-FFF2-40B4-BE49-F238E27FC236}">
                      <a16:creationId xmlns:a16="http://schemas.microsoft.com/office/drawing/2014/main" xmlns="" id="{7B732F52-69A0-8C42-9DDD-D598963B5547}"/>
                    </a:ext>
                  </a:extLst>
                </p:cNvPr>
                <p:cNvSpPr/>
                <p:nvPr/>
              </p:nvSpPr>
              <p:spPr>
                <a:xfrm>
                  <a:off x="528574" y="838200"/>
                  <a:ext cx="609600" cy="228600"/>
                </a:xfrm>
                <a:prstGeom prst="rect">
                  <a:avLst/>
                </a:prstGeom>
                <a:solidFill>
                  <a:srgbClr val="FFFF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" name="Rechteck 8">
                  <a:extLst>
                    <a:ext uri="{FF2B5EF4-FFF2-40B4-BE49-F238E27FC236}">
                      <a16:creationId xmlns:a16="http://schemas.microsoft.com/office/drawing/2014/main" xmlns="" id="{462D3D02-A362-F740-9E9A-DED7799126B0}"/>
                    </a:ext>
                  </a:extLst>
                </p:cNvPr>
                <p:cNvSpPr/>
                <p:nvPr/>
              </p:nvSpPr>
              <p:spPr>
                <a:xfrm>
                  <a:off x="1138174" y="838200"/>
                  <a:ext cx="609600" cy="228600"/>
                </a:xfrm>
                <a:prstGeom prst="rect">
                  <a:avLst/>
                </a:prstGeom>
                <a:solidFill>
                  <a:srgbClr val="FF00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" name="Rechteck 9">
                  <a:extLst>
                    <a:ext uri="{FF2B5EF4-FFF2-40B4-BE49-F238E27FC236}">
                      <a16:creationId xmlns:a16="http://schemas.microsoft.com/office/drawing/2014/main" xmlns="" id="{8B147856-6898-BE42-83E5-A8A840E4DE3B}"/>
                    </a:ext>
                  </a:extLst>
                </p:cNvPr>
                <p:cNvSpPr/>
                <p:nvPr/>
              </p:nvSpPr>
              <p:spPr>
                <a:xfrm>
                  <a:off x="1747774" y="838200"/>
                  <a:ext cx="609600" cy="228600"/>
                </a:xfrm>
                <a:prstGeom prst="rect">
                  <a:avLst/>
                </a:prstGeom>
                <a:solidFill>
                  <a:srgbClr val="00B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" name="Rechteck 10">
                  <a:extLst>
                    <a:ext uri="{FF2B5EF4-FFF2-40B4-BE49-F238E27FC236}">
                      <a16:creationId xmlns:a16="http://schemas.microsoft.com/office/drawing/2014/main" xmlns="" id="{27796D1E-4BC5-0849-86F3-977B393E6877}"/>
                    </a:ext>
                  </a:extLst>
                </p:cNvPr>
                <p:cNvSpPr/>
                <p:nvPr/>
              </p:nvSpPr>
              <p:spPr>
                <a:xfrm>
                  <a:off x="2357374" y="838200"/>
                  <a:ext cx="609600" cy="228600"/>
                </a:xfrm>
                <a:prstGeom prst="rect">
                  <a:avLst/>
                </a:prstGeom>
                <a:solidFill>
                  <a:srgbClr val="0070C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xmlns="" id="{A346A970-8274-0B40-B3F0-CCE1888AADCA}"/>
                  </a:ext>
                </a:extLst>
              </p:cNvPr>
              <p:cNvSpPr/>
              <p:nvPr/>
            </p:nvSpPr>
            <p:spPr>
              <a:xfrm>
                <a:off x="2966974" y="838200"/>
                <a:ext cx="609600" cy="228600"/>
              </a:xfrm>
              <a:prstGeom prst="rect">
                <a:avLst/>
              </a:prstGeom>
              <a:solidFill>
                <a:srgbClr val="002060"/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2" name="Gruppieren 11">
              <a:extLst>
                <a:ext uri="{FF2B5EF4-FFF2-40B4-BE49-F238E27FC236}">
                  <a16:creationId xmlns:a16="http://schemas.microsoft.com/office/drawing/2014/main" xmlns="" id="{372DECE7-23DF-C44D-BDC7-EB3AE47858FB}"/>
                </a:ext>
              </a:extLst>
            </p:cNvPr>
            <p:cNvGrpSpPr/>
            <p:nvPr/>
          </p:nvGrpSpPr>
          <p:grpSpPr>
            <a:xfrm>
              <a:off x="4426966" y="1706880"/>
              <a:ext cx="3048000" cy="228600"/>
              <a:chOff x="528574" y="838200"/>
              <a:chExt cx="3048000" cy="228600"/>
            </a:xfrm>
          </p:grpSpPr>
          <p:grpSp>
            <p:nvGrpSpPr>
              <p:cNvPr id="13" name="Gruppieren 8">
                <a:extLst>
                  <a:ext uri="{FF2B5EF4-FFF2-40B4-BE49-F238E27FC236}">
                    <a16:creationId xmlns:a16="http://schemas.microsoft.com/office/drawing/2014/main" xmlns="" id="{117CC6C9-D496-1E40-9782-22FE0C0B6A35}"/>
                  </a:ext>
                </a:extLst>
              </p:cNvPr>
              <p:cNvGrpSpPr/>
              <p:nvPr/>
            </p:nvGrpSpPr>
            <p:grpSpPr>
              <a:xfrm>
                <a:off x="528574" y="838200"/>
                <a:ext cx="2438400" cy="228600"/>
                <a:chOff x="528574" y="838200"/>
                <a:chExt cx="2438400" cy="228600"/>
              </a:xfrm>
            </p:grpSpPr>
            <p:sp>
              <p:nvSpPr>
                <p:cNvPr id="15" name="Rechteck 14">
                  <a:extLst>
                    <a:ext uri="{FF2B5EF4-FFF2-40B4-BE49-F238E27FC236}">
                      <a16:creationId xmlns:a16="http://schemas.microsoft.com/office/drawing/2014/main" xmlns="" id="{8AAA3184-863B-6A44-A22C-477799FF4195}"/>
                    </a:ext>
                  </a:extLst>
                </p:cNvPr>
                <p:cNvSpPr/>
                <p:nvPr/>
              </p:nvSpPr>
              <p:spPr>
                <a:xfrm>
                  <a:off x="528574" y="838200"/>
                  <a:ext cx="609600" cy="228600"/>
                </a:xfrm>
                <a:prstGeom prst="rect">
                  <a:avLst/>
                </a:prstGeom>
                <a:solidFill>
                  <a:srgbClr val="FFFF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" name="Rechteck 15">
                  <a:extLst>
                    <a:ext uri="{FF2B5EF4-FFF2-40B4-BE49-F238E27FC236}">
                      <a16:creationId xmlns:a16="http://schemas.microsoft.com/office/drawing/2014/main" xmlns="" id="{F9944123-479B-0848-B3F1-0044F715CDE3}"/>
                    </a:ext>
                  </a:extLst>
                </p:cNvPr>
                <p:cNvSpPr/>
                <p:nvPr/>
              </p:nvSpPr>
              <p:spPr>
                <a:xfrm>
                  <a:off x="1138174" y="838200"/>
                  <a:ext cx="609600" cy="228600"/>
                </a:xfrm>
                <a:prstGeom prst="rect">
                  <a:avLst/>
                </a:prstGeom>
                <a:solidFill>
                  <a:srgbClr val="FF00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" name="Rechteck 16">
                  <a:extLst>
                    <a:ext uri="{FF2B5EF4-FFF2-40B4-BE49-F238E27FC236}">
                      <a16:creationId xmlns:a16="http://schemas.microsoft.com/office/drawing/2014/main" xmlns="" id="{87FE2BD2-F279-2945-8D3B-85E5FF341553}"/>
                    </a:ext>
                  </a:extLst>
                </p:cNvPr>
                <p:cNvSpPr/>
                <p:nvPr/>
              </p:nvSpPr>
              <p:spPr>
                <a:xfrm>
                  <a:off x="1747774" y="838200"/>
                  <a:ext cx="609600" cy="228600"/>
                </a:xfrm>
                <a:prstGeom prst="rect">
                  <a:avLst/>
                </a:prstGeom>
                <a:solidFill>
                  <a:srgbClr val="00B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8" name="Rechteck 17">
                  <a:extLst>
                    <a:ext uri="{FF2B5EF4-FFF2-40B4-BE49-F238E27FC236}">
                      <a16:creationId xmlns:a16="http://schemas.microsoft.com/office/drawing/2014/main" xmlns="" id="{B122A74E-8961-B64B-ACF8-052D8F759662}"/>
                    </a:ext>
                  </a:extLst>
                </p:cNvPr>
                <p:cNvSpPr/>
                <p:nvPr/>
              </p:nvSpPr>
              <p:spPr>
                <a:xfrm>
                  <a:off x="2357374" y="838200"/>
                  <a:ext cx="609600" cy="228600"/>
                </a:xfrm>
                <a:prstGeom prst="rect">
                  <a:avLst/>
                </a:prstGeom>
                <a:solidFill>
                  <a:srgbClr val="0070C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4" name="Rechteck 13">
                <a:extLst>
                  <a:ext uri="{FF2B5EF4-FFF2-40B4-BE49-F238E27FC236}">
                    <a16:creationId xmlns:a16="http://schemas.microsoft.com/office/drawing/2014/main" xmlns="" id="{C948DC8B-0D4B-5348-810C-3D7A73FF2E10}"/>
                  </a:ext>
                </a:extLst>
              </p:cNvPr>
              <p:cNvSpPr/>
              <p:nvPr/>
            </p:nvSpPr>
            <p:spPr>
              <a:xfrm>
                <a:off x="2966974" y="838200"/>
                <a:ext cx="609600" cy="228600"/>
              </a:xfrm>
              <a:prstGeom prst="rect">
                <a:avLst/>
              </a:prstGeom>
              <a:solidFill>
                <a:srgbClr val="002060"/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xmlns="" id="{0574723C-01E3-B54D-B770-6BC7FE9B2DD8}"/>
                </a:ext>
              </a:extLst>
            </p:cNvPr>
            <p:cNvGrpSpPr/>
            <p:nvPr/>
          </p:nvGrpSpPr>
          <p:grpSpPr>
            <a:xfrm>
              <a:off x="7474966" y="1706880"/>
              <a:ext cx="3048000" cy="228600"/>
              <a:chOff x="528574" y="838200"/>
              <a:chExt cx="3048000" cy="228600"/>
            </a:xfrm>
          </p:grpSpPr>
          <p:grpSp>
            <p:nvGrpSpPr>
              <p:cNvPr id="20" name="Gruppieren 8">
                <a:extLst>
                  <a:ext uri="{FF2B5EF4-FFF2-40B4-BE49-F238E27FC236}">
                    <a16:creationId xmlns:a16="http://schemas.microsoft.com/office/drawing/2014/main" xmlns="" id="{24CFB2EB-2684-FE47-A823-1A6827414E01}"/>
                  </a:ext>
                </a:extLst>
              </p:cNvPr>
              <p:cNvGrpSpPr/>
              <p:nvPr/>
            </p:nvGrpSpPr>
            <p:grpSpPr>
              <a:xfrm>
                <a:off x="528574" y="838200"/>
                <a:ext cx="2438400" cy="228600"/>
                <a:chOff x="528574" y="838200"/>
                <a:chExt cx="2438400" cy="228600"/>
              </a:xfrm>
            </p:grpSpPr>
            <p:sp>
              <p:nvSpPr>
                <p:cNvPr id="22" name="Rechteck 21">
                  <a:extLst>
                    <a:ext uri="{FF2B5EF4-FFF2-40B4-BE49-F238E27FC236}">
                      <a16:creationId xmlns:a16="http://schemas.microsoft.com/office/drawing/2014/main" xmlns="" id="{BCA91AA8-A503-CA46-BF48-BB2674691A6E}"/>
                    </a:ext>
                  </a:extLst>
                </p:cNvPr>
                <p:cNvSpPr/>
                <p:nvPr/>
              </p:nvSpPr>
              <p:spPr>
                <a:xfrm>
                  <a:off x="528574" y="838200"/>
                  <a:ext cx="609600" cy="228600"/>
                </a:xfrm>
                <a:prstGeom prst="rect">
                  <a:avLst/>
                </a:prstGeom>
                <a:solidFill>
                  <a:srgbClr val="FFFF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" name="Rechteck 22">
                  <a:extLst>
                    <a:ext uri="{FF2B5EF4-FFF2-40B4-BE49-F238E27FC236}">
                      <a16:creationId xmlns:a16="http://schemas.microsoft.com/office/drawing/2014/main" xmlns="" id="{EF8F76A7-1640-EC43-8068-237343106B49}"/>
                    </a:ext>
                  </a:extLst>
                </p:cNvPr>
                <p:cNvSpPr/>
                <p:nvPr/>
              </p:nvSpPr>
              <p:spPr>
                <a:xfrm>
                  <a:off x="1138174" y="838200"/>
                  <a:ext cx="609600" cy="228600"/>
                </a:xfrm>
                <a:prstGeom prst="rect">
                  <a:avLst/>
                </a:prstGeom>
                <a:solidFill>
                  <a:srgbClr val="FF000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4" name="Rechteck 23">
                  <a:extLst>
                    <a:ext uri="{FF2B5EF4-FFF2-40B4-BE49-F238E27FC236}">
                      <a16:creationId xmlns:a16="http://schemas.microsoft.com/office/drawing/2014/main" xmlns="" id="{9BD2B857-4BED-404C-B610-24E3177050C7}"/>
                    </a:ext>
                  </a:extLst>
                </p:cNvPr>
                <p:cNvSpPr/>
                <p:nvPr/>
              </p:nvSpPr>
              <p:spPr>
                <a:xfrm>
                  <a:off x="1747774" y="838200"/>
                  <a:ext cx="609600" cy="228600"/>
                </a:xfrm>
                <a:prstGeom prst="rect">
                  <a:avLst/>
                </a:prstGeom>
                <a:solidFill>
                  <a:srgbClr val="00B05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5" name="Rechteck 24">
                  <a:extLst>
                    <a:ext uri="{FF2B5EF4-FFF2-40B4-BE49-F238E27FC236}">
                      <a16:creationId xmlns:a16="http://schemas.microsoft.com/office/drawing/2014/main" xmlns="" id="{E3DF0964-FC9B-9542-99FA-0DEAB1288D75}"/>
                    </a:ext>
                  </a:extLst>
                </p:cNvPr>
                <p:cNvSpPr/>
                <p:nvPr/>
              </p:nvSpPr>
              <p:spPr>
                <a:xfrm>
                  <a:off x="2357374" y="838200"/>
                  <a:ext cx="609600" cy="228600"/>
                </a:xfrm>
                <a:prstGeom prst="rect">
                  <a:avLst/>
                </a:prstGeom>
                <a:solidFill>
                  <a:srgbClr val="0070C0"/>
                </a:solidFill>
                <a:ln w="158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21" name="Rechteck 20">
                <a:extLst>
                  <a:ext uri="{FF2B5EF4-FFF2-40B4-BE49-F238E27FC236}">
                    <a16:creationId xmlns:a16="http://schemas.microsoft.com/office/drawing/2014/main" xmlns="" id="{CF7D5471-7FC1-F24E-8937-FFDFACE5BD91}"/>
                  </a:ext>
                </a:extLst>
              </p:cNvPr>
              <p:cNvSpPr/>
              <p:nvPr/>
            </p:nvSpPr>
            <p:spPr>
              <a:xfrm>
                <a:off x="2966974" y="838200"/>
                <a:ext cx="609600" cy="228600"/>
              </a:xfrm>
              <a:prstGeom prst="rect">
                <a:avLst/>
              </a:prstGeom>
              <a:solidFill>
                <a:srgbClr val="002060"/>
              </a:solidFill>
              <a:ln w="158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6" name="Gruppieren 25">
              <a:extLst>
                <a:ext uri="{FF2B5EF4-FFF2-40B4-BE49-F238E27FC236}">
                  <a16:creationId xmlns:a16="http://schemas.microsoft.com/office/drawing/2014/main" xmlns="" id="{F9D0874B-2AC2-2B47-BC52-1331B25E817E}"/>
                </a:ext>
              </a:extLst>
            </p:cNvPr>
            <p:cNvGrpSpPr/>
            <p:nvPr/>
          </p:nvGrpSpPr>
          <p:grpSpPr>
            <a:xfrm>
              <a:off x="1688592" y="2963397"/>
              <a:ext cx="3048000" cy="276999"/>
              <a:chOff x="838200" y="2094717"/>
              <a:chExt cx="3048000" cy="276999"/>
            </a:xfrm>
          </p:grpSpPr>
          <p:grpSp>
            <p:nvGrpSpPr>
              <p:cNvPr id="27" name="Gruppieren 26">
                <a:extLst>
                  <a:ext uri="{FF2B5EF4-FFF2-40B4-BE49-F238E27FC236}">
                    <a16:creationId xmlns:a16="http://schemas.microsoft.com/office/drawing/2014/main" xmlns="" id="{7F9A87B7-AE9C-2E4B-9056-28A57693D56F}"/>
                  </a:ext>
                </a:extLst>
              </p:cNvPr>
              <p:cNvGrpSpPr/>
              <p:nvPr/>
            </p:nvGrpSpPr>
            <p:grpSpPr>
              <a:xfrm>
                <a:off x="1447800" y="2143116"/>
                <a:ext cx="2438400" cy="228600"/>
                <a:chOff x="1138990" y="5181600"/>
                <a:chExt cx="2438400" cy="228600"/>
              </a:xfrm>
              <a:solidFill>
                <a:schemeClr val="bg1">
                  <a:alpha val="29000"/>
                </a:schemeClr>
              </a:solidFill>
            </p:grpSpPr>
            <p:sp>
              <p:nvSpPr>
                <p:cNvPr id="29" name="Rechteck 28">
                  <a:extLst>
                    <a:ext uri="{FF2B5EF4-FFF2-40B4-BE49-F238E27FC236}">
                      <a16:creationId xmlns:a16="http://schemas.microsoft.com/office/drawing/2014/main" xmlns="" id="{C88CECF2-FE00-0E4A-AF6A-CDEE4C50A2FD}"/>
                    </a:ext>
                  </a:extLst>
                </p:cNvPr>
                <p:cNvSpPr/>
                <p:nvPr/>
              </p:nvSpPr>
              <p:spPr>
                <a:xfrm>
                  <a:off x="1138990" y="5181600"/>
                  <a:ext cx="609600" cy="228600"/>
                </a:xfrm>
                <a:prstGeom prst="rect">
                  <a:avLst/>
                </a:prstGeom>
                <a:solidFill>
                  <a:srgbClr val="FFFF00">
                    <a:alpha val="33000"/>
                  </a:srgb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0" name="Rechteck 29">
                  <a:extLst>
                    <a:ext uri="{FF2B5EF4-FFF2-40B4-BE49-F238E27FC236}">
                      <a16:creationId xmlns:a16="http://schemas.microsoft.com/office/drawing/2014/main" xmlns="" id="{9EDA3856-8DB8-7B4B-B44C-5B4F5048B487}"/>
                    </a:ext>
                  </a:extLst>
                </p:cNvPr>
                <p:cNvSpPr/>
                <p:nvPr/>
              </p:nvSpPr>
              <p:spPr>
                <a:xfrm>
                  <a:off x="1748590" y="5181600"/>
                  <a:ext cx="609600" cy="228600"/>
                </a:xfrm>
                <a:prstGeom prst="rect">
                  <a:avLst/>
                </a:prstGeom>
                <a:solidFill>
                  <a:srgbClr val="FF0000">
                    <a:alpha val="30000"/>
                  </a:srgb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1" name="Rechteck 30">
                  <a:extLst>
                    <a:ext uri="{FF2B5EF4-FFF2-40B4-BE49-F238E27FC236}">
                      <a16:creationId xmlns:a16="http://schemas.microsoft.com/office/drawing/2014/main" xmlns="" id="{4577F679-AFA6-EA42-A24D-5DD7459120C5}"/>
                    </a:ext>
                  </a:extLst>
                </p:cNvPr>
                <p:cNvSpPr/>
                <p:nvPr/>
              </p:nvSpPr>
              <p:spPr>
                <a:xfrm>
                  <a:off x="2358190" y="5181600"/>
                  <a:ext cx="609600" cy="228600"/>
                </a:xfrm>
                <a:prstGeom prst="rect">
                  <a:avLst/>
                </a:prstGeom>
                <a:solidFill>
                  <a:srgbClr val="00B050">
                    <a:alpha val="30000"/>
                  </a:srgb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2" name="Rechteck 31">
                  <a:extLst>
                    <a:ext uri="{FF2B5EF4-FFF2-40B4-BE49-F238E27FC236}">
                      <a16:creationId xmlns:a16="http://schemas.microsoft.com/office/drawing/2014/main" xmlns="" id="{EADF1612-4BC9-104B-A96B-413C46884C1F}"/>
                    </a:ext>
                  </a:extLst>
                </p:cNvPr>
                <p:cNvSpPr/>
                <p:nvPr/>
              </p:nvSpPr>
              <p:spPr>
                <a:xfrm>
                  <a:off x="2967790" y="5181600"/>
                  <a:ext cx="609600" cy="228600"/>
                </a:xfrm>
                <a:prstGeom prst="rect">
                  <a:avLst/>
                </a:prstGeom>
                <a:solidFill>
                  <a:srgbClr val="0070C0">
                    <a:alpha val="29000"/>
                  </a:srgb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28" name="Textfeld 27">
                <a:extLst>
                  <a:ext uri="{FF2B5EF4-FFF2-40B4-BE49-F238E27FC236}">
                    <a16:creationId xmlns:a16="http://schemas.microsoft.com/office/drawing/2014/main" xmlns="" id="{71897061-0B74-1E4D-A392-5E01787C78BE}"/>
                  </a:ext>
                </a:extLst>
              </p:cNvPr>
              <p:cNvSpPr txBox="1"/>
              <p:nvPr/>
            </p:nvSpPr>
            <p:spPr>
              <a:xfrm>
                <a:off x="838200" y="2094717"/>
                <a:ext cx="6096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200" b="1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xmm0</a:t>
                </a:r>
              </a:p>
            </p:txBody>
          </p:sp>
        </p:grpSp>
        <p:sp>
          <p:nvSpPr>
            <p:cNvPr id="33" name="Rechteck 32">
              <a:extLst>
                <a:ext uri="{FF2B5EF4-FFF2-40B4-BE49-F238E27FC236}">
                  <a16:creationId xmlns:a16="http://schemas.microsoft.com/office/drawing/2014/main" xmlns="" id="{EB7D78E4-E199-5348-96EF-6D099C79B515}"/>
                </a:ext>
              </a:extLst>
            </p:cNvPr>
            <p:cNvSpPr/>
            <p:nvPr/>
          </p:nvSpPr>
          <p:spPr>
            <a:xfrm>
              <a:off x="1378966" y="1706880"/>
              <a:ext cx="3048000" cy="228599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" name="Rechteck 33">
              <a:extLst>
                <a:ext uri="{FF2B5EF4-FFF2-40B4-BE49-F238E27FC236}">
                  <a16:creationId xmlns:a16="http://schemas.microsoft.com/office/drawing/2014/main" xmlns="" id="{B6CBFCDC-360F-2144-A41E-CBEADCF81AB9}"/>
                </a:ext>
              </a:extLst>
            </p:cNvPr>
            <p:cNvSpPr/>
            <p:nvPr/>
          </p:nvSpPr>
          <p:spPr>
            <a:xfrm>
              <a:off x="4431792" y="1706879"/>
              <a:ext cx="3048000" cy="228599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5" name="Rechteck 34">
              <a:extLst>
                <a:ext uri="{FF2B5EF4-FFF2-40B4-BE49-F238E27FC236}">
                  <a16:creationId xmlns:a16="http://schemas.microsoft.com/office/drawing/2014/main" xmlns="" id="{937AA39C-2680-BE46-9039-866CAC73E02F}"/>
                </a:ext>
              </a:extLst>
            </p:cNvPr>
            <p:cNvSpPr/>
            <p:nvPr/>
          </p:nvSpPr>
          <p:spPr>
            <a:xfrm>
              <a:off x="7481032" y="1705392"/>
              <a:ext cx="3048000" cy="228599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6" name="Textfeld 35">
              <a:extLst>
                <a:ext uri="{FF2B5EF4-FFF2-40B4-BE49-F238E27FC236}">
                  <a16:creationId xmlns:a16="http://schemas.microsoft.com/office/drawing/2014/main" xmlns="" id="{CEE0B56E-C3BC-8A40-8E13-98B331034135}"/>
                </a:ext>
              </a:extLst>
            </p:cNvPr>
            <p:cNvSpPr txBox="1"/>
            <p:nvPr/>
          </p:nvSpPr>
          <p:spPr>
            <a:xfrm>
              <a:off x="850392" y="1658850"/>
              <a:ext cx="609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b="1" dirty="0">
                  <a:solidFill>
                    <a:prstClr val="black"/>
                  </a:solidFill>
                  <a:latin typeface="Courier New" pitchFamily="49" charset="0"/>
                  <a:cs typeface="Courier New" pitchFamily="49" charset="0"/>
                </a:rPr>
                <a:t>S[]</a:t>
              </a:r>
            </a:p>
          </p:txBody>
        </p:sp>
        <p:grpSp>
          <p:nvGrpSpPr>
            <p:cNvPr id="37" name="Gruppieren 36">
              <a:extLst>
                <a:ext uri="{FF2B5EF4-FFF2-40B4-BE49-F238E27FC236}">
                  <a16:creationId xmlns:a16="http://schemas.microsoft.com/office/drawing/2014/main" xmlns="" id="{042A941D-155C-3940-A0CB-C20B33290528}"/>
                </a:ext>
              </a:extLst>
            </p:cNvPr>
            <p:cNvGrpSpPr/>
            <p:nvPr/>
          </p:nvGrpSpPr>
          <p:grpSpPr>
            <a:xfrm>
              <a:off x="1683766" y="1935480"/>
              <a:ext cx="2748026" cy="1076316"/>
              <a:chOff x="1683766" y="1935480"/>
              <a:chExt cx="2748026" cy="1076316"/>
            </a:xfrm>
          </p:grpSpPr>
          <p:cxnSp>
            <p:nvCxnSpPr>
              <p:cNvPr id="38" name="Gerade Verbindung mit Pfeil 37">
                <a:extLst>
                  <a:ext uri="{FF2B5EF4-FFF2-40B4-BE49-F238E27FC236}">
                    <a16:creationId xmlns:a16="http://schemas.microsoft.com/office/drawing/2014/main" xmlns="" id="{663FD3E9-F83C-E245-BF3D-85ABDB1BACD7}"/>
                  </a:ext>
                </a:extLst>
              </p:cNvPr>
              <p:cNvCxnSpPr>
                <a:stCxn id="8" idx="2"/>
                <a:endCxn id="29" idx="0"/>
              </p:cNvCxnSpPr>
              <p:nvPr/>
            </p:nvCxnSpPr>
            <p:spPr>
              <a:xfrm>
                <a:off x="1683766" y="1935480"/>
                <a:ext cx="919226" cy="1076316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Gerade Verbindung mit Pfeil 38">
                <a:extLst>
                  <a:ext uri="{FF2B5EF4-FFF2-40B4-BE49-F238E27FC236}">
                    <a16:creationId xmlns:a16="http://schemas.microsoft.com/office/drawing/2014/main" xmlns="" id="{B2FA3509-EAB0-0645-84BD-661EABA73850}"/>
                  </a:ext>
                </a:extLst>
              </p:cNvPr>
              <p:cNvCxnSpPr>
                <a:stCxn id="9" idx="2"/>
                <a:endCxn id="30" idx="0"/>
              </p:cNvCxnSpPr>
              <p:nvPr/>
            </p:nvCxnSpPr>
            <p:spPr>
              <a:xfrm>
                <a:off x="2293366" y="1935480"/>
                <a:ext cx="919226" cy="1076316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Gerade Verbindung mit Pfeil 39">
                <a:extLst>
                  <a:ext uri="{FF2B5EF4-FFF2-40B4-BE49-F238E27FC236}">
                    <a16:creationId xmlns:a16="http://schemas.microsoft.com/office/drawing/2014/main" xmlns="" id="{5413ED11-C7BA-3F46-BD0B-2E373538FFE2}"/>
                  </a:ext>
                </a:extLst>
              </p:cNvPr>
              <p:cNvCxnSpPr>
                <a:stCxn id="10" idx="2"/>
                <a:endCxn id="31" idx="0"/>
              </p:cNvCxnSpPr>
              <p:nvPr/>
            </p:nvCxnSpPr>
            <p:spPr>
              <a:xfrm>
                <a:off x="2902966" y="1935480"/>
                <a:ext cx="919226" cy="1076316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Gerade Verbindung mit Pfeil 40">
                <a:extLst>
                  <a:ext uri="{FF2B5EF4-FFF2-40B4-BE49-F238E27FC236}">
                    <a16:creationId xmlns:a16="http://schemas.microsoft.com/office/drawing/2014/main" xmlns="" id="{E467F948-E314-7F45-A4B4-D4B70E8590A3}"/>
                  </a:ext>
                </a:extLst>
              </p:cNvPr>
              <p:cNvCxnSpPr>
                <a:stCxn id="11" idx="2"/>
                <a:endCxn id="32" idx="0"/>
              </p:cNvCxnSpPr>
              <p:nvPr/>
            </p:nvCxnSpPr>
            <p:spPr>
              <a:xfrm>
                <a:off x="3512566" y="1935480"/>
                <a:ext cx="919226" cy="1076316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uppieren 41">
              <a:extLst>
                <a:ext uri="{FF2B5EF4-FFF2-40B4-BE49-F238E27FC236}">
                  <a16:creationId xmlns:a16="http://schemas.microsoft.com/office/drawing/2014/main" xmlns="" id="{E8471B7E-AC3F-EA46-99FF-5C06E9DA0AEB}"/>
                </a:ext>
              </a:extLst>
            </p:cNvPr>
            <p:cNvGrpSpPr/>
            <p:nvPr/>
          </p:nvGrpSpPr>
          <p:grpSpPr>
            <a:xfrm>
              <a:off x="2583942" y="3230880"/>
              <a:ext cx="1238250" cy="634752"/>
              <a:chOff x="1733550" y="2362200"/>
              <a:chExt cx="1238250" cy="634752"/>
            </a:xfrm>
          </p:grpSpPr>
          <p:sp>
            <p:nvSpPr>
              <p:cNvPr id="43" name="Freihandform 42">
                <a:extLst>
                  <a:ext uri="{FF2B5EF4-FFF2-40B4-BE49-F238E27FC236}">
                    <a16:creationId xmlns:a16="http://schemas.microsoft.com/office/drawing/2014/main" xmlns="" id="{25593B47-6F95-CF48-9EFC-1834C98F4796}"/>
                  </a:ext>
                </a:extLst>
              </p:cNvPr>
              <p:cNvSpPr/>
              <p:nvPr/>
            </p:nvSpPr>
            <p:spPr>
              <a:xfrm>
                <a:off x="1733550" y="2362200"/>
                <a:ext cx="1238250" cy="504832"/>
              </a:xfrm>
              <a:custGeom>
                <a:avLst/>
                <a:gdLst>
                  <a:gd name="connsiteX0" fmla="*/ 0 w 1238250"/>
                  <a:gd name="connsiteY0" fmla="*/ 9525 h 504832"/>
                  <a:gd name="connsiteX1" fmla="*/ 628650 w 1238250"/>
                  <a:gd name="connsiteY1" fmla="*/ 504825 h 504832"/>
                  <a:gd name="connsiteX2" fmla="*/ 1238250 w 1238250"/>
                  <a:gd name="connsiteY2" fmla="*/ 0 h 504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38250" h="504832">
                    <a:moveTo>
                      <a:pt x="0" y="9525"/>
                    </a:moveTo>
                    <a:cubicBezTo>
                      <a:pt x="211137" y="257969"/>
                      <a:pt x="422275" y="506413"/>
                      <a:pt x="628650" y="504825"/>
                    </a:cubicBezTo>
                    <a:cubicBezTo>
                      <a:pt x="835025" y="503238"/>
                      <a:pt x="1036637" y="251619"/>
                      <a:pt x="1238250" y="0"/>
                    </a:cubicBezTo>
                  </a:path>
                </a:pathLst>
              </a:custGeom>
              <a:noFill/>
              <a:ln w="2222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44" name="Ellipse 9">
                <a:extLst>
                  <a:ext uri="{FF2B5EF4-FFF2-40B4-BE49-F238E27FC236}">
                    <a16:creationId xmlns:a16="http://schemas.microsoft.com/office/drawing/2014/main" xmlns="" id="{9BF3BB75-5C7D-3743-9807-9CB3C40B6483}"/>
                  </a:ext>
                </a:extLst>
              </p:cNvPr>
              <p:cNvSpPr/>
              <p:nvPr/>
            </p:nvSpPr>
            <p:spPr>
              <a:xfrm>
                <a:off x="2208659" y="2708920"/>
                <a:ext cx="288032" cy="288032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>
                    <a:solidFill>
                      <a:prstClr val="black"/>
                    </a:solidFill>
                  </a:rPr>
                  <a:t>+</a:t>
                </a:r>
              </a:p>
            </p:txBody>
          </p:sp>
        </p:grpSp>
        <p:grpSp>
          <p:nvGrpSpPr>
            <p:cNvPr id="45" name="Gruppieren 44">
              <a:extLst>
                <a:ext uri="{FF2B5EF4-FFF2-40B4-BE49-F238E27FC236}">
                  <a16:creationId xmlns:a16="http://schemas.microsoft.com/office/drawing/2014/main" xmlns="" id="{BBAFDB51-A151-6B40-B567-1084FDD1DD50}"/>
                </a:ext>
              </a:extLst>
            </p:cNvPr>
            <p:cNvGrpSpPr/>
            <p:nvPr/>
          </p:nvGrpSpPr>
          <p:grpSpPr>
            <a:xfrm>
              <a:off x="3207766" y="3230630"/>
              <a:ext cx="606666" cy="995042"/>
              <a:chOff x="2357374" y="2361950"/>
              <a:chExt cx="606666" cy="995042"/>
            </a:xfrm>
          </p:grpSpPr>
          <p:sp>
            <p:nvSpPr>
              <p:cNvPr id="46" name="Freihandform 45">
                <a:extLst>
                  <a:ext uri="{FF2B5EF4-FFF2-40B4-BE49-F238E27FC236}">
                    <a16:creationId xmlns:a16="http://schemas.microsoft.com/office/drawing/2014/main" xmlns="" id="{62D4AD9C-C77F-164C-AF77-DB3087BF3AEC}"/>
                  </a:ext>
                </a:extLst>
              </p:cNvPr>
              <p:cNvSpPr/>
              <p:nvPr/>
            </p:nvSpPr>
            <p:spPr>
              <a:xfrm>
                <a:off x="2357374" y="2361950"/>
                <a:ext cx="475471" cy="925153"/>
              </a:xfrm>
              <a:custGeom>
                <a:avLst/>
                <a:gdLst>
                  <a:gd name="connsiteX0" fmla="*/ 0 w 1238250"/>
                  <a:gd name="connsiteY0" fmla="*/ 9525 h 504832"/>
                  <a:gd name="connsiteX1" fmla="*/ 628650 w 1238250"/>
                  <a:gd name="connsiteY1" fmla="*/ 504825 h 504832"/>
                  <a:gd name="connsiteX2" fmla="*/ 1238250 w 1238250"/>
                  <a:gd name="connsiteY2" fmla="*/ 0 h 504832"/>
                  <a:gd name="connsiteX0" fmla="*/ 0 w 1133475"/>
                  <a:gd name="connsiteY0" fmla="*/ 314325 h 815656"/>
                  <a:gd name="connsiteX1" fmla="*/ 628650 w 1133475"/>
                  <a:gd name="connsiteY1" fmla="*/ 809625 h 815656"/>
                  <a:gd name="connsiteX2" fmla="*/ 1133475 w 1133475"/>
                  <a:gd name="connsiteY2" fmla="*/ 0 h 815656"/>
                  <a:gd name="connsiteX0" fmla="*/ 0 w 1176132"/>
                  <a:gd name="connsiteY0" fmla="*/ 314325 h 815656"/>
                  <a:gd name="connsiteX1" fmla="*/ 628650 w 1176132"/>
                  <a:gd name="connsiteY1" fmla="*/ 809625 h 815656"/>
                  <a:gd name="connsiteX2" fmla="*/ 1133475 w 1176132"/>
                  <a:gd name="connsiteY2" fmla="*/ 0 h 815656"/>
                  <a:gd name="connsiteX0" fmla="*/ 0 w 628650"/>
                  <a:gd name="connsiteY0" fmla="*/ 638175 h 1152920"/>
                  <a:gd name="connsiteX1" fmla="*/ 628650 w 628650"/>
                  <a:gd name="connsiteY1" fmla="*/ 1133475 h 1152920"/>
                  <a:gd name="connsiteX2" fmla="*/ 0 w 628650"/>
                  <a:gd name="connsiteY2" fmla="*/ 0 h 1152920"/>
                  <a:gd name="connsiteX0" fmla="*/ 0 w 729085"/>
                  <a:gd name="connsiteY0" fmla="*/ 638175 h 1152920"/>
                  <a:gd name="connsiteX1" fmla="*/ 628650 w 729085"/>
                  <a:gd name="connsiteY1" fmla="*/ 1133475 h 1152920"/>
                  <a:gd name="connsiteX2" fmla="*/ 0 w 729085"/>
                  <a:gd name="connsiteY2" fmla="*/ 0 h 1152920"/>
                  <a:gd name="connsiteX0" fmla="*/ 0 w 790299"/>
                  <a:gd name="connsiteY0" fmla="*/ 638175 h 1140149"/>
                  <a:gd name="connsiteX1" fmla="*/ 628650 w 790299"/>
                  <a:gd name="connsiteY1" fmla="*/ 1133475 h 1140149"/>
                  <a:gd name="connsiteX2" fmla="*/ 0 w 790299"/>
                  <a:gd name="connsiteY2" fmla="*/ 0 h 1140149"/>
                  <a:gd name="connsiteX0" fmla="*/ 0 w 771410"/>
                  <a:gd name="connsiteY0" fmla="*/ 638175 h 1140149"/>
                  <a:gd name="connsiteX1" fmla="*/ 628650 w 771410"/>
                  <a:gd name="connsiteY1" fmla="*/ 1133475 h 1140149"/>
                  <a:gd name="connsiteX2" fmla="*/ 722376 w 771410"/>
                  <a:gd name="connsiteY2" fmla="*/ 593974 h 1140149"/>
                  <a:gd name="connsiteX3" fmla="*/ 0 w 771410"/>
                  <a:gd name="connsiteY3" fmla="*/ 0 h 1140149"/>
                  <a:gd name="connsiteX0" fmla="*/ 0 w 629959"/>
                  <a:gd name="connsiteY0" fmla="*/ 638175 h 1141147"/>
                  <a:gd name="connsiteX1" fmla="*/ 628650 w 629959"/>
                  <a:gd name="connsiteY1" fmla="*/ 1133475 h 1141147"/>
                  <a:gd name="connsiteX2" fmla="*/ 160401 w 629959"/>
                  <a:gd name="connsiteY2" fmla="*/ 276474 h 1141147"/>
                  <a:gd name="connsiteX3" fmla="*/ 0 w 629959"/>
                  <a:gd name="connsiteY3" fmla="*/ 0 h 1141147"/>
                  <a:gd name="connsiteX0" fmla="*/ 0 w 629959"/>
                  <a:gd name="connsiteY0" fmla="*/ 638175 h 1141147"/>
                  <a:gd name="connsiteX1" fmla="*/ 628650 w 629959"/>
                  <a:gd name="connsiteY1" fmla="*/ 1133475 h 1141147"/>
                  <a:gd name="connsiteX2" fmla="*/ 160401 w 629959"/>
                  <a:gd name="connsiteY2" fmla="*/ 276474 h 1141147"/>
                  <a:gd name="connsiteX3" fmla="*/ 0 w 629959"/>
                  <a:gd name="connsiteY3" fmla="*/ 0 h 1141147"/>
                  <a:gd name="connsiteX0" fmla="*/ 0 w 640706"/>
                  <a:gd name="connsiteY0" fmla="*/ 638175 h 1133758"/>
                  <a:gd name="connsiteX1" fmla="*/ 628650 w 640706"/>
                  <a:gd name="connsiteY1" fmla="*/ 1133475 h 1133758"/>
                  <a:gd name="connsiteX2" fmla="*/ 382651 w 640706"/>
                  <a:gd name="connsiteY2" fmla="*/ 578099 h 1133758"/>
                  <a:gd name="connsiteX3" fmla="*/ 0 w 640706"/>
                  <a:gd name="connsiteY3" fmla="*/ 0 h 1133758"/>
                  <a:gd name="connsiteX0" fmla="*/ 0 w 640706"/>
                  <a:gd name="connsiteY0" fmla="*/ 638175 h 1133758"/>
                  <a:gd name="connsiteX1" fmla="*/ 628650 w 640706"/>
                  <a:gd name="connsiteY1" fmla="*/ 1133475 h 1133758"/>
                  <a:gd name="connsiteX2" fmla="*/ 382651 w 640706"/>
                  <a:gd name="connsiteY2" fmla="*/ 578099 h 1133758"/>
                  <a:gd name="connsiteX3" fmla="*/ 0 w 640706"/>
                  <a:gd name="connsiteY3" fmla="*/ 0 h 1133758"/>
                  <a:gd name="connsiteX0" fmla="*/ 0 w 640706"/>
                  <a:gd name="connsiteY0" fmla="*/ 638175 h 1133758"/>
                  <a:gd name="connsiteX1" fmla="*/ 628650 w 640706"/>
                  <a:gd name="connsiteY1" fmla="*/ 1133475 h 1133758"/>
                  <a:gd name="connsiteX2" fmla="*/ 382651 w 640706"/>
                  <a:gd name="connsiteY2" fmla="*/ 578099 h 1133758"/>
                  <a:gd name="connsiteX3" fmla="*/ 0 w 640706"/>
                  <a:gd name="connsiteY3" fmla="*/ 0 h 1133758"/>
                  <a:gd name="connsiteX0" fmla="*/ 0 w 645193"/>
                  <a:gd name="connsiteY0" fmla="*/ 638175 h 1133758"/>
                  <a:gd name="connsiteX1" fmla="*/ 628650 w 645193"/>
                  <a:gd name="connsiteY1" fmla="*/ 1133475 h 1133758"/>
                  <a:gd name="connsiteX2" fmla="*/ 382651 w 645193"/>
                  <a:gd name="connsiteY2" fmla="*/ 578099 h 1133758"/>
                  <a:gd name="connsiteX3" fmla="*/ 0 w 645193"/>
                  <a:gd name="connsiteY3" fmla="*/ 0 h 1133758"/>
                  <a:gd name="connsiteX0" fmla="*/ 0 w 475471"/>
                  <a:gd name="connsiteY0" fmla="*/ 638175 h 925153"/>
                  <a:gd name="connsiteX1" fmla="*/ 371475 w 475471"/>
                  <a:gd name="connsiteY1" fmla="*/ 923925 h 925153"/>
                  <a:gd name="connsiteX2" fmla="*/ 382651 w 475471"/>
                  <a:gd name="connsiteY2" fmla="*/ 578099 h 925153"/>
                  <a:gd name="connsiteX3" fmla="*/ 0 w 475471"/>
                  <a:gd name="connsiteY3" fmla="*/ 0 h 925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5471" h="925153">
                    <a:moveTo>
                      <a:pt x="0" y="638175"/>
                    </a:moveTo>
                    <a:cubicBezTo>
                      <a:pt x="211137" y="886619"/>
                      <a:pt x="307700" y="933938"/>
                      <a:pt x="371475" y="923925"/>
                    </a:cubicBezTo>
                    <a:cubicBezTo>
                      <a:pt x="435250" y="913912"/>
                      <a:pt x="563626" y="757486"/>
                      <a:pt x="382651" y="578099"/>
                    </a:cubicBezTo>
                    <a:cubicBezTo>
                      <a:pt x="230251" y="430462"/>
                      <a:pt x="66421" y="178371"/>
                      <a:pt x="0" y="0"/>
                    </a:cubicBezTo>
                  </a:path>
                </a:pathLst>
              </a:custGeom>
              <a:noFill/>
              <a:ln w="2222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Ellipse 49">
                <a:extLst>
                  <a:ext uri="{FF2B5EF4-FFF2-40B4-BE49-F238E27FC236}">
                    <a16:creationId xmlns:a16="http://schemas.microsoft.com/office/drawing/2014/main" xmlns="" id="{0363284B-D910-FF48-80A2-6C4089577F05}"/>
                  </a:ext>
                </a:extLst>
              </p:cNvPr>
              <p:cNvSpPr/>
              <p:nvPr/>
            </p:nvSpPr>
            <p:spPr>
              <a:xfrm>
                <a:off x="2676008" y="3068960"/>
                <a:ext cx="288032" cy="288032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>
                    <a:solidFill>
                      <a:prstClr val="black"/>
                    </a:solidFill>
                  </a:rPr>
                  <a:t>/</a:t>
                </a:r>
              </a:p>
            </p:txBody>
          </p:sp>
        </p:grpSp>
        <p:grpSp>
          <p:nvGrpSpPr>
            <p:cNvPr id="48" name="Gruppieren 47">
              <a:extLst>
                <a:ext uri="{FF2B5EF4-FFF2-40B4-BE49-F238E27FC236}">
                  <a16:creationId xmlns:a16="http://schemas.microsoft.com/office/drawing/2014/main" xmlns="" id="{CEA9E0DB-AD1E-014F-9A26-36343CF8AE0E}"/>
                </a:ext>
              </a:extLst>
            </p:cNvPr>
            <p:cNvGrpSpPr/>
            <p:nvPr/>
          </p:nvGrpSpPr>
          <p:grpSpPr>
            <a:xfrm>
              <a:off x="3807840" y="3243455"/>
              <a:ext cx="678448" cy="880876"/>
              <a:chOff x="2957448" y="2374775"/>
              <a:chExt cx="678448" cy="880876"/>
            </a:xfrm>
          </p:grpSpPr>
          <p:sp>
            <p:nvSpPr>
              <p:cNvPr id="49" name="Freihandform 48">
                <a:extLst>
                  <a:ext uri="{FF2B5EF4-FFF2-40B4-BE49-F238E27FC236}">
                    <a16:creationId xmlns:a16="http://schemas.microsoft.com/office/drawing/2014/main" xmlns="" id="{AB12C5A6-FD31-BC44-B675-3DBAE298F5CA}"/>
                  </a:ext>
                </a:extLst>
              </p:cNvPr>
              <p:cNvSpPr/>
              <p:nvPr/>
            </p:nvSpPr>
            <p:spPr>
              <a:xfrm>
                <a:off x="2957448" y="2374775"/>
                <a:ext cx="640755" cy="880876"/>
              </a:xfrm>
              <a:custGeom>
                <a:avLst/>
                <a:gdLst>
                  <a:gd name="connsiteX0" fmla="*/ 0 w 1238250"/>
                  <a:gd name="connsiteY0" fmla="*/ 9525 h 504832"/>
                  <a:gd name="connsiteX1" fmla="*/ 628650 w 1238250"/>
                  <a:gd name="connsiteY1" fmla="*/ 504825 h 504832"/>
                  <a:gd name="connsiteX2" fmla="*/ 1238250 w 1238250"/>
                  <a:gd name="connsiteY2" fmla="*/ 0 h 504832"/>
                  <a:gd name="connsiteX0" fmla="*/ 0 w 651927"/>
                  <a:gd name="connsiteY0" fmla="*/ 847725 h 1373136"/>
                  <a:gd name="connsiteX1" fmla="*/ 628650 w 651927"/>
                  <a:gd name="connsiteY1" fmla="*/ 1343025 h 1373136"/>
                  <a:gd name="connsiteX2" fmla="*/ 635000 w 651927"/>
                  <a:gd name="connsiteY2" fmla="*/ 0 h 1373136"/>
                  <a:gd name="connsiteX0" fmla="*/ 0 w 680119"/>
                  <a:gd name="connsiteY0" fmla="*/ 847725 h 1373136"/>
                  <a:gd name="connsiteX1" fmla="*/ 628650 w 680119"/>
                  <a:gd name="connsiteY1" fmla="*/ 1343025 h 1373136"/>
                  <a:gd name="connsiteX2" fmla="*/ 635000 w 680119"/>
                  <a:gd name="connsiteY2" fmla="*/ 0 h 1373136"/>
                  <a:gd name="connsiteX0" fmla="*/ 0 w 640755"/>
                  <a:gd name="connsiteY0" fmla="*/ 847725 h 951763"/>
                  <a:gd name="connsiteX1" fmla="*/ 546100 w 640755"/>
                  <a:gd name="connsiteY1" fmla="*/ 698500 h 951763"/>
                  <a:gd name="connsiteX2" fmla="*/ 635000 w 640755"/>
                  <a:gd name="connsiteY2" fmla="*/ 0 h 951763"/>
                  <a:gd name="connsiteX0" fmla="*/ 0 w 640755"/>
                  <a:gd name="connsiteY0" fmla="*/ 847725 h 880876"/>
                  <a:gd name="connsiteX1" fmla="*/ 546100 w 640755"/>
                  <a:gd name="connsiteY1" fmla="*/ 698500 h 880876"/>
                  <a:gd name="connsiteX2" fmla="*/ 635000 w 640755"/>
                  <a:gd name="connsiteY2" fmla="*/ 0 h 880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40755" h="880876">
                    <a:moveTo>
                      <a:pt x="0" y="847725"/>
                    </a:moveTo>
                    <a:cubicBezTo>
                      <a:pt x="376237" y="934244"/>
                      <a:pt x="440267" y="839787"/>
                      <a:pt x="546100" y="698500"/>
                    </a:cubicBezTo>
                    <a:cubicBezTo>
                      <a:pt x="651933" y="557213"/>
                      <a:pt x="646112" y="289719"/>
                      <a:pt x="635000" y="0"/>
                    </a:cubicBezTo>
                  </a:path>
                </a:pathLst>
              </a:custGeom>
              <a:noFill/>
              <a:ln w="2222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solidFill>
                    <a:prstClr val="white"/>
                  </a:solidFill>
                </a:endParaRPr>
              </a:p>
            </p:txBody>
          </p:sp>
          <p:sp>
            <p:nvSpPr>
              <p:cNvPr id="50" name="Ellipse 56">
                <a:extLst>
                  <a:ext uri="{FF2B5EF4-FFF2-40B4-BE49-F238E27FC236}">
                    <a16:creationId xmlns:a16="http://schemas.microsoft.com/office/drawing/2014/main" xmlns="" id="{E50B8BA1-FB33-0647-A2A2-D871913B16DA}"/>
                  </a:ext>
                </a:extLst>
              </p:cNvPr>
              <p:cNvSpPr/>
              <p:nvPr/>
            </p:nvSpPr>
            <p:spPr>
              <a:xfrm>
                <a:off x="3347864" y="2924944"/>
                <a:ext cx="288032" cy="288032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>
                    <a:solidFill>
                      <a:prstClr val="black"/>
                    </a:solidFill>
                  </a:rPr>
                  <a:t>√</a:t>
                </a:r>
              </a:p>
            </p:txBody>
          </p:sp>
        </p:grpSp>
        <p:cxnSp>
          <p:nvCxnSpPr>
            <p:cNvPr id="51" name="Gerade Verbindung mit Pfeil 50">
              <a:extLst>
                <a:ext uri="{FF2B5EF4-FFF2-40B4-BE49-F238E27FC236}">
                  <a16:creationId xmlns:a16="http://schemas.microsoft.com/office/drawing/2014/main" xmlns="" id="{505F0EDA-220E-BF4C-A838-A2A94FCFE9CF}"/>
                </a:ext>
              </a:extLst>
            </p:cNvPr>
            <p:cNvCxnSpPr>
              <a:stCxn id="55" idx="0"/>
              <a:endCxn id="7" idx="2"/>
            </p:cNvCxnSpPr>
            <p:nvPr/>
          </p:nvCxnSpPr>
          <p:spPr>
            <a:xfrm flipH="1" flipV="1">
              <a:off x="4122166" y="1935480"/>
              <a:ext cx="1828800" cy="1076316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Gruppieren 51">
              <a:extLst>
                <a:ext uri="{FF2B5EF4-FFF2-40B4-BE49-F238E27FC236}">
                  <a16:creationId xmlns:a16="http://schemas.microsoft.com/office/drawing/2014/main" xmlns="" id="{EB4E9394-0699-C048-BF9C-07919478417C}"/>
                </a:ext>
              </a:extLst>
            </p:cNvPr>
            <p:cNvGrpSpPr/>
            <p:nvPr/>
          </p:nvGrpSpPr>
          <p:grpSpPr>
            <a:xfrm>
              <a:off x="5036566" y="2963397"/>
              <a:ext cx="3048000" cy="276999"/>
              <a:chOff x="4186174" y="2094717"/>
              <a:chExt cx="3048000" cy="276999"/>
            </a:xfrm>
          </p:grpSpPr>
          <p:grpSp>
            <p:nvGrpSpPr>
              <p:cNvPr id="53" name="Gruppieren 52">
                <a:extLst>
                  <a:ext uri="{FF2B5EF4-FFF2-40B4-BE49-F238E27FC236}">
                    <a16:creationId xmlns:a16="http://schemas.microsoft.com/office/drawing/2014/main" xmlns="" id="{EBE6BD7C-3223-6545-A7B5-F862DFD20BCC}"/>
                  </a:ext>
                </a:extLst>
              </p:cNvPr>
              <p:cNvGrpSpPr/>
              <p:nvPr/>
            </p:nvGrpSpPr>
            <p:grpSpPr>
              <a:xfrm>
                <a:off x="4795774" y="2143116"/>
                <a:ext cx="2438400" cy="228600"/>
                <a:chOff x="1138990" y="5181600"/>
                <a:chExt cx="2438400" cy="228600"/>
              </a:xfrm>
              <a:solidFill>
                <a:schemeClr val="bg1">
                  <a:alpha val="29000"/>
                </a:schemeClr>
              </a:solidFill>
            </p:grpSpPr>
            <p:sp>
              <p:nvSpPr>
                <p:cNvPr id="55" name="Rechteck 54">
                  <a:extLst>
                    <a:ext uri="{FF2B5EF4-FFF2-40B4-BE49-F238E27FC236}">
                      <a16:creationId xmlns:a16="http://schemas.microsoft.com/office/drawing/2014/main" xmlns="" id="{2EFFFCD8-E913-C048-9A76-019DD7E0D99D}"/>
                    </a:ext>
                  </a:extLst>
                </p:cNvPr>
                <p:cNvSpPr/>
                <p:nvPr/>
              </p:nvSpPr>
              <p:spPr>
                <a:xfrm>
                  <a:off x="1138990" y="5181600"/>
                  <a:ext cx="609600" cy="228600"/>
                </a:xfrm>
                <a:prstGeom prst="rect">
                  <a:avLst/>
                </a:prstGeom>
                <a:solidFill>
                  <a:srgbClr val="002060">
                    <a:alpha val="50000"/>
                  </a:srgbClr>
                </a:solidFill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6" name="Rechteck 55">
                  <a:extLst>
                    <a:ext uri="{FF2B5EF4-FFF2-40B4-BE49-F238E27FC236}">
                      <a16:creationId xmlns:a16="http://schemas.microsoft.com/office/drawing/2014/main" xmlns="" id="{AB97A6F2-1272-6C4D-AFA1-0B5BD126C8F6}"/>
                    </a:ext>
                  </a:extLst>
                </p:cNvPr>
                <p:cNvSpPr/>
                <p:nvPr/>
              </p:nvSpPr>
              <p:spPr>
                <a:xfrm>
                  <a:off x="1748590" y="5181600"/>
                  <a:ext cx="609600" cy="228600"/>
                </a:xfrm>
                <a:prstGeom prst="rect">
                  <a:avLst/>
                </a:prstGeom>
                <a:grpFill/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7" name="Rechteck 56">
                  <a:extLst>
                    <a:ext uri="{FF2B5EF4-FFF2-40B4-BE49-F238E27FC236}">
                      <a16:creationId xmlns:a16="http://schemas.microsoft.com/office/drawing/2014/main" xmlns="" id="{4DF79682-93DB-B24B-A38F-CEC79FF3D23E}"/>
                    </a:ext>
                  </a:extLst>
                </p:cNvPr>
                <p:cNvSpPr/>
                <p:nvPr/>
              </p:nvSpPr>
              <p:spPr>
                <a:xfrm>
                  <a:off x="2358190" y="5181600"/>
                  <a:ext cx="609600" cy="228600"/>
                </a:xfrm>
                <a:prstGeom prst="rect">
                  <a:avLst/>
                </a:prstGeom>
                <a:grpFill/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8" name="Rechteck 57">
                  <a:extLst>
                    <a:ext uri="{FF2B5EF4-FFF2-40B4-BE49-F238E27FC236}">
                      <a16:creationId xmlns:a16="http://schemas.microsoft.com/office/drawing/2014/main" xmlns="" id="{6CCD3C8B-AFFD-BD4A-8BD6-C261442758D3}"/>
                    </a:ext>
                  </a:extLst>
                </p:cNvPr>
                <p:cNvSpPr/>
                <p:nvPr/>
              </p:nvSpPr>
              <p:spPr>
                <a:xfrm>
                  <a:off x="2967790" y="5181600"/>
                  <a:ext cx="609600" cy="228600"/>
                </a:xfrm>
                <a:prstGeom prst="rect">
                  <a:avLst/>
                </a:prstGeom>
                <a:grpFill/>
                <a:ln w="158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54" name="Textfeld 53">
                <a:extLst>
                  <a:ext uri="{FF2B5EF4-FFF2-40B4-BE49-F238E27FC236}">
                    <a16:creationId xmlns:a16="http://schemas.microsoft.com/office/drawing/2014/main" xmlns="" id="{C7AAE400-89F0-D84E-9A43-78C3176D2BFA}"/>
                  </a:ext>
                </a:extLst>
              </p:cNvPr>
              <p:cNvSpPr txBox="1"/>
              <p:nvPr/>
            </p:nvSpPr>
            <p:spPr>
              <a:xfrm>
                <a:off x="4186174" y="2094717"/>
                <a:ext cx="6096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200" b="1" dirty="0">
                    <a:solidFill>
                      <a:prstClr val="black"/>
                    </a:solidFill>
                    <a:latin typeface="Courier New" pitchFamily="49" charset="0"/>
                    <a:cs typeface="Courier New" pitchFamily="49" charset="0"/>
                  </a:rPr>
                  <a:t>xmm1</a:t>
                </a:r>
              </a:p>
            </p:txBody>
          </p:sp>
        </p:grpSp>
        <p:grpSp>
          <p:nvGrpSpPr>
            <p:cNvPr id="59" name="Gruppieren 58">
              <a:extLst>
                <a:ext uri="{FF2B5EF4-FFF2-40B4-BE49-F238E27FC236}">
                  <a16:creationId xmlns:a16="http://schemas.microsoft.com/office/drawing/2014/main" xmlns="" id="{8EBAB1E4-3DBC-C44D-9DA9-7C196F3EA81A}"/>
                </a:ext>
              </a:extLst>
            </p:cNvPr>
            <p:cNvGrpSpPr/>
            <p:nvPr/>
          </p:nvGrpSpPr>
          <p:grpSpPr>
            <a:xfrm>
              <a:off x="2602992" y="1933991"/>
              <a:ext cx="3957574" cy="1077805"/>
              <a:chOff x="-450469" y="1886194"/>
              <a:chExt cx="3957574" cy="1077805"/>
            </a:xfrm>
          </p:grpSpPr>
          <p:cxnSp>
            <p:nvCxnSpPr>
              <p:cNvPr id="60" name="Gerade Verbindung mit Pfeil 59">
                <a:extLst>
                  <a:ext uri="{FF2B5EF4-FFF2-40B4-BE49-F238E27FC236}">
                    <a16:creationId xmlns:a16="http://schemas.microsoft.com/office/drawing/2014/main" xmlns="" id="{E1AB0A2B-3CDD-2142-873E-28AFA9361F68}"/>
                  </a:ext>
                </a:extLst>
              </p:cNvPr>
              <p:cNvCxnSpPr>
                <a:endCxn id="29" idx="0"/>
              </p:cNvCxnSpPr>
              <p:nvPr/>
            </p:nvCxnSpPr>
            <p:spPr>
              <a:xfrm flipH="1">
                <a:off x="-450469" y="1888052"/>
                <a:ext cx="2134235" cy="1075947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Gerade Verbindung mit Pfeil 60">
                <a:extLst>
                  <a:ext uri="{FF2B5EF4-FFF2-40B4-BE49-F238E27FC236}">
                    <a16:creationId xmlns:a16="http://schemas.microsoft.com/office/drawing/2014/main" xmlns="" id="{907E3F28-E64F-FE49-890F-9FF62CCDC6B9}"/>
                  </a:ext>
                </a:extLst>
              </p:cNvPr>
              <p:cNvCxnSpPr>
                <a:endCxn id="30" idx="0"/>
              </p:cNvCxnSpPr>
              <p:nvPr/>
            </p:nvCxnSpPr>
            <p:spPr>
              <a:xfrm flipH="1">
                <a:off x="159131" y="1886194"/>
                <a:ext cx="2128774" cy="1077805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Gerade Verbindung mit Pfeil 61">
                <a:extLst>
                  <a:ext uri="{FF2B5EF4-FFF2-40B4-BE49-F238E27FC236}">
                    <a16:creationId xmlns:a16="http://schemas.microsoft.com/office/drawing/2014/main" xmlns="" id="{70648DFD-6B11-7A48-9683-72DA038A1404}"/>
                  </a:ext>
                </a:extLst>
              </p:cNvPr>
              <p:cNvCxnSpPr>
                <a:stCxn id="34" idx="2"/>
                <a:endCxn id="31" idx="0"/>
              </p:cNvCxnSpPr>
              <p:nvPr/>
            </p:nvCxnSpPr>
            <p:spPr>
              <a:xfrm flipH="1">
                <a:off x="768731" y="1887681"/>
                <a:ext cx="2133600" cy="1076318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Gerade Verbindung mit Pfeil 62">
                <a:extLst>
                  <a:ext uri="{FF2B5EF4-FFF2-40B4-BE49-F238E27FC236}">
                    <a16:creationId xmlns:a16="http://schemas.microsoft.com/office/drawing/2014/main" xmlns="" id="{5D7B4F3F-E318-6149-A181-A10039A977A0}"/>
                  </a:ext>
                </a:extLst>
              </p:cNvPr>
              <p:cNvCxnSpPr>
                <a:stCxn id="18" idx="2"/>
                <a:endCxn id="32" idx="0"/>
              </p:cNvCxnSpPr>
              <p:nvPr/>
            </p:nvCxnSpPr>
            <p:spPr>
              <a:xfrm flipH="1">
                <a:off x="1378331" y="1887683"/>
                <a:ext cx="2128774" cy="1076316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4" name="Gerade Verbindung mit Pfeil 63">
              <a:extLst>
                <a:ext uri="{FF2B5EF4-FFF2-40B4-BE49-F238E27FC236}">
                  <a16:creationId xmlns:a16="http://schemas.microsoft.com/office/drawing/2014/main" xmlns="" id="{5B1FB055-A9FE-0845-BC6D-E0C85087C870}"/>
                </a:ext>
              </a:extLst>
            </p:cNvPr>
            <p:cNvCxnSpPr>
              <a:stCxn id="55" idx="0"/>
              <a:endCxn id="14" idx="2"/>
            </p:cNvCxnSpPr>
            <p:nvPr/>
          </p:nvCxnSpPr>
          <p:spPr>
            <a:xfrm flipV="1">
              <a:off x="5950966" y="1935480"/>
              <a:ext cx="1219200" cy="1076316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Textfeld 66">
            <a:extLst>
              <a:ext uri="{FF2B5EF4-FFF2-40B4-BE49-F238E27FC236}">
                <a16:creationId xmlns:a16="http://schemas.microsoft.com/office/drawing/2014/main" xmlns="" id="{B07672E0-F118-274D-9C42-5383A63740D1}"/>
              </a:ext>
            </a:extLst>
          </p:cNvPr>
          <p:cNvSpPr txBox="1"/>
          <p:nvPr/>
        </p:nvSpPr>
        <p:spPr>
          <a:xfrm>
            <a:off x="8215834" y="2108176"/>
            <a:ext cx="30421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stype</a:t>
            </a: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{</a:t>
            </a:r>
          </a:p>
          <a:p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 float  A,B,C,D,R;</a:t>
            </a:r>
          </a:p>
          <a:p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};</a:t>
            </a:r>
          </a:p>
          <a:p>
            <a:endParaRPr lang="en-US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stype</a:t>
            </a:r>
            <a:r>
              <a:rPr lang="en-US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*S;  </a:t>
            </a:r>
          </a:p>
        </p:txBody>
      </p:sp>
      <p:sp>
        <p:nvSpPr>
          <p:cNvPr id="68" name="Textfeld 67">
            <a:extLst>
              <a:ext uri="{FF2B5EF4-FFF2-40B4-BE49-F238E27FC236}">
                <a16:creationId xmlns:a16="http://schemas.microsoft.com/office/drawing/2014/main" xmlns="" id="{A00E3DB5-154C-FD4C-8EC5-F6911B08ADFF}"/>
              </a:ext>
            </a:extLst>
          </p:cNvPr>
          <p:cNvSpPr txBox="1"/>
          <p:nvPr/>
        </p:nvSpPr>
        <p:spPr>
          <a:xfrm>
            <a:off x="373761" y="4745989"/>
            <a:ext cx="9935210" cy="136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</a:pPr>
            <a:r>
              <a:rPr lang="en-US" dirty="0">
                <a:solidFill>
                  <a:srgbClr val="012D9A"/>
                </a:solidFill>
                <a:cs typeface="Arial" pitchFamily="34" charset="0"/>
              </a:rPr>
              <a:t>Things to watch out for:</a:t>
            </a:r>
          </a:p>
          <a:p>
            <a:pPr marL="173038" indent="-173038" eaLnBrk="1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dirty="0">
                <a:solidFill>
                  <a:srgbClr val="012D9A"/>
                </a:solidFill>
                <a:cs typeface="Arial" pitchFamily="34" charset="0"/>
              </a:rPr>
              <a:t>LOADs, STOREs, arithmetic all need to be SIMD-parallel</a:t>
            </a:r>
          </a:p>
          <a:p>
            <a:pPr marL="173038" indent="-173038" eaLnBrk="1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dirty="0">
                <a:solidFill>
                  <a:srgbClr val="012D9A"/>
                </a:solidFill>
                <a:cs typeface="Arial" pitchFamily="34" charset="0"/>
              </a:rPr>
              <a:t>“Horizontal” operations across slots of a register are slow (no good support in instruction sets)</a:t>
            </a:r>
          </a:p>
          <a:p>
            <a:pPr marL="173038" indent="-173038" eaLnBrk="1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</a:pPr>
            <a:r>
              <a:rPr lang="en-US" dirty="0">
                <a:solidFill>
                  <a:srgbClr val="012D9A"/>
                </a:solidFill>
                <a:cs typeface="Arial" pitchFamily="34" charset="0"/>
              </a:rPr>
              <a:t>A (limited) number of parallel data streams are not a problem </a:t>
            </a:r>
          </a:p>
        </p:txBody>
      </p:sp>
    </p:spTree>
    <p:extLst>
      <p:ext uri="{BB962C8B-B14F-4D97-AF65-F5344CB8AC3E}">
        <p14:creationId xmlns:p14="http://schemas.microsoft.com/office/powerpoint/2010/main" val="184739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xmlns="" id="{C85A60A8-715C-484B-ABE2-A71B2EAB6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>
                <a:solidFill>
                  <a:srgbClr val="012D9A"/>
                </a:solidFill>
              </a:rPr>
              <a:t>SIMD-processing</a:t>
            </a:r>
            <a:br>
              <a:rPr lang="en-GB" sz="4000" dirty="0">
                <a:solidFill>
                  <a:srgbClr val="012D9A"/>
                </a:solidFill>
              </a:rPr>
            </a:br>
            <a:r>
              <a:rPr lang="en-GB" sz="4000" dirty="0">
                <a:solidFill>
                  <a:srgbClr val="012D9A"/>
                </a:solidFill>
              </a:rPr>
              <a:t>Basic rules</a:t>
            </a:r>
            <a:endParaRPr lang="en-US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xmlns="" id="{1B405DE1-E12C-D24F-A7ED-A11A018AD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001" y="1394977"/>
            <a:ext cx="10800000" cy="4464000"/>
          </a:xfrm>
        </p:spPr>
        <p:txBody>
          <a:bodyPr/>
          <a:lstStyle/>
          <a:p>
            <a:pPr marL="17100" indent="0">
              <a:buNone/>
            </a:pPr>
            <a:r>
              <a:rPr lang="en-GB" sz="2200" dirty="0">
                <a:solidFill>
                  <a:srgbClr val="012D9A"/>
                </a:solidFill>
              </a:rPr>
              <a:t>Rules for vectorizable loops</a:t>
            </a:r>
          </a:p>
          <a:p>
            <a:pPr marL="474300" indent="-457200"/>
            <a:r>
              <a:rPr lang="en-GB" sz="2000" dirty="0">
                <a:solidFill>
                  <a:srgbClr val="C00000"/>
                </a:solidFill>
              </a:rPr>
              <a:t>Inner loop </a:t>
            </a:r>
          </a:p>
          <a:p>
            <a:pPr marL="474300" indent="-457200"/>
            <a:r>
              <a:rPr lang="en-GB" sz="2000" dirty="0">
                <a:solidFill>
                  <a:srgbClr val="C00000"/>
                </a:solidFill>
              </a:rPr>
              <a:t>Countable (loop length can be determined at loop entry)</a:t>
            </a:r>
          </a:p>
          <a:p>
            <a:pPr marL="474300" indent="-457200"/>
            <a:r>
              <a:rPr lang="en-GB" sz="2000" dirty="0">
                <a:solidFill>
                  <a:srgbClr val="C00000"/>
                </a:solidFill>
              </a:rPr>
              <a:t>Single entry and single exit</a:t>
            </a:r>
          </a:p>
          <a:p>
            <a:pPr marL="474300" indent="-457200"/>
            <a:r>
              <a:rPr lang="en-GB" sz="2000" dirty="0">
                <a:solidFill>
                  <a:srgbClr val="C00000"/>
                </a:solidFill>
              </a:rPr>
              <a:t>Straight line code (no conditionals)</a:t>
            </a:r>
          </a:p>
          <a:p>
            <a:pPr marL="474300" indent="-457200"/>
            <a:r>
              <a:rPr lang="en-GB" sz="2000" dirty="0">
                <a:solidFill>
                  <a:srgbClr val="C00000"/>
                </a:solidFill>
              </a:rPr>
              <a:t>No (unresolvable) read-after-write data dependencies</a:t>
            </a:r>
          </a:p>
          <a:p>
            <a:pPr marL="474300" indent="-457200"/>
            <a:r>
              <a:rPr lang="en-GB" sz="2000" dirty="0">
                <a:solidFill>
                  <a:srgbClr val="C00000"/>
                </a:solidFill>
              </a:rPr>
              <a:t>No function calls (exception intrinsic math functions)</a:t>
            </a:r>
            <a:endParaRPr lang="en-GB" sz="1000" dirty="0">
              <a:solidFill>
                <a:schemeClr val="hlink"/>
              </a:solidFill>
            </a:endParaRPr>
          </a:p>
          <a:p>
            <a:pPr marL="474300" indent="-457200">
              <a:buNone/>
            </a:pPr>
            <a:r>
              <a:rPr lang="en-GB" sz="2200" dirty="0">
                <a:solidFill>
                  <a:srgbClr val="012D9A"/>
                </a:solidFill>
              </a:rPr>
              <a:t>Better performance with:</a:t>
            </a:r>
          </a:p>
          <a:p>
            <a:pPr marL="474300" indent="-457200"/>
            <a:r>
              <a:rPr lang="en-GB" sz="2000" dirty="0">
                <a:solidFill>
                  <a:srgbClr val="C00000"/>
                </a:solidFill>
              </a:rPr>
              <a:t>Simple inner loops with unit stride (contiguous data access)</a:t>
            </a:r>
          </a:p>
          <a:p>
            <a:pPr marL="474300" indent="-457200"/>
            <a:r>
              <a:rPr lang="en-GB" sz="2000" dirty="0">
                <a:solidFill>
                  <a:srgbClr val="C00000"/>
                </a:solidFill>
              </a:rPr>
              <a:t>SIMD-compatible data layout</a:t>
            </a:r>
          </a:p>
          <a:p>
            <a:pPr marL="474300" indent="-457200"/>
            <a:r>
              <a:rPr lang="en-GB" sz="2000" dirty="0">
                <a:solidFill>
                  <a:srgbClr val="C00000"/>
                </a:solidFill>
              </a:rPr>
              <a:t>Minimize indirect addressing</a:t>
            </a:r>
          </a:p>
          <a:p>
            <a:pPr marL="474300" indent="-457200"/>
            <a:r>
              <a:rPr lang="en-GB" sz="2000" dirty="0">
                <a:solidFill>
                  <a:srgbClr val="C00000"/>
                </a:solidFill>
              </a:rPr>
              <a:t>Align data structures to SIMD width boundary</a:t>
            </a:r>
          </a:p>
          <a:p>
            <a:pPr marL="474300" indent="-457200"/>
            <a:r>
              <a:rPr lang="en-GB" sz="2000" dirty="0">
                <a:solidFill>
                  <a:srgbClr val="C00000"/>
                </a:solidFill>
              </a:rPr>
              <a:t>In C use the </a:t>
            </a:r>
            <a:r>
              <a:rPr lang="en-GB" sz="20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restrict</a:t>
            </a:r>
            <a:r>
              <a:rPr lang="en-GB" sz="2000" dirty="0">
                <a:solidFill>
                  <a:srgbClr val="C00000"/>
                </a:solidFill>
              </a:rPr>
              <a:t> keyword and/or </a:t>
            </a:r>
            <a:r>
              <a:rPr lang="en-GB" sz="20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GB" sz="2000" dirty="0">
                <a:solidFill>
                  <a:srgbClr val="C00000"/>
                </a:solidFill>
              </a:rPr>
              <a:t> qualifiers and/or compiler options to rule out array/pointer aliasing </a:t>
            </a:r>
          </a:p>
          <a:p>
            <a:pPr marL="474300" indent="-457200"/>
            <a:endParaRPr lang="en-GB" sz="2400" dirty="0">
              <a:solidFill>
                <a:schemeClr val="hlink"/>
              </a:solidFill>
            </a:endParaRPr>
          </a:p>
          <a:p>
            <a:pPr marL="17100" indent="0">
              <a:buNone/>
            </a:pPr>
            <a:endParaRPr lang="en-GB" sz="2400" dirty="0">
              <a:solidFill>
                <a:schemeClr val="hlink"/>
              </a:solidFill>
            </a:endParaRPr>
          </a:p>
          <a:p>
            <a:pPr lvl="1"/>
            <a:endParaRPr lang="en-GB" sz="2400" dirty="0">
              <a:solidFill>
                <a:schemeClr val="hlink"/>
              </a:solidFill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438001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24BC0EA5-B5D3-6843-81F9-82AD5B4465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A4D22262-8C8B-2B4C-A45F-DDD688061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Expensive instructions</a:t>
            </a:r>
            <a:br>
              <a:rPr lang="en-US" dirty="0"/>
            </a:br>
            <a:r>
              <a:rPr lang="en-US" i="1" dirty="0"/>
              <a:t>With SIMD</a:t>
            </a: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xmlns="" id="{171A05AC-D844-EF4E-A0AA-0165448B0E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3174027"/>
              </p:ext>
            </p:extLst>
          </p:nvPr>
        </p:nvGraphicFramePr>
        <p:xfrm>
          <a:off x="696000" y="1584000"/>
          <a:ext cx="9773880" cy="417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34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434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434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43470">
                  <a:extLst>
                    <a:ext uri="{9D8B030D-6E8A-4147-A177-3AD203B41FA5}">
                      <a16:colId xmlns:a16="http://schemas.microsoft.com/office/drawing/2014/main" xmlns="" val="2541496722"/>
                    </a:ext>
                  </a:extLst>
                </a:gridCol>
              </a:tblGrid>
              <a:tr h="110023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Instruction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Latency [cy/instruction]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Throughput [instruction/cy]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Operation Throughput</a:t>
                      </a:r>
                      <a:r>
                        <a:rPr lang="en-US" baseline="0" dirty="0"/>
                        <a:t> </a:t>
                      </a:r>
                      <a:br>
                        <a:rPr lang="en-US" baseline="0" dirty="0"/>
                      </a:br>
                      <a:r>
                        <a:rPr lang="en-US" baseline="0" dirty="0"/>
                        <a:t>[operations/cy]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3169"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ADD DP</a:t>
                      </a:r>
                      <a:r>
                        <a:rPr lang="en-US" sz="2200" baseline="0" dirty="0">
                          <a:solidFill>
                            <a:schemeClr val="bg1"/>
                          </a:solidFill>
                        </a:rPr>
                        <a:t> (</a:t>
                      </a:r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SP)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rgbClr val="00B050"/>
                          </a:solidFill>
                        </a:rPr>
                        <a:t>3 </a:t>
                      </a:r>
                      <a:r>
                        <a:rPr lang="en-US" sz="2200" b="1" baseline="0" dirty="0">
                          <a:solidFill>
                            <a:srgbClr val="00B050"/>
                          </a:solidFill>
                        </a:rPr>
                        <a:t>(</a:t>
                      </a:r>
                      <a:r>
                        <a:rPr lang="en-US" sz="2200" b="1" dirty="0">
                          <a:solidFill>
                            <a:srgbClr val="00B050"/>
                          </a:solidFill>
                        </a:rPr>
                        <a:t>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rgbClr val="00B050"/>
                          </a:solidFill>
                        </a:rPr>
                        <a:t>1 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00B050"/>
                          </a:solidFill>
                        </a:rPr>
                        <a:t>4 (8)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3169"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MULT DP</a:t>
                      </a:r>
                      <a:r>
                        <a:rPr lang="en-US" sz="2200" baseline="0" dirty="0">
                          <a:solidFill>
                            <a:schemeClr val="bg1"/>
                          </a:solidFill>
                        </a:rPr>
                        <a:t> (</a:t>
                      </a:r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SP)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rgbClr val="00B050"/>
                          </a:solidFill>
                        </a:rPr>
                        <a:t>5 (5)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rgbClr val="00B050"/>
                          </a:solidFill>
                        </a:rPr>
                        <a:t>1 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00B050"/>
                          </a:solidFill>
                        </a:rPr>
                        <a:t>4 (8)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3169"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SQRT DP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rgbClr val="C00000"/>
                          </a:solidFill>
                        </a:rPr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rgbClr val="C00000"/>
                          </a:solidFill>
                        </a:rPr>
                        <a:t>1/44 = 0.023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rgbClr val="C00000"/>
                          </a:solidFill>
                        </a:rPr>
                        <a:t>1/11 = 0.091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3169"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SQRT 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rgbClr val="C00000"/>
                          </a:solidFill>
                        </a:rPr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rgbClr val="C00000"/>
                          </a:solidFill>
                        </a:rPr>
                        <a:t>1/28 = 0.036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rgbClr val="C00000"/>
                          </a:solidFill>
                        </a:rPr>
                        <a:t>1/7  = 0.143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3169"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DIV DP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>
                          <a:solidFill>
                            <a:srgbClr val="C00000"/>
                          </a:solidFill>
                        </a:rPr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>
                          <a:solidFill>
                            <a:srgbClr val="C00000"/>
                          </a:solidFill>
                        </a:rPr>
                        <a:t>1/44 = 0.023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rgbClr val="C00000"/>
                          </a:solidFill>
                        </a:rPr>
                        <a:t>1/11 = 0.091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3169"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EXP</a:t>
                      </a:r>
                      <a:r>
                        <a:rPr lang="en-US" sz="2200" baseline="0" dirty="0">
                          <a:solidFill>
                            <a:schemeClr val="bg1"/>
                          </a:solidFill>
                        </a:rPr>
                        <a:t> DP</a:t>
                      </a:r>
                      <a:endParaRPr lang="en-US" sz="2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>
                          <a:solidFill>
                            <a:srgbClr val="C00000"/>
                          </a:solidFill>
                        </a:rPr>
                        <a:t>83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>
                          <a:solidFill>
                            <a:srgbClr val="C00000"/>
                          </a:solidFill>
                        </a:rPr>
                        <a:t>1/83 = 0.012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rgbClr val="C00000"/>
                          </a:solidFill>
                        </a:rPr>
                        <a:t>1/12.5 = 0.080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3169"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bg1"/>
                          </a:solidFill>
                        </a:rPr>
                        <a:t>SIN DP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>
                          <a:solidFill>
                            <a:srgbClr val="C00000"/>
                          </a:solidFill>
                        </a:rPr>
                        <a:t>79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>
                          <a:solidFill>
                            <a:srgbClr val="C00000"/>
                          </a:solidFill>
                        </a:rPr>
                        <a:t>1/79 = 0.013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rgbClr val="C00000"/>
                          </a:solidFill>
                        </a:rPr>
                        <a:t>1/17.5 = 0.057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5" name="Rechteck 4">
            <a:extLst>
              <a:ext uri="{FF2B5EF4-FFF2-40B4-BE49-F238E27FC236}">
                <a16:creationId xmlns:a16="http://schemas.microsoft.com/office/drawing/2014/main" xmlns="" id="{01DC3AA2-A3E7-6D48-9E01-56AE0D120874}"/>
              </a:ext>
            </a:extLst>
          </p:cNvPr>
          <p:cNvSpPr/>
          <p:nvPr/>
        </p:nvSpPr>
        <p:spPr>
          <a:xfrm>
            <a:off x="9783921" y="194977"/>
            <a:ext cx="2069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Intel </a:t>
            </a:r>
            <a:r>
              <a:rPr lang="en-US" dirty="0" err="1">
                <a:solidFill>
                  <a:schemeClr val="bg1"/>
                </a:solidFill>
              </a:rPr>
              <a:t>SandyBridge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" name="Nach unten gekrümmter Pfeil 5">
            <a:extLst>
              <a:ext uri="{FF2B5EF4-FFF2-40B4-BE49-F238E27FC236}">
                <a16:creationId xmlns:a16="http://schemas.microsoft.com/office/drawing/2014/main" xmlns="" id="{C22057F5-F724-EC46-9CDB-CEC184003D65}"/>
              </a:ext>
            </a:extLst>
          </p:cNvPr>
          <p:cNvSpPr/>
          <p:nvPr/>
        </p:nvSpPr>
        <p:spPr bwMode="auto">
          <a:xfrm>
            <a:off x="7091594" y="1084957"/>
            <a:ext cx="2058102" cy="499043"/>
          </a:xfrm>
          <a:prstGeom prst="curvedDownArrow">
            <a:avLst>
              <a:gd name="adj1" fmla="val 25000"/>
              <a:gd name="adj2" fmla="val 50000"/>
              <a:gd name="adj3" fmla="val 25001"/>
            </a:avLst>
          </a:prstGeom>
          <a:gradFill rotWithShape="0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xmlns="" id="{08972582-856C-4441-B566-728762A00731}"/>
              </a:ext>
            </a:extLst>
          </p:cNvPr>
          <p:cNvSpPr txBox="1"/>
          <p:nvPr/>
        </p:nvSpPr>
        <p:spPr>
          <a:xfrm>
            <a:off x="7179375" y="745826"/>
            <a:ext cx="2283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SIMD (256-Bit AVX)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xmlns="" id="{2D87F8E0-B532-9A4C-B5CC-B22EEF6225E1}"/>
              </a:ext>
            </a:extLst>
          </p:cNvPr>
          <p:cNvSpPr/>
          <p:nvPr/>
        </p:nvSpPr>
        <p:spPr>
          <a:xfrm>
            <a:off x="0" y="5807603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Consequence: </a:t>
            </a:r>
            <a:r>
              <a:rPr lang="en-US" dirty="0">
                <a:solidFill>
                  <a:srgbClr val="C00000"/>
                </a:solidFill>
              </a:rPr>
              <a:t>Avoid expensive instructions like the plague!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xmlns="" id="{DA032C55-DC78-1548-9226-19D4E3476B3E}"/>
              </a:ext>
            </a:extLst>
          </p:cNvPr>
          <p:cNvSpPr/>
          <p:nvPr/>
        </p:nvSpPr>
        <p:spPr bwMode="auto">
          <a:xfrm>
            <a:off x="3124200" y="4921369"/>
            <a:ext cx="4888230" cy="838391"/>
          </a:xfrm>
          <a:prstGeom prst="rect">
            <a:avLst/>
          </a:prstGeom>
          <a:solidFill>
            <a:srgbClr val="FFC000">
              <a:alpha val="39000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Legende mit Linie 1 (Markierungsleiste) 4">
            <a:extLst>
              <a:ext uri="{FF2B5EF4-FFF2-40B4-BE49-F238E27FC236}">
                <a16:creationId xmlns:a16="http://schemas.microsoft.com/office/drawing/2014/main" xmlns="" id="{47983DDE-3E9D-1B45-9D36-B1F6D20E7715}"/>
              </a:ext>
            </a:extLst>
          </p:cNvPr>
          <p:cNvSpPr/>
          <p:nvPr/>
        </p:nvSpPr>
        <p:spPr bwMode="auto">
          <a:xfrm>
            <a:off x="1188720" y="5807603"/>
            <a:ext cx="1394800" cy="441697"/>
          </a:xfrm>
          <a:prstGeom prst="accentCallout1">
            <a:avLst>
              <a:gd name="adj1" fmla="val 40072"/>
              <a:gd name="adj2" fmla="val 109058"/>
              <a:gd name="adj3" fmla="val -28553"/>
              <a:gd name="adj4" fmla="val 144276"/>
            </a:avLst>
          </a:prstGeom>
          <a:solidFill>
            <a:srgbClr val="FFC000">
              <a:alpha val="39000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>
                <a:latin typeface="Arial" charset="0"/>
              </a:rPr>
              <a:t>g</a:t>
            </a:r>
            <a:r>
              <a:rPr kumimoji="0" 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libc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2.12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xmlns="" id="{10220412-B69F-1746-8B8D-341791A5244B}"/>
              </a:ext>
            </a:extLst>
          </p:cNvPr>
          <p:cNvSpPr/>
          <p:nvPr/>
        </p:nvSpPr>
        <p:spPr bwMode="auto">
          <a:xfrm>
            <a:off x="8021112" y="4921369"/>
            <a:ext cx="2448768" cy="813869"/>
          </a:xfrm>
          <a:prstGeom prst="rect">
            <a:avLst/>
          </a:prstGeom>
          <a:solidFill>
            <a:srgbClr val="FFC000">
              <a:alpha val="39000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Legende mit Linie 1 (Markierungsleiste) 14">
            <a:extLst>
              <a:ext uri="{FF2B5EF4-FFF2-40B4-BE49-F238E27FC236}">
                <a16:creationId xmlns:a16="http://schemas.microsoft.com/office/drawing/2014/main" xmlns="" id="{41EBBE08-4F0F-2E42-A7BE-5E0905F29B7B}"/>
              </a:ext>
            </a:extLst>
          </p:cNvPr>
          <p:cNvSpPr/>
          <p:nvPr/>
        </p:nvSpPr>
        <p:spPr bwMode="auto">
          <a:xfrm>
            <a:off x="10625052" y="5477358"/>
            <a:ext cx="1386672" cy="612648"/>
          </a:xfrm>
          <a:prstGeom prst="accentCallout1">
            <a:avLst>
              <a:gd name="adj1" fmla="val 49400"/>
              <a:gd name="adj2" fmla="val -3868"/>
              <a:gd name="adj3" fmla="val -9896"/>
              <a:gd name="adj4" fmla="val -20579"/>
            </a:avLst>
          </a:prstGeom>
          <a:solidFill>
            <a:srgbClr val="FFC000">
              <a:alpha val="39000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Arial" charset="0"/>
              </a:rPr>
              <a:t>Intel SVML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118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xmlns="" id="{4E52615F-C141-4B49-B9D1-1E624D88BE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Exploits </a:t>
            </a:r>
            <a:r>
              <a:rPr lang="en-US" dirty="0">
                <a:solidFill>
                  <a:srgbClr val="FF0000"/>
                </a:solidFill>
              </a:rPr>
              <a:t>Data Parallelism</a:t>
            </a:r>
          </a:p>
          <a:p>
            <a:r>
              <a:rPr lang="en-US" dirty="0"/>
              <a:t>Obstacles: </a:t>
            </a:r>
          </a:p>
          <a:p>
            <a:pPr lvl="1"/>
            <a:r>
              <a:rPr lang="en-US" dirty="0"/>
              <a:t>Loop carried dependencies </a:t>
            </a:r>
          </a:p>
          <a:p>
            <a:pPr lvl="1"/>
            <a:r>
              <a:rPr lang="en-US" dirty="0"/>
              <a:t>Non-vectorizable parts (e.g. non-consecutive data access)</a:t>
            </a:r>
          </a:p>
          <a:p>
            <a:r>
              <a:rPr lang="en-US" dirty="0"/>
              <a:t>Enabling Techniques </a:t>
            </a:r>
          </a:p>
          <a:p>
            <a:pPr lvl="1"/>
            <a:r>
              <a:rPr lang="en-US" dirty="0"/>
              <a:t>Avoid / resolve data dependencies</a:t>
            </a:r>
          </a:p>
          <a:p>
            <a:pPr lvl="1"/>
            <a:r>
              <a:rPr lang="en-US" dirty="0"/>
              <a:t>(Inner) Loop Unrolling + SIMD </a:t>
            </a:r>
            <a:r>
              <a:rPr lang="en-US" b="1" dirty="0"/>
              <a:t>instructions</a:t>
            </a:r>
            <a:r>
              <a:rPr lang="en-US" dirty="0"/>
              <a:t> (</a:t>
            </a:r>
            <a:r>
              <a:rPr lang="en-US" b="1" dirty="0">
                <a:solidFill>
                  <a:srgbClr val="FF0000"/>
                </a:solidFill>
              </a:rPr>
              <a:t>Compile Time</a:t>
            </a:r>
            <a:r>
              <a:rPr lang="en-US" dirty="0"/>
              <a:t>) </a:t>
            </a:r>
          </a:p>
          <a:p>
            <a:pPr lvl="1"/>
            <a:r>
              <a:rPr lang="en-US" dirty="0"/>
              <a:t>Data layout / alignment for better performance</a:t>
            </a:r>
          </a:p>
          <a:p>
            <a:endParaRPr lang="en-US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xmlns="" id="{60767DB1-2D40-424D-8249-6117A54F2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SIMD-processing</a:t>
            </a:r>
            <a:br>
              <a:rPr lang="en-US" dirty="0"/>
            </a:br>
            <a:r>
              <a:rPr lang="en-US" i="1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130390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Cycle gymnastics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Inhaltsplatzhalt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000" dirty="0"/>
                  <a:t>1 </a:t>
                </a:r>
                <a:r>
                  <a:rPr lang="en-US" sz="2000" dirty="0">
                    <a:solidFill>
                      <a:srgbClr val="C00000"/>
                    </a:solidFill>
                  </a:rPr>
                  <a:t>cycle</a:t>
                </a:r>
                <a:r>
                  <a:rPr lang="en-US" sz="2000" dirty="0"/>
                  <a:t> or </a:t>
                </a:r>
                <a:r>
                  <a:rPr lang="en-US" sz="2000" dirty="0">
                    <a:solidFill>
                      <a:srgbClr val="C00000"/>
                    </a:solidFill>
                  </a:rPr>
                  <a:t>cy</a:t>
                </a:r>
                <a:r>
                  <a:rPr lang="en-US" sz="2000" dirty="0"/>
                  <a:t> = smallest unit of time on a CPU (“heartbeat”)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r>
                  <a:rPr lang="en-US" sz="2000" dirty="0"/>
                  <a:t>Basic unit of work: Floating-point operation (</a:t>
                </a:r>
                <a:r>
                  <a:rPr lang="en-US" sz="2000" dirty="0">
                    <a:solidFill>
                      <a:srgbClr val="C00000"/>
                    </a:solidFill>
                  </a:rPr>
                  <a:t>Flop</a:t>
                </a:r>
                <a:r>
                  <a:rPr lang="en-US" sz="2000" dirty="0"/>
                  <a:t> or </a:t>
                </a:r>
                <a:r>
                  <a:rPr lang="en-US" sz="2000" dirty="0">
                    <a:solidFill>
                      <a:srgbClr val="C00000"/>
                    </a:solidFill>
                  </a:rPr>
                  <a:t>F</a:t>
                </a:r>
                <a:r>
                  <a:rPr lang="en-US" sz="2000" dirty="0"/>
                  <a:t>)</a:t>
                </a:r>
              </a:p>
              <a:p>
                <a:pPr marL="0" indent="0">
                  <a:buNone/>
                </a:pP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/>
                  <a:t/>
                </a:r>
                <a:br>
                  <a:rPr lang="en-US" dirty="0"/>
                </a:br>
                <a:endParaRPr lang="en-US" dirty="0"/>
              </a:p>
              <a:p>
                <a:pPr marL="0" indent="0">
                  <a:buNone/>
                </a:pPr>
                <a:endParaRPr lang="en-US" sz="2000" dirty="0"/>
              </a:p>
              <a:p>
                <a:r>
                  <a:rPr lang="en-US" sz="2000" dirty="0"/>
                  <a:t>Basic unit of traffic: </a:t>
                </a:r>
                <a:r>
                  <a:rPr lang="en-US" sz="2000" dirty="0">
                    <a:solidFill>
                      <a:srgbClr val="C00000"/>
                    </a:solidFill>
                  </a:rPr>
                  <a:t>Byte</a:t>
                </a:r>
              </a:p>
              <a:p>
                <a:r>
                  <a:rPr lang="en-US" sz="2000" dirty="0"/>
                  <a:t>Unit of bandwidth: </a:t>
                </a:r>
                <a:r>
                  <a:rPr lang="en-US" sz="2000" dirty="0">
                    <a:solidFill>
                      <a:srgbClr val="C00000"/>
                    </a:solidFill>
                  </a:rPr>
                  <a:t>Bytes/s</a:t>
                </a:r>
              </a:p>
              <a:p>
                <a:pPr lvl="1"/>
                <a:r>
                  <a:rPr lang="en-US" sz="1800" dirty="0">
                    <a:solidFill>
                      <a:srgbClr val="000000"/>
                    </a:solidFill>
                  </a:rPr>
                  <a:t>Typical memory bandwidth: </a:t>
                </a:r>
                <a:r>
                  <a:rPr lang="en-US" sz="1800" dirty="0">
                    <a:solidFill>
                      <a:srgbClr val="C00000"/>
                    </a:solidFill>
                  </a:rPr>
                  <a:t>48 </a:t>
                </a:r>
                <a:r>
                  <a:rPr lang="en-US" sz="1800" dirty="0" err="1">
                    <a:solidFill>
                      <a:srgbClr val="C00000"/>
                    </a:solidFill>
                  </a:rPr>
                  <a:t>Gbytes</a:t>
                </a:r>
                <a:r>
                  <a:rPr lang="en-US" sz="1800" dirty="0">
                    <a:solidFill>
                      <a:srgbClr val="C00000"/>
                    </a:solidFill>
                  </a:rPr>
                  <a:t>/s = 4.8∙10</a:t>
                </a:r>
                <a:r>
                  <a:rPr lang="en-US" sz="1800" baseline="30000" dirty="0">
                    <a:solidFill>
                      <a:srgbClr val="C00000"/>
                    </a:solidFill>
                  </a:rPr>
                  <a:t>10</a:t>
                </a:r>
                <a:r>
                  <a:rPr lang="en-US" sz="1800" dirty="0">
                    <a:solidFill>
                      <a:srgbClr val="C00000"/>
                    </a:solidFill>
                  </a:rPr>
                  <a:t> Bytes/s</a:t>
                </a:r>
              </a:p>
              <a:p>
                <a:pPr lvl="1"/>
                <a:r>
                  <a:rPr lang="en-US" sz="1800" dirty="0">
                    <a:solidFill>
                      <a:srgbClr val="000000"/>
                    </a:solidFill>
                  </a:rPr>
                  <a:t>How many bytes per cycle is that?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8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48</m:t>
                        </m:r>
                        <m:r>
                          <a:rPr lang="de-DE" sz="18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sSup>
                          <m:sSupPr>
                            <m:ctrlPr>
                              <a:rPr lang="de-DE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de-DE" sz="1800" i="1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de-DE" sz="1800" i="1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9</m:t>
                            </m:r>
                          </m:sup>
                        </m:sSup>
                        <m:f>
                          <m:fPr>
                            <m:ctrlPr>
                              <a:rPr lang="de-DE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18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𝐵𝑦𝑡𝑒𝑠</m:t>
                            </m:r>
                          </m:num>
                          <m:den>
                            <m:r>
                              <a:rPr lang="de-DE" sz="18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𝑠</m:t>
                            </m:r>
                          </m:den>
                        </m:f>
                      </m:num>
                      <m:den>
                        <m:r>
                          <a:rPr lang="de-DE" sz="18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3.0</m:t>
                        </m:r>
                        <m:r>
                          <a:rPr lang="de-DE" sz="18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sSup>
                          <m:sSupPr>
                            <m:ctrlPr>
                              <a:rPr lang="de-DE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de-DE" sz="1800" i="1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de-DE" sz="1800" i="1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9</m:t>
                            </m:r>
                          </m:sup>
                        </m:sSup>
                        <m:f>
                          <m:fPr>
                            <m:ctrlPr>
                              <a:rPr lang="de-DE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de-DE" sz="1800" i="1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𝑐𝑦</m:t>
                            </m:r>
                          </m:num>
                          <m:den>
                            <m:r>
                              <a:rPr lang="de-DE" sz="1800" i="1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den>
                        </m:f>
                      </m:den>
                    </m:f>
                    <m:r>
                      <a:rPr lang="de-DE" sz="1800" i="1">
                        <a:solidFill>
                          <a:srgbClr val="000000"/>
                        </a:solidFill>
                        <a:latin typeface="Cambria Math"/>
                      </a:rPr>
                      <m:t>=16</m:t>
                    </m:r>
                    <m:f>
                      <m:fPr>
                        <m:ctrlPr>
                          <a:rPr lang="de-DE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8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𝐵𝑦𝑡𝑒𝑠</m:t>
                        </m:r>
                      </m:num>
                      <m:den>
                        <m:r>
                          <a:rPr lang="de-DE" sz="18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𝑐𝑦</m:t>
                        </m:r>
                      </m:den>
                    </m:f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2" name="Inhaltsplatzhalt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54" t="-1642" b="-136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NLPE 2017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525600" y="2029561"/>
            <a:ext cx="6041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0000"/>
                </a:solidFill>
              </a:rPr>
              <a:t>Clock speed of typical CPU: </a:t>
            </a:r>
            <a:r>
              <a:rPr lang="en-US" dirty="0">
                <a:solidFill>
                  <a:srgbClr val="C00000"/>
                </a:solidFill>
              </a:rPr>
              <a:t>3.0 </a:t>
            </a:r>
            <a:r>
              <a:rPr lang="en-US" dirty="0" err="1">
                <a:solidFill>
                  <a:srgbClr val="C00000"/>
                </a:solidFill>
              </a:rPr>
              <a:t>Gcy</a:t>
            </a:r>
            <a:r>
              <a:rPr lang="en-US" dirty="0">
                <a:solidFill>
                  <a:srgbClr val="C00000"/>
                </a:solidFill>
              </a:rPr>
              <a:t>/s</a:t>
            </a:r>
            <a:r>
              <a:rPr lang="en-US" dirty="0">
                <a:solidFill>
                  <a:srgbClr val="000000"/>
                </a:solidFill>
              </a:rPr>
              <a:t> (or </a:t>
            </a:r>
            <a:r>
              <a:rPr lang="en-US" dirty="0">
                <a:solidFill>
                  <a:srgbClr val="C00000"/>
                </a:solidFill>
              </a:rPr>
              <a:t>GHz</a:t>
            </a:r>
            <a:r>
              <a:rPr lang="en-US" dirty="0">
                <a:solidFill>
                  <a:srgbClr val="000000"/>
                </a:solidFill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525600" y="3077059"/>
                <a:ext cx="8198777" cy="1748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rgbClr val="000000"/>
                  </a:buClr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rgbClr val="000000"/>
                    </a:solidFill>
                  </a:rPr>
                  <a:t>Typical peak performance of 8-core CPU: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>
                    <a:solidFill>
                      <a:srgbClr val="C00000"/>
                    </a:solidFill>
                  </a:rPr>
                  <a:t>P</a:t>
                </a:r>
                <a:r>
                  <a:rPr lang="en-US" baseline="-25000" dirty="0">
                    <a:solidFill>
                      <a:srgbClr val="C00000"/>
                    </a:solidFill>
                  </a:rPr>
                  <a:t>peak</a:t>
                </a:r>
                <a:r>
                  <a:rPr lang="en-US" dirty="0">
                    <a:solidFill>
                      <a:srgbClr val="C00000"/>
                    </a:solidFill>
                  </a:rPr>
                  <a:t> = 192 GF/s</a:t>
                </a:r>
              </a:p>
              <a:p>
                <a:pPr marL="285750" indent="-285750">
                  <a:buClr>
                    <a:srgbClr val="000000"/>
                  </a:buClr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rgbClr val="000000"/>
                    </a:solidFill>
                  </a:rPr>
                  <a:t>How many FLOPs per cycle per core is that?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i="1">
                            <a:solidFill>
                              <a:srgbClr val="000000"/>
                            </a:solidFill>
                            <a:latin typeface="Cambria Math"/>
                          </a:rPr>
                          <m:t>192</m:t>
                        </m:r>
                        <m:r>
                          <a:rPr lang="de-DE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sSup>
                          <m:sSupPr>
                            <m:ctrlPr>
                              <a:rPr lang="de-DE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de-DE" i="1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de-DE" i="1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9</m:t>
                            </m:r>
                          </m:sup>
                        </m:sSup>
                        <m:f>
                          <m:fPr>
                            <m:ctrlPr>
                              <a:rPr lang="de-DE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de-DE" i="1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𝐹</m:t>
                            </m:r>
                          </m:num>
                          <m:den>
                            <m:r>
                              <a:rPr lang="de-DE" i="1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den>
                        </m:f>
                      </m:num>
                      <m:den>
                        <m:r>
                          <a:rPr lang="de-DE" i="1">
                            <a:solidFill>
                              <a:srgbClr val="000000"/>
                            </a:solidFill>
                            <a:latin typeface="Cambria Math"/>
                          </a:rPr>
                          <m:t>8 </m:t>
                        </m:r>
                        <m:r>
                          <a:rPr lang="de-DE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𝑐𝑜𝑟𝑒𝑠</m:t>
                        </m:r>
                        <m:r>
                          <a:rPr lang="de-DE" i="1">
                            <a:solidFill>
                              <a:srgbClr val="000000"/>
                            </a:solidFill>
                            <a:latin typeface="Cambria Math"/>
                          </a:rPr>
                          <m:t> ∙3.0∙</m:t>
                        </m:r>
                        <m:sSup>
                          <m:sSupPr>
                            <m:ctrlPr>
                              <a:rPr lang="de-DE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de-DE" i="1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de-DE" i="1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9</m:t>
                            </m:r>
                          </m:sup>
                        </m:sSup>
                        <m:f>
                          <m:fPr>
                            <m:ctrlPr>
                              <a:rPr lang="de-DE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de-DE" i="1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𝑐𝑦</m:t>
                            </m:r>
                          </m:num>
                          <m:den>
                            <m:r>
                              <a:rPr lang="de-DE" i="1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den>
                        </m:f>
                      </m:den>
                    </m:f>
                    <m:r>
                      <a:rPr lang="de-DE" i="1">
                        <a:solidFill>
                          <a:srgbClr val="000000"/>
                        </a:solidFill>
                        <a:latin typeface="Cambria Math"/>
                      </a:rPr>
                      <m:t>=8</m:t>
                    </m:r>
                    <m:f>
                      <m:fPr>
                        <m:ctrlPr>
                          <a:rPr lang="de-DE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𝐹</m:t>
                        </m:r>
                      </m:num>
                      <m:den>
                        <m:r>
                          <a:rPr lang="de-DE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𝑐𝑦</m:t>
                        </m:r>
                        <m:r>
                          <a:rPr lang="de-DE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de-DE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𝑐𝑜𝑟𝑒</m:t>
                        </m:r>
                      </m:den>
                    </m:f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marL="285750" indent="-285750">
                  <a:buClr>
                    <a:srgbClr val="000000"/>
                  </a:buClr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rgbClr val="000000"/>
                    </a:solidFill>
                  </a:rPr>
                  <a:t>Typical duration of a double precision </a:t>
                </a:r>
                <a:r>
                  <a:rPr lang="en-US" dirty="0">
                    <a:solidFill>
                      <a:srgbClr val="C00000"/>
                    </a:solidFill>
                  </a:rPr>
                  <a:t>multiply: 5 cycles</a:t>
                </a:r>
              </a:p>
              <a:p>
                <a:pPr marL="742950" lvl="1" indent="-285750">
                  <a:buClr>
                    <a:srgbClr val="000000"/>
                  </a:buClr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rgbClr val="000000"/>
                    </a:solidFill>
                  </a:rPr>
                  <a:t>How much time is that?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i="1">
                            <a:solidFill>
                              <a:srgbClr val="000000"/>
                            </a:solidFill>
                            <a:latin typeface="Cambria Math"/>
                          </a:rPr>
                          <m:t>5 </m:t>
                        </m:r>
                        <m:r>
                          <a:rPr lang="de-DE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𝑐𝑦</m:t>
                        </m:r>
                      </m:num>
                      <m:den>
                        <m:r>
                          <a:rPr lang="de-DE" i="1">
                            <a:solidFill>
                              <a:srgbClr val="000000"/>
                            </a:solidFill>
                            <a:latin typeface="Cambria Math"/>
                          </a:rPr>
                          <m:t>3.0</m:t>
                        </m:r>
                        <m:r>
                          <a:rPr lang="de-DE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sSup>
                          <m:sSupPr>
                            <m:ctrlPr>
                              <a:rPr lang="de-DE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de-DE" i="1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de-DE" i="1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9</m:t>
                            </m:r>
                          </m:sup>
                        </m:sSup>
                        <m:f>
                          <m:fPr>
                            <m:ctrlPr>
                              <a:rPr lang="de-DE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de-DE" i="1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𝑐𝑦</m:t>
                            </m:r>
                          </m:num>
                          <m:den>
                            <m:r>
                              <a:rPr lang="de-DE" i="1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den>
                        </m:f>
                      </m:den>
                    </m:f>
                    <m:r>
                      <a:rPr lang="de-DE" i="1">
                        <a:solidFill>
                          <a:srgbClr val="000000"/>
                        </a:solidFill>
                        <a:latin typeface="Cambria Math"/>
                      </a:rPr>
                      <m:t>=1.67</m:t>
                    </m:r>
                    <m:r>
                      <a:rPr lang="de-DE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de-DE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de-DE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de-DE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−9</m:t>
                        </m:r>
                      </m:sup>
                    </m:sSup>
                    <m:r>
                      <a:rPr lang="de-DE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𝑠</m:t>
                    </m:r>
                    <m:r>
                      <a:rPr lang="de-DE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=1.67 </m:t>
                    </m:r>
                    <m:r>
                      <a:rPr lang="de-DE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𝑛𝑠</m:t>
                    </m:r>
                  </m:oMath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600" y="3077059"/>
                <a:ext cx="8198777" cy="1748940"/>
              </a:xfrm>
              <a:prstGeom prst="rect">
                <a:avLst/>
              </a:prstGeom>
              <a:blipFill rotWithShape="0">
                <a:blip r:embed="rId3"/>
                <a:stretch>
                  <a:fillRect l="-446" t="-2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7536" y="3848299"/>
            <a:ext cx="1959003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237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xmlns="" id="{C2898D01-A4EA-5741-94F8-3B3F6B3AB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000" y="1584000"/>
            <a:ext cx="11496000" cy="4464000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Floating </a:t>
            </a:r>
            <a:r>
              <a:rPr lang="de-DE" dirty="0" err="1"/>
              <a:t>point</a:t>
            </a:r>
            <a:r>
              <a:rPr lang="de-DE" dirty="0"/>
              <a:t> (FP) </a:t>
            </a:r>
            <a:r>
              <a:rPr lang="de-DE" dirty="0" err="1"/>
              <a:t>peak</a:t>
            </a:r>
            <a:r>
              <a:rPr lang="de-DE" dirty="0"/>
              <a:t> </a:t>
            </a:r>
            <a:r>
              <a:rPr lang="de-DE" dirty="0" err="1"/>
              <a:t>performance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modern </a:t>
            </a:r>
            <a:r>
              <a:rPr lang="de-DE" dirty="0" err="1"/>
              <a:t>cores</a:t>
            </a:r>
            <a:r>
              <a:rPr lang="de-DE" dirty="0"/>
              <a:t> </a:t>
            </a:r>
            <a:r>
              <a:rPr lang="de-DE" dirty="0" err="1"/>
              <a:t>depends</a:t>
            </a:r>
            <a:r>
              <a:rPr lang="de-DE" dirty="0"/>
              <a:t> on</a:t>
            </a:r>
          </a:p>
          <a:p>
            <a:pPr>
              <a:lnSpc>
                <a:spcPct val="150000"/>
              </a:lnSpc>
            </a:pPr>
            <a:r>
              <a:rPr lang="de-DE" dirty="0" err="1">
                <a:solidFill>
                  <a:srgbClr val="C00000"/>
                </a:solidFill>
              </a:rPr>
              <a:t>Pipelining</a:t>
            </a:r>
            <a:r>
              <a:rPr lang="de-DE" dirty="0">
                <a:solidFill>
                  <a:srgbClr val="C00000"/>
                </a:solidFill>
              </a:rPr>
              <a:t> </a:t>
            </a:r>
            <a:r>
              <a:rPr lang="de-DE" dirty="0"/>
              <a:t>		</a:t>
            </a:r>
            <a:r>
              <a:rPr lang="de-DE" dirty="0">
                <a:sym typeface="Wingdings"/>
              </a:rPr>
              <a:t> 1 FP </a:t>
            </a:r>
            <a:r>
              <a:rPr lang="de-DE" dirty="0" err="1">
                <a:sym typeface="Wingdings"/>
              </a:rPr>
              <a:t>instruction</a:t>
            </a:r>
            <a:r>
              <a:rPr lang="de-DE" dirty="0">
                <a:sym typeface="Wingdings"/>
              </a:rPr>
              <a:t> per </a:t>
            </a:r>
            <a:r>
              <a:rPr lang="de-DE" dirty="0" err="1">
                <a:sym typeface="Wingdings"/>
              </a:rPr>
              <a:t>cycle</a:t>
            </a:r>
            <a:r>
              <a:rPr lang="de-DE" dirty="0">
                <a:sym typeface="Wingdings"/>
              </a:rPr>
              <a:t> per </a:t>
            </a:r>
            <a:r>
              <a:rPr lang="de-DE" dirty="0" err="1">
                <a:sym typeface="Wingdings"/>
              </a:rPr>
              <a:t>execution</a:t>
            </a:r>
            <a:r>
              <a:rPr lang="de-DE" dirty="0">
                <a:sym typeface="Wingdings"/>
              </a:rPr>
              <a:t> </a:t>
            </a:r>
            <a:r>
              <a:rPr lang="de-DE" dirty="0" err="1">
                <a:sym typeface="Wingdings"/>
              </a:rPr>
              <a:t>unit</a:t>
            </a:r>
            <a:endParaRPr lang="de-DE" dirty="0">
              <a:sym typeface="Wingdings"/>
            </a:endParaRPr>
          </a:p>
          <a:p>
            <a:pPr>
              <a:lnSpc>
                <a:spcPct val="150000"/>
              </a:lnSpc>
            </a:pPr>
            <a:r>
              <a:rPr lang="de-DE" dirty="0" err="1">
                <a:solidFill>
                  <a:srgbClr val="C00000"/>
                </a:solidFill>
                <a:sym typeface="Wingdings"/>
              </a:rPr>
              <a:t>Superscalarity</a:t>
            </a:r>
            <a:r>
              <a:rPr lang="de-DE" dirty="0">
                <a:solidFill>
                  <a:srgbClr val="C00000"/>
                </a:solidFill>
                <a:sym typeface="Wingdings"/>
              </a:rPr>
              <a:t> </a:t>
            </a:r>
            <a:r>
              <a:rPr lang="de-DE" dirty="0">
                <a:sym typeface="Wingdings"/>
              </a:rPr>
              <a:t>	 Multiple FP </a:t>
            </a:r>
            <a:r>
              <a:rPr lang="de-DE" dirty="0" err="1">
                <a:sym typeface="Wingdings"/>
              </a:rPr>
              <a:t>instructions</a:t>
            </a:r>
            <a:r>
              <a:rPr lang="de-DE" dirty="0">
                <a:sym typeface="Wingdings"/>
              </a:rPr>
              <a:t> per </a:t>
            </a:r>
            <a:r>
              <a:rPr lang="de-DE" dirty="0" err="1">
                <a:sym typeface="Wingdings"/>
              </a:rPr>
              <a:t>cycle</a:t>
            </a:r>
            <a:endParaRPr lang="de-DE" dirty="0">
              <a:sym typeface="Wingdings"/>
            </a:endParaRPr>
          </a:p>
          <a:p>
            <a:pPr>
              <a:lnSpc>
                <a:spcPct val="150000"/>
              </a:lnSpc>
            </a:pPr>
            <a:r>
              <a:rPr lang="de-DE" dirty="0">
                <a:solidFill>
                  <a:srgbClr val="C00000"/>
                </a:solidFill>
                <a:sym typeface="Wingdings"/>
              </a:rPr>
              <a:t>SIMD</a:t>
            </a:r>
            <a:r>
              <a:rPr lang="de-DE" dirty="0">
                <a:sym typeface="Wingdings"/>
              </a:rPr>
              <a:t> </a:t>
            </a:r>
            <a:r>
              <a:rPr lang="de-DE" dirty="0" err="1">
                <a:solidFill>
                  <a:srgbClr val="C00000"/>
                </a:solidFill>
                <a:sym typeface="Wingdings"/>
              </a:rPr>
              <a:t>vectorization</a:t>
            </a:r>
            <a:r>
              <a:rPr lang="de-DE" dirty="0">
                <a:sym typeface="Wingdings"/>
              </a:rPr>
              <a:t>	 Multiple FP </a:t>
            </a:r>
            <a:r>
              <a:rPr lang="de-DE" dirty="0" err="1">
                <a:sym typeface="Wingdings"/>
              </a:rPr>
              <a:t>operations</a:t>
            </a:r>
            <a:r>
              <a:rPr lang="de-DE" dirty="0">
                <a:sym typeface="Wingdings"/>
              </a:rPr>
              <a:t> per </a:t>
            </a:r>
            <a:r>
              <a:rPr lang="de-DE" dirty="0" err="1">
                <a:sym typeface="Wingdings"/>
              </a:rPr>
              <a:t>instructione</a:t>
            </a:r>
            <a:endParaRPr lang="de-DE" dirty="0">
              <a:sym typeface="Wingdings"/>
            </a:endParaRPr>
          </a:p>
          <a:p>
            <a:pPr>
              <a:lnSpc>
                <a:spcPct val="150000"/>
              </a:lnSpc>
            </a:pPr>
            <a:r>
              <a:rPr lang="de-DE" dirty="0">
                <a:solidFill>
                  <a:srgbClr val="C00000"/>
                </a:solidFill>
                <a:sym typeface="Wingdings"/>
              </a:rPr>
              <a:t>FMA</a:t>
            </a:r>
            <a:r>
              <a:rPr lang="de-DE" dirty="0">
                <a:sym typeface="Wingdings"/>
              </a:rPr>
              <a:t> </a:t>
            </a:r>
            <a:r>
              <a:rPr lang="de-DE" dirty="0" err="1">
                <a:solidFill>
                  <a:srgbClr val="C00000"/>
                </a:solidFill>
                <a:sym typeface="Wingdings"/>
              </a:rPr>
              <a:t>factor</a:t>
            </a:r>
            <a:r>
              <a:rPr lang="de-DE" dirty="0">
                <a:sym typeface="Wingdings"/>
              </a:rPr>
              <a:t>		 FMA </a:t>
            </a:r>
            <a:r>
              <a:rPr lang="de-DE" dirty="0" err="1">
                <a:sym typeface="Wingdings"/>
              </a:rPr>
              <a:t>instructions</a:t>
            </a:r>
            <a:r>
              <a:rPr lang="de-DE" dirty="0">
                <a:sym typeface="Wingdings"/>
              </a:rPr>
              <a:t> </a:t>
            </a:r>
            <a:r>
              <a:rPr lang="de-DE" dirty="0" err="1">
                <a:sym typeface="Wingdings"/>
              </a:rPr>
              <a:t>or</a:t>
            </a:r>
            <a:r>
              <a:rPr lang="de-DE" dirty="0">
                <a:sym typeface="Wingdings"/>
              </a:rPr>
              <a:t> MULT/ADD </a:t>
            </a:r>
            <a:r>
              <a:rPr lang="de-DE" dirty="0" err="1">
                <a:sym typeface="Wingdings"/>
              </a:rPr>
              <a:t>only</a:t>
            </a:r>
            <a:endParaRPr lang="de-DE" dirty="0">
              <a:solidFill>
                <a:srgbClr val="C00000"/>
              </a:solidFill>
              <a:sym typeface="Wingdings"/>
            </a:endParaRPr>
          </a:p>
          <a:p>
            <a:pPr>
              <a:lnSpc>
                <a:spcPct val="150000"/>
              </a:lnSpc>
            </a:pPr>
            <a:r>
              <a:rPr lang="de-DE" dirty="0" err="1">
                <a:solidFill>
                  <a:srgbClr val="C00000"/>
                </a:solidFill>
                <a:sym typeface="Wingdings"/>
              </a:rPr>
              <a:t>Clock</a:t>
            </a:r>
            <a:r>
              <a:rPr lang="de-DE" dirty="0">
                <a:solidFill>
                  <a:srgbClr val="C00000"/>
                </a:solidFill>
                <a:sym typeface="Wingdings"/>
              </a:rPr>
              <a:t> </a:t>
            </a:r>
            <a:r>
              <a:rPr lang="de-DE" dirty="0" err="1">
                <a:solidFill>
                  <a:srgbClr val="C00000"/>
                </a:solidFill>
                <a:sym typeface="Wingdings"/>
              </a:rPr>
              <a:t>speed</a:t>
            </a:r>
            <a:r>
              <a:rPr lang="de-DE" dirty="0">
                <a:solidFill>
                  <a:srgbClr val="C00000"/>
                </a:solidFill>
                <a:sym typeface="Wingdings"/>
              </a:rPr>
              <a:t> </a:t>
            </a:r>
            <a:r>
              <a:rPr lang="de-DE" dirty="0">
                <a:sym typeface="Wingdings"/>
              </a:rPr>
              <a:t>	 </a:t>
            </a:r>
            <a:r>
              <a:rPr lang="de-DE" dirty="0" err="1">
                <a:sym typeface="Wingdings"/>
              </a:rPr>
              <a:t>cycles</a:t>
            </a:r>
            <a:r>
              <a:rPr lang="de-DE" dirty="0">
                <a:sym typeface="Wingdings"/>
              </a:rPr>
              <a:t> / s</a:t>
            </a:r>
          </a:p>
          <a:p>
            <a:endParaRPr lang="de-DE" dirty="0">
              <a:sym typeface="Wingdings"/>
            </a:endParaRP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en-US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xmlns="" id="{B7FFE3BB-A5F5-BE40-A056-D7F041D8F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Single </a:t>
            </a:r>
            <a:r>
              <a:rPr lang="de-DE" dirty="0" err="1"/>
              <a:t>core</a:t>
            </a:r>
            <a:r>
              <a:rPr lang="de-DE" dirty="0"/>
              <a:t> </a:t>
            </a:r>
            <a:r>
              <a:rPr lang="de-DE" dirty="0" err="1"/>
              <a:t>peak</a:t>
            </a:r>
            <a:r>
              <a:rPr lang="de-DE" dirty="0"/>
              <a:t> </a:t>
            </a:r>
            <a:r>
              <a:rPr lang="de-DE" dirty="0" err="1"/>
              <a:t>performance</a:t>
            </a:r>
            <a:r>
              <a:rPr lang="de-DE" dirty="0"/>
              <a:t/>
            </a:r>
            <a:br>
              <a:rPr lang="de-DE" dirty="0"/>
            </a:br>
            <a:r>
              <a:rPr lang="de-DE" i="1" dirty="0" err="1"/>
              <a:t>Putting</a:t>
            </a:r>
            <a:r>
              <a:rPr lang="de-DE" i="1" dirty="0"/>
              <a:t> </a:t>
            </a:r>
            <a:r>
              <a:rPr lang="de-DE" i="1" dirty="0" err="1"/>
              <a:t>it</a:t>
            </a:r>
            <a:r>
              <a:rPr lang="de-DE" i="1" dirty="0"/>
              <a:t> all </a:t>
            </a:r>
            <a:r>
              <a:rPr lang="de-DE" i="1" dirty="0" err="1"/>
              <a:t>together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9459649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3477944E-E459-A542-912F-88402F4200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92" y="1438075"/>
            <a:ext cx="3260599" cy="2082115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xmlns="" id="{EDB1DCCA-C947-6241-9E57-AA4032702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Single </a:t>
            </a:r>
            <a:r>
              <a:rPr lang="de-DE" dirty="0" err="1"/>
              <a:t>core</a:t>
            </a:r>
            <a:r>
              <a:rPr lang="de-DE" dirty="0"/>
              <a:t> </a:t>
            </a:r>
            <a:r>
              <a:rPr lang="de-DE" dirty="0" err="1"/>
              <a:t>peak</a:t>
            </a:r>
            <a:r>
              <a:rPr lang="de-DE" dirty="0"/>
              <a:t> </a:t>
            </a:r>
            <a:r>
              <a:rPr lang="de-DE" dirty="0" err="1"/>
              <a:t>performance</a:t>
            </a:r>
            <a:r>
              <a:rPr lang="de-DE" dirty="0"/>
              <a:t/>
            </a:r>
            <a:br>
              <a:rPr lang="de-DE" dirty="0"/>
            </a:br>
            <a:r>
              <a:rPr lang="de-DE" i="1" dirty="0" err="1"/>
              <a:t>Putting</a:t>
            </a:r>
            <a:r>
              <a:rPr lang="de-DE" i="1" dirty="0"/>
              <a:t> </a:t>
            </a:r>
            <a:r>
              <a:rPr lang="de-DE" i="1" dirty="0" err="1"/>
              <a:t>it</a:t>
            </a:r>
            <a:r>
              <a:rPr lang="de-DE" i="1" dirty="0"/>
              <a:t> all </a:t>
            </a:r>
            <a:r>
              <a:rPr lang="de-DE" i="1" dirty="0" err="1"/>
              <a:t>together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xmlns="" id="{A40EA571-1B56-A345-9E98-23324DFAED4F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445029" y="729247"/>
                <a:ext cx="5203371" cy="1826306"/>
              </a:xfrm>
              <a:prstGeom prst="rect">
                <a:avLst/>
              </a:prstGeom>
              <a:ln w="38100">
                <a:noFill/>
              </a:ln>
            </p:spPr>
            <p:txBody>
              <a:bodyPr vert="horz" lIns="0" tIns="0" rIns="0" bIns="0" rtlCol="0">
                <a:normAutofit/>
              </a:bodyPr>
              <a:lstStyle>
                <a:lvl1pPr marL="311992" marR="0" indent="-311992" algn="l" defTabSz="1219170" rtl="0" eaLnBrk="1" fontAlgn="base" latinLnBrk="0" hangingPunct="1">
                  <a:lnSpc>
                    <a:spcPct val="110000"/>
                  </a:lnSpc>
                  <a:spcBef>
                    <a:spcPts val="133"/>
                  </a:spcBef>
                  <a:spcAft>
                    <a:spcPct val="0"/>
                  </a:spcAft>
                  <a:buClr>
                    <a:srgbClr val="474847"/>
                  </a:buClr>
                  <a:buSzTx/>
                  <a:buFont typeface="Wingdings" pitchFamily="2" charset="2"/>
                  <a:buChar char="§"/>
                  <a:tabLst/>
                  <a:defRPr sz="2933" b="0">
                    <a:solidFill>
                      <a:srgbClr val="003399"/>
                    </a:solidFill>
                    <a:latin typeface="+mn-lt"/>
                    <a:ea typeface="+mn-ea"/>
                    <a:cs typeface="+mn-cs"/>
                  </a:defRPr>
                </a:lvl1pPr>
                <a:lvl2pPr marL="623984" indent="-311992" algn="l" rtl="0" eaLnBrk="1" fontAlgn="base" hangingPunct="1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474847"/>
                  </a:buClr>
                  <a:buSzPct val="85000"/>
                  <a:buFont typeface="Wingdings" pitchFamily="2" charset="2"/>
                  <a:buChar char="§"/>
                  <a:defRPr sz="2667" b="0">
                    <a:solidFill>
                      <a:srgbClr val="003399"/>
                    </a:solidFill>
                    <a:latin typeface="+mn-lt"/>
                  </a:defRPr>
                </a:lvl2pPr>
                <a:lvl3pPr marL="935977" indent="-311992" algn="l" rtl="0" eaLnBrk="1" fontAlgn="base" hangingPunct="1">
                  <a:lnSpc>
                    <a:spcPct val="110000"/>
                  </a:lnSpc>
                  <a:spcBef>
                    <a:spcPts val="573"/>
                  </a:spcBef>
                  <a:spcAft>
                    <a:spcPct val="0"/>
                  </a:spcAft>
                  <a:buClr>
                    <a:srgbClr val="474847"/>
                  </a:buClr>
                  <a:buSzPct val="100000"/>
                  <a:buFont typeface="Arial Black" pitchFamily="34" charset="0"/>
                  <a:buChar char="›"/>
                  <a:defRPr b="0">
                    <a:solidFill>
                      <a:srgbClr val="003399"/>
                    </a:solidFill>
                    <a:latin typeface="+mn-lt"/>
                  </a:defRPr>
                </a:lvl3pPr>
                <a:lvl4pPr marL="1247969" indent="-311992" algn="l" rtl="0" eaLnBrk="1" fontAlgn="base" hangingPunct="1">
                  <a:lnSpc>
                    <a:spcPct val="110000"/>
                  </a:lnSpc>
                  <a:spcBef>
                    <a:spcPts val="573"/>
                  </a:spcBef>
                  <a:spcAft>
                    <a:spcPct val="0"/>
                  </a:spcAft>
                  <a:buClr>
                    <a:srgbClr val="474847"/>
                  </a:buClr>
                  <a:buSzPct val="100000"/>
                  <a:buFont typeface="Arial Black" pitchFamily="34" charset="0"/>
                  <a:buChar char="›"/>
                  <a:defRPr sz="2133" b="0">
                    <a:solidFill>
                      <a:srgbClr val="003399"/>
                    </a:solidFill>
                    <a:latin typeface="+mn-lt"/>
                  </a:defRPr>
                </a:lvl4pPr>
                <a:lvl5pPr marL="1559961" marR="0" indent="-311992" algn="l" defTabSz="1219170" rtl="0" eaLnBrk="1" fontAlgn="base" latinLnBrk="0" hangingPunct="1">
                  <a:lnSpc>
                    <a:spcPct val="110000"/>
                  </a:lnSpc>
                  <a:spcBef>
                    <a:spcPts val="573"/>
                  </a:spcBef>
                  <a:spcAft>
                    <a:spcPct val="0"/>
                  </a:spcAft>
                  <a:buClr>
                    <a:srgbClr val="474847"/>
                  </a:buClr>
                  <a:buSzPct val="100000"/>
                  <a:buFont typeface="Arial Black" pitchFamily="34" charset="0"/>
                  <a:buChar char="›"/>
                  <a:tabLst/>
                  <a:defRPr sz="1867" b="0">
                    <a:solidFill>
                      <a:srgbClr val="003399"/>
                    </a:solidFill>
                    <a:latin typeface="+mn-lt"/>
                  </a:defRPr>
                </a:lvl5pPr>
                <a:lvl6pPr marL="1871953" marR="0" indent="-304792" algn="l" defTabSz="1219170" rtl="0" eaLnBrk="1" fontAlgn="base" latinLnBrk="0" hangingPunct="1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474847"/>
                  </a:buClr>
                  <a:buSzTx/>
                  <a:buFont typeface="Lucida Grande"/>
                  <a:buChar char="→"/>
                  <a:tabLst/>
                  <a:defRPr sz="1600" b="0" i="0" baseline="0">
                    <a:solidFill>
                      <a:srgbClr val="003896"/>
                    </a:solidFill>
                    <a:latin typeface="+mn-lt"/>
                  </a:defRPr>
                </a:lvl6pPr>
                <a:lvl7pPr marL="3962301" indent="-304792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B2B2B2"/>
                  </a:buClr>
                  <a:buFont typeface="Wingdings" pitchFamily="2" charset="2"/>
                  <a:buChar char="§"/>
                  <a:defRPr b="1">
                    <a:solidFill>
                      <a:srgbClr val="003896"/>
                    </a:solidFill>
                    <a:latin typeface="+mn-lt"/>
                  </a:defRPr>
                </a:lvl7pPr>
                <a:lvl8pPr marL="4571886" indent="-304792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B2B2B2"/>
                  </a:buClr>
                  <a:buFont typeface="Wingdings" pitchFamily="2" charset="2"/>
                  <a:buChar char="§"/>
                  <a:defRPr b="1">
                    <a:solidFill>
                      <a:srgbClr val="003896"/>
                    </a:solidFill>
                    <a:latin typeface="+mn-lt"/>
                  </a:defRPr>
                </a:lvl8pPr>
                <a:lvl9pPr marL="5181470" indent="-304792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B2B2B2"/>
                  </a:buClr>
                  <a:buFont typeface="Wingdings" pitchFamily="2" charset="2"/>
                  <a:buChar char="§"/>
                  <a:defRPr b="1">
                    <a:solidFill>
                      <a:srgbClr val="003896"/>
                    </a:solidFill>
                    <a:latin typeface="+mn-lt"/>
                  </a:defRPr>
                </a:lvl9pPr>
              </a:lstStyle>
              <a:p>
                <a:pPr>
                  <a:buFont typeface="Wingdings" pitchFamily="2" charset="2"/>
                  <a:buNone/>
                </a:pPr>
                <a:r>
                  <a:rPr lang="en-US" kern="0" dirty="0"/>
                  <a:t>Maximum floating point (FP) performance:</a:t>
                </a:r>
                <a:br>
                  <a:rPr lang="en-US" kern="0" dirty="0"/>
                </a:br>
                <a:endParaRPr lang="en-US" sz="1000" kern="0" dirty="0"/>
              </a:p>
              <a:p>
                <a:pPr algn="ctr">
                  <a:buFont typeface="Wingdings" pitchFamily="2" charset="2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800" i="1" kern="0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de-DE" sz="2800" i="1" kern="0" smtClean="0">
                            <a:latin typeface="Cambria Math"/>
                          </a:rPr>
                          <m:t>𝑐𝑜𝑟𝑒</m:t>
                        </m:r>
                      </m:sub>
                    </m:sSub>
                    <m:r>
                      <a:rPr lang="de-DE" sz="2800" i="1" kern="0" smtClean="0">
                        <a:latin typeface="Cambria Math"/>
                      </a:rPr>
                      <m:t>= </m:t>
                    </m:r>
                    <m:sSubSup>
                      <m:sSubSupPr>
                        <m:ctrlPr>
                          <a:rPr lang="de-DE" sz="2800" i="1" kern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2800" i="1" kern="0" smtClean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de-DE" sz="2800" i="1" kern="0" smtClean="0">
                            <a:latin typeface="Cambria Math" panose="02040503050406030204" pitchFamily="18" charset="0"/>
                          </a:rPr>
                          <m:t>𝑠𝑢𝑝𝑒𝑟</m:t>
                        </m:r>
                      </m:sub>
                      <m:sup>
                        <m:r>
                          <a:rPr lang="de-DE" sz="2800" i="1" kern="0" smtClean="0">
                            <a:latin typeface="Cambria Math" panose="02040503050406030204" pitchFamily="18" charset="0"/>
                          </a:rPr>
                          <m:t>𝐹𝑃</m:t>
                        </m:r>
                      </m:sup>
                    </m:sSubSup>
                    <m:r>
                      <a:rPr lang="de-DE" sz="280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de-DE" sz="280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800" i="1" kern="0" smtClean="0">
                            <a:latin typeface="Cambria Math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de-DE" sz="2800" i="1" kern="0" smtClean="0">
                            <a:latin typeface="Cambria Math"/>
                            <a:ea typeface="Cambria Math" panose="02040503050406030204" pitchFamily="18" charset="0"/>
                          </a:rPr>
                          <m:t>𝐹𝑀𝐴</m:t>
                        </m:r>
                      </m:sub>
                    </m:sSub>
                    <m:r>
                      <a:rPr lang="de-DE" sz="2800" i="1" kern="0">
                        <a:latin typeface="Cambria Math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de-DE" sz="280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80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de-DE" sz="280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𝑆𝐼𝑀𝐷</m:t>
                        </m:r>
                      </m:sub>
                    </m:sSub>
                    <m:r>
                      <a:rPr lang="de-DE" sz="280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sz="280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kern="0" dirty="0"/>
                  <a:t>	</a:t>
                </a:r>
              </a:p>
              <a:p>
                <a:pPr>
                  <a:buFont typeface="Wingdings" pitchFamily="2" charset="2"/>
                  <a:buNone/>
                </a:pPr>
                <a:endParaRPr lang="en-US" sz="1000" kern="0" dirty="0">
                  <a:cs typeface="Arial" pitchFamily="34" charset="0"/>
                </a:endParaRPr>
              </a:p>
              <a:p>
                <a:pPr>
                  <a:buFont typeface="Wingdings" pitchFamily="2" charset="2"/>
                  <a:buNone/>
                </a:pPr>
                <a:endParaRPr lang="en-US" sz="1000" kern="0" dirty="0">
                  <a:solidFill>
                    <a:srgbClr val="FF3300"/>
                  </a:solidFill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40EA571-1B56-A345-9E98-23324DFAED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029" y="729247"/>
                <a:ext cx="5203371" cy="1826306"/>
              </a:xfrm>
              <a:prstGeom prst="rect">
                <a:avLst/>
              </a:prstGeom>
              <a:blipFill>
                <a:blip r:embed="rId3"/>
                <a:stretch>
                  <a:fillRect l="-4136" t="-5517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Legende mit Linie 1 (ohne Rahmen) 4">
            <a:extLst>
              <a:ext uri="{FF2B5EF4-FFF2-40B4-BE49-F238E27FC236}">
                <a16:creationId xmlns:a16="http://schemas.microsoft.com/office/drawing/2014/main" xmlns="" id="{6C3FF422-A2D5-624D-8AFB-A9DF19C96A1E}"/>
              </a:ext>
            </a:extLst>
          </p:cNvPr>
          <p:cNvSpPr/>
          <p:nvPr/>
        </p:nvSpPr>
        <p:spPr bwMode="auto">
          <a:xfrm>
            <a:off x="8233054" y="3034285"/>
            <a:ext cx="914400" cy="612648"/>
          </a:xfrm>
          <a:prstGeom prst="callout1">
            <a:avLst>
              <a:gd name="adj1" fmla="val -6125"/>
              <a:gd name="adj2" fmla="val 65477"/>
              <a:gd name="adj3" fmla="val -91835"/>
              <a:gd name="adj4" fmla="val 31905"/>
            </a:avLst>
          </a:prstGeom>
          <a:solidFill>
            <a:srgbClr val="FFC000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1"/>
                </a:solidFill>
              </a:rPr>
              <a:t>Super-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>
                <a:solidFill>
                  <a:schemeClr val="bg1"/>
                </a:solidFill>
              </a:rPr>
              <a:t>scalarity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" name="Legende mit Linie 1 (ohne Rahmen) 11">
            <a:extLst>
              <a:ext uri="{FF2B5EF4-FFF2-40B4-BE49-F238E27FC236}">
                <a16:creationId xmlns:a16="http://schemas.microsoft.com/office/drawing/2014/main" xmlns="" id="{F6925394-046D-2D4E-95F8-7AB6A2C554F9}"/>
              </a:ext>
            </a:extLst>
          </p:cNvPr>
          <p:cNvSpPr/>
          <p:nvPr/>
        </p:nvSpPr>
        <p:spPr bwMode="auto">
          <a:xfrm>
            <a:off x="9248621" y="3050364"/>
            <a:ext cx="914400" cy="612648"/>
          </a:xfrm>
          <a:prstGeom prst="callout1">
            <a:avLst>
              <a:gd name="adj1" fmla="val -7902"/>
              <a:gd name="adj2" fmla="val 58334"/>
              <a:gd name="adj3" fmla="val -97166"/>
              <a:gd name="adj4" fmla="val 48571"/>
            </a:avLst>
          </a:prstGeom>
          <a:solidFill>
            <a:srgbClr val="FFC000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1"/>
                </a:solidFill>
              </a:rPr>
              <a:t>FMA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1"/>
                </a:solidFill>
              </a:rPr>
              <a:t>factor</a:t>
            </a:r>
          </a:p>
        </p:txBody>
      </p:sp>
      <p:sp>
        <p:nvSpPr>
          <p:cNvPr id="7" name="Legende mit Linie 1 (ohne Rahmen) 12">
            <a:extLst>
              <a:ext uri="{FF2B5EF4-FFF2-40B4-BE49-F238E27FC236}">
                <a16:creationId xmlns:a16="http://schemas.microsoft.com/office/drawing/2014/main" xmlns="" id="{4D8B1DF1-EEA4-D441-8C71-5744E6DC5A41}"/>
              </a:ext>
            </a:extLst>
          </p:cNvPr>
          <p:cNvSpPr/>
          <p:nvPr/>
        </p:nvSpPr>
        <p:spPr bwMode="auto">
          <a:xfrm>
            <a:off x="10264188" y="3034285"/>
            <a:ext cx="914400" cy="612648"/>
          </a:xfrm>
          <a:prstGeom prst="callout1">
            <a:avLst>
              <a:gd name="adj1" fmla="val -9679"/>
              <a:gd name="adj2" fmla="val 59525"/>
              <a:gd name="adj3" fmla="val -102496"/>
              <a:gd name="adj4" fmla="val 47380"/>
            </a:avLst>
          </a:prstGeom>
          <a:solidFill>
            <a:srgbClr val="FFC000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1"/>
                </a:solidFill>
              </a:rPr>
              <a:t>SIMD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1"/>
                </a:solidFill>
              </a:rPr>
              <a:t>factor</a:t>
            </a:r>
          </a:p>
        </p:txBody>
      </p:sp>
      <p:sp>
        <p:nvSpPr>
          <p:cNvPr id="8" name="Legende mit Linie 1 (ohne Rahmen) 13">
            <a:extLst>
              <a:ext uri="{FF2B5EF4-FFF2-40B4-BE49-F238E27FC236}">
                <a16:creationId xmlns:a16="http://schemas.microsoft.com/office/drawing/2014/main" xmlns="" id="{57531887-9390-2C4E-98A8-F33812E126A3}"/>
              </a:ext>
            </a:extLst>
          </p:cNvPr>
          <p:cNvSpPr/>
          <p:nvPr/>
        </p:nvSpPr>
        <p:spPr bwMode="auto">
          <a:xfrm>
            <a:off x="11277600" y="3034285"/>
            <a:ext cx="914400" cy="612648"/>
          </a:xfrm>
          <a:prstGeom prst="callout1">
            <a:avLst>
              <a:gd name="adj1" fmla="val -9679"/>
              <a:gd name="adj2" fmla="val 59525"/>
              <a:gd name="adj3" fmla="val -111381"/>
              <a:gd name="adj4" fmla="val 12857"/>
            </a:avLst>
          </a:prstGeom>
          <a:solidFill>
            <a:srgbClr val="FFC000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1"/>
                </a:solidFill>
              </a:rPr>
              <a:t>Clock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1"/>
                </a:solidFill>
              </a:rPr>
              <a:t>Speed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elle 8">
                <a:extLst>
                  <a:ext uri="{FF2B5EF4-FFF2-40B4-BE49-F238E27FC236}">
                    <a16:creationId xmlns:a16="http://schemas.microsoft.com/office/drawing/2014/main" xmlns="" id="{E37B65F0-977A-4E49-BD39-26D2DBDDA1E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23648922"/>
                  </p:ext>
                </p:extLst>
              </p:nvPr>
            </p:nvGraphicFramePr>
            <p:xfrm>
              <a:off x="72746" y="3061312"/>
              <a:ext cx="8160308" cy="314179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03654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783771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968829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1088571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  <a:gridCol w="1186543">
                      <a:extLst>
                        <a:ext uri="{9D8B030D-6E8A-4147-A177-3AD203B41FA5}">
                          <a16:colId xmlns:a16="http://schemas.microsoft.com/office/drawing/2014/main" xmlns="" val="20005"/>
                        </a:ext>
                      </a:extLst>
                    </a:gridCol>
                    <a:gridCol w="849086">
                      <a:extLst>
                        <a:ext uri="{9D8B030D-6E8A-4147-A177-3AD203B41FA5}">
                          <a16:colId xmlns:a16="http://schemas.microsoft.com/office/drawing/2014/main" xmlns="" val="20006"/>
                        </a:ext>
                      </a:extLst>
                    </a:gridCol>
                    <a:gridCol w="765454">
                      <a:extLst>
                        <a:ext uri="{9D8B030D-6E8A-4147-A177-3AD203B41FA5}">
                          <a16:colId xmlns:a16="http://schemas.microsoft.com/office/drawing/2014/main" xmlns="" val="2000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/>
                            <a:t>Typical</a:t>
                          </a:r>
                          <a:r>
                            <a:rPr lang="en-US" sz="1400" baseline="0" dirty="0"/>
                            <a:t> representatives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de-DE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DE" sz="1400" b="1" i="1" smtClean="0">
                                        <a:latin typeface="Cambria Math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a:rPr lang="de-DE" sz="1400" b="1" i="1" smtClean="0">
                                        <a:latin typeface="Cambria Math" panose="02040503050406030204" pitchFamily="18" charset="0"/>
                                      </a:rPr>
                                      <m:t>𝒔𝒖𝒑𝒆𝒓</m:t>
                                    </m:r>
                                  </m:sub>
                                  <m:sup>
                                    <m:r>
                                      <a:rPr lang="de-DE" sz="1400" b="1" i="1" smtClean="0">
                                        <a:latin typeface="Cambria Math" panose="02040503050406030204" pitchFamily="18" charset="0"/>
                                      </a:rPr>
                                      <m:t>𝑭𝑷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400" dirty="0"/>
                        </a:p>
                        <a:p>
                          <a:pPr algn="ctr"/>
                          <a:r>
                            <a:rPr lang="en-US" sz="1400" b="0" dirty="0"/>
                            <a:t>[inst./cy]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sz="14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400" b="1" i="1" smtClean="0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a:rPr lang="de-DE" sz="1400" b="1" i="1" smtClean="0">
                                        <a:latin typeface="Cambria Math"/>
                                        <a:ea typeface="Cambria Math" panose="02040503050406030204" pitchFamily="18" charset="0"/>
                                      </a:rPr>
                                      <m:t>𝑭𝑴𝑨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de-DE" sz="1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𝒏</m:t>
                                  </m:r>
                                </m:e>
                                <m:sub>
                                  <m:r>
                                    <a:rPr lang="de-DE" sz="1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𝑺𝑰𝑴𝑫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 b="0" dirty="0"/>
                            <a:t> [F/inst.]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Code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de-DE" sz="1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𝒇</m:t>
                              </m:r>
                            </m:oMath>
                          </a14:m>
                          <a:r>
                            <a:rPr lang="en-US" sz="1400" dirty="0"/>
                            <a:t> [GHz]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1400" b="1" i="1" smtClean="0">
                                        <a:latin typeface="Cambria Math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de-DE" sz="1400" b="1" i="1" smtClean="0">
                                        <a:latin typeface="Cambria Math"/>
                                      </a:rPr>
                                      <m:t>𝒄𝒐𝒓𝒆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r>
                            <a:rPr lang="de-DE" sz="1400" dirty="0"/>
                            <a:t/>
                          </a:r>
                          <a:br>
                            <a:rPr lang="de-DE" sz="1400" dirty="0"/>
                          </a:br>
                          <a:r>
                            <a:rPr lang="de-DE" sz="1400" dirty="0"/>
                            <a:t>[GF/s]</a:t>
                          </a:r>
                          <a:endParaRPr lang="en-US" sz="1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/>
                            <a:t>Nehalem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Q1/2009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X5570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2.93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11.7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 err="1"/>
                            <a:t>Westmere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Q1/2010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X5650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2.66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10.6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/>
                            <a:t>Sandy Bridge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Q1/2012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E5-2680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2.7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21.6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/>
                            <a:t>Ivy Bridge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Q3/2013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E5-2660</a:t>
                          </a:r>
                          <a:r>
                            <a:rPr lang="en-US" sz="1400" baseline="0" dirty="0"/>
                            <a:t> v2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2.2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17.6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/>
                            <a:t>Haswell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Q3/2014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E5-2695</a:t>
                          </a:r>
                          <a:r>
                            <a:rPr lang="en-US" sz="1400" baseline="0" dirty="0"/>
                            <a:t> </a:t>
                          </a:r>
                          <a:r>
                            <a:rPr lang="en-US" sz="1400" dirty="0"/>
                            <a:t>v3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2.3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36.8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/>
                            <a:t>Broadwell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Q1/2016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E5-2699 v4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2.2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35.2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>
                              <a:solidFill>
                                <a:srgbClr val="00B050"/>
                              </a:solidFill>
                            </a:rPr>
                            <a:t>IBM POWER8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rgbClr val="00B050"/>
                              </a:solidFill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rgbClr val="00B050"/>
                              </a:solidFill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rgbClr val="00B050"/>
                              </a:solidFill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rgbClr val="00B050"/>
                              </a:solidFill>
                            </a:rPr>
                            <a:t>Q2/2014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rgbClr val="00B050"/>
                              </a:solidFill>
                            </a:rPr>
                            <a:t>S822LC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rgbClr val="00B050"/>
                              </a:solidFill>
                            </a:rPr>
                            <a:t>2.93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rgbClr val="00B050"/>
                              </a:solidFill>
                            </a:rPr>
                            <a:t>23.4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elle 8">
                <a:extLst>
                  <a:ext uri="{FF2B5EF4-FFF2-40B4-BE49-F238E27FC236}">
                    <a16:creationId xmlns:a16="http://schemas.microsoft.com/office/drawing/2014/main" id="{E37B65F0-977A-4E49-BD39-26D2DBDDA1E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23648922"/>
                  </p:ext>
                </p:extLst>
              </p:nvPr>
            </p:nvGraphicFramePr>
            <p:xfrm>
              <a:off x="72746" y="3061312"/>
              <a:ext cx="8160308" cy="314179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0365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8377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96882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088571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186543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849086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765454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54591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/>
                            <a:t>Typical</a:t>
                          </a:r>
                          <a:r>
                            <a:rPr lang="en-US" sz="1400" baseline="0" dirty="0"/>
                            <a:t> representatives</a:t>
                          </a:r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77778" t="-2326" r="-619444" b="-4767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22581" t="-2326" r="-619355" b="-4767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44737" t="-2326" r="-405263" b="-4767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Code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773134" t="-2326" r="-91045" b="-4767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975000" t="-2326" r="-1667" b="-47674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/>
                            <a:t>Nehalem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Q1/2009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X5570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2.93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11.7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 err="1"/>
                            <a:t>Westmere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Q1/2010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X5650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2.66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10.6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/>
                            <a:t>Sandy Bridge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Q1/2012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E5-2680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2.7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21.6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/>
                            <a:t>Ivy Bridge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Q3/2013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E5-2660</a:t>
                          </a:r>
                          <a:r>
                            <a:rPr lang="en-US" sz="1400" baseline="0" dirty="0"/>
                            <a:t> v2</a:t>
                          </a:r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2.2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17.6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/>
                            <a:t>Haswell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Q3/2014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E5-2695</a:t>
                          </a:r>
                          <a:r>
                            <a:rPr lang="en-US" sz="1400" baseline="0" dirty="0"/>
                            <a:t> </a:t>
                          </a:r>
                          <a:r>
                            <a:rPr lang="en-US" sz="1400" dirty="0"/>
                            <a:t>v3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2.3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36.8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/>
                            <a:t>Broadwell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Q1/2016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E5-2699 v4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2.2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35.2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400" dirty="0">
                              <a:solidFill>
                                <a:srgbClr val="00B050"/>
                              </a:solidFill>
                            </a:rPr>
                            <a:t>IBM POWER8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rgbClr val="00B050"/>
                              </a:solidFill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rgbClr val="00B050"/>
                              </a:solidFill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rgbClr val="00B050"/>
                              </a:solidFill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rgbClr val="00B050"/>
                              </a:solidFill>
                            </a:rPr>
                            <a:t>Q2/2014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rgbClr val="00B050"/>
                              </a:solidFill>
                            </a:rPr>
                            <a:t>S822LC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rgbClr val="00B050"/>
                              </a:solidFill>
                            </a:rPr>
                            <a:t>2.93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solidFill>
                                <a:srgbClr val="00B050"/>
                              </a:solidFill>
                            </a:rPr>
                            <a:t>23.4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Rechteck 10">
            <a:extLst>
              <a:ext uri="{FF2B5EF4-FFF2-40B4-BE49-F238E27FC236}">
                <a16:creationId xmlns:a16="http://schemas.microsoft.com/office/drawing/2014/main" xmlns="" id="{66DBC9D3-5834-2A4C-ADDA-0F6DE878F252}"/>
              </a:ext>
            </a:extLst>
          </p:cNvPr>
          <p:cNvSpPr/>
          <p:nvPr/>
        </p:nvSpPr>
        <p:spPr bwMode="auto">
          <a:xfrm>
            <a:off x="225092" y="1438075"/>
            <a:ext cx="2844227" cy="832802"/>
          </a:xfrm>
          <a:prstGeom prst="rect">
            <a:avLst/>
          </a:prstGeom>
          <a:solidFill>
            <a:schemeClr val="tx2">
              <a:lumMod val="75000"/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2D9A"/>
              </a:solidFill>
            </a:endParaRPr>
          </a:p>
        </p:txBody>
      </p:sp>
      <p:sp>
        <p:nvSpPr>
          <p:cNvPr id="12" name="Ellipse 3">
            <a:extLst>
              <a:ext uri="{FF2B5EF4-FFF2-40B4-BE49-F238E27FC236}">
                <a16:creationId xmlns:a16="http://schemas.microsoft.com/office/drawing/2014/main" xmlns="" id="{26C1827E-91C1-804C-A902-16E890A67321}"/>
              </a:ext>
            </a:extLst>
          </p:cNvPr>
          <p:cNvSpPr/>
          <p:nvPr/>
        </p:nvSpPr>
        <p:spPr bwMode="auto">
          <a:xfrm>
            <a:off x="3106870" y="1718819"/>
            <a:ext cx="283096" cy="299022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2D9A"/>
              </a:solidFill>
            </a:endParaRP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xmlns="" id="{101E7113-BD0C-0C43-9C49-85B9349289CF}"/>
              </a:ext>
            </a:extLst>
          </p:cNvPr>
          <p:cNvCxnSpPr>
            <a:cxnSpLocks/>
            <a:stCxn id="12" idx="5"/>
          </p:cNvCxnSpPr>
          <p:nvPr/>
        </p:nvCxnSpPr>
        <p:spPr bwMode="auto">
          <a:xfrm>
            <a:off x="3348508" y="1974050"/>
            <a:ext cx="3096521" cy="229003"/>
          </a:xfrm>
          <a:prstGeom prst="straightConnector1">
            <a:avLst/>
          </a:prstGeom>
          <a:gradFill rotWithShape="0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114480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Node-level architecture</a:t>
            </a:r>
          </a:p>
        </p:txBody>
      </p:sp>
      <p:sp>
        <p:nvSpPr>
          <p:cNvPr id="5" name="Untertitel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/>
              <a:t>Key single processor/core features:</a:t>
            </a:r>
            <a:br>
              <a:rPr lang="en-US" dirty="0"/>
            </a:br>
            <a:r>
              <a:rPr lang="en-US" dirty="0"/>
              <a:t>		</a:t>
            </a:r>
          </a:p>
        </p:txBody>
      </p:sp>
      <p:pic>
        <p:nvPicPr>
          <p:cNvPr id="6" name="Grafik 8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7134" y="2953611"/>
            <a:ext cx="2305481" cy="1472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uppieren 6"/>
          <p:cNvGrpSpPr/>
          <p:nvPr/>
        </p:nvGrpSpPr>
        <p:grpSpPr>
          <a:xfrm>
            <a:off x="7811628" y="3263823"/>
            <a:ext cx="1785506" cy="948521"/>
            <a:chOff x="4862945" y="3155888"/>
            <a:chExt cx="1785506" cy="948521"/>
          </a:xfrm>
        </p:grpSpPr>
        <p:sp>
          <p:nvSpPr>
            <p:cNvPr id="8" name="Geschweifte Klammer rechts 7"/>
            <p:cNvSpPr/>
            <p:nvPr/>
          </p:nvSpPr>
          <p:spPr bwMode="auto">
            <a:xfrm>
              <a:off x="4862945" y="3241964"/>
              <a:ext cx="259773" cy="862445"/>
            </a:xfrm>
            <a:prstGeom prst="rightBrace">
              <a:avLst/>
            </a:prstGeom>
            <a:noFill/>
            <a:ln w="254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2D9A"/>
                </a:solidFill>
                <a:latin typeface="Arial" charset="0"/>
              </a:endParaRPr>
            </a:p>
          </p:txBody>
        </p:sp>
        <p:cxnSp>
          <p:nvCxnSpPr>
            <p:cNvPr id="9" name="Gewinkelte Verbindung 8"/>
            <p:cNvCxnSpPr/>
            <p:nvPr/>
          </p:nvCxnSpPr>
          <p:spPr bwMode="auto">
            <a:xfrm flipV="1">
              <a:off x="5195455" y="3155888"/>
              <a:ext cx="1452996" cy="517298"/>
            </a:xfrm>
            <a:prstGeom prst="bentConnector3">
              <a:avLst>
                <a:gd name="adj1" fmla="val 87460"/>
              </a:avLst>
            </a:prstGeom>
            <a:gradFill rotWithShape="0">
              <a:gsLst>
                <a:gs pos="0">
                  <a:schemeClr val="bg1"/>
                </a:gs>
                <a:gs pos="5000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 w="254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" name="Textfeld 9"/>
          <p:cNvSpPr txBox="1"/>
          <p:nvPr/>
        </p:nvSpPr>
        <p:spPr>
          <a:xfrm>
            <a:off x="3159405" y="3180956"/>
            <a:ext cx="4500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sz="2400" dirty="0">
                <a:solidFill>
                  <a:schemeClr val="bg2"/>
                </a:solidFill>
              </a:rPr>
              <a:t>Pipelining             </a:t>
            </a:r>
            <a:r>
              <a:rPr lang="en-US" sz="2400" dirty="0" err="1">
                <a:solidFill>
                  <a:schemeClr val="bg2"/>
                </a:solidFill>
              </a:rPr>
              <a:t>Superscalarity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err="1">
                <a:solidFill>
                  <a:srgbClr val="C00000"/>
                </a:solidFill>
              </a:rPr>
              <a:t>S</a:t>
            </a:r>
            <a:r>
              <a:rPr lang="en-US" sz="2400" dirty="0" err="1">
                <a:solidFill>
                  <a:schemeClr val="bg2"/>
                </a:solidFill>
              </a:rPr>
              <a:t>ingle</a:t>
            </a:r>
            <a:r>
              <a:rPr lang="en-US" sz="2400" dirty="0" err="1">
                <a:solidFill>
                  <a:srgbClr val="C00000"/>
                </a:solidFill>
              </a:rPr>
              <a:t>I</a:t>
            </a:r>
            <a:r>
              <a:rPr lang="en-US" sz="2400" dirty="0" err="1">
                <a:solidFill>
                  <a:schemeClr val="bg2"/>
                </a:solidFill>
              </a:rPr>
              <a:t>nstruction</a:t>
            </a:r>
            <a:r>
              <a:rPr lang="en-US" sz="2400" dirty="0" err="1">
                <a:solidFill>
                  <a:srgbClr val="C00000"/>
                </a:solidFill>
              </a:rPr>
              <a:t>M</a:t>
            </a:r>
            <a:r>
              <a:rPr lang="en-US" sz="2400" dirty="0" err="1">
                <a:solidFill>
                  <a:schemeClr val="bg2"/>
                </a:solidFill>
              </a:rPr>
              <a:t>ultiple</a:t>
            </a:r>
            <a:r>
              <a:rPr lang="en-US" sz="2400" dirty="0" err="1">
                <a:solidFill>
                  <a:srgbClr val="C00000"/>
                </a:solidFill>
              </a:rPr>
              <a:t>D</a:t>
            </a:r>
            <a:r>
              <a:rPr lang="en-US" sz="2400" dirty="0" err="1">
                <a:solidFill>
                  <a:schemeClr val="bg2"/>
                </a:solidFill>
              </a:rPr>
              <a:t>ata</a:t>
            </a:r>
            <a:endParaRPr lang="en-US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930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General-purpose cache based microprocessor core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96000" y="1574801"/>
            <a:ext cx="6022458" cy="4455012"/>
          </a:xfrm>
        </p:spPr>
        <p:txBody>
          <a:bodyPr/>
          <a:lstStyle/>
          <a:p>
            <a:r>
              <a:rPr lang="en-US" dirty="0"/>
              <a:t>Implements “Stored Program Computer” concept (Turing 1936)</a:t>
            </a:r>
          </a:p>
          <a:p>
            <a:r>
              <a:rPr lang="en-US" dirty="0"/>
              <a:t>Similar designs on all modern systems</a:t>
            </a:r>
          </a:p>
          <a:p>
            <a:r>
              <a:rPr lang="en-US" dirty="0"/>
              <a:t>(Still) multiple potential bottlenecks</a:t>
            </a:r>
          </a:p>
          <a:p>
            <a:r>
              <a:rPr lang="en-US" dirty="0">
                <a:solidFill>
                  <a:srgbClr val="C00000"/>
                </a:solidFill>
              </a:rPr>
              <a:t>Flexible!</a:t>
            </a:r>
          </a:p>
          <a:p>
            <a:endParaRPr lang="en-US" dirty="0"/>
          </a:p>
        </p:txBody>
      </p:sp>
      <p:grpSp>
        <p:nvGrpSpPr>
          <p:cNvPr id="4" name="Gruppieren 3"/>
          <p:cNvGrpSpPr/>
          <p:nvPr/>
        </p:nvGrpSpPr>
        <p:grpSpPr>
          <a:xfrm>
            <a:off x="3875296" y="4035010"/>
            <a:ext cx="2819400" cy="2091154"/>
            <a:chOff x="1676400" y="762000"/>
            <a:chExt cx="2819400" cy="2091154"/>
          </a:xfrm>
        </p:grpSpPr>
        <p:sp>
          <p:nvSpPr>
            <p:cNvPr id="5" name="Rechteck 4"/>
            <p:cNvSpPr/>
            <p:nvPr/>
          </p:nvSpPr>
          <p:spPr>
            <a:xfrm>
              <a:off x="1676400" y="762000"/>
              <a:ext cx="2819400" cy="209115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867698"/>
              <a:ext cx="2514601" cy="1583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feld 6"/>
            <p:cNvSpPr txBox="1"/>
            <p:nvPr/>
          </p:nvSpPr>
          <p:spPr>
            <a:xfrm>
              <a:off x="1828800" y="2514600"/>
              <a:ext cx="25146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FFFF"/>
                  </a:solidFill>
                  <a:cs typeface="Arial" panose="020B0604020202020204" pitchFamily="34" charset="0"/>
                </a:rPr>
                <a:t>Stored-program computer</a:t>
              </a:r>
            </a:p>
          </p:txBody>
        </p:sp>
      </p:grpSp>
      <p:grpSp>
        <p:nvGrpSpPr>
          <p:cNvPr id="8" name="Gruppieren 7"/>
          <p:cNvGrpSpPr/>
          <p:nvPr/>
        </p:nvGrpSpPr>
        <p:grpSpPr>
          <a:xfrm>
            <a:off x="6750120" y="1119883"/>
            <a:ext cx="5224409" cy="5006281"/>
            <a:chOff x="4867498" y="735566"/>
            <a:chExt cx="5648102" cy="5340171"/>
          </a:xfrm>
        </p:grpSpPr>
        <p:sp>
          <p:nvSpPr>
            <p:cNvPr id="9" name="Rechteck 8"/>
            <p:cNvSpPr/>
            <p:nvPr/>
          </p:nvSpPr>
          <p:spPr>
            <a:xfrm>
              <a:off x="4867498" y="735566"/>
              <a:ext cx="5648102" cy="53401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6939" y="838201"/>
              <a:ext cx="5404837" cy="5105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Textfeld 10"/>
            <p:cNvSpPr txBox="1"/>
            <p:nvPr/>
          </p:nvSpPr>
          <p:spPr>
            <a:xfrm>
              <a:off x="7723505" y="914400"/>
              <a:ext cx="25146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>
                  <a:solidFill>
                    <a:prstClr val="black"/>
                  </a:solidFill>
                  <a:cs typeface="Arial" panose="020B0604020202020204" pitchFamily="34" charset="0"/>
                </a:rPr>
                <a:t>Modern CPU core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69373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6000" y="190802"/>
            <a:ext cx="11293942" cy="1203708"/>
          </a:xfrm>
        </p:spPr>
        <p:txBody>
          <a:bodyPr/>
          <a:lstStyle/>
          <a:p>
            <a:r>
              <a:rPr lang="de-DE" sz="3800" dirty="0"/>
              <a:t>Basic </a:t>
            </a:r>
            <a:r>
              <a:rPr lang="de-DE" sz="3800" dirty="0" err="1"/>
              <a:t>resources</a:t>
            </a:r>
            <a:r>
              <a:rPr lang="de-DE" sz="3800" dirty="0"/>
              <a:t> on a </a:t>
            </a:r>
            <a:r>
              <a:rPr lang="de-DE" sz="3800" dirty="0" err="1"/>
              <a:t>stored</a:t>
            </a:r>
            <a:r>
              <a:rPr lang="de-DE" sz="3800" dirty="0"/>
              <a:t> </a:t>
            </a:r>
            <a:r>
              <a:rPr lang="de-DE" sz="3800" dirty="0" err="1"/>
              <a:t>program</a:t>
            </a:r>
            <a:r>
              <a:rPr lang="de-DE" sz="3800" dirty="0"/>
              <a:t> </a:t>
            </a:r>
            <a:r>
              <a:rPr lang="de-DE" sz="3800" dirty="0" err="1"/>
              <a:t>computer</a:t>
            </a:r>
            <a:r>
              <a:rPr lang="de-DE" sz="3800" b="0" i="1" dirty="0"/>
              <a:t/>
            </a:r>
            <a:br>
              <a:rPr lang="de-DE" sz="3800" b="0" i="1" dirty="0"/>
            </a:br>
            <a:r>
              <a:rPr lang="de-DE" sz="3800" b="0" i="1" dirty="0" err="1"/>
              <a:t>Instruction</a:t>
            </a:r>
            <a:r>
              <a:rPr lang="de-DE" sz="3800" b="0" i="1" dirty="0"/>
              <a:t> </a:t>
            </a:r>
            <a:r>
              <a:rPr lang="de-DE" sz="3800" b="0" i="1" dirty="0" err="1"/>
              <a:t>execution</a:t>
            </a:r>
            <a:r>
              <a:rPr lang="de-DE" sz="3800" b="0" i="1" dirty="0"/>
              <a:t> </a:t>
            </a:r>
            <a:r>
              <a:rPr lang="de-DE" sz="3800" b="0" i="1" dirty="0" err="1"/>
              <a:t>and</a:t>
            </a:r>
            <a:r>
              <a:rPr lang="de-DE" sz="3800" b="0" i="1" dirty="0"/>
              <a:t> </a:t>
            </a:r>
            <a:r>
              <a:rPr lang="de-DE" sz="3800" b="0" i="1" dirty="0" err="1"/>
              <a:t>data</a:t>
            </a:r>
            <a:r>
              <a:rPr lang="de-DE" sz="3800" b="0" i="1" dirty="0"/>
              <a:t> </a:t>
            </a:r>
            <a:r>
              <a:rPr lang="de-DE" sz="3800" b="0" i="1" dirty="0" err="1"/>
              <a:t>movement</a:t>
            </a:r>
            <a:endParaRPr lang="en-US" sz="3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Instruction execution</a:t>
            </a:r>
            <a:endParaRPr lang="en-US" dirty="0"/>
          </a:p>
          <a:p>
            <a:pPr lvl="1"/>
            <a:r>
              <a:rPr lang="en-US" sz="2500" dirty="0"/>
              <a:t>This is the primary resource of the processor. All efforts in hardware design are targeted towards increasing the instruction throughput.</a:t>
            </a:r>
          </a:p>
          <a:p>
            <a:pPr lvl="1"/>
            <a:r>
              <a:rPr lang="en-US" sz="2500" dirty="0">
                <a:solidFill>
                  <a:srgbClr val="C00000"/>
                </a:solidFill>
              </a:rPr>
              <a:t>Instructions</a:t>
            </a:r>
            <a:r>
              <a:rPr lang="en-US" sz="2500" dirty="0"/>
              <a:t> are the concept of “</a:t>
            </a:r>
            <a:r>
              <a:rPr lang="en-US" sz="2500" dirty="0">
                <a:solidFill>
                  <a:srgbClr val="C00000"/>
                </a:solidFill>
              </a:rPr>
              <a:t>work</a:t>
            </a:r>
            <a:r>
              <a:rPr lang="en-US" sz="2500" dirty="0"/>
              <a:t>” as seen by processor </a:t>
            </a:r>
            <a:r>
              <a:rPr lang="en-US" sz="2500" dirty="0">
                <a:solidFill>
                  <a:srgbClr val="C00000"/>
                </a:solidFill>
              </a:rPr>
              <a:t>designers</a:t>
            </a:r>
            <a:r>
              <a:rPr lang="en-US" sz="2500" dirty="0"/>
              <a:t>.</a:t>
            </a:r>
          </a:p>
          <a:p>
            <a:pPr lvl="1"/>
            <a:r>
              <a:rPr lang="de-DE" sz="2500" dirty="0">
                <a:solidFill>
                  <a:srgbClr val="C00000"/>
                </a:solidFill>
              </a:rPr>
              <a:t>Not all</a:t>
            </a:r>
            <a:r>
              <a:rPr lang="de-DE" sz="2500" dirty="0"/>
              <a:t> </a:t>
            </a:r>
            <a:r>
              <a:rPr lang="en-US" sz="2500" dirty="0">
                <a:solidFill>
                  <a:srgbClr val="C00000"/>
                </a:solidFill>
              </a:rPr>
              <a:t>instructions</a:t>
            </a:r>
            <a:r>
              <a:rPr lang="en-US" sz="2500" dirty="0"/>
              <a:t> count as “</a:t>
            </a:r>
            <a:r>
              <a:rPr lang="en-US" sz="2500" dirty="0">
                <a:solidFill>
                  <a:srgbClr val="C00000"/>
                </a:solidFill>
              </a:rPr>
              <a:t>work</a:t>
            </a:r>
            <a:r>
              <a:rPr lang="en-US" sz="2500" dirty="0"/>
              <a:t>” as seen by application </a:t>
            </a:r>
            <a:r>
              <a:rPr lang="en-US" sz="2500" dirty="0">
                <a:solidFill>
                  <a:srgbClr val="C00000"/>
                </a:solidFill>
              </a:rPr>
              <a:t>developers</a:t>
            </a:r>
            <a:r>
              <a:rPr lang="en-US" sz="2500" dirty="0"/>
              <a:t>!</a:t>
            </a:r>
          </a:p>
          <a:p>
            <a:pPr lvl="1"/>
            <a:r>
              <a:rPr lang="de-DE" sz="2500" dirty="0" err="1"/>
              <a:t>Example</a:t>
            </a:r>
            <a:r>
              <a:rPr lang="de-DE" sz="2500" dirty="0"/>
              <a:t>: </a:t>
            </a:r>
            <a:r>
              <a:rPr lang="de-DE" sz="2500" dirty="0" err="1"/>
              <a:t>Adding</a:t>
            </a:r>
            <a:r>
              <a:rPr lang="de-DE" sz="2500" dirty="0"/>
              <a:t> </a:t>
            </a:r>
            <a:r>
              <a:rPr lang="de-DE" sz="2500" dirty="0" err="1"/>
              <a:t>two</a:t>
            </a:r>
            <a:r>
              <a:rPr lang="de-DE" sz="2500" dirty="0"/>
              <a:t> </a:t>
            </a:r>
            <a:r>
              <a:rPr lang="de-DE" sz="2500" dirty="0" err="1"/>
              <a:t>arrays</a:t>
            </a:r>
            <a:r>
              <a:rPr lang="de-DE" sz="2500" dirty="0"/>
              <a:t> </a:t>
            </a:r>
            <a:r>
              <a:rPr lang="de-DE" sz="2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A(</a:t>
            </a:r>
            <a:r>
              <a:rPr lang="de-DE" sz="2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:) </a:t>
            </a:r>
            <a:r>
              <a:rPr lang="de-DE" sz="2500" dirty="0" err="1">
                <a:sym typeface="Wingdings" panose="05000000000000000000" pitchFamily="2" charset="2"/>
              </a:rPr>
              <a:t>and</a:t>
            </a:r>
            <a:r>
              <a:rPr lang="de-DE" sz="2500" dirty="0">
                <a:sym typeface="Wingdings" panose="05000000000000000000" pitchFamily="2" charset="2"/>
              </a:rPr>
              <a:t> </a:t>
            </a:r>
            <a:r>
              <a:rPr lang="de-DE" sz="2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B(:)</a:t>
            </a:r>
            <a: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/>
            </a:r>
            <a:br>
              <a:rPr lang="de-DE" b="1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</a:br>
            <a:endParaRPr lang="en-US" dirty="0"/>
          </a:p>
          <a:p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243172" y="4671221"/>
            <a:ext cx="3965826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do i=1, </a:t>
            </a:r>
            <a:r>
              <a:rPr lang="de-DE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N</a:t>
            </a:r>
            <a:r>
              <a:rPr lang="de-D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/>
            </a:r>
            <a:br>
              <a:rPr lang="de-D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</a:br>
            <a:r>
              <a:rPr lang="de-D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  A(i) = A(i) </a:t>
            </a:r>
            <a:r>
              <a:rPr lang="de-DE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+</a:t>
            </a:r>
            <a:r>
              <a:rPr lang="de-D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 B(i)</a:t>
            </a:r>
            <a:br>
              <a:rPr lang="de-D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</a:br>
            <a:r>
              <a:rPr lang="de-D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enddo</a:t>
            </a:r>
            <a:endParaRPr lang="en-US" sz="2200" dirty="0" err="1">
              <a:solidFill>
                <a:schemeClr val="bg1"/>
              </a:solidFill>
            </a:endParaRPr>
          </a:p>
        </p:txBody>
      </p:sp>
      <p:sp>
        <p:nvSpPr>
          <p:cNvPr id="6" name="Legende mit Linie 2 5"/>
          <p:cNvSpPr/>
          <p:nvPr/>
        </p:nvSpPr>
        <p:spPr>
          <a:xfrm>
            <a:off x="8209986" y="4035063"/>
            <a:ext cx="2978572" cy="2057400"/>
          </a:xfrm>
          <a:prstGeom prst="borderCallout2">
            <a:avLst>
              <a:gd name="adj1" fmla="val 18251"/>
              <a:gd name="adj2" fmla="val -744"/>
              <a:gd name="adj3" fmla="val 18750"/>
              <a:gd name="adj4" fmla="val -16667"/>
              <a:gd name="adj5" fmla="val 58938"/>
              <a:gd name="adj6" fmla="val -86799"/>
            </a:avLst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Processor</a:t>
            </a: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b="1" dirty="0">
                <a:solidFill>
                  <a:srgbClr val="1F497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LOAD r1 = A(i)</a:t>
            </a:r>
            <a:br>
              <a:rPr lang="de-DE" b="1" dirty="0">
                <a:solidFill>
                  <a:srgbClr val="1F497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e-DE" b="1" dirty="0">
                <a:solidFill>
                  <a:srgbClr val="1F497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LOAD r2 = B(i)</a:t>
            </a:r>
            <a:br>
              <a:rPr lang="de-DE" b="1" dirty="0">
                <a:solidFill>
                  <a:srgbClr val="1F497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e-DE" b="1" dirty="0">
                <a:solidFill>
                  <a:srgbClr val="1F497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 r1 = r1 + r2</a:t>
            </a:r>
            <a:br>
              <a:rPr lang="de-DE" b="1" dirty="0">
                <a:solidFill>
                  <a:srgbClr val="1F497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e-DE" b="1" dirty="0">
                <a:solidFill>
                  <a:srgbClr val="1F497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STORE A(i) = r1</a:t>
            </a:r>
            <a:br>
              <a:rPr lang="de-DE" b="1" dirty="0">
                <a:solidFill>
                  <a:srgbClr val="1F497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e-DE" b="1" dirty="0">
                <a:solidFill>
                  <a:srgbClr val="1F497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INCREMENT i</a:t>
            </a:r>
            <a:br>
              <a:rPr lang="de-DE" b="1" dirty="0">
                <a:solidFill>
                  <a:srgbClr val="1F497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e-DE" b="1" dirty="0">
                <a:solidFill>
                  <a:srgbClr val="1F497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BRANCH </a:t>
            </a:r>
            <a:r>
              <a:rPr lang="de-DE" b="1" dirty="0">
                <a:solidFill>
                  <a:srgbClr val="1F497D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 top </a:t>
            </a:r>
            <a:r>
              <a:rPr lang="de-DE" b="1" dirty="0" err="1">
                <a:solidFill>
                  <a:srgbClr val="1F497D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if</a:t>
            </a:r>
            <a:r>
              <a:rPr lang="de-DE" b="1" dirty="0">
                <a:solidFill>
                  <a:srgbClr val="1F497D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 i&lt;N</a:t>
            </a:r>
            <a:endParaRPr lang="en-US" b="1" dirty="0">
              <a:solidFill>
                <a:srgbClr val="1F497D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Geschweifte Klammer rechts 6"/>
          <p:cNvSpPr/>
          <p:nvPr/>
        </p:nvSpPr>
        <p:spPr>
          <a:xfrm>
            <a:off x="5208998" y="4750513"/>
            <a:ext cx="356793" cy="1028700"/>
          </a:xfrm>
          <a:prstGeom prst="rightBrace">
            <a:avLst>
              <a:gd name="adj1" fmla="val 36458"/>
              <a:gd name="adj2" fmla="val 50000"/>
            </a:avLst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Legende mit Linie 2 7"/>
          <p:cNvSpPr/>
          <p:nvPr/>
        </p:nvSpPr>
        <p:spPr>
          <a:xfrm>
            <a:off x="5672570" y="5370638"/>
            <a:ext cx="2022774" cy="762000"/>
          </a:xfrm>
          <a:prstGeom prst="borderCallout2">
            <a:avLst>
              <a:gd name="adj1" fmla="val 68638"/>
              <a:gd name="adj2" fmla="val -5081"/>
              <a:gd name="adj3" fmla="val 68638"/>
              <a:gd name="adj4" fmla="val -30759"/>
              <a:gd name="adj5" fmla="val -447"/>
              <a:gd name="adj6" fmla="val -83863"/>
            </a:avLst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 </a:t>
            </a:r>
            <a:r>
              <a:rPr lang="de-DE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de-DE" b="1" dirty="0">
                <a:solidFill>
                  <a:srgbClr val="1F497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FLOPs (ADDs)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076" y="1253446"/>
            <a:ext cx="2536923" cy="921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888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/>
              <a:t>Basic </a:t>
            </a:r>
            <a:r>
              <a:rPr lang="de-DE" sz="3600" dirty="0" err="1"/>
              <a:t>resources</a:t>
            </a:r>
            <a:r>
              <a:rPr lang="de-DE" sz="3600" dirty="0"/>
              <a:t> on a </a:t>
            </a:r>
            <a:r>
              <a:rPr lang="de-DE" sz="3600" dirty="0" err="1"/>
              <a:t>stored</a:t>
            </a:r>
            <a:r>
              <a:rPr lang="de-DE" sz="3600" dirty="0"/>
              <a:t> </a:t>
            </a:r>
            <a:r>
              <a:rPr lang="de-DE" sz="3600" dirty="0" err="1"/>
              <a:t>program</a:t>
            </a:r>
            <a:r>
              <a:rPr lang="de-DE" sz="3600" dirty="0"/>
              <a:t> </a:t>
            </a:r>
            <a:r>
              <a:rPr lang="de-DE" sz="3600" dirty="0" err="1"/>
              <a:t>computer</a:t>
            </a:r>
            <a:r>
              <a:rPr lang="de-DE" sz="3600" b="0" i="1" dirty="0"/>
              <a:t/>
            </a:r>
            <a:br>
              <a:rPr lang="de-DE" sz="3600" b="0" i="1" dirty="0"/>
            </a:br>
            <a:r>
              <a:rPr lang="de-DE" sz="3600" b="0" i="1" dirty="0" err="1"/>
              <a:t>Instruction</a:t>
            </a:r>
            <a:r>
              <a:rPr lang="de-DE" sz="3600" b="0" i="1" dirty="0"/>
              <a:t> </a:t>
            </a:r>
            <a:r>
              <a:rPr lang="de-DE" sz="3600" b="0" i="1" dirty="0" err="1"/>
              <a:t>execution</a:t>
            </a:r>
            <a:r>
              <a:rPr lang="de-DE" sz="3600" b="0" i="1" dirty="0"/>
              <a:t> </a:t>
            </a:r>
            <a:r>
              <a:rPr lang="de-DE" sz="3600" b="0" i="1" dirty="0" err="1"/>
              <a:t>and</a:t>
            </a:r>
            <a:r>
              <a:rPr lang="de-DE" sz="3600" b="0" i="1" dirty="0"/>
              <a:t> </a:t>
            </a:r>
            <a:r>
              <a:rPr lang="de-DE" sz="3600" b="0" i="1" dirty="0" err="1"/>
              <a:t>data</a:t>
            </a:r>
            <a:r>
              <a:rPr lang="de-DE" sz="3600" b="0" i="1" dirty="0"/>
              <a:t> </a:t>
            </a:r>
            <a:r>
              <a:rPr lang="de-DE" sz="3600" b="0" i="1" dirty="0" err="1"/>
              <a:t>movement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95999" y="1574801"/>
            <a:ext cx="11139829" cy="4455012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Data transfer</a:t>
            </a:r>
          </a:p>
          <a:p>
            <a:pPr marL="311992" lvl="1" indent="0">
              <a:buNone/>
            </a:pPr>
            <a:r>
              <a:rPr lang="en-US" sz="2500" dirty="0"/>
              <a:t>Data transfers are a consequence of instruction execution and therefore a secondary resource. Maximum bandwidth is determined by the request rate of executed instructions and technical limitations (bus width, speed).</a:t>
            </a:r>
          </a:p>
          <a:p>
            <a:pPr marL="311992" lvl="1" indent="0">
              <a:buNone/>
            </a:pPr>
            <a:r>
              <a:rPr lang="de-DE" sz="2500" dirty="0" err="1"/>
              <a:t>Example</a:t>
            </a:r>
            <a:r>
              <a:rPr lang="de-DE" sz="2500" dirty="0"/>
              <a:t>: </a:t>
            </a:r>
            <a:r>
              <a:rPr lang="de-DE" sz="2500" dirty="0" err="1"/>
              <a:t>Adding</a:t>
            </a:r>
            <a:r>
              <a:rPr lang="de-DE" sz="2500" dirty="0"/>
              <a:t> </a:t>
            </a:r>
            <a:r>
              <a:rPr lang="de-DE" sz="2500" dirty="0" err="1"/>
              <a:t>two</a:t>
            </a:r>
            <a:r>
              <a:rPr lang="de-DE" sz="2500" dirty="0"/>
              <a:t> </a:t>
            </a:r>
            <a:r>
              <a:rPr lang="de-DE" sz="2500" dirty="0" err="1"/>
              <a:t>arrays</a:t>
            </a:r>
            <a:r>
              <a:rPr lang="de-DE" sz="2500" dirty="0"/>
              <a:t> </a:t>
            </a:r>
            <a:r>
              <a:rPr lang="de-DE" sz="2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A(</a:t>
            </a:r>
            <a:r>
              <a:rPr lang="de-DE" sz="2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:) </a:t>
            </a:r>
            <a:r>
              <a:rPr lang="de-DE" sz="2500" dirty="0" err="1">
                <a:sym typeface="Wingdings" panose="05000000000000000000" pitchFamily="2" charset="2"/>
              </a:rPr>
              <a:t>and</a:t>
            </a:r>
            <a:r>
              <a:rPr lang="de-DE" sz="2500" dirty="0">
                <a:sym typeface="Wingdings" panose="05000000000000000000" pitchFamily="2" charset="2"/>
              </a:rPr>
              <a:t> </a:t>
            </a:r>
            <a:r>
              <a:rPr lang="de-DE" sz="25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B(:)</a:t>
            </a:r>
          </a:p>
          <a:p>
            <a:pPr lvl="1"/>
            <a:endParaRPr lang="de-DE" sz="2500" b="1" dirty="0">
              <a:latin typeface="Courier New" panose="02070309020205020404" pitchFamily="49" charset="0"/>
              <a:cs typeface="Courier New" panose="02070309020205020404" pitchFamily="49" charset="0"/>
              <a:sym typeface="Wingdings" panose="05000000000000000000" pitchFamily="2" charset="2"/>
            </a:endParaRPr>
          </a:p>
          <a:p>
            <a:pPr lvl="1"/>
            <a:endParaRPr lang="de-DE" sz="2200" b="1" dirty="0">
              <a:latin typeface="Courier New" panose="02070309020205020404" pitchFamily="49" charset="0"/>
              <a:cs typeface="Courier New" panose="02070309020205020404" pitchFamily="49" charset="0"/>
              <a:sym typeface="Wingdings" panose="05000000000000000000" pitchFamily="2" charset="2"/>
            </a:endParaRPr>
          </a:p>
          <a:p>
            <a:pPr lvl="1"/>
            <a:endParaRPr lang="de-DE" sz="1000" b="1" dirty="0">
              <a:latin typeface="Courier New" panose="02070309020205020404" pitchFamily="49" charset="0"/>
              <a:cs typeface="Courier New" panose="02070309020205020404" pitchFamily="49" charset="0"/>
              <a:sym typeface="Wingdings" panose="05000000000000000000" pitchFamily="2" charset="2"/>
            </a:endParaRPr>
          </a:p>
          <a:p>
            <a:pPr marL="311992" lvl="1" indent="0">
              <a:buNone/>
            </a:pPr>
            <a:r>
              <a:rPr lang="de-DE" dirty="0" err="1"/>
              <a:t>Crucial</a:t>
            </a:r>
            <a:r>
              <a:rPr lang="de-DE" dirty="0"/>
              <a:t> </a:t>
            </a:r>
            <a:r>
              <a:rPr lang="de-DE" dirty="0" err="1"/>
              <a:t>question</a:t>
            </a:r>
            <a:r>
              <a:rPr lang="de-DE" dirty="0"/>
              <a:t>: </a:t>
            </a:r>
            <a:r>
              <a:rPr lang="de-DE" dirty="0" err="1">
                <a:solidFill>
                  <a:srgbClr val="C00000"/>
                </a:solidFill>
              </a:rPr>
              <a:t>What</a:t>
            </a:r>
            <a:r>
              <a:rPr lang="de-DE" dirty="0">
                <a:solidFill>
                  <a:srgbClr val="C00000"/>
                </a:solidFill>
              </a:rPr>
              <a:t> </a:t>
            </a:r>
            <a:r>
              <a:rPr lang="de-DE" dirty="0" err="1">
                <a:solidFill>
                  <a:srgbClr val="C00000"/>
                </a:solidFill>
              </a:rPr>
              <a:t>is</a:t>
            </a:r>
            <a:r>
              <a:rPr lang="de-DE" dirty="0">
                <a:solidFill>
                  <a:srgbClr val="C00000"/>
                </a:solidFill>
              </a:rPr>
              <a:t> </a:t>
            </a:r>
            <a:r>
              <a:rPr lang="de-DE" dirty="0" err="1">
                <a:solidFill>
                  <a:srgbClr val="C00000"/>
                </a:solidFill>
              </a:rPr>
              <a:t>the</a:t>
            </a:r>
            <a:r>
              <a:rPr lang="de-DE" dirty="0">
                <a:solidFill>
                  <a:srgbClr val="C00000"/>
                </a:solidFill>
              </a:rPr>
              <a:t> „</a:t>
            </a:r>
            <a:r>
              <a:rPr lang="de-DE" dirty="0" err="1">
                <a:solidFill>
                  <a:srgbClr val="C00000"/>
                </a:solidFill>
              </a:rPr>
              <a:t>bottleneck</a:t>
            </a:r>
            <a:r>
              <a:rPr lang="de-DE" dirty="0">
                <a:solidFill>
                  <a:srgbClr val="C00000"/>
                </a:solidFill>
              </a:rPr>
              <a:t>“</a:t>
            </a:r>
            <a:r>
              <a:rPr lang="de-DE" dirty="0"/>
              <a:t>?</a:t>
            </a:r>
          </a:p>
          <a:p>
            <a:pPr marL="597742" lvl="1" indent="-285750"/>
            <a:r>
              <a:rPr lang="de-DE" dirty="0"/>
              <a:t>Data </a:t>
            </a:r>
            <a:r>
              <a:rPr lang="de-DE" dirty="0" err="1"/>
              <a:t>transfer</a:t>
            </a:r>
            <a:r>
              <a:rPr lang="de-DE" dirty="0"/>
              <a:t>?     Code </a:t>
            </a:r>
            <a:r>
              <a:rPr lang="de-DE" dirty="0" err="1"/>
              <a:t>execution</a:t>
            </a:r>
            <a:r>
              <a:rPr lang="de-DE" dirty="0"/>
              <a:t>?</a:t>
            </a:r>
          </a:p>
          <a:p>
            <a:pPr lvl="1"/>
            <a:endParaRPr lang="en-US" sz="2500" dirty="0"/>
          </a:p>
          <a:p>
            <a:pPr lvl="1"/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1320620" y="3893849"/>
            <a:ext cx="3965826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do i=1, </a:t>
            </a:r>
            <a:r>
              <a:rPr lang="de-DE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N</a:t>
            </a:r>
            <a:r>
              <a:rPr lang="de-D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/>
            </a:r>
            <a:br>
              <a:rPr lang="de-D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</a:br>
            <a:r>
              <a:rPr lang="de-D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  A(i) = A(i) </a:t>
            </a:r>
            <a:r>
              <a:rPr lang="de-DE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+</a:t>
            </a:r>
            <a:r>
              <a:rPr lang="de-D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 B(i)</a:t>
            </a:r>
            <a:br>
              <a:rPr lang="de-DE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</a:br>
            <a:r>
              <a:rPr lang="de-DE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enddo</a:t>
            </a:r>
            <a:endParaRPr lang="en-US" sz="2200" dirty="0" err="1">
              <a:solidFill>
                <a:schemeClr val="bg1"/>
              </a:solidFill>
            </a:endParaRPr>
          </a:p>
        </p:txBody>
      </p:sp>
      <p:sp>
        <p:nvSpPr>
          <p:cNvPr id="5" name="Legende mit Linie 2 4"/>
          <p:cNvSpPr/>
          <p:nvPr/>
        </p:nvSpPr>
        <p:spPr>
          <a:xfrm>
            <a:off x="8109733" y="3545125"/>
            <a:ext cx="3469241" cy="1735791"/>
          </a:xfrm>
          <a:prstGeom prst="borderCallout2">
            <a:avLst>
              <a:gd name="adj1" fmla="val 52458"/>
              <a:gd name="adj2" fmla="val -949"/>
              <a:gd name="adj3" fmla="val 52458"/>
              <a:gd name="adj4" fmla="val -17630"/>
              <a:gd name="adj5" fmla="val 54867"/>
              <a:gd name="adj6" fmla="val -88145"/>
            </a:avLst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lang="de-DE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transfers</a:t>
            </a:r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de-DE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de-DE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byte</a:t>
            </a:r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de-DE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2000" b="1" dirty="0">
                <a:solidFill>
                  <a:srgbClr val="1F497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LOAD r1 = A(i)</a:t>
            </a:r>
            <a:br>
              <a:rPr lang="de-DE" sz="2000" b="1" dirty="0">
                <a:solidFill>
                  <a:srgbClr val="1F497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de-DE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byte</a:t>
            </a:r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de-DE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2000" b="1" dirty="0">
                <a:solidFill>
                  <a:srgbClr val="1F497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LOAD r2 = B(i)</a:t>
            </a:r>
            <a:br>
              <a:rPr lang="de-DE" sz="2000" b="1" dirty="0">
                <a:solidFill>
                  <a:srgbClr val="1F497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de-DE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byte</a:t>
            </a:r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de-DE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sz="2000" b="1" dirty="0">
                <a:solidFill>
                  <a:srgbClr val="1F497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STORE A(i) = r2</a:t>
            </a:r>
          </a:p>
          <a:p>
            <a:r>
              <a:rPr lang="de-DE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</a:t>
            </a:r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</a:t>
            </a:r>
            <a:r>
              <a:rPr lang="de-DE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byte</a:t>
            </a:r>
            <a:endParaRPr lang="en-US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550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application to microprocessor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38122" y="1574801"/>
            <a:ext cx="7457877" cy="4455012"/>
          </a:xfrm>
        </p:spPr>
        <p:txBody>
          <a:bodyPr/>
          <a:lstStyle/>
          <a:p>
            <a:r>
              <a:rPr lang="en-US" sz="2800" dirty="0"/>
              <a:t>Application: High Level Programming Language (e.g. C / C++ / Fortran) - portable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Compiler translates program to Instruction set (architecture) (IA32, IA64)</a:t>
            </a:r>
          </a:p>
          <a:p>
            <a:endParaRPr lang="en-US" sz="2800" dirty="0"/>
          </a:p>
          <a:p>
            <a:r>
              <a:rPr lang="en-US" sz="2800" dirty="0"/>
              <a:t>Hardware specific execution of Instruction Set Architecture  (ISA)</a:t>
            </a:r>
          </a:p>
          <a:p>
            <a:endParaRPr lang="en-US" sz="2800" dirty="0"/>
          </a:p>
        </p:txBody>
      </p:sp>
      <p:grpSp>
        <p:nvGrpSpPr>
          <p:cNvPr id="4" name="Gruppieren 3"/>
          <p:cNvGrpSpPr/>
          <p:nvPr/>
        </p:nvGrpSpPr>
        <p:grpSpPr>
          <a:xfrm>
            <a:off x="302736" y="1121225"/>
            <a:ext cx="3612832" cy="4789940"/>
            <a:chOff x="302736" y="1121225"/>
            <a:chExt cx="3612832" cy="4789940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304323" y="4722127"/>
              <a:ext cx="2879725" cy="1189038"/>
            </a:xfrm>
            <a:prstGeom prst="rect">
              <a:avLst/>
            </a:prstGeom>
            <a:solidFill>
              <a:srgbClr val="FAF64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1" hangingPunct="1"/>
              <a:r>
                <a:rPr lang="en-US" dirty="0">
                  <a:solidFill>
                    <a:srgbClr val="002D9A"/>
                  </a:solidFill>
                  <a:latin typeface="Arial" charset="0"/>
                </a:rPr>
                <a:t>Computer</a:t>
              </a:r>
            </a:p>
            <a:p>
              <a:pPr algn="ctr" eaLnBrk="1" hangingPunct="1"/>
              <a:endParaRPr lang="en-US" sz="2000" dirty="0">
                <a:solidFill>
                  <a:srgbClr val="002D9A"/>
                </a:solidFill>
                <a:latin typeface="Arial" charset="0"/>
              </a:endParaRPr>
            </a:p>
            <a:p>
              <a:pPr algn="ctr" eaLnBrk="1" hangingPunct="1"/>
              <a:endParaRPr lang="en-US" sz="2000" dirty="0">
                <a:solidFill>
                  <a:srgbClr val="002D9A"/>
                </a:solidFill>
                <a:latin typeface="Arial" charset="0"/>
              </a:endParaRPr>
            </a:p>
            <a:p>
              <a:pPr algn="ctr" eaLnBrk="1" hangingPunct="1"/>
              <a:endParaRPr lang="en-US" sz="2400" b="1" dirty="0">
                <a:solidFill>
                  <a:srgbClr val="002D9A"/>
                </a:solidFill>
                <a:latin typeface="Arial" charset="0"/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396398" y="5688915"/>
              <a:ext cx="2717800" cy="22225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>
                  <a:solidFill>
                    <a:srgbClr val="002D9A"/>
                  </a:solidFill>
                  <a:latin typeface="Arial" charset="0"/>
                </a:rPr>
                <a:t>Control Unit</a:t>
              </a: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88461" y="5047565"/>
              <a:ext cx="496887" cy="38576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600" dirty="0" err="1">
                  <a:solidFill>
                    <a:srgbClr val="002D9A"/>
                  </a:solidFill>
                  <a:latin typeface="Arial" charset="0"/>
                </a:rPr>
                <a:t>Mem</a:t>
              </a:r>
              <a:endParaRPr lang="en-US" dirty="0">
                <a:solidFill>
                  <a:srgbClr val="002D9A"/>
                </a:solidFill>
                <a:latin typeface="Arial" charset="0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1166336" y="5031690"/>
              <a:ext cx="709612" cy="41116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1" hangingPunct="1"/>
              <a:r>
                <a:rPr lang="en-US" dirty="0">
                  <a:solidFill>
                    <a:srgbClr val="002D9A"/>
                  </a:solidFill>
                  <a:latin typeface="Arial" charset="0"/>
                </a:rPr>
                <a:t>ALU</a:t>
              </a: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2353786" y="5074552"/>
              <a:ext cx="573087" cy="34925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1" hangingPunct="1"/>
              <a:r>
                <a:rPr lang="en-US" dirty="0">
                  <a:solidFill>
                    <a:srgbClr val="002D9A"/>
                  </a:solidFill>
                  <a:latin typeface="Arial" charset="0"/>
                </a:rPr>
                <a:t>I/O</a:t>
              </a:r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893286" y="5158690"/>
              <a:ext cx="2651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solidFill>
                  <a:srgbClr val="002D9A"/>
                </a:solidFill>
                <a:latin typeface="Arial" charset="0"/>
              </a:endParaRPr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1875948" y="5158690"/>
              <a:ext cx="4699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solidFill>
                  <a:srgbClr val="002D9A"/>
                </a:solidFill>
                <a:latin typeface="Arial" charset="0"/>
              </a:endParaRPr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 flipV="1">
              <a:off x="620236" y="5417452"/>
              <a:ext cx="0" cy="2635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solidFill>
                  <a:srgbClr val="002D9A"/>
                </a:solidFill>
                <a:latin typeface="Arial" charset="0"/>
              </a:endParaRPr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 flipV="1">
              <a:off x="1534636" y="5442852"/>
              <a:ext cx="0" cy="2381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solidFill>
                  <a:srgbClr val="002D9A"/>
                </a:solidFill>
                <a:latin typeface="Arial" charset="0"/>
              </a:endParaRPr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 flipV="1">
              <a:off x="2636361" y="5425390"/>
              <a:ext cx="0" cy="25558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solidFill>
                  <a:srgbClr val="002D9A"/>
                </a:solidFill>
                <a:latin typeface="Arial" charset="0"/>
              </a:endParaRPr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>
              <a:off x="764698" y="5425390"/>
              <a:ext cx="0" cy="25558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solidFill>
                  <a:srgbClr val="002D9A"/>
                </a:solidFill>
                <a:latin typeface="Arial" charset="0"/>
              </a:endParaRPr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>
              <a:off x="1696561" y="5442852"/>
              <a:ext cx="0" cy="2381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solidFill>
                  <a:srgbClr val="002D9A"/>
                </a:solidFill>
                <a:latin typeface="Arial" charset="0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302736" y="4099827"/>
              <a:ext cx="2881312" cy="615950"/>
            </a:xfrm>
            <a:prstGeom prst="rect">
              <a:avLst/>
            </a:prstGeom>
            <a:solidFill>
              <a:srgbClr val="0033CC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2400" dirty="0">
                  <a:solidFill>
                    <a:srgbClr val="FAF646"/>
                  </a:solidFill>
                  <a:latin typeface="Arial" charset="0"/>
                </a:rPr>
                <a:t>Instruction Set</a:t>
              </a: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304322" y="3629927"/>
              <a:ext cx="2879726" cy="461963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2400">
                  <a:solidFill>
                    <a:srgbClr val="000000"/>
                  </a:solidFill>
                  <a:latin typeface="Arial" charset="0"/>
                </a:rPr>
                <a:t>Compiler</a:t>
              </a:r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304322" y="1121225"/>
              <a:ext cx="2879726" cy="2502806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2400" dirty="0">
                  <a:solidFill>
                    <a:srgbClr val="000000"/>
                  </a:solidFill>
                  <a:latin typeface="Arial" charset="0"/>
                </a:rPr>
                <a:t>Application</a:t>
              </a:r>
            </a:p>
            <a:p>
              <a:pPr algn="ctr" eaLnBrk="1" hangingPunct="1"/>
              <a:endParaRPr lang="en-US" sz="2400" dirty="0">
                <a:solidFill>
                  <a:srgbClr val="000000"/>
                </a:solidFill>
                <a:latin typeface="Arial" charset="0"/>
              </a:endParaRPr>
            </a:p>
            <a:p>
              <a:pPr algn="ctr" eaLnBrk="1" hangingPunct="1"/>
              <a:endParaRPr lang="en-US" sz="240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0" name="Gruppieren 19"/>
            <p:cNvGrpSpPr/>
            <p:nvPr/>
          </p:nvGrpSpPr>
          <p:grpSpPr>
            <a:xfrm>
              <a:off x="1038652" y="2448830"/>
              <a:ext cx="2876916" cy="2927183"/>
              <a:chOff x="1038652" y="2448830"/>
              <a:chExt cx="2876916" cy="2927183"/>
            </a:xfrm>
          </p:grpSpPr>
          <p:sp>
            <p:nvSpPr>
              <p:cNvPr id="21" name="Text Box 6"/>
              <p:cNvSpPr txBox="1">
                <a:spLocks noChangeArrowheads="1"/>
              </p:cNvSpPr>
              <p:nvPr/>
            </p:nvSpPr>
            <p:spPr bwMode="auto">
              <a:xfrm>
                <a:off x="1038652" y="2448830"/>
                <a:ext cx="2145449" cy="1007968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bg1"/>
                        </a:gs>
                        <a:gs pos="5000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eaLnBrk="1" fontAlgn="auto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B2B2B2"/>
                  </a:buClr>
                  <a:buFont typeface="Wingdings" pitchFamily="2" charset="2"/>
                  <a:buNone/>
                  <a:defRPr/>
                </a:pPr>
                <a:r>
                  <a:rPr lang="en-US" sz="1400" b="1" dirty="0">
                    <a:solidFill>
                      <a:prstClr val="black"/>
                    </a:solidFill>
                    <a:latin typeface="Courier New" pitchFamily="49" charset="0"/>
                  </a:rPr>
                  <a:t>sum=0.0</a:t>
                </a:r>
              </a:p>
              <a:p>
                <a:pPr eaLnBrk="1" fontAlgn="auto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B2B2B2"/>
                  </a:buClr>
                  <a:buFont typeface="Wingdings" pitchFamily="2" charset="2"/>
                  <a:buNone/>
                  <a:defRPr/>
                </a:pPr>
                <a:r>
                  <a:rPr lang="en-US" sz="1400" b="1" dirty="0">
                    <a:solidFill>
                      <a:prstClr val="black"/>
                    </a:solidFill>
                    <a:latin typeface="Courier New" pitchFamily="49" charset="0"/>
                  </a:rPr>
                  <a:t>do </a:t>
                </a:r>
                <a:r>
                  <a:rPr lang="en-US" sz="1400" b="1" dirty="0" err="1">
                    <a:solidFill>
                      <a:prstClr val="black"/>
                    </a:solidFill>
                    <a:latin typeface="Courier New" pitchFamily="49" charset="0"/>
                  </a:rPr>
                  <a:t>i</a:t>
                </a:r>
                <a:r>
                  <a:rPr lang="en-US" sz="1400" b="1" dirty="0">
                    <a:solidFill>
                      <a:prstClr val="black"/>
                    </a:solidFill>
                    <a:latin typeface="Courier New" pitchFamily="49" charset="0"/>
                  </a:rPr>
                  <a:t>=1, N </a:t>
                </a:r>
                <a:br>
                  <a:rPr lang="en-US" sz="1400" b="1" dirty="0">
                    <a:solidFill>
                      <a:prstClr val="black"/>
                    </a:solidFill>
                    <a:latin typeface="Courier New" pitchFamily="49" charset="0"/>
                  </a:rPr>
                </a:br>
                <a:r>
                  <a:rPr lang="en-US" sz="1400" b="1" dirty="0">
                    <a:solidFill>
                      <a:prstClr val="black"/>
                    </a:solidFill>
                    <a:latin typeface="Courier New" pitchFamily="49" charset="0"/>
                  </a:rPr>
                  <a:t>    sum=sum + A(</a:t>
                </a:r>
                <a:r>
                  <a:rPr lang="en-US" sz="1400" b="1" dirty="0" err="1">
                    <a:solidFill>
                      <a:prstClr val="black"/>
                    </a:solidFill>
                    <a:latin typeface="Courier New" pitchFamily="49" charset="0"/>
                  </a:rPr>
                  <a:t>i</a:t>
                </a:r>
                <a:r>
                  <a:rPr lang="en-US" sz="1400" b="1" dirty="0">
                    <a:solidFill>
                      <a:prstClr val="black"/>
                    </a:solidFill>
                    <a:latin typeface="Courier New" pitchFamily="49" charset="0"/>
                  </a:rPr>
                  <a:t>)</a:t>
                </a:r>
                <a:br>
                  <a:rPr lang="en-US" sz="1400" b="1" dirty="0">
                    <a:solidFill>
                      <a:prstClr val="black"/>
                    </a:solidFill>
                    <a:latin typeface="Courier New" pitchFamily="49" charset="0"/>
                  </a:rPr>
                </a:br>
                <a:r>
                  <a:rPr lang="en-US" sz="1400" b="1" dirty="0" err="1">
                    <a:solidFill>
                      <a:prstClr val="black"/>
                    </a:solidFill>
                    <a:latin typeface="Courier New" pitchFamily="49" charset="0"/>
                  </a:rPr>
                  <a:t>enddo</a:t>
                </a:r>
                <a:r>
                  <a:rPr lang="en-US" sz="1400" b="1" dirty="0">
                    <a:solidFill>
                      <a:prstClr val="black"/>
                    </a:solidFill>
                    <a:latin typeface="Courier New" pitchFamily="49" charset="0"/>
                  </a:rPr>
                  <a:t/>
                </a:r>
                <a:br>
                  <a:rPr lang="en-US" sz="1400" b="1" dirty="0">
                    <a:solidFill>
                      <a:prstClr val="black"/>
                    </a:solidFill>
                    <a:latin typeface="Courier New" pitchFamily="49" charset="0"/>
                  </a:rPr>
                </a:br>
                <a:r>
                  <a:rPr lang="en-US" sz="1400" b="1" dirty="0">
                    <a:solidFill>
                      <a:prstClr val="black"/>
                    </a:solidFill>
                    <a:latin typeface="Courier New" pitchFamily="49" charset="0"/>
                  </a:rPr>
                  <a:t>…</a:t>
                </a:r>
              </a:p>
            </p:txBody>
          </p:sp>
          <p:sp>
            <p:nvSpPr>
              <p:cNvPr id="22" name="Nach links gekrümmter Pfeil 21"/>
              <p:cNvSpPr/>
              <p:nvPr/>
            </p:nvSpPr>
            <p:spPr bwMode="auto">
              <a:xfrm>
                <a:off x="3184048" y="2876612"/>
                <a:ext cx="731520" cy="2499401"/>
              </a:xfrm>
              <a:prstGeom prst="curvedLeftArrow">
                <a:avLst/>
              </a:prstGeom>
              <a:gradFill rotWithShape="0">
                <a:gsLst>
                  <a:gs pos="0">
                    <a:schemeClr val="bg1"/>
                  </a:gs>
                  <a:gs pos="50000">
                    <a:schemeClr val="accent1"/>
                  </a:gs>
                  <a:gs pos="100000">
                    <a:schemeClr val="bg1"/>
                  </a:gs>
                </a:gsLst>
                <a:lin ang="0" scaled="1"/>
              </a:gra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2D9A"/>
                  </a:solidFill>
                  <a:latin typeface="Arial" charset="0"/>
                </a:endParaRPr>
              </a:p>
            </p:txBody>
          </p:sp>
          <p:sp>
            <p:nvSpPr>
              <p:cNvPr id="23" name="Textfeld 22"/>
              <p:cNvSpPr txBox="1"/>
              <p:nvPr/>
            </p:nvSpPr>
            <p:spPr>
              <a:xfrm rot="5400000">
                <a:off x="2699017" y="3875558"/>
                <a:ext cx="161649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02D9A"/>
                    </a:solidFill>
                    <a:latin typeface="Arial" charset="0"/>
                  </a:rPr>
                  <a:t>Up to 24 x performance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30673487"/>
      </p:ext>
    </p:extLst>
  </p:cSld>
  <p:clrMapOvr>
    <a:masterClrMapping/>
  </p:clrMapOvr>
</p:sld>
</file>

<file path=ppt/theme/theme1.xml><?xml version="1.0" encoding="utf-8"?>
<a:theme xmlns:a="http://schemas.openxmlformats.org/drawingml/2006/main" name="RRZE-Folienmaster_en_16-9">
  <a:themeElements>
    <a:clrScheme name="Designfarben RRZE – PPT 1">
      <a:dk1>
        <a:srgbClr val="757F99"/>
      </a:dk1>
      <a:lt1>
        <a:srgbClr val="003399"/>
      </a:lt1>
      <a:dk2>
        <a:srgbClr val="DDDEDD"/>
      </a:dk2>
      <a:lt2>
        <a:srgbClr val="243259"/>
      </a:lt2>
      <a:accent1>
        <a:srgbClr val="6699CC"/>
      </a:accent1>
      <a:accent2>
        <a:srgbClr val="99CCFF"/>
      </a:accent2>
      <a:accent3>
        <a:srgbClr val="3647CB"/>
      </a:accent3>
      <a:accent4>
        <a:srgbClr val="002583"/>
      </a:accent4>
      <a:accent5>
        <a:srgbClr val="C2CDD6"/>
      </a:accent5>
      <a:accent6>
        <a:srgbClr val="8C8B9F"/>
      </a:accent6>
      <a:hlink>
        <a:srgbClr val="3399FF"/>
      </a:hlink>
      <a:folHlink>
        <a:srgbClr val="3366FF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</a:spPr>
      <a:bodyPr wrap="none" lIns="0" tIns="0" rIns="0" bIns="0" rtlCol="0" anchor="b" anchorCtr="0">
        <a:spAutoFit/>
      </a:bodyPr>
      <a:lstStyle>
        <a:defPPr algn="r">
          <a:buNone/>
          <a:defRPr sz="1000" smtClean="0">
            <a:solidFill>
              <a:schemeClr val="tx2"/>
            </a:solidFill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358775" marR="0" indent="-250825" algn="l" defTabSz="4572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B2B2B2"/>
          </a:buClr>
          <a:buSzTx/>
          <a:buFont typeface="Wingdings" pitchFamily="2" charset="2"/>
          <a:buChar char="§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buNone/>
          <a:defRPr sz="2200" dirty="0" err="1" smtClean="0">
            <a:solidFill>
              <a:schemeClr val="bg1"/>
            </a:solidFill>
          </a:defRPr>
        </a:defPPr>
      </a:lstStyle>
    </a:txDef>
  </a:objectDefaults>
  <a:extraClrSchemeLst>
    <a:extraClrScheme>
      <a:clrScheme name="Folienmaster_RRZE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nmaster_RRZE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nmaster_RRZE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RRZE-Folienmaster_en_16-9</Template>
  <TotalTime>0</TotalTime>
  <Words>2584</Words>
  <Application>Microsoft Office PowerPoint</Application>
  <PresentationFormat>Breitbild</PresentationFormat>
  <Paragraphs>824</Paragraphs>
  <Slides>41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11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41</vt:i4>
      </vt:variant>
    </vt:vector>
  </HeadingPairs>
  <TitlesOfParts>
    <vt:vector size="53" baseType="lpstr">
      <vt:lpstr>Arial</vt:lpstr>
      <vt:lpstr>Arial Black</vt:lpstr>
      <vt:lpstr>Calibri</vt:lpstr>
      <vt:lpstr>Cambria</vt:lpstr>
      <vt:lpstr>Cambria Math</vt:lpstr>
      <vt:lpstr>Courier New</vt:lpstr>
      <vt:lpstr>Helvetica</vt:lpstr>
      <vt:lpstr>Lucida Grande</vt:lpstr>
      <vt:lpstr>Times New Roman</vt:lpstr>
      <vt:lpstr>Verdana</vt:lpstr>
      <vt:lpstr>Wingdings</vt:lpstr>
      <vt:lpstr>RRZE-Folienmaster_en_16-9</vt:lpstr>
      <vt:lpstr>Node-level architecture</vt:lpstr>
      <vt:lpstr>Quiz</vt:lpstr>
      <vt:lpstr>Quiz</vt:lpstr>
      <vt:lpstr>Cycle gymnastics</vt:lpstr>
      <vt:lpstr>Node-level architecture</vt:lpstr>
      <vt:lpstr>General-purpose cache based microprocessor core</vt:lpstr>
      <vt:lpstr>Basic resources on a stored program computer Instruction execution and data movement</vt:lpstr>
      <vt:lpstr>Basic resources on a stored program computer Instruction execution and data movement</vt:lpstr>
      <vt:lpstr>From application to microprocessor</vt:lpstr>
      <vt:lpstr>From application to microprocessor</vt:lpstr>
      <vt:lpstr>Node-level architecture</vt:lpstr>
      <vt:lpstr>Pipelining of arithmetic/functional units </vt:lpstr>
      <vt:lpstr>Interlude: Possible stages for multiply</vt:lpstr>
      <vt:lpstr>5-stage Multiplication-Pipeline: A(i)=B(i)*C(i); i=1,...,N</vt:lpstr>
      <vt:lpstr>Pipelining: Speed-Up and Throughput</vt:lpstr>
      <vt:lpstr>Pipelining: Beyond multiplication </vt:lpstr>
      <vt:lpstr>Pipelining: Beyond multiplication </vt:lpstr>
      <vt:lpstr>Costs of arithmetic instructions Intel SandyBridge</vt:lpstr>
      <vt:lpstr>Pipelining: Potential problems Data dependencies</vt:lpstr>
      <vt:lpstr>Pipelining: Potential problems Data dependencies</vt:lpstr>
      <vt:lpstr>Pipelining: Potential problems Subroutine/function calls within a loop </vt:lpstr>
      <vt:lpstr>The Instruction pipeline</vt:lpstr>
      <vt:lpstr>The Instruction pipeline: Problem Unpredictable branches to other instructions </vt:lpstr>
      <vt:lpstr>Node-level architecture</vt:lpstr>
      <vt:lpstr>Superscalar Processors</vt:lpstr>
      <vt:lpstr>Superscalar Processors Instruction Level Parallelism</vt:lpstr>
      <vt:lpstr>Superscalar processors Executing multiple instructions concurrently </vt:lpstr>
      <vt:lpstr>Superscalar processors   Intel x86 processors – qualitative view </vt:lpstr>
      <vt:lpstr>Superscalar processors   Intel x86 processors – qualitative view </vt:lpstr>
      <vt:lpstr>Superscalar processors Summary</vt:lpstr>
      <vt:lpstr>Node-level architecture</vt:lpstr>
      <vt:lpstr>SIMD-processing Basics </vt:lpstr>
      <vt:lpstr>SIMD-processing Basics</vt:lpstr>
      <vt:lpstr>SIMD-processing Basics</vt:lpstr>
      <vt:lpstr>SIMD-processing Data layout: structure of arrays</vt:lpstr>
      <vt:lpstr>SIMD-processing Data layout: array of structures</vt:lpstr>
      <vt:lpstr>SIMD-processing Basic rules</vt:lpstr>
      <vt:lpstr>Expensive instructions With SIMD</vt:lpstr>
      <vt:lpstr>SIMD-processing Summary</vt:lpstr>
      <vt:lpstr>Single core peak performance Putting it all together</vt:lpstr>
      <vt:lpstr>Single core peak performance Putting it all together</vt:lpstr>
    </vt:vector>
  </TitlesOfParts>
  <Company>Friedrich-Alexander-Universität Erlangen-Nürnberg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 system architectures</dc:title>
  <dc:creator>Röhl, Thomas (RRZE)</dc:creator>
  <cp:lastModifiedBy>Röhl, Thomas (RRZE)</cp:lastModifiedBy>
  <cp:revision>40</cp:revision>
  <dcterms:created xsi:type="dcterms:W3CDTF">2018-05-28T13:06:54Z</dcterms:created>
  <dcterms:modified xsi:type="dcterms:W3CDTF">2018-06-04T12:36:29Z</dcterms:modified>
</cp:coreProperties>
</file>