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3910"/>
  </p:normalViewPr>
  <p:slideViewPr>
    <p:cSldViewPr snapToGrid="0" snapToObjects="1">
      <p:cViewPr varScale="1">
        <p:scale>
          <a:sx n="66" d="100"/>
          <a:sy n="66" d="100"/>
        </p:scale>
        <p:origin x="6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9E71-B036-5B40-B380-D02D8928D480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002B7-E24E-1243-B800-13CDCDA7D45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8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002B7-E24E-1243-B800-13CDCDA7D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0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002B7-E24E-1243-B800-13CDCDA7D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4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002B7-E24E-1243-B800-13CDCDA7D4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002B7-E24E-1243-B800-13CDCDA7D4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002B7-E24E-1243-B800-13CDCDA7D4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202664" cy="6864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58500" y="2464190"/>
            <a:ext cx="9254067" cy="1642423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400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234522"/>
            <a:ext cx="925406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6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652880"/>
            <a:ext cx="12192000" cy="205121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2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696000" y="1584000"/>
            <a:ext cx="10800000" cy="44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933" b="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0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1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8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9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7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53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0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7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65" name="Rechteck 64"/>
          <p:cNvSpPr/>
          <p:nvPr/>
        </p:nvSpPr>
        <p:spPr>
          <a:xfrm>
            <a:off x="11517153" y="6403264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96000" y="380469"/>
            <a:ext cx="10800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6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49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platzhalter 3"/>
          <p:cNvSpPr>
            <a:spLocks noGrp="1" noChangeAspect="1"/>
          </p:cNvSpPr>
          <p:nvPr>
            <p:ph idx="10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369591">
              <a:buFont typeface="+mj-lt"/>
              <a:buAutoNum type="arabicPeriod"/>
              <a:defRPr/>
            </a:lvl1pPr>
            <a:lvl2pPr marL="647984" indent="-369591">
              <a:buFont typeface="+mj-lt"/>
              <a:buAutoNum type="arabicPeriod"/>
              <a:defRPr/>
            </a:lvl2pPr>
            <a:lvl3pPr marL="1031974" indent="-369591">
              <a:buFont typeface="+mj-lt"/>
              <a:buAutoNum type="arabicPeriod"/>
              <a:defRPr/>
            </a:lvl3pPr>
            <a:lvl4pPr marL="1391965" indent="-369591">
              <a:buFont typeface="+mj-lt"/>
              <a:buAutoNum type="arabicPeriod"/>
              <a:defRPr/>
            </a:lvl4pPr>
            <a:lvl5pPr marL="1751956" indent="-369591">
              <a:buFont typeface="+mj-lt"/>
              <a:buAutoNum type="arabicPeriod"/>
              <a:defRPr/>
            </a:lvl5pPr>
            <a:lvl6pPr marL="2015950" indent="-304792">
              <a:buFont typeface="+mj-lt"/>
              <a:buAutoNum type="arabicPeriod"/>
              <a:defRPr baseline="0"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0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1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5594" indent="-41759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74847"/>
              </a:buClr>
              <a:buFont typeface="+mj-lt"/>
              <a:buAutoNum type="arabicPeriod"/>
              <a:defRPr/>
            </a:lvl1pPr>
            <a:lvl2pPr marL="623984" marR="0" indent="-3119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935977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1247969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694858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71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aseline="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8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6286923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Inhaltsplatzhalter 4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96000" y="1584001"/>
            <a:ext cx="10800000" cy="442733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11992" indent="0">
              <a:spcBef>
                <a:spcPts val="667"/>
              </a:spcBef>
              <a:spcAft>
                <a:spcPts val="0"/>
              </a:spcAft>
              <a:buNone/>
              <a:defRPr b="0">
                <a:solidFill>
                  <a:srgbClr val="474847"/>
                </a:solidFill>
              </a:defRPr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6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4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0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78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4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4995333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3"/>
            <a:ext cx="4991999" cy="618914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62" name="Gerader Verbinder 147"/>
          <p:cNvCxnSpPr>
            <a:cxnSpLocks noChangeAspect="1"/>
          </p:cNvCxnSpPr>
          <p:nvPr/>
        </p:nvCxnSpPr>
        <p:spPr>
          <a:xfrm>
            <a:off x="0" y="6201831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147"/>
          <p:cNvCxnSpPr>
            <a:cxnSpLocks noChangeAspect="1"/>
          </p:cNvCxnSpPr>
          <p:nvPr/>
        </p:nvCxnSpPr>
        <p:spPr>
          <a:xfrm>
            <a:off x="0" y="6224096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57866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1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5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43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8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4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8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9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6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7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2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8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2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3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-2"/>
            <a:ext cx="4991999" cy="6858003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7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9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0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4991999" cy="61975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8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5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6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1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7" name="Bild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468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s mit Tex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1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3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96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–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2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218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236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1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7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8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42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3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9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220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1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2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3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4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5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31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2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3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4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5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26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7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696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519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6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39772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3083087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10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95787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490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–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5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5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168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86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48239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03" name="Rechteck 102"/>
          <p:cNvSpPr/>
          <p:nvPr/>
        </p:nvSpPr>
        <p:spPr>
          <a:xfrm>
            <a:off x="3091553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04254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10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540983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284451"/>
            <a:ext cx="4651335" cy="2829607"/>
          </a:xfrm>
          <a:prstGeom prst="rect">
            <a:avLst/>
          </a:prstGeom>
          <a:effectLst/>
        </p:spPr>
      </p:pic>
      <p:sp>
        <p:nvSpPr>
          <p:cNvPr id="62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29539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6" name="Bild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3242734"/>
            <a:ext cx="4651335" cy="2829607"/>
          </a:xfrm>
          <a:prstGeom prst="rect">
            <a:avLst/>
          </a:prstGeom>
          <a:effectLst/>
        </p:spPr>
      </p:pic>
      <p:sp>
        <p:nvSpPr>
          <p:cNvPr id="6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29539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299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creenshots mit Text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284451"/>
            <a:ext cx="4651335" cy="2829607"/>
          </a:xfrm>
          <a:prstGeom prst="rect">
            <a:avLst/>
          </a:prstGeom>
          <a:effectLst/>
        </p:spPr>
      </p:pic>
      <p:sp>
        <p:nvSpPr>
          <p:cNvPr id="5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63405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3242734"/>
            <a:ext cx="4651335" cy="2829607"/>
          </a:xfrm>
          <a:prstGeom prst="rect">
            <a:avLst/>
          </a:prstGeom>
          <a:effectLst/>
        </p:spPr>
      </p:pic>
      <p:sp>
        <p:nvSpPr>
          <p:cNvPr id="5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63405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261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439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59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807456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199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- Laptop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48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3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1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7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4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5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8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1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811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49" name="Bild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00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0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790523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9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7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Smartphon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117" name="Bild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24" y="252176"/>
            <a:ext cx="2655877" cy="5585557"/>
          </a:xfrm>
          <a:prstGeom prst="rect">
            <a:avLst/>
          </a:prstGeom>
          <a:effectLst>
            <a:reflection stA="30000" endPos="7000" dist="12700" dir="5400000" sy="-100000" algn="bl" rotWithShape="0"/>
          </a:effectLst>
        </p:spPr>
      </p:pic>
      <p:sp>
        <p:nvSpPr>
          <p:cNvPr id="118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682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71" y="230200"/>
            <a:ext cx="2662131" cy="5616000"/>
          </a:xfrm>
          <a:prstGeom prst="rect">
            <a:avLst/>
          </a:prstGeom>
          <a:effectLst>
            <a:reflection stA="26000" endPos="5000" dist="12700" dir="5400000" sy="-100000" algn="bl" rotWithShape="0"/>
          </a:effectLst>
        </p:spPr>
      </p:pic>
      <p:sp>
        <p:nvSpPr>
          <p:cNvPr id="63" name="Bildplatzhalt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058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Table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6" name="Bild 65" descr="iPad Ai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0" y="322595"/>
            <a:ext cx="3771037" cy="5602683"/>
          </a:xfrm>
          <a:prstGeom prst="rect">
            <a:avLst/>
          </a:prstGeom>
          <a:effectLst>
            <a:reflection stA="25000" endPos="5000" dist="12700" dir="5400000" sy="-100000" algn="bl" rotWithShape="0"/>
          </a:effectLst>
        </p:spPr>
      </p:pic>
      <p:sp>
        <p:nvSpPr>
          <p:cNvPr id="6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041214" y="1044836"/>
            <a:ext cx="340935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378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 descr="iPad Ai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7" y="322595"/>
            <a:ext cx="3780111" cy="5616000"/>
          </a:xfrm>
          <a:prstGeom prst="rect">
            <a:avLst/>
          </a:prstGeom>
          <a:effectLst>
            <a:reflection stA="24000" endPos="5000" dist="12700" dir="5400000" sy="-100000" algn="bl" rotWithShape="0"/>
          </a:effectLst>
        </p:spPr>
      </p:pic>
      <p:sp>
        <p:nvSpPr>
          <p:cNvPr id="64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1062567" y="1044836"/>
            <a:ext cx="336126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357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-11288" y="6775"/>
            <a:ext cx="12203288" cy="6844453"/>
          </a:xfrm>
          <a:prstGeom prst="rect">
            <a:avLst/>
          </a:prstGeom>
        </p:spPr>
      </p:pic>
      <p:grpSp>
        <p:nvGrpSpPr>
          <p:cNvPr id="55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102" name="Bild 101"/>
          <p:cNvPicPr>
            <a:picLocks noChangeAspect="1"/>
          </p:cNvPicPr>
          <p:nvPr/>
        </p:nvPicPr>
        <p:blipFill rotWithShape="1">
          <a:blip r:embed="rId3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71823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 5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8C8C8">
                <a:tint val="45000"/>
                <a:satMod val="400000"/>
              </a:srgbClr>
            </a:duotone>
            <a:alphaModFix amt="20000"/>
          </a:blip>
          <a:srcRect b="9467"/>
          <a:stretch/>
        </p:blipFill>
        <p:spPr>
          <a:xfrm>
            <a:off x="-11288" y="6775"/>
            <a:ext cx="12203288" cy="6196469"/>
          </a:xfrm>
          <a:prstGeom prst="rect">
            <a:avLst/>
          </a:prstGeom>
        </p:spPr>
      </p:pic>
      <p:grpSp>
        <p:nvGrpSpPr>
          <p:cNvPr id="15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2D2D2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19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hr 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8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7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5093960" y="-1"/>
                <a:ext cx="6820748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1129425"/>
            <a:ext cx="12192000" cy="5745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1"/>
            <a:ext cx="10803851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449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384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4450"/>
          <a:stretch/>
        </p:blipFill>
        <p:spPr>
          <a:xfrm>
            <a:off x="2025" y="0"/>
            <a:ext cx="12202664" cy="6858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902200"/>
            <a:ext cx="9803765" cy="7789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70646" y="2442634"/>
            <a:ext cx="941493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4000" b="1" noProof="0" dirty="0">
                <a:solidFill>
                  <a:srgbClr val="003896"/>
                </a:solidFill>
              </a:rPr>
              <a:t>Thank you for your attention!</a:t>
            </a:r>
          </a:p>
          <a:p>
            <a:pPr>
              <a:buNone/>
            </a:pPr>
            <a:r>
              <a:rPr lang="de-DE" sz="2400" b="0" dirty="0">
                <a:solidFill>
                  <a:srgbClr val="003896"/>
                </a:solidFill>
              </a:rPr>
              <a:t>Regionales RechenZentrum</a:t>
            </a:r>
            <a:r>
              <a:rPr lang="de-DE" sz="2400" b="0" baseline="0" dirty="0">
                <a:solidFill>
                  <a:srgbClr val="003896"/>
                </a:solidFill>
              </a:rPr>
              <a:t> Erlangen </a:t>
            </a:r>
            <a:r>
              <a:rPr lang="de-DE" sz="2400" b="1" spc="147" normalizeH="0" baseline="0" dirty="0">
                <a:solidFill>
                  <a:schemeClr val="bg1"/>
                </a:solidFill>
              </a:rPr>
              <a:t>[</a:t>
            </a:r>
            <a:r>
              <a:rPr lang="de-DE" sz="2400" b="0" baseline="0" dirty="0">
                <a:solidFill>
                  <a:srgbClr val="003896"/>
                </a:solidFill>
              </a:rPr>
              <a:t>RRZE</a:t>
            </a:r>
            <a:r>
              <a:rPr lang="de-DE" sz="2400" b="1" spc="200" normalizeH="0" dirty="0">
                <a:solidFill>
                  <a:schemeClr val="bg1"/>
                </a:solidFill>
              </a:rPr>
              <a:t>]</a:t>
            </a:r>
            <a:endParaRPr lang="de-DE" sz="2400" b="0" spc="200" baseline="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b="0" baseline="0" noProof="0" dirty="0" err="1">
                <a:solidFill>
                  <a:srgbClr val="003896"/>
                </a:solidFill>
              </a:rPr>
              <a:t>Martensstraße</a:t>
            </a:r>
            <a:r>
              <a:rPr lang="de-DE" sz="2400" b="0" baseline="0" noProof="0" dirty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2400" b="0" baseline="0" noProof="0" dirty="0">
                <a:solidFill>
                  <a:srgbClr val="003896"/>
                </a:solidFill>
              </a:rPr>
              <a:t>http://</a:t>
            </a:r>
            <a:r>
              <a:rPr lang="de-DE" sz="2400" b="0" baseline="0" noProof="0" dirty="0" err="1">
                <a:solidFill>
                  <a:srgbClr val="003896"/>
                </a:solidFill>
              </a:rPr>
              <a:t>www.rrze.fau.de</a:t>
            </a:r>
            <a:endParaRPr lang="de-DE" sz="2400" b="0" noProof="0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5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7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" y="0"/>
            <a:ext cx="1218997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2696"/>
          <a:stretch/>
        </p:blipFill>
        <p:spPr>
          <a:xfrm>
            <a:off x="1" y="0"/>
            <a:ext cx="1219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8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202444"/>
            <a:ext cx="12201600" cy="6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idx="1"/>
          </p:nvPr>
        </p:nvSpPr>
        <p:spPr>
          <a:xfrm>
            <a:off x="696000" y="1574801"/>
            <a:ext cx="10800000" cy="4455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11992" marR="0" lvl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015950" marR="0" lvl="5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pPr>
            <a:r>
              <a:rPr lang="en-US" noProof="0" dirty="0"/>
              <a:t>sixth level</a:t>
            </a: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96000" y="190802"/>
            <a:ext cx="10800000" cy="12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Mastertitelformat bearbeiten</a:t>
            </a:r>
            <a:endParaRPr lang="en-US" noProof="0" dirty="0"/>
          </a:p>
        </p:txBody>
      </p:sp>
      <p:grpSp>
        <p:nvGrpSpPr>
          <p:cNvPr id="814164" name="Gruppierung 814163"/>
          <p:cNvGrpSpPr/>
          <p:nvPr/>
        </p:nvGrpSpPr>
        <p:grpSpPr>
          <a:xfrm>
            <a:off x="3234" y="6202445"/>
            <a:ext cx="12188951" cy="669108"/>
            <a:chOff x="2425" y="4651833"/>
            <a:chExt cx="9141713" cy="50183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45795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6"/>
            <p:cNvCxnSpPr/>
            <p:nvPr/>
          </p:nvCxnSpPr>
          <p:spPr bwMode="hidden">
            <a:xfrm>
              <a:off x="137231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8"/>
            <p:cNvCxnSpPr/>
            <p:nvPr/>
          </p:nvCxnSpPr>
          <p:spPr bwMode="hidden">
            <a:xfrm>
              <a:off x="228666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9"/>
            <p:cNvCxnSpPr/>
            <p:nvPr/>
          </p:nvCxnSpPr>
          <p:spPr bwMode="hidden">
            <a:xfrm>
              <a:off x="320101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0"/>
            <p:cNvCxnSpPr/>
            <p:nvPr/>
          </p:nvCxnSpPr>
          <p:spPr bwMode="hidden">
            <a:xfrm>
              <a:off x="411537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1"/>
            <p:cNvCxnSpPr/>
            <p:nvPr/>
          </p:nvCxnSpPr>
          <p:spPr bwMode="hidden">
            <a:xfrm>
              <a:off x="5029723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2"/>
            <p:cNvCxnSpPr/>
            <p:nvPr/>
          </p:nvCxnSpPr>
          <p:spPr bwMode="hidden">
            <a:xfrm>
              <a:off x="594407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3"/>
            <p:cNvCxnSpPr/>
            <p:nvPr/>
          </p:nvCxnSpPr>
          <p:spPr bwMode="hidden">
            <a:xfrm>
              <a:off x="685843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4"/>
            <p:cNvCxnSpPr/>
            <p:nvPr/>
          </p:nvCxnSpPr>
          <p:spPr bwMode="hidden">
            <a:xfrm>
              <a:off x="777278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5"/>
            <p:cNvCxnSpPr/>
            <p:nvPr/>
          </p:nvCxnSpPr>
          <p:spPr bwMode="hidden">
            <a:xfrm>
              <a:off x="8687136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1"/>
            <p:cNvCxnSpPr/>
            <p:nvPr/>
          </p:nvCxnSpPr>
          <p:spPr bwMode="hidden">
            <a:xfrm>
              <a:off x="2425" y="4892635"/>
              <a:ext cx="9141713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2" name="Gruppieren 22"/>
            <p:cNvGrpSpPr/>
            <p:nvPr userDrawn="1"/>
          </p:nvGrpSpPr>
          <p:grpSpPr bwMode="hidden">
            <a:xfrm>
              <a:off x="229132" y="4651833"/>
              <a:ext cx="8713002" cy="501828"/>
              <a:chOff x="305096" y="6188896"/>
              <a:chExt cx="11617337" cy="669104"/>
            </a:xfrm>
          </p:grpSpPr>
          <p:cxnSp>
            <p:nvCxnSpPr>
              <p:cNvPr id="100" name="Gerader Verbinder 40"/>
              <p:cNvCxnSpPr/>
              <p:nvPr/>
            </p:nvCxnSpPr>
            <p:spPr bwMode="hidden">
              <a:xfrm>
                <a:off x="6392575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1"/>
              <p:cNvCxnSpPr/>
              <p:nvPr/>
            </p:nvCxnSpPr>
            <p:spPr bwMode="hidden">
              <a:xfrm>
                <a:off x="7616303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2"/>
              <p:cNvCxnSpPr/>
              <p:nvPr/>
            </p:nvCxnSpPr>
            <p:spPr bwMode="hidden">
              <a:xfrm>
                <a:off x="8833131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3"/>
              <p:cNvCxnSpPr/>
              <p:nvPr/>
            </p:nvCxnSpPr>
            <p:spPr bwMode="hidden">
              <a:xfrm>
                <a:off x="10036050" y="6188896"/>
                <a:ext cx="665000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4"/>
              <p:cNvCxnSpPr/>
              <p:nvPr/>
            </p:nvCxnSpPr>
            <p:spPr bwMode="hidden">
              <a:xfrm>
                <a:off x="11277188" y="6208772"/>
                <a:ext cx="645245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6"/>
              <p:cNvCxnSpPr/>
              <p:nvPr/>
            </p:nvCxnSpPr>
            <p:spPr bwMode="hidden">
              <a:xfrm flipH="1" flipV="1">
                <a:off x="5161669" y="6188896"/>
                <a:ext cx="66714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7"/>
              <p:cNvCxnSpPr/>
              <p:nvPr/>
            </p:nvCxnSpPr>
            <p:spPr bwMode="hidden">
              <a:xfrm flipH="1" flipV="1">
                <a:off x="3964234" y="6205215"/>
                <a:ext cx="650547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8"/>
              <p:cNvCxnSpPr/>
              <p:nvPr/>
            </p:nvCxnSpPr>
            <p:spPr bwMode="hidden">
              <a:xfrm flipH="1" flipV="1">
                <a:off x="2750861" y="6205215"/>
                <a:ext cx="647557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9"/>
              <p:cNvCxnSpPr/>
              <p:nvPr/>
            </p:nvCxnSpPr>
            <p:spPr bwMode="hidden">
              <a:xfrm flipH="1" flipV="1">
                <a:off x="1546691" y="6205215"/>
                <a:ext cx="649804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50"/>
              <p:cNvCxnSpPr/>
              <p:nvPr/>
            </p:nvCxnSpPr>
            <p:spPr bwMode="hidden">
              <a:xfrm flipH="1" flipV="1">
                <a:off x="305096" y="6188896"/>
                <a:ext cx="629209" cy="6691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uppieren 23"/>
            <p:cNvGrpSpPr/>
            <p:nvPr userDrawn="1"/>
          </p:nvGrpSpPr>
          <p:grpSpPr bwMode="hidden">
            <a:xfrm flipH="1">
              <a:off x="208281" y="4651835"/>
              <a:ext cx="8680999" cy="501829"/>
              <a:chOff x="340039" y="6188896"/>
              <a:chExt cx="11574666" cy="669105"/>
            </a:xfrm>
          </p:grpSpPr>
          <p:cxnSp>
            <p:nvCxnSpPr>
              <p:cNvPr id="84" name="Gerader Verbinder 24"/>
              <p:cNvCxnSpPr/>
              <p:nvPr/>
            </p:nvCxnSpPr>
            <p:spPr bwMode="hidden">
              <a:xfrm>
                <a:off x="6363191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5"/>
              <p:cNvCxnSpPr/>
              <p:nvPr/>
            </p:nvCxnSpPr>
            <p:spPr bwMode="hidden">
              <a:xfrm>
                <a:off x="7627186" y="6205214"/>
                <a:ext cx="637899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6"/>
              <p:cNvCxnSpPr/>
              <p:nvPr/>
            </p:nvCxnSpPr>
            <p:spPr bwMode="hidden">
              <a:xfrm>
                <a:off x="8846386" y="6221836"/>
                <a:ext cx="635527" cy="63616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7"/>
              <p:cNvCxnSpPr/>
              <p:nvPr/>
            </p:nvCxnSpPr>
            <p:spPr bwMode="hidden">
              <a:xfrm>
                <a:off x="10058813" y="6208772"/>
                <a:ext cx="642237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8"/>
              <p:cNvCxnSpPr/>
              <p:nvPr userDrawn="1"/>
            </p:nvCxnSpPr>
            <p:spPr bwMode="hidden">
              <a:xfrm>
                <a:off x="11311880" y="6221833"/>
                <a:ext cx="602825" cy="636166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0"/>
              <p:cNvCxnSpPr/>
              <p:nvPr/>
            </p:nvCxnSpPr>
            <p:spPr bwMode="hidden">
              <a:xfrm flipH="1" flipV="1">
                <a:off x="5150644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1"/>
              <p:cNvCxnSpPr/>
              <p:nvPr/>
            </p:nvCxnSpPr>
            <p:spPr bwMode="hidden">
              <a:xfrm flipH="1" flipV="1">
                <a:off x="3976360" y="6208772"/>
                <a:ext cx="638420" cy="64922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2"/>
              <p:cNvCxnSpPr/>
              <p:nvPr/>
            </p:nvCxnSpPr>
            <p:spPr bwMode="hidden">
              <a:xfrm flipH="1" flipV="1">
                <a:off x="2710088" y="6188896"/>
                <a:ext cx="68833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3"/>
              <p:cNvCxnSpPr/>
              <p:nvPr/>
            </p:nvCxnSpPr>
            <p:spPr bwMode="hidden">
              <a:xfrm flipH="1" flipV="1">
                <a:off x="1490950" y="6205214"/>
                <a:ext cx="705545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4"/>
              <p:cNvCxnSpPr/>
              <p:nvPr/>
            </p:nvCxnSpPr>
            <p:spPr bwMode="hidden">
              <a:xfrm flipH="1" flipV="1">
                <a:off x="340039" y="6233760"/>
                <a:ext cx="574773" cy="6242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36" name="Bild 35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6218763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6235384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11517154" y="6405397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234945" algn="l"/>
        </a:tabLst>
        <a:defRPr sz="3733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9pPr>
    </p:titleStyle>
    <p:bodyStyle>
      <a:lvl1pPr marL="311992" marR="0" indent="-311992" algn="l" defTabSz="1219170" rtl="0" eaLnBrk="1" fontAlgn="base" latinLnBrk="0" hangingPunct="1">
        <a:lnSpc>
          <a:spcPct val="110000"/>
        </a:lnSpc>
        <a:spcBef>
          <a:spcPts val="133"/>
        </a:spcBef>
        <a:spcAft>
          <a:spcPct val="0"/>
        </a:spcAft>
        <a:buClr>
          <a:srgbClr val="474847"/>
        </a:buClr>
        <a:buSzTx/>
        <a:buFont typeface="Wingdings" pitchFamily="2" charset="2"/>
        <a:buChar char="§"/>
        <a:tabLst/>
        <a:defRPr sz="2933" b="0">
          <a:solidFill>
            <a:srgbClr val="003399"/>
          </a:solidFill>
          <a:latin typeface="+mn-lt"/>
          <a:ea typeface="+mn-ea"/>
          <a:cs typeface="+mn-cs"/>
        </a:defRPr>
      </a:lvl1pPr>
      <a:lvl2pPr marL="623984" indent="-31199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667" b="0">
          <a:solidFill>
            <a:srgbClr val="003399"/>
          </a:solidFill>
          <a:latin typeface="+mn-lt"/>
        </a:defRPr>
      </a:lvl2pPr>
      <a:lvl3pPr marL="935977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1247969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2133" b="0">
          <a:solidFill>
            <a:srgbClr val="003399"/>
          </a:solidFill>
          <a:latin typeface="+mn-lt"/>
        </a:defRPr>
      </a:lvl4pPr>
      <a:lvl5pPr marL="1559961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867" b="0">
          <a:solidFill>
            <a:srgbClr val="003399"/>
          </a:solidFill>
          <a:latin typeface="+mn-lt"/>
        </a:defRPr>
      </a:lvl5pPr>
      <a:lvl6pPr marL="2015950" marR="0" indent="-304792" algn="l" defTabSz="121917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Tx/>
        <a:buFont typeface="Lucida Grande"/>
        <a:buChar char="→"/>
        <a:tabLst/>
        <a:defRPr sz="1600" b="0" i="0" baseline="0">
          <a:solidFill>
            <a:srgbClr val="003896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841F35-2C83-1D4C-A8E5-603D77BE5C3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AEE5FE03-EAF6-454C-A37A-33A50AC1577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79441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6404929B-BFB8-DB4F-8D86-4279BC27DB4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xmlns="" id="{079B2383-6B40-CF4F-B074-7B826E9FE58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access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</a:t>
            </a:r>
            <a:r>
              <a:rPr lang="en-US" dirty="0">
                <a:solidFill>
                  <a:schemeClr val="bg1"/>
                </a:solidFill>
              </a:rPr>
              <a:t> locality</a:t>
            </a:r>
          </a:p>
        </p:txBody>
      </p:sp>
    </p:spTree>
    <p:extLst>
      <p:ext uri="{BB962C8B-B14F-4D97-AF65-F5344CB8AC3E}">
        <p14:creationId xmlns:p14="http://schemas.microsoft.com/office/powerpoint/2010/main" val="209770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18F352BC-4722-7844-92D5-52B9F8DA1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line features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Cache line </a:t>
            </a:r>
            <a:r>
              <a:rPr lang="en-US" sz="2400" dirty="0"/>
              <a:t>use is optimal for </a:t>
            </a:r>
            <a:r>
              <a:rPr lang="en-US" sz="2400" dirty="0">
                <a:solidFill>
                  <a:srgbClr val="FF0000"/>
                </a:solidFill>
              </a:rPr>
              <a:t>contiguous</a:t>
            </a:r>
            <a:r>
              <a:rPr lang="en-US" sz="2400" dirty="0"/>
              <a:t> access (“stride 1”)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STREAMING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Non-consecutive access reduces performance</a:t>
            </a:r>
          </a:p>
          <a:p>
            <a:pPr lvl="1"/>
            <a:r>
              <a:rPr lang="en-US" sz="2400" dirty="0"/>
              <a:t>Access with wrong stride (e.g. cache line size) can lead to disastrous performance breakdown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Spatial locality</a:t>
            </a:r>
            <a:r>
              <a:rPr lang="en-US" dirty="0"/>
              <a:t>”: Ensure accesses to “neighboring” data items</a:t>
            </a:r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00A24407-6A7C-F640-A3A1-F8FAC05E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line </a:t>
            </a:r>
            <a:r>
              <a:rPr lang="en-US" i="1" dirty="0">
                <a:sym typeface="Wingdings" pitchFamily="2" charset="2"/>
              </a:rPr>
              <a:t> Spatial locality</a:t>
            </a:r>
            <a:r>
              <a:rPr lang="en-US" i="1" dirty="0"/>
              <a:t>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5DFB065-CF9A-AB4C-B5FF-9184C920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820" y="5308225"/>
            <a:ext cx="2333625" cy="739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do i=1,n</a:t>
            </a:r>
          </a:p>
          <a:p>
            <a:pPr eaLnBrk="1" hangingPunct="1"/>
            <a:r>
              <a:rPr lang="en-US" altLang="ja-JP" sz="1400" b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  s = s + a(i)*a(i)</a:t>
            </a:r>
          </a:p>
          <a:p>
            <a:pPr eaLnBrk="1" hangingPunct="1"/>
            <a:r>
              <a:rPr lang="en-US" altLang="ja-JP" sz="1400" b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enddo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7D1700C4-0BA2-1342-AA04-D2818337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520" y="5308225"/>
            <a:ext cx="2333625" cy="739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do i=1,n</a:t>
            </a:r>
            <a:r>
              <a:rPr lang="en-US" altLang="ja-JP" sz="1400" b="1">
                <a:solidFill>
                  <a:srgbClr val="FF0000"/>
                </a:solidFill>
                <a:latin typeface="Courier New" pitchFamily="49" charset="0"/>
                <a:ea typeface="MS PGothic" pitchFamily="34" charset="-128"/>
              </a:rPr>
              <a:t>,2</a:t>
            </a:r>
          </a:p>
          <a:p>
            <a:pPr eaLnBrk="1" hangingPunct="1"/>
            <a:r>
              <a:rPr lang="en-US" altLang="ja-JP" sz="1400" b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  s = s + a(i)*a(i)</a:t>
            </a:r>
          </a:p>
          <a:p>
            <a:pPr eaLnBrk="1" hangingPunct="1"/>
            <a:r>
              <a:rPr lang="en-US" altLang="ja-JP" sz="1400" b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enddo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B80F67C6-523A-664E-AED9-D1E8946D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482" y="4884362"/>
            <a:ext cx="233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GOOD (“Streaming”)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BA231B94-FBA1-2940-8638-692CCFFA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057" y="4920875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BAD (“</a:t>
            </a:r>
            <a:r>
              <a:rPr lang="en-US" dirty="0" err="1">
                <a:solidFill>
                  <a:srgbClr val="FF0000"/>
                </a:solidFill>
              </a:rPr>
              <a:t>Strided</a:t>
            </a:r>
            <a:r>
              <a:rPr lang="en-US" dirty="0">
                <a:solidFill>
                  <a:srgbClr val="FF0000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52117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7888039E-ADD8-DB43-96AE-1D161E04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traverse multidimensional arrays?!</a:t>
            </a:r>
          </a:p>
          <a:p>
            <a:r>
              <a:rPr lang="en-US" dirty="0"/>
              <a:t>Example: Initialize matrix A with A(</a:t>
            </a:r>
            <a:r>
              <a:rPr lang="en-US" dirty="0" err="1"/>
              <a:t>i,j</a:t>
            </a:r>
            <a:r>
              <a:rPr lang="en-US" dirty="0"/>
              <a:t>) = </a:t>
            </a:r>
            <a:r>
              <a:rPr lang="en-US" dirty="0" err="1"/>
              <a:t>i</a:t>
            </a:r>
            <a:r>
              <a:rPr lang="en-US" dirty="0"/>
              <a:t>*j</a:t>
            </a:r>
          </a:p>
          <a:p>
            <a:r>
              <a:rPr lang="en-US" dirty="0"/>
              <a:t>What is the storage order of multidimensional-data structure?</a:t>
            </a:r>
          </a:p>
          <a:p>
            <a:r>
              <a:rPr lang="en-US" dirty="0"/>
              <a:t>It depends, e.g. 2-dimensional 3x3 array A of doubles</a:t>
            </a:r>
          </a:p>
          <a:p>
            <a:r>
              <a:rPr lang="en-US" dirty="0"/>
              <a:t>FORTRAN: 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column</a:t>
            </a:r>
            <a:r>
              <a:rPr lang="de-DE" dirty="0"/>
              <a:t> („</a:t>
            </a:r>
            <a:r>
              <a:rPr lang="de-DE" dirty="0" err="1">
                <a:solidFill>
                  <a:srgbClr val="C00000"/>
                </a:solidFill>
              </a:rPr>
              <a:t>column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major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order</a:t>
            </a:r>
            <a:r>
              <a:rPr lang="de-DE" dirty="0">
                <a:solidFill>
                  <a:schemeClr val="bg1"/>
                </a:solidFill>
              </a:rPr>
              <a:t>“</a:t>
            </a:r>
            <a:r>
              <a:rPr lang="de-DE" dirty="0"/>
              <a:t>)</a:t>
            </a:r>
          </a:p>
          <a:p>
            <a:endParaRPr lang="en-US" dirty="0"/>
          </a:p>
          <a:p>
            <a:endParaRPr lang="en-US" sz="1800" dirty="0"/>
          </a:p>
          <a:p>
            <a:r>
              <a:rPr lang="de-DE" dirty="0"/>
              <a:t>C/C++: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(„</a:t>
            </a:r>
            <a:r>
              <a:rPr lang="de-DE" dirty="0" err="1">
                <a:solidFill>
                  <a:srgbClr val="C00000"/>
                </a:solidFill>
              </a:rPr>
              <a:t>row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major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order</a:t>
            </a:r>
            <a:r>
              <a:rPr lang="de-DE" dirty="0">
                <a:solidFill>
                  <a:schemeClr val="bg1"/>
                </a:solidFill>
              </a:rPr>
              <a:t>“</a:t>
            </a:r>
            <a:r>
              <a:rPr lang="de-DE" dirty="0"/>
              <a:t>) 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5C97CE0-543E-7D43-A114-E6D7AA1B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Memory Hierarchies</a:t>
            </a:r>
            <a:br>
              <a:rPr lang="en-US" sz="4000" dirty="0"/>
            </a:br>
            <a:r>
              <a:rPr lang="en-US" sz="4000" i="1" dirty="0"/>
              <a:t>Spatial locality &amp; data layout </a:t>
            </a:r>
            <a:endParaRPr lang="en-US" i="1" dirty="0"/>
          </a:p>
        </p:txBody>
      </p:sp>
      <p:graphicFrame>
        <p:nvGraphicFramePr>
          <p:cNvPr id="4" name="Group 8">
            <a:extLst>
              <a:ext uri="{FF2B5EF4-FFF2-40B4-BE49-F238E27FC236}">
                <a16:creationId xmlns:a16="http://schemas.microsoft.com/office/drawing/2014/main" xmlns="" id="{50E28C3A-8B5F-CB4C-B5A7-5591DFDA6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9015"/>
              </p:ext>
            </p:extLst>
          </p:nvPr>
        </p:nvGraphicFramePr>
        <p:xfrm>
          <a:off x="2421573" y="4537710"/>
          <a:ext cx="7769225" cy="411163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A(1,1)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A(2,1)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A(3,1)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A(1,2)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A(2,2)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A(3,2)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A(1,3)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A(2,3)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A(3,3)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30">
            <a:extLst>
              <a:ext uri="{FF2B5EF4-FFF2-40B4-BE49-F238E27FC236}">
                <a16:creationId xmlns:a16="http://schemas.microsoft.com/office/drawing/2014/main" xmlns="" id="{5FC742CF-F74F-1D49-9148-6A277B5A1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223" y="4107498"/>
            <a:ext cx="7775575" cy="449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e-DE" sz="2000" dirty="0">
                <a:solidFill>
                  <a:srgbClr val="FFFF00"/>
                </a:solidFill>
                <a:latin typeface="Arial" charset="0"/>
              </a:rPr>
              <a:t>0 B                                     Memory </a:t>
            </a:r>
            <a:r>
              <a:rPr lang="de-DE" sz="2000" dirty="0" err="1">
                <a:solidFill>
                  <a:srgbClr val="FFFF00"/>
                </a:solidFill>
                <a:latin typeface="Arial" charset="0"/>
              </a:rPr>
              <a:t>layout</a:t>
            </a:r>
            <a:r>
              <a:rPr lang="de-DE" sz="2000" dirty="0">
                <a:solidFill>
                  <a:srgbClr val="FFFF00"/>
                </a:solidFill>
                <a:latin typeface="Arial" charset="0"/>
              </a:rPr>
              <a:t>                                     71 B</a:t>
            </a:r>
          </a:p>
        </p:txBody>
      </p:sp>
      <p:graphicFrame>
        <p:nvGraphicFramePr>
          <p:cNvPr id="6" name="Group 59">
            <a:extLst>
              <a:ext uri="{FF2B5EF4-FFF2-40B4-BE49-F238E27FC236}">
                <a16:creationId xmlns:a16="http://schemas.microsoft.com/office/drawing/2014/main" xmlns="" id="{92A53181-4174-8841-A129-E5C779074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2118"/>
              </p:ext>
            </p:extLst>
          </p:nvPr>
        </p:nvGraphicFramePr>
        <p:xfrm>
          <a:off x="2421573" y="5828749"/>
          <a:ext cx="7769225" cy="411162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1162"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A[0][0]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A[0][1]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A[0][2]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A[1][0]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A[1][1]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A[1][2]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A[2][0]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A[2][1]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A[2][2]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ectangle 53">
            <a:extLst>
              <a:ext uri="{FF2B5EF4-FFF2-40B4-BE49-F238E27FC236}">
                <a16:creationId xmlns:a16="http://schemas.microsoft.com/office/drawing/2014/main" xmlns="" id="{CD6BF6BF-7C80-1545-A2DD-5D35E98E7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223" y="5398536"/>
            <a:ext cx="7775575" cy="449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de-DE" sz="2000" dirty="0">
                <a:solidFill>
                  <a:srgbClr val="FFFF00"/>
                </a:solidFill>
                <a:latin typeface="Arial" charset="0"/>
              </a:rPr>
              <a:t>0 B                                     Memory </a:t>
            </a:r>
            <a:r>
              <a:rPr lang="de-DE" sz="2000" dirty="0" err="1">
                <a:solidFill>
                  <a:srgbClr val="FFFF00"/>
                </a:solidFill>
                <a:latin typeface="Arial" charset="0"/>
              </a:rPr>
              <a:t>layout</a:t>
            </a:r>
            <a:r>
              <a:rPr lang="de-DE" sz="2000" dirty="0">
                <a:solidFill>
                  <a:srgbClr val="FFFF00"/>
                </a:solidFill>
                <a:latin typeface="Arial" charset="0"/>
              </a:rPr>
              <a:t>                                     71 B</a:t>
            </a:r>
          </a:p>
        </p:txBody>
      </p:sp>
    </p:spTree>
    <p:extLst>
      <p:ext uri="{BB962C8B-B14F-4D97-AF65-F5344CB8AC3E}">
        <p14:creationId xmlns:p14="http://schemas.microsoft.com/office/powerpoint/2010/main" val="39430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48DFC283-48D0-DB44-8CC2-1B753A87C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00" dirty="0"/>
              <a:t>Default </a:t>
            </a:r>
            <a:r>
              <a:rPr lang="de-DE" sz="2600" dirty="0" err="1"/>
              <a:t>layout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>
                <a:solidFill>
                  <a:schemeClr val="hlink"/>
                </a:solidFill>
              </a:rPr>
              <a:t>FORTRAN:</a:t>
            </a:r>
            <a:r>
              <a:rPr lang="de-DE" sz="2600" dirty="0"/>
              <a:t> </a:t>
            </a:r>
            <a:r>
              <a:rPr lang="de-DE" sz="2600" dirty="0" err="1"/>
              <a:t>column</a:t>
            </a:r>
            <a:r>
              <a:rPr lang="de-DE" sz="2600" dirty="0"/>
              <a:t> </a:t>
            </a:r>
            <a:r>
              <a:rPr lang="de-DE" sz="2600" dirty="0" err="1"/>
              <a:t>by</a:t>
            </a:r>
            <a:r>
              <a:rPr lang="de-DE" sz="2600" dirty="0"/>
              <a:t> </a:t>
            </a:r>
            <a:r>
              <a:rPr lang="de-DE" sz="2600" dirty="0" err="1"/>
              <a:t>column</a:t>
            </a:r>
            <a:r>
              <a:rPr lang="de-DE" sz="2600" dirty="0"/>
              <a:t> (</a:t>
            </a:r>
            <a:r>
              <a:rPr lang="de-DE" sz="2600" dirty="0" err="1">
                <a:solidFill>
                  <a:schemeClr val="hlink"/>
                </a:solidFill>
              </a:rPr>
              <a:t>column</a:t>
            </a:r>
            <a:r>
              <a:rPr lang="de-DE" sz="2600" dirty="0">
                <a:solidFill>
                  <a:schemeClr val="hlink"/>
                </a:solidFill>
              </a:rPr>
              <a:t> </a:t>
            </a:r>
            <a:r>
              <a:rPr lang="de-DE" sz="2600" dirty="0" err="1">
                <a:solidFill>
                  <a:schemeClr val="hlink"/>
                </a:solidFill>
              </a:rPr>
              <a:t>major</a:t>
            </a:r>
            <a:r>
              <a:rPr lang="de-DE" sz="2600" dirty="0">
                <a:solidFill>
                  <a:schemeClr val="hlink"/>
                </a:solidFill>
              </a:rPr>
              <a:t> </a:t>
            </a:r>
            <a:r>
              <a:rPr lang="de-DE" sz="2600" dirty="0" err="1">
                <a:solidFill>
                  <a:schemeClr val="hlink"/>
                </a:solidFill>
              </a:rPr>
              <a:t>order</a:t>
            </a:r>
            <a:r>
              <a:rPr lang="de-DE" sz="2600" dirty="0"/>
              <a:t>)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CF0AF9E-DF7D-DA48-BB38-8375AE19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Memory Hierarchies</a:t>
            </a:r>
            <a:br>
              <a:rPr lang="en-US" sz="3600" dirty="0"/>
            </a:br>
            <a:r>
              <a:rPr lang="en-US" sz="3600" i="1" dirty="0"/>
              <a:t>Spatial locality &amp; data layout </a:t>
            </a:r>
            <a:endParaRPr lang="en-US" dirty="0"/>
          </a:p>
        </p:txBody>
      </p:sp>
      <p:sp>
        <p:nvSpPr>
          <p:cNvPr id="5" name="Text Box 59">
            <a:extLst>
              <a:ext uri="{FF2B5EF4-FFF2-40B4-BE49-F238E27FC236}">
                <a16:creationId xmlns:a16="http://schemas.microsoft.com/office/drawing/2014/main" xmlns="" id="{E2B5224E-64FE-AC4F-93D6-AB0AF2E6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013" y="2278034"/>
            <a:ext cx="35306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do j=1,n</a:t>
            </a:r>
            <a:b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do i=1,n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  a(j,i)=i*j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enddo</a:t>
            </a: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enddo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xmlns="" id="{8717B5F4-DD83-334F-A86D-661A0E0E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393" y="4325910"/>
            <a:ext cx="754522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5000"/>
              </a:spcBef>
              <a:buClr>
                <a:srgbClr val="CBCBCB"/>
              </a:buClr>
              <a:buFont typeface="Helvetica" pitchFamily="32" charset="0"/>
              <a:buNone/>
            </a:pPr>
            <a:r>
              <a:rPr lang="en-US" b="1" dirty="0">
                <a:solidFill>
                  <a:srgbClr val="002D9A"/>
                </a:solidFill>
                <a:latin typeface="Arial" charset="0"/>
                <a:cs typeface="Arial" charset="0"/>
              </a:rPr>
              <a:t>FORTRAN:</a:t>
            </a:r>
          </a:p>
          <a:p>
            <a:pPr>
              <a:spcBef>
                <a:spcPct val="15000"/>
              </a:spcBef>
              <a:buClr>
                <a:srgbClr val="CBCBCB"/>
              </a:buClr>
              <a:buFont typeface="Helvetica" pitchFamily="32" charset="0"/>
              <a:buNone/>
            </a:pPr>
            <a:r>
              <a:rPr lang="en-US" b="1" dirty="0">
                <a:solidFill>
                  <a:srgbClr val="002D9A"/>
                </a:solidFill>
                <a:latin typeface="Arial" charset="0"/>
                <a:cs typeface="Arial" charset="0"/>
              </a:rPr>
              <a:t>Inner loop must access innermost/left array index</a:t>
            </a:r>
          </a:p>
          <a:p>
            <a:pPr>
              <a:spcBef>
                <a:spcPct val="15000"/>
              </a:spcBef>
              <a:buClr>
                <a:srgbClr val="CBCBCB"/>
              </a:buClr>
              <a:buFont typeface="Helvetica" pitchFamily="32" charset="0"/>
              <a:buNone/>
            </a:pPr>
            <a:r>
              <a:rPr lang="en-US" b="1" dirty="0">
                <a:solidFill>
                  <a:srgbClr val="002D9A"/>
                </a:solidFill>
                <a:latin typeface="Arial" charset="0"/>
                <a:cs typeface="Arial" charset="0"/>
              </a:rPr>
              <a:t>Data arrangement is “transpose” of the “usual” matrix layout</a:t>
            </a: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xmlns="" id="{B1B1A815-98BE-B74B-8EFE-F162936A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89" y="2272873"/>
            <a:ext cx="35306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do i=1,n</a:t>
            </a:r>
            <a:b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do j=1,n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  a(j,i)=i*j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enddo</a:t>
            </a: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enddo</a:t>
            </a:r>
          </a:p>
        </p:txBody>
      </p:sp>
      <p:grpSp>
        <p:nvGrpSpPr>
          <p:cNvPr id="8" name="Group 61">
            <a:extLst>
              <a:ext uri="{FF2B5EF4-FFF2-40B4-BE49-F238E27FC236}">
                <a16:creationId xmlns:a16="http://schemas.microsoft.com/office/drawing/2014/main" xmlns="" id="{F3C2CB81-849B-E446-897A-28076664AD3B}"/>
              </a:ext>
            </a:extLst>
          </p:cNvPr>
          <p:cNvGrpSpPr>
            <a:grpSpLocks/>
          </p:cNvGrpSpPr>
          <p:nvPr/>
        </p:nvGrpSpPr>
        <p:grpSpPr bwMode="auto">
          <a:xfrm>
            <a:off x="9151263" y="2949547"/>
            <a:ext cx="2560638" cy="733425"/>
            <a:chOff x="3884" y="2709"/>
            <a:chExt cx="1613" cy="462"/>
          </a:xfrm>
        </p:grpSpPr>
        <p:sp>
          <p:nvSpPr>
            <p:cNvPr id="9" name="AutoShape 54">
              <a:extLst>
                <a:ext uri="{FF2B5EF4-FFF2-40B4-BE49-F238E27FC236}">
                  <a16:creationId xmlns:a16="http://schemas.microsoft.com/office/drawing/2014/main" xmlns="" id="{057B7CD8-2AFC-F046-A44C-684809E08B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196" y="2709"/>
              <a:ext cx="301" cy="444"/>
            </a:xfrm>
            <a:prstGeom prst="lightningBol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0" name="Text Box 60">
              <a:extLst>
                <a:ext uri="{FF2B5EF4-FFF2-40B4-BE49-F238E27FC236}">
                  <a16:creationId xmlns:a16="http://schemas.microsoft.com/office/drawing/2014/main" xmlns="" id="{1886EBBF-4770-4545-AF6C-7899C5084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" y="2940"/>
              <a:ext cx="1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Stride n access!</a:t>
              </a:r>
            </a:p>
          </p:txBody>
        </p:sp>
      </p:grpSp>
      <p:grpSp>
        <p:nvGrpSpPr>
          <p:cNvPr id="11" name="Group 64">
            <a:extLst>
              <a:ext uri="{FF2B5EF4-FFF2-40B4-BE49-F238E27FC236}">
                <a16:creationId xmlns:a16="http://schemas.microsoft.com/office/drawing/2014/main" xmlns="" id="{9DEAB355-1165-E846-AAC2-EFD6F9BCDF7C}"/>
              </a:ext>
            </a:extLst>
          </p:cNvPr>
          <p:cNvGrpSpPr>
            <a:grpSpLocks/>
          </p:cNvGrpSpPr>
          <p:nvPr/>
        </p:nvGrpSpPr>
        <p:grpSpPr bwMode="auto">
          <a:xfrm>
            <a:off x="5203889" y="3058686"/>
            <a:ext cx="2762250" cy="633412"/>
            <a:chOff x="3818" y="1473"/>
            <a:chExt cx="1740" cy="399"/>
          </a:xfrm>
        </p:grpSpPr>
        <p:sp>
          <p:nvSpPr>
            <p:cNvPr id="12" name="Text Box 62">
              <a:extLst>
                <a:ext uri="{FF2B5EF4-FFF2-40B4-BE49-F238E27FC236}">
                  <a16:creationId xmlns:a16="http://schemas.microsoft.com/office/drawing/2014/main" xmlns="" id="{B24E1ACC-D0F4-1C41-B533-DBBE86CD5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1641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Continuous access!</a:t>
              </a:r>
            </a:p>
          </p:txBody>
        </p:sp>
        <p:sp>
          <p:nvSpPr>
            <p:cNvPr id="13" name="AutoShape 63">
              <a:extLst>
                <a:ext uri="{FF2B5EF4-FFF2-40B4-BE49-F238E27FC236}">
                  <a16:creationId xmlns:a16="http://schemas.microsoft.com/office/drawing/2014/main" xmlns="" id="{A1C131D6-57C9-514F-A5CE-150B5F6A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1473"/>
              <a:ext cx="395" cy="38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</p:grpSp>
      <p:pic>
        <p:nvPicPr>
          <p:cNvPr id="14" name="Picture 66" descr="col-mo">
            <a:extLst>
              <a:ext uri="{FF2B5EF4-FFF2-40B4-BE49-F238E27FC236}">
                <a16:creationId xmlns:a16="http://schemas.microsoft.com/office/drawing/2014/main" xmlns="" id="{4F115F2C-7732-7D48-89BC-CA1F18A7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613" y="2180697"/>
            <a:ext cx="3126763" cy="391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5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635BD408-2CF6-5E43-A306-582FA4DD2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Default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C/C++: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(</a:t>
            </a:r>
            <a:r>
              <a:rPr lang="de-DE" dirty="0" err="1">
                <a:solidFill>
                  <a:schemeClr val="hlink"/>
                </a:solidFill>
              </a:rPr>
              <a:t>row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major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order</a:t>
            </a:r>
            <a:r>
              <a:rPr lang="de-DE" dirty="0"/>
              <a:t>)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F328551-F9A6-9A47-9062-E4C048A5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Memory Hierarchies</a:t>
            </a:r>
            <a:br>
              <a:rPr lang="en-US" sz="3600" dirty="0"/>
            </a:br>
            <a:r>
              <a:rPr lang="en-US" sz="3600" i="1" dirty="0"/>
              <a:t>Spatial locality &amp; data layout 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5580F184-C74E-5D46-8BE4-9FE14BDB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457" y="2320671"/>
            <a:ext cx="35306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for(j=0; j&lt;N; ++j) {</a:t>
            </a:r>
            <a:b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for(i=0; i&lt;N; ++i) {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  a[i][j] = i*j;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}</a:t>
            </a:r>
            <a:br>
              <a:rPr lang="en-US" sz="1800" b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5" name="Picture 6" descr="row-mo">
            <a:extLst>
              <a:ext uri="{FF2B5EF4-FFF2-40B4-BE49-F238E27FC236}">
                <a16:creationId xmlns:a16="http://schemas.microsoft.com/office/drawing/2014/main" xmlns="" id="{AAE84A1E-1986-B04C-AE71-BAB4C735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52" y="2222246"/>
            <a:ext cx="4554538" cy="3624263"/>
          </a:xfrm>
          <a:prstGeom prst="rect">
            <a:avLst/>
          </a:prstGeom>
          <a:noFill/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413C5B1C-E1A5-A245-A01B-1C830AE9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90" y="2320671"/>
            <a:ext cx="35306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sz="1800" dirty="0" err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) {</a:t>
            </a:r>
            <a:br>
              <a:rPr lang="en-US" sz="1800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for(j=0; j&lt;N; ++j) {</a:t>
            </a:r>
            <a:b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1800" b="1" dirty="0" err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][j] = </a:t>
            </a:r>
            <a:r>
              <a:rPr lang="en-US" sz="1800" b="1" dirty="0" err="1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*j;</a:t>
            </a:r>
            <a:b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  }</a:t>
            </a:r>
            <a:br>
              <a:rPr lang="en-US" sz="1800" b="1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>
                <a:solidFill>
                  <a:srgbClr val="002D9A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DFFB0C0A-6ECE-F94D-A772-08C955C4B4E9}"/>
              </a:ext>
            </a:extLst>
          </p:cNvPr>
          <p:cNvGrpSpPr>
            <a:grpSpLocks/>
          </p:cNvGrpSpPr>
          <p:nvPr/>
        </p:nvGrpSpPr>
        <p:grpSpPr bwMode="auto">
          <a:xfrm>
            <a:off x="9276707" y="2992184"/>
            <a:ext cx="2560638" cy="733425"/>
            <a:chOff x="3884" y="2709"/>
            <a:chExt cx="1613" cy="462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xmlns="" id="{BA992B33-BE87-5C43-9C3C-B128D47DA4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196" y="2709"/>
              <a:ext cx="301" cy="444"/>
            </a:xfrm>
            <a:prstGeom prst="lightningBol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xmlns="" id="{B266F07E-737D-8B4C-9611-950C80A64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" y="2940"/>
              <a:ext cx="1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Stride N access!</a:t>
              </a: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xmlns="" id="{42407E4B-02FB-2C4B-B45A-F4EC2731A5DD}"/>
              </a:ext>
            </a:extLst>
          </p:cNvPr>
          <p:cNvGrpSpPr>
            <a:grpSpLocks/>
          </p:cNvGrpSpPr>
          <p:nvPr/>
        </p:nvGrpSpPr>
        <p:grpSpPr bwMode="auto">
          <a:xfrm>
            <a:off x="5467390" y="3106484"/>
            <a:ext cx="2762250" cy="633412"/>
            <a:chOff x="3818" y="1473"/>
            <a:chExt cx="1740" cy="399"/>
          </a:xfrm>
        </p:grpSpPr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xmlns="" id="{1C935DF9-6E1A-4B41-93AC-4A3EB0D10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1641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Continuous access!</a:t>
              </a:r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xmlns="" id="{4C76E027-595C-CD49-B9B1-451BB124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1473"/>
              <a:ext cx="395" cy="382"/>
            </a:xfrm>
            <a:prstGeom prst="smileyFace">
              <a:avLst>
                <a:gd name="adj" fmla="val 4653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BB94028E-9EE3-564E-9B0A-F408F3F9949B}"/>
              </a:ext>
            </a:extLst>
          </p:cNvPr>
          <p:cNvSpPr/>
          <p:nvPr/>
        </p:nvSpPr>
        <p:spPr>
          <a:xfrm>
            <a:off x="4743490" y="4368547"/>
            <a:ext cx="674362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buClr>
                <a:srgbClr val="CBCBCB"/>
              </a:buClr>
              <a:buFont typeface="Helvetica" pitchFamily="32" charset="0"/>
              <a:buNone/>
            </a:pPr>
            <a:r>
              <a:rPr lang="en-US" sz="2400" b="1" dirty="0">
                <a:solidFill>
                  <a:srgbClr val="002D9A"/>
                </a:solidFill>
                <a:latin typeface="Arial" charset="0"/>
                <a:cs typeface="Arial" charset="0"/>
              </a:rPr>
              <a:t>C/C++:</a:t>
            </a:r>
          </a:p>
          <a:p>
            <a:pPr>
              <a:spcBef>
                <a:spcPct val="15000"/>
              </a:spcBef>
              <a:buClr>
                <a:srgbClr val="CBCBCB"/>
              </a:buClr>
              <a:buFont typeface="Helvetica" pitchFamily="32" charset="0"/>
              <a:buNone/>
            </a:pPr>
            <a:r>
              <a:rPr lang="en-US" sz="2400" b="1" dirty="0">
                <a:solidFill>
                  <a:srgbClr val="002D9A"/>
                </a:solidFill>
                <a:latin typeface="Arial" charset="0"/>
                <a:cs typeface="Arial" charset="0"/>
              </a:rPr>
              <a:t>Inner loop must access outermost/rightmost array index</a:t>
            </a:r>
          </a:p>
        </p:txBody>
      </p:sp>
    </p:spTree>
    <p:extLst>
      <p:ext uri="{BB962C8B-B14F-4D97-AF65-F5344CB8AC3E}">
        <p14:creationId xmlns:p14="http://schemas.microsoft.com/office/powerpoint/2010/main" val="34758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572305E-1A96-2547-BF82-6A5BD163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Temporal locality</a:t>
            </a:r>
            <a:r>
              <a:rPr lang="en-US" sz="2400" dirty="0"/>
              <a:t>: If data is already in cache - reuse it from there!</a:t>
            </a:r>
          </a:p>
          <a:p>
            <a:r>
              <a:rPr lang="en-US" sz="2400" dirty="0"/>
              <a:t>Example: Dense matrix vector multiplication</a:t>
            </a:r>
            <a:br>
              <a:rPr lang="en-US" sz="2400" dirty="0"/>
            </a:br>
            <a:r>
              <a:rPr lang="en-US" sz="2400" dirty="0"/>
              <a:t>(assume that cache is large enough to hold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y(1:R)</a:t>
            </a:r>
            <a:r>
              <a:rPr lang="en-US" sz="2400" dirty="0"/>
              <a:t> 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393D849-EA3C-604C-B8CE-B9A17602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Temporal locality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1C097F10-9A16-B74A-8A05-DD11EC215D77}"/>
              </a:ext>
            </a:extLst>
          </p:cNvPr>
          <p:cNvGrpSpPr/>
          <p:nvPr/>
        </p:nvGrpSpPr>
        <p:grpSpPr>
          <a:xfrm rot="5400000">
            <a:off x="2926791" y="3394123"/>
            <a:ext cx="2314490" cy="2225410"/>
            <a:chOff x="3540125" y="1662113"/>
            <a:chExt cx="1778000" cy="1778000"/>
          </a:xfrm>
        </p:grpSpPr>
        <p:sp>
          <p:nvSpPr>
            <p:cNvPr id="5" name="Rectangle 85">
              <a:extLst>
                <a:ext uri="{FF2B5EF4-FFF2-40B4-BE49-F238E27FC236}">
                  <a16:creationId xmlns:a16="http://schemas.microsoft.com/office/drawing/2014/main" xmlns="" id="{E83FCEC8-D113-C64D-B08A-F5D89A7B8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86">
              <a:extLst>
                <a:ext uri="{FF2B5EF4-FFF2-40B4-BE49-F238E27FC236}">
                  <a16:creationId xmlns:a16="http://schemas.microsoft.com/office/drawing/2014/main" xmlns="" id="{F8284DEC-2E14-AF46-9717-23A9F3658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87">
              <a:extLst>
                <a:ext uri="{FF2B5EF4-FFF2-40B4-BE49-F238E27FC236}">
                  <a16:creationId xmlns:a16="http://schemas.microsoft.com/office/drawing/2014/main" xmlns="" id="{5384D6CD-C758-7944-9669-26A39732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8">
              <a:extLst>
                <a:ext uri="{FF2B5EF4-FFF2-40B4-BE49-F238E27FC236}">
                  <a16:creationId xmlns:a16="http://schemas.microsoft.com/office/drawing/2014/main" xmlns="" id="{C55E1FB3-9A3B-1147-8883-C69CB3BA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9">
              <a:extLst>
                <a:ext uri="{FF2B5EF4-FFF2-40B4-BE49-F238E27FC236}">
                  <a16:creationId xmlns:a16="http://schemas.microsoft.com/office/drawing/2014/main" xmlns="" id="{76EF620E-3E98-7848-B9E2-EBCF66FD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0">
              <a:extLst>
                <a:ext uri="{FF2B5EF4-FFF2-40B4-BE49-F238E27FC236}">
                  <a16:creationId xmlns:a16="http://schemas.microsoft.com/office/drawing/2014/main" xmlns="" id="{1C7DB78C-4F2C-AB43-A27C-205A5FD8F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1">
              <a:extLst>
                <a:ext uri="{FF2B5EF4-FFF2-40B4-BE49-F238E27FC236}">
                  <a16:creationId xmlns:a16="http://schemas.microsoft.com/office/drawing/2014/main" xmlns="" id="{CAF91F83-4FFB-6047-9E76-4317B89D0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2">
              <a:extLst>
                <a:ext uri="{FF2B5EF4-FFF2-40B4-BE49-F238E27FC236}">
                  <a16:creationId xmlns:a16="http://schemas.microsoft.com/office/drawing/2014/main" xmlns="" id="{7357A73A-9F8A-9540-BD9B-B6C775F6A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93">
              <a:extLst>
                <a:ext uri="{FF2B5EF4-FFF2-40B4-BE49-F238E27FC236}">
                  <a16:creationId xmlns:a16="http://schemas.microsoft.com/office/drawing/2014/main" xmlns="" id="{FA16688C-D636-4F4B-B4F1-0307E5EE7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25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4">
              <a:extLst>
                <a:ext uri="{FF2B5EF4-FFF2-40B4-BE49-F238E27FC236}">
                  <a16:creationId xmlns:a16="http://schemas.microsoft.com/office/drawing/2014/main" xmlns="" id="{50BD1697-05A1-4D49-BE39-EFA82C7AA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1858963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95">
              <a:extLst>
                <a:ext uri="{FF2B5EF4-FFF2-40B4-BE49-F238E27FC236}">
                  <a16:creationId xmlns:a16="http://schemas.microsoft.com/office/drawing/2014/main" xmlns="" id="{54E41347-6A67-094D-A10B-DE9BEC073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2057400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6">
              <a:extLst>
                <a:ext uri="{FF2B5EF4-FFF2-40B4-BE49-F238E27FC236}">
                  <a16:creationId xmlns:a16="http://schemas.microsoft.com/office/drawing/2014/main" xmlns="" id="{4A7772B9-5461-2E4A-A5D6-C52846000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22542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7">
              <a:extLst>
                <a:ext uri="{FF2B5EF4-FFF2-40B4-BE49-F238E27FC236}">
                  <a16:creationId xmlns:a16="http://schemas.microsoft.com/office/drawing/2014/main" xmlns="" id="{4E30B34E-732C-9C42-BA8A-BB728C8FA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2452688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8">
              <a:extLst>
                <a:ext uri="{FF2B5EF4-FFF2-40B4-BE49-F238E27FC236}">
                  <a16:creationId xmlns:a16="http://schemas.microsoft.com/office/drawing/2014/main" xmlns="" id="{C7CA93D1-002A-3247-8688-0DEC6BEA9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2649538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99">
              <a:extLst>
                <a:ext uri="{FF2B5EF4-FFF2-40B4-BE49-F238E27FC236}">
                  <a16:creationId xmlns:a16="http://schemas.microsoft.com/office/drawing/2014/main" xmlns="" id="{2AB8C193-2603-444A-8A32-56BC08C96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2847975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00">
              <a:extLst>
                <a:ext uri="{FF2B5EF4-FFF2-40B4-BE49-F238E27FC236}">
                  <a16:creationId xmlns:a16="http://schemas.microsoft.com/office/drawing/2014/main" xmlns="" id="{45A16024-ED00-194E-AEC5-F76E01DB0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30448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01">
              <a:extLst>
                <a:ext uri="{FF2B5EF4-FFF2-40B4-BE49-F238E27FC236}">
                  <a16:creationId xmlns:a16="http://schemas.microsoft.com/office/drawing/2014/main" xmlns="" id="{5C461652-094E-3D48-8DF1-47D0FC17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324326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2">
              <a:extLst>
                <a:ext uri="{FF2B5EF4-FFF2-40B4-BE49-F238E27FC236}">
                  <a16:creationId xmlns:a16="http://schemas.microsoft.com/office/drawing/2014/main" xmlns="" id="{EA71D898-6222-2445-9772-ADCB546B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975" y="166211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03">
              <a:extLst>
                <a:ext uri="{FF2B5EF4-FFF2-40B4-BE49-F238E27FC236}">
                  <a16:creationId xmlns:a16="http://schemas.microsoft.com/office/drawing/2014/main" xmlns="" id="{49F9B833-FFB6-0E44-8070-0351B24C8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4">
              <a:extLst>
                <a:ext uri="{FF2B5EF4-FFF2-40B4-BE49-F238E27FC236}">
                  <a16:creationId xmlns:a16="http://schemas.microsoft.com/office/drawing/2014/main" xmlns="" id="{AD7144CA-02F0-6544-A94A-4C8907CFD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5">
              <a:extLst>
                <a:ext uri="{FF2B5EF4-FFF2-40B4-BE49-F238E27FC236}">
                  <a16:creationId xmlns:a16="http://schemas.microsoft.com/office/drawing/2014/main" xmlns="" id="{B0AC9610-B333-A64B-B497-AC9A208C9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6">
              <a:extLst>
                <a:ext uri="{FF2B5EF4-FFF2-40B4-BE49-F238E27FC236}">
                  <a16:creationId xmlns:a16="http://schemas.microsoft.com/office/drawing/2014/main" xmlns="" id="{1DE26BA5-C6A3-364C-B209-8E49B7F53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7">
              <a:extLst>
                <a:ext uri="{FF2B5EF4-FFF2-40B4-BE49-F238E27FC236}">
                  <a16:creationId xmlns:a16="http://schemas.microsoft.com/office/drawing/2014/main" xmlns="" id="{B0949A44-388E-1048-B8B5-5D70740FF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8">
              <a:extLst>
                <a:ext uri="{FF2B5EF4-FFF2-40B4-BE49-F238E27FC236}">
                  <a16:creationId xmlns:a16="http://schemas.microsoft.com/office/drawing/2014/main" xmlns="" id="{A9D16FFA-C251-F14D-A84C-11EAF349D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9">
              <a:extLst>
                <a:ext uri="{FF2B5EF4-FFF2-40B4-BE49-F238E27FC236}">
                  <a16:creationId xmlns:a16="http://schemas.microsoft.com/office/drawing/2014/main" xmlns="" id="{EB829A78-3C18-D449-AEEB-BEE1BD5D9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10">
              <a:extLst>
                <a:ext uri="{FF2B5EF4-FFF2-40B4-BE49-F238E27FC236}">
                  <a16:creationId xmlns:a16="http://schemas.microsoft.com/office/drawing/2014/main" xmlns="" id="{E6BDECDA-BA2F-DC4A-ADA5-F111A2AA3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1">
              <a:extLst>
                <a:ext uri="{FF2B5EF4-FFF2-40B4-BE49-F238E27FC236}">
                  <a16:creationId xmlns:a16="http://schemas.microsoft.com/office/drawing/2014/main" xmlns="" id="{F7381F5D-18B5-D84F-B169-3894CB333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413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12">
              <a:extLst>
                <a:ext uri="{FF2B5EF4-FFF2-40B4-BE49-F238E27FC236}">
                  <a16:creationId xmlns:a16="http://schemas.microsoft.com/office/drawing/2014/main" xmlns="" id="{F1AF2CA3-B749-854F-B4D7-D149159A6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1858963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13">
              <a:extLst>
                <a:ext uri="{FF2B5EF4-FFF2-40B4-BE49-F238E27FC236}">
                  <a16:creationId xmlns:a16="http://schemas.microsoft.com/office/drawing/2014/main" xmlns="" id="{410EA032-9ADE-4B4D-873B-5EDAFCB08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2057400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14">
              <a:extLst>
                <a:ext uri="{FF2B5EF4-FFF2-40B4-BE49-F238E27FC236}">
                  <a16:creationId xmlns:a16="http://schemas.microsoft.com/office/drawing/2014/main" xmlns="" id="{CD40F181-9275-9D4D-8854-35A8498CA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2254250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5">
              <a:extLst>
                <a:ext uri="{FF2B5EF4-FFF2-40B4-BE49-F238E27FC236}">
                  <a16:creationId xmlns:a16="http://schemas.microsoft.com/office/drawing/2014/main" xmlns="" id="{A7E7D015-5BCD-DF42-B11F-6633CB041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2452688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16">
              <a:extLst>
                <a:ext uri="{FF2B5EF4-FFF2-40B4-BE49-F238E27FC236}">
                  <a16:creationId xmlns:a16="http://schemas.microsoft.com/office/drawing/2014/main" xmlns="" id="{C3556EE5-7678-C94E-9FD0-D47FA5722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2649538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17">
              <a:extLst>
                <a:ext uri="{FF2B5EF4-FFF2-40B4-BE49-F238E27FC236}">
                  <a16:creationId xmlns:a16="http://schemas.microsoft.com/office/drawing/2014/main" xmlns="" id="{75AEB392-A988-D145-945F-1C125057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2847975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18">
              <a:extLst>
                <a:ext uri="{FF2B5EF4-FFF2-40B4-BE49-F238E27FC236}">
                  <a16:creationId xmlns:a16="http://schemas.microsoft.com/office/drawing/2014/main" xmlns="" id="{73AC0B3B-7E07-0C42-99F4-33D58F6F4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3044825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19">
              <a:extLst>
                <a:ext uri="{FF2B5EF4-FFF2-40B4-BE49-F238E27FC236}">
                  <a16:creationId xmlns:a16="http://schemas.microsoft.com/office/drawing/2014/main" xmlns="" id="{C4C397B7-3641-1146-B7BE-FADE2399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324326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20">
              <a:extLst>
                <a:ext uri="{FF2B5EF4-FFF2-40B4-BE49-F238E27FC236}">
                  <a16:creationId xmlns:a16="http://schemas.microsoft.com/office/drawing/2014/main" xmlns="" id="{91C3BD69-6EEF-C44E-B1B7-F01FCF47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263" y="166211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21">
              <a:extLst>
                <a:ext uri="{FF2B5EF4-FFF2-40B4-BE49-F238E27FC236}">
                  <a16:creationId xmlns:a16="http://schemas.microsoft.com/office/drawing/2014/main" xmlns="" id="{BF8653A2-D77C-2F46-8A76-6756C85A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22">
              <a:extLst>
                <a:ext uri="{FF2B5EF4-FFF2-40B4-BE49-F238E27FC236}">
                  <a16:creationId xmlns:a16="http://schemas.microsoft.com/office/drawing/2014/main" xmlns="" id="{7121E53C-90A8-1641-BCA6-775DF0DDB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23">
              <a:extLst>
                <a:ext uri="{FF2B5EF4-FFF2-40B4-BE49-F238E27FC236}">
                  <a16:creationId xmlns:a16="http://schemas.microsoft.com/office/drawing/2014/main" xmlns="" id="{348C82BD-FDB6-9149-B201-1884E9C65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24">
              <a:extLst>
                <a:ext uri="{FF2B5EF4-FFF2-40B4-BE49-F238E27FC236}">
                  <a16:creationId xmlns:a16="http://schemas.microsoft.com/office/drawing/2014/main" xmlns="" id="{13D43FD6-3E23-4044-87DB-FDD8048B8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25">
              <a:extLst>
                <a:ext uri="{FF2B5EF4-FFF2-40B4-BE49-F238E27FC236}">
                  <a16:creationId xmlns:a16="http://schemas.microsoft.com/office/drawing/2014/main" xmlns="" id="{A8E095DA-830F-A848-9650-0AE06E270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26">
              <a:extLst>
                <a:ext uri="{FF2B5EF4-FFF2-40B4-BE49-F238E27FC236}">
                  <a16:creationId xmlns:a16="http://schemas.microsoft.com/office/drawing/2014/main" xmlns="" id="{4F74C6CE-A617-CD42-A33E-C37BCBD29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27">
              <a:extLst>
                <a:ext uri="{FF2B5EF4-FFF2-40B4-BE49-F238E27FC236}">
                  <a16:creationId xmlns:a16="http://schemas.microsoft.com/office/drawing/2014/main" xmlns="" id="{D05D0625-ACBC-7A42-B263-8F7A62795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28">
              <a:extLst>
                <a:ext uri="{FF2B5EF4-FFF2-40B4-BE49-F238E27FC236}">
                  <a16:creationId xmlns:a16="http://schemas.microsoft.com/office/drawing/2014/main" xmlns="" id="{EDAEFEA5-8A14-9A43-B1F7-EB642574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29">
              <a:extLst>
                <a:ext uri="{FF2B5EF4-FFF2-40B4-BE49-F238E27FC236}">
                  <a16:creationId xmlns:a16="http://schemas.microsoft.com/office/drawing/2014/main" xmlns="" id="{1AAD5054-9F67-AD45-A02C-C17A26AC3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30">
              <a:extLst>
                <a:ext uri="{FF2B5EF4-FFF2-40B4-BE49-F238E27FC236}">
                  <a16:creationId xmlns:a16="http://schemas.microsoft.com/office/drawing/2014/main" xmlns="" id="{85714B69-BE98-8E49-A0FE-FCA9DC9D8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1858963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31">
              <a:extLst>
                <a:ext uri="{FF2B5EF4-FFF2-40B4-BE49-F238E27FC236}">
                  <a16:creationId xmlns:a16="http://schemas.microsoft.com/office/drawing/2014/main" xmlns="" id="{805FCC03-EBE7-AA44-B1BE-D3B46B170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2057400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32">
              <a:extLst>
                <a:ext uri="{FF2B5EF4-FFF2-40B4-BE49-F238E27FC236}">
                  <a16:creationId xmlns:a16="http://schemas.microsoft.com/office/drawing/2014/main" xmlns="" id="{1EFEACAF-D2F0-3944-B327-6D4690C5C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22542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33">
              <a:extLst>
                <a:ext uri="{FF2B5EF4-FFF2-40B4-BE49-F238E27FC236}">
                  <a16:creationId xmlns:a16="http://schemas.microsoft.com/office/drawing/2014/main" xmlns="" id="{C93933B0-D74D-3D4F-B947-E3D182666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2452688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34">
              <a:extLst>
                <a:ext uri="{FF2B5EF4-FFF2-40B4-BE49-F238E27FC236}">
                  <a16:creationId xmlns:a16="http://schemas.microsoft.com/office/drawing/2014/main" xmlns="" id="{813C0013-CA70-C548-A972-61CA765A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2649538"/>
              <a:ext cx="198438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35">
              <a:extLst>
                <a:ext uri="{FF2B5EF4-FFF2-40B4-BE49-F238E27FC236}">
                  <a16:creationId xmlns:a16="http://schemas.microsoft.com/office/drawing/2014/main" xmlns="" id="{040E9C31-9DA0-3141-A562-E93441A92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2847975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36">
              <a:extLst>
                <a:ext uri="{FF2B5EF4-FFF2-40B4-BE49-F238E27FC236}">
                  <a16:creationId xmlns:a16="http://schemas.microsoft.com/office/drawing/2014/main" xmlns="" id="{A0912E2A-B1BE-BC49-9F75-B33F2192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30448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37">
              <a:extLst>
                <a:ext uri="{FF2B5EF4-FFF2-40B4-BE49-F238E27FC236}">
                  <a16:creationId xmlns:a16="http://schemas.microsoft.com/office/drawing/2014/main" xmlns="" id="{D957676D-76DB-5B4C-832A-2241E336D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324326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38">
              <a:extLst>
                <a:ext uri="{FF2B5EF4-FFF2-40B4-BE49-F238E27FC236}">
                  <a16:creationId xmlns:a16="http://schemas.microsoft.com/office/drawing/2014/main" xmlns="" id="{AE3DE784-A9A4-194F-8832-390B0524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1662113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39">
              <a:extLst>
                <a:ext uri="{FF2B5EF4-FFF2-40B4-BE49-F238E27FC236}">
                  <a16:creationId xmlns:a16="http://schemas.microsoft.com/office/drawing/2014/main" xmlns="" id="{1E05CE16-1FFD-704E-AAC1-DE731A476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40">
              <a:extLst>
                <a:ext uri="{FF2B5EF4-FFF2-40B4-BE49-F238E27FC236}">
                  <a16:creationId xmlns:a16="http://schemas.microsoft.com/office/drawing/2014/main" xmlns="" id="{80D3C01F-77A7-B040-80BB-DC453B96E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41">
              <a:extLst>
                <a:ext uri="{FF2B5EF4-FFF2-40B4-BE49-F238E27FC236}">
                  <a16:creationId xmlns:a16="http://schemas.microsoft.com/office/drawing/2014/main" xmlns="" id="{7FAD6133-14D4-384D-AEE0-55A5D7AFD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42">
              <a:extLst>
                <a:ext uri="{FF2B5EF4-FFF2-40B4-BE49-F238E27FC236}">
                  <a16:creationId xmlns:a16="http://schemas.microsoft.com/office/drawing/2014/main" xmlns="" id="{E95C1028-7394-AD43-AC20-ACECF926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43">
              <a:extLst>
                <a:ext uri="{FF2B5EF4-FFF2-40B4-BE49-F238E27FC236}">
                  <a16:creationId xmlns:a16="http://schemas.microsoft.com/office/drawing/2014/main" xmlns="" id="{ED73FF61-1595-2B4E-AC02-8EA9E76B6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44">
              <a:extLst>
                <a:ext uri="{FF2B5EF4-FFF2-40B4-BE49-F238E27FC236}">
                  <a16:creationId xmlns:a16="http://schemas.microsoft.com/office/drawing/2014/main" xmlns="" id="{199F131F-B0FF-4744-8CCE-606289A62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45">
              <a:extLst>
                <a:ext uri="{FF2B5EF4-FFF2-40B4-BE49-F238E27FC236}">
                  <a16:creationId xmlns:a16="http://schemas.microsoft.com/office/drawing/2014/main" xmlns="" id="{088FA862-0D71-7A44-AD5B-82BAC0FF1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6">
              <a:extLst>
                <a:ext uri="{FF2B5EF4-FFF2-40B4-BE49-F238E27FC236}">
                  <a16:creationId xmlns:a16="http://schemas.microsoft.com/office/drawing/2014/main" xmlns="" id="{7D656C11-B01F-D848-8FD3-2C79E47A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47">
              <a:extLst>
                <a:ext uri="{FF2B5EF4-FFF2-40B4-BE49-F238E27FC236}">
                  <a16:creationId xmlns:a16="http://schemas.microsoft.com/office/drawing/2014/main" xmlns="" id="{DD2B4FCF-CC5E-3D42-B3EA-E009FA1FC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48">
              <a:extLst>
                <a:ext uri="{FF2B5EF4-FFF2-40B4-BE49-F238E27FC236}">
                  <a16:creationId xmlns:a16="http://schemas.microsoft.com/office/drawing/2014/main" xmlns="" id="{70615272-01B6-D748-92FB-BE4FBBA2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1858963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49">
              <a:extLst>
                <a:ext uri="{FF2B5EF4-FFF2-40B4-BE49-F238E27FC236}">
                  <a16:creationId xmlns:a16="http://schemas.microsoft.com/office/drawing/2014/main" xmlns="" id="{F09C7B1B-8FC1-024F-86D1-0210F6A6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057400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50">
              <a:extLst>
                <a:ext uri="{FF2B5EF4-FFF2-40B4-BE49-F238E27FC236}">
                  <a16:creationId xmlns:a16="http://schemas.microsoft.com/office/drawing/2014/main" xmlns="" id="{1A026743-5ED5-014A-A57D-666E7E6C0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254250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51">
              <a:extLst>
                <a:ext uri="{FF2B5EF4-FFF2-40B4-BE49-F238E27FC236}">
                  <a16:creationId xmlns:a16="http://schemas.microsoft.com/office/drawing/2014/main" xmlns="" id="{2FDA19B1-60B5-9B4D-8A1B-2BA183068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452688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2">
              <a:extLst>
                <a:ext uri="{FF2B5EF4-FFF2-40B4-BE49-F238E27FC236}">
                  <a16:creationId xmlns:a16="http://schemas.microsoft.com/office/drawing/2014/main" xmlns="" id="{4A4D1C17-065E-A645-A279-1EC78671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649538"/>
              <a:ext cx="198437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3">
              <a:extLst>
                <a:ext uri="{FF2B5EF4-FFF2-40B4-BE49-F238E27FC236}">
                  <a16:creationId xmlns:a16="http://schemas.microsoft.com/office/drawing/2014/main" xmlns="" id="{C0E5AAB4-8216-F04C-9F1B-E8F612446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2847975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54">
              <a:extLst>
                <a:ext uri="{FF2B5EF4-FFF2-40B4-BE49-F238E27FC236}">
                  <a16:creationId xmlns:a16="http://schemas.microsoft.com/office/drawing/2014/main" xmlns="" id="{3E86F4D2-B24A-CE4B-A0FC-BEAB5A35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044825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55">
              <a:extLst>
                <a:ext uri="{FF2B5EF4-FFF2-40B4-BE49-F238E27FC236}">
                  <a16:creationId xmlns:a16="http://schemas.microsoft.com/office/drawing/2014/main" xmlns="" id="{303453D0-0413-944E-98DE-BF89F8E88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324326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56">
              <a:extLst>
                <a:ext uri="{FF2B5EF4-FFF2-40B4-BE49-F238E27FC236}">
                  <a16:creationId xmlns:a16="http://schemas.microsoft.com/office/drawing/2014/main" xmlns="" id="{75C90090-7365-5B4F-8CA6-03FF362B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838" y="1662113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57">
              <a:extLst>
                <a:ext uri="{FF2B5EF4-FFF2-40B4-BE49-F238E27FC236}">
                  <a16:creationId xmlns:a16="http://schemas.microsoft.com/office/drawing/2014/main" xmlns="" id="{DDCC61E6-27A3-004C-83E0-FB20096C4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1858963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58">
              <a:extLst>
                <a:ext uri="{FF2B5EF4-FFF2-40B4-BE49-F238E27FC236}">
                  <a16:creationId xmlns:a16="http://schemas.microsoft.com/office/drawing/2014/main" xmlns="" id="{6492DE17-EC85-7A44-8C4D-ED033600D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0574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59">
              <a:extLst>
                <a:ext uri="{FF2B5EF4-FFF2-40B4-BE49-F238E27FC236}">
                  <a16:creationId xmlns:a16="http://schemas.microsoft.com/office/drawing/2014/main" xmlns="" id="{550D8EFF-647C-F641-8100-C84382C8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254250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60">
              <a:extLst>
                <a:ext uri="{FF2B5EF4-FFF2-40B4-BE49-F238E27FC236}">
                  <a16:creationId xmlns:a16="http://schemas.microsoft.com/office/drawing/2014/main" xmlns="" id="{BAFD8B19-F0BA-2F49-BD0E-35624EB6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4526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61">
              <a:extLst>
                <a:ext uri="{FF2B5EF4-FFF2-40B4-BE49-F238E27FC236}">
                  <a16:creationId xmlns:a16="http://schemas.microsoft.com/office/drawing/2014/main" xmlns="" id="{DBE3C23C-B403-6F47-A498-E8CD6F1B2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649538"/>
              <a:ext cx="196850" cy="1984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62">
              <a:extLst>
                <a:ext uri="{FF2B5EF4-FFF2-40B4-BE49-F238E27FC236}">
                  <a16:creationId xmlns:a16="http://schemas.microsoft.com/office/drawing/2014/main" xmlns="" id="{C4493706-49CD-3947-A4A5-9435FFC0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28479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63">
              <a:extLst>
                <a:ext uri="{FF2B5EF4-FFF2-40B4-BE49-F238E27FC236}">
                  <a16:creationId xmlns:a16="http://schemas.microsoft.com/office/drawing/2014/main" xmlns="" id="{77D121D9-EFDC-F94B-A032-66D8D71A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044825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64">
              <a:extLst>
                <a:ext uri="{FF2B5EF4-FFF2-40B4-BE49-F238E27FC236}">
                  <a16:creationId xmlns:a16="http://schemas.microsoft.com/office/drawing/2014/main" xmlns="" id="{148D0762-1088-0648-9250-2E970EB0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32432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65">
              <a:extLst>
                <a:ext uri="{FF2B5EF4-FFF2-40B4-BE49-F238E27FC236}">
                  <a16:creationId xmlns:a16="http://schemas.microsoft.com/office/drawing/2014/main" xmlns="" id="{D88466EE-252F-A145-A26A-AE59CF693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1275" y="166211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196">
              <a:extLst>
                <a:ext uri="{FF2B5EF4-FFF2-40B4-BE49-F238E27FC236}">
                  <a16:creationId xmlns:a16="http://schemas.microsoft.com/office/drawing/2014/main" xmlns="" id="{BEC5FA6B-8BC7-604E-AA32-A0858836D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6963" y="1757363"/>
              <a:ext cx="404812" cy="1570037"/>
              <a:chOff x="2898" y="1216"/>
              <a:chExt cx="255" cy="989"/>
            </a:xfrm>
          </p:grpSpPr>
          <p:sp>
            <p:nvSpPr>
              <p:cNvPr id="107" name="Line 197">
                <a:extLst>
                  <a:ext uri="{FF2B5EF4-FFF2-40B4-BE49-F238E27FC236}">
                    <a16:creationId xmlns:a16="http://schemas.microsoft.com/office/drawing/2014/main" xmlns="" id="{12E11D09-194D-6A42-B0C0-0FC86BA87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98">
                <a:extLst>
                  <a:ext uri="{FF2B5EF4-FFF2-40B4-BE49-F238E27FC236}">
                    <a16:creationId xmlns:a16="http://schemas.microsoft.com/office/drawing/2014/main" xmlns="" id="{52850D53-C0BE-B148-966D-26588C86A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99">
                <a:extLst>
                  <a:ext uri="{FF2B5EF4-FFF2-40B4-BE49-F238E27FC236}">
                    <a16:creationId xmlns:a16="http://schemas.microsoft.com/office/drawing/2014/main" xmlns="" id="{EB5A0427-B9DC-B243-9EC1-6028503B8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00">
                <a:extLst>
                  <a:ext uri="{FF2B5EF4-FFF2-40B4-BE49-F238E27FC236}">
                    <a16:creationId xmlns:a16="http://schemas.microsoft.com/office/drawing/2014/main" xmlns="" id="{96654640-97C0-1844-AB61-78D5F07D9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01">
                <a:extLst>
                  <a:ext uri="{FF2B5EF4-FFF2-40B4-BE49-F238E27FC236}">
                    <a16:creationId xmlns:a16="http://schemas.microsoft.com/office/drawing/2014/main" xmlns="" id="{90111BEC-300C-D744-ACD6-8AD199E5C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02">
                <a:extLst>
                  <a:ext uri="{FF2B5EF4-FFF2-40B4-BE49-F238E27FC236}">
                    <a16:creationId xmlns:a16="http://schemas.microsoft.com/office/drawing/2014/main" xmlns="" id="{D4AD8E30-1496-854D-8334-3BBE4B32E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03">
                <a:extLst>
                  <a:ext uri="{FF2B5EF4-FFF2-40B4-BE49-F238E27FC236}">
                    <a16:creationId xmlns:a16="http://schemas.microsoft.com/office/drawing/2014/main" xmlns="" id="{ABB60C00-C46F-FB48-ACF1-50811561A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04">
                <a:extLst>
                  <a:ext uri="{FF2B5EF4-FFF2-40B4-BE49-F238E27FC236}">
                    <a16:creationId xmlns:a16="http://schemas.microsoft.com/office/drawing/2014/main" xmlns="" id="{2370B197-1F25-4D4F-9D68-35A630FB9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05">
                <a:extLst>
                  <a:ext uri="{FF2B5EF4-FFF2-40B4-BE49-F238E27FC236}">
                    <a16:creationId xmlns:a16="http://schemas.microsoft.com/office/drawing/2014/main" xmlns="" id="{EC59F858-B72E-4E4D-99FB-60C621529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206">
              <a:extLst>
                <a:ext uri="{FF2B5EF4-FFF2-40B4-BE49-F238E27FC236}">
                  <a16:creationId xmlns:a16="http://schemas.microsoft.com/office/drawing/2014/main" xmlns="" id="{D4B69B75-1C72-294B-8EB9-A94B66469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213" y="1757363"/>
              <a:ext cx="404812" cy="1570037"/>
              <a:chOff x="2898" y="1216"/>
              <a:chExt cx="255" cy="989"/>
            </a:xfrm>
          </p:grpSpPr>
          <p:sp>
            <p:nvSpPr>
              <p:cNvPr id="98" name="Line 207">
                <a:extLst>
                  <a:ext uri="{FF2B5EF4-FFF2-40B4-BE49-F238E27FC236}">
                    <a16:creationId xmlns:a16="http://schemas.microsoft.com/office/drawing/2014/main" xmlns="" id="{1125CEB0-00CF-D348-BBDA-07C002078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08">
                <a:extLst>
                  <a:ext uri="{FF2B5EF4-FFF2-40B4-BE49-F238E27FC236}">
                    <a16:creationId xmlns:a16="http://schemas.microsoft.com/office/drawing/2014/main" xmlns="" id="{18AF4E2A-BF80-2442-A027-DA1EF2E10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09">
                <a:extLst>
                  <a:ext uri="{FF2B5EF4-FFF2-40B4-BE49-F238E27FC236}">
                    <a16:creationId xmlns:a16="http://schemas.microsoft.com/office/drawing/2014/main" xmlns="" id="{63279F05-095E-3A4B-BBCC-09AEE2903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10">
                <a:extLst>
                  <a:ext uri="{FF2B5EF4-FFF2-40B4-BE49-F238E27FC236}">
                    <a16:creationId xmlns:a16="http://schemas.microsoft.com/office/drawing/2014/main" xmlns="" id="{C8FDB91A-B980-2140-A6B1-75C057EED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11">
                <a:extLst>
                  <a:ext uri="{FF2B5EF4-FFF2-40B4-BE49-F238E27FC236}">
                    <a16:creationId xmlns:a16="http://schemas.microsoft.com/office/drawing/2014/main" xmlns="" id="{D5FA5D1D-A9FB-6B45-BB03-CA293EAC1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12">
                <a:extLst>
                  <a:ext uri="{FF2B5EF4-FFF2-40B4-BE49-F238E27FC236}">
                    <a16:creationId xmlns:a16="http://schemas.microsoft.com/office/drawing/2014/main" xmlns="" id="{E7163BB5-5219-6D4B-87DA-4F695ACA4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13">
                <a:extLst>
                  <a:ext uri="{FF2B5EF4-FFF2-40B4-BE49-F238E27FC236}">
                    <a16:creationId xmlns:a16="http://schemas.microsoft.com/office/drawing/2014/main" xmlns="" id="{EF1C9AC8-2DAD-3E45-A84B-1CBF984CC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14">
                <a:extLst>
                  <a:ext uri="{FF2B5EF4-FFF2-40B4-BE49-F238E27FC236}">
                    <a16:creationId xmlns:a16="http://schemas.microsoft.com/office/drawing/2014/main" xmlns="" id="{35094A89-7CF5-C946-AB3B-4432E10FC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15">
                <a:extLst>
                  <a:ext uri="{FF2B5EF4-FFF2-40B4-BE49-F238E27FC236}">
                    <a16:creationId xmlns:a16="http://schemas.microsoft.com/office/drawing/2014/main" xmlns="" id="{E1F5736A-5A02-5A4B-ABEC-060A68C8A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216">
              <a:extLst>
                <a:ext uri="{FF2B5EF4-FFF2-40B4-BE49-F238E27FC236}">
                  <a16:creationId xmlns:a16="http://schemas.microsoft.com/office/drawing/2014/main" xmlns="" id="{5AA8784E-BDD3-0A48-8299-164054C9E5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0763" y="1757363"/>
              <a:ext cx="404812" cy="1570037"/>
              <a:chOff x="2898" y="1216"/>
              <a:chExt cx="255" cy="989"/>
            </a:xfrm>
          </p:grpSpPr>
          <p:sp>
            <p:nvSpPr>
              <p:cNvPr id="89" name="Line 217">
                <a:extLst>
                  <a:ext uri="{FF2B5EF4-FFF2-40B4-BE49-F238E27FC236}">
                    <a16:creationId xmlns:a16="http://schemas.microsoft.com/office/drawing/2014/main" xmlns="" id="{8874E4D2-C91D-0E47-8427-5426D63F7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21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18">
                <a:extLst>
                  <a:ext uri="{FF2B5EF4-FFF2-40B4-BE49-F238E27FC236}">
                    <a16:creationId xmlns:a16="http://schemas.microsoft.com/office/drawing/2014/main" xmlns="" id="{C518AF82-9286-FE40-AE07-147F3ACC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1" y="1340"/>
                <a:ext cx="24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219">
                <a:extLst>
                  <a:ext uri="{FF2B5EF4-FFF2-40B4-BE49-F238E27FC236}">
                    <a16:creationId xmlns:a16="http://schemas.microsoft.com/office/drawing/2014/main" xmlns="" id="{60D69F52-774C-0447-89D7-B09CD6674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45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20">
                <a:extLst>
                  <a:ext uri="{FF2B5EF4-FFF2-40B4-BE49-F238E27FC236}">
                    <a16:creationId xmlns:a16="http://schemas.microsoft.com/office/drawing/2014/main" xmlns="" id="{9A0CE465-1614-554F-B71B-2CAF07EA7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583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21">
                <a:extLst>
                  <a:ext uri="{FF2B5EF4-FFF2-40B4-BE49-F238E27FC236}">
                    <a16:creationId xmlns:a16="http://schemas.microsoft.com/office/drawing/2014/main" xmlns="" id="{4AA5302C-ACE4-8741-A052-D1C86984E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711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22">
                <a:extLst>
                  <a:ext uri="{FF2B5EF4-FFF2-40B4-BE49-F238E27FC236}">
                    <a16:creationId xmlns:a16="http://schemas.microsoft.com/office/drawing/2014/main" xmlns="" id="{84B164C5-E434-6940-B79F-C0C86D30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" y="1836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3">
                <a:extLst>
                  <a:ext uri="{FF2B5EF4-FFF2-40B4-BE49-F238E27FC236}">
                    <a16:creationId xmlns:a16="http://schemas.microsoft.com/office/drawing/2014/main" xmlns="" id="{F7F6A53D-5C23-5040-A9E2-D265AF5B3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1960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24">
                <a:extLst>
                  <a:ext uri="{FF2B5EF4-FFF2-40B4-BE49-F238E27FC236}">
                    <a16:creationId xmlns:a16="http://schemas.microsoft.com/office/drawing/2014/main" xmlns="" id="{96BD4892-489F-614A-B887-8FCD7A9D6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08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25">
                <a:extLst>
                  <a:ext uri="{FF2B5EF4-FFF2-40B4-BE49-F238E27FC236}">
                    <a16:creationId xmlns:a16="http://schemas.microsoft.com/office/drawing/2014/main" xmlns="" id="{DAC8FE19-B36F-A840-957D-ACA383A8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205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" name="Rechteck 115">
            <a:extLst>
              <a:ext uri="{FF2B5EF4-FFF2-40B4-BE49-F238E27FC236}">
                <a16:creationId xmlns:a16="http://schemas.microsoft.com/office/drawing/2014/main" xmlns="" id="{DE69E150-7E26-B64E-AF85-A746E9D46B07}"/>
              </a:ext>
            </a:extLst>
          </p:cNvPr>
          <p:cNvSpPr/>
          <p:nvPr/>
        </p:nvSpPr>
        <p:spPr>
          <a:xfrm>
            <a:off x="3213248" y="2977007"/>
            <a:ext cx="126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2"/>
                </a:solidFill>
                <a:latin typeface="Courier New" pitchFamily="49" charset="0"/>
              </a:rPr>
              <a:t>A(</a:t>
            </a:r>
            <a:r>
              <a:rPr lang="de-DE" b="1" dirty="0" err="1">
                <a:solidFill>
                  <a:schemeClr val="bg2"/>
                </a:solidFill>
                <a:latin typeface="Courier New" pitchFamily="49" charset="0"/>
              </a:rPr>
              <a:t>r,c</a:t>
            </a:r>
            <a:r>
              <a:rPr lang="de-DE" b="1" dirty="0">
                <a:solidFill>
                  <a:schemeClr val="bg2"/>
                </a:solidFill>
                <a:latin typeface="Courier New" pitchFamily="49" charset="0"/>
              </a:rPr>
              <a:t>)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17" name="Text Box 9">
            <a:extLst>
              <a:ext uri="{FF2B5EF4-FFF2-40B4-BE49-F238E27FC236}">
                <a16:creationId xmlns:a16="http://schemas.microsoft.com/office/drawing/2014/main" xmlns="" id="{705D350B-8750-2646-847B-43FD38AA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017" y="3345974"/>
            <a:ext cx="5340983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do c = 1 , C 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r>
              <a:rPr lang="de-DE" b="1" dirty="0">
                <a:solidFill>
                  <a:srgbClr val="00B050"/>
                </a:solidFill>
                <a:latin typeface="Courier New" pitchFamily="49" charset="0"/>
              </a:rPr>
              <a:t>=x(c)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do r = 1 , R</a:t>
            </a: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   y(r)=y(r) + </a:t>
            </a:r>
            <a:r>
              <a:rPr lang="de-DE" b="1" dirty="0">
                <a:solidFill>
                  <a:srgbClr val="FF0000"/>
                </a:solidFill>
                <a:latin typeface="Courier New" pitchFamily="49" charset="0"/>
              </a:rPr>
              <a:t>A(</a:t>
            </a:r>
            <a:r>
              <a:rPr lang="de-DE" b="1" dirty="0" err="1">
                <a:solidFill>
                  <a:srgbClr val="FF0000"/>
                </a:solidFill>
                <a:latin typeface="Courier New" pitchFamily="49" charset="0"/>
              </a:rPr>
              <a:t>r,c</a:t>
            </a:r>
            <a:r>
              <a:rPr lang="de-DE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* </a:t>
            </a:r>
            <a:r>
              <a:rPr lang="de-DE" b="1" dirty="0" err="1">
                <a:solidFill>
                  <a:srgbClr val="00B050"/>
                </a:solidFill>
                <a:latin typeface="Courier New" pitchFamily="49" charset="0"/>
              </a:rPr>
              <a:t>tmp</a:t>
            </a:r>
            <a:endParaRPr lang="de-DE" b="1" dirty="0">
              <a:solidFill>
                <a:srgbClr val="00B050"/>
              </a:solidFill>
              <a:latin typeface="Courier New" pitchFamily="49" charset="0"/>
            </a:endParaRPr>
          </a:p>
          <a:p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 </a:t>
            </a:r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r>
              <a:rPr lang="de-DE" b="1" dirty="0">
                <a:solidFill>
                  <a:srgbClr val="002D9A"/>
                </a:solidFill>
                <a:latin typeface="Courier New" pitchFamily="49" charset="0"/>
              </a:rPr>
              <a:t> </a:t>
            </a:r>
          </a:p>
          <a:p>
            <a:r>
              <a:rPr lang="de-DE" b="1" dirty="0" err="1">
                <a:solidFill>
                  <a:srgbClr val="002D9A"/>
                </a:solidFill>
                <a:latin typeface="Courier New" pitchFamily="49" charset="0"/>
              </a:rPr>
              <a:t>enddo</a:t>
            </a:r>
            <a:endParaRPr lang="de-DE" b="1" dirty="0">
              <a:solidFill>
                <a:srgbClr val="002D9A"/>
              </a:solidFill>
              <a:latin typeface="Courier New" pitchFamily="49" charset="0"/>
            </a:endParaRPr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xmlns="" id="{87049C7D-3A0D-B64C-9CCD-D33DF7C238EA}"/>
              </a:ext>
            </a:extLst>
          </p:cNvPr>
          <p:cNvGrpSpPr/>
          <p:nvPr/>
        </p:nvGrpSpPr>
        <p:grpSpPr>
          <a:xfrm>
            <a:off x="5211292" y="3349583"/>
            <a:ext cx="248373" cy="2314490"/>
            <a:chOff x="1873250" y="4114800"/>
            <a:chExt cx="198439" cy="1778000"/>
          </a:xfrm>
        </p:grpSpPr>
        <p:sp>
          <p:nvSpPr>
            <p:cNvPr id="119" name="Rectangle 91">
              <a:extLst>
                <a:ext uri="{FF2B5EF4-FFF2-40B4-BE49-F238E27FC236}">
                  <a16:creationId xmlns:a16="http://schemas.microsoft.com/office/drawing/2014/main" xmlns="" id="{AF272C75-A64F-5F4F-99D8-0A61C1439F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4114006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00">
              <a:extLst>
                <a:ext uri="{FF2B5EF4-FFF2-40B4-BE49-F238E27FC236}">
                  <a16:creationId xmlns:a16="http://schemas.microsoft.com/office/drawing/2014/main" xmlns="" id="{54FA5355-0C93-1147-8EC6-E0EADB5346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0" y="43116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09">
              <a:extLst>
                <a:ext uri="{FF2B5EF4-FFF2-40B4-BE49-F238E27FC236}">
                  <a16:creationId xmlns:a16="http://schemas.microsoft.com/office/drawing/2014/main" xmlns="" id="{FD87158C-873B-3D45-9D50-E19247CAF0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4509294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18">
              <a:extLst>
                <a:ext uri="{FF2B5EF4-FFF2-40B4-BE49-F238E27FC236}">
                  <a16:creationId xmlns:a16="http://schemas.microsoft.com/office/drawing/2014/main" xmlns="" id="{8CE9A462-2BD8-F545-A12C-C97CE3854F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1" y="4706938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27">
              <a:extLst>
                <a:ext uri="{FF2B5EF4-FFF2-40B4-BE49-F238E27FC236}">
                  <a16:creationId xmlns:a16="http://schemas.microsoft.com/office/drawing/2014/main" xmlns="" id="{208ABE0C-F880-004E-A946-E61219FC68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4904581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36">
              <a:extLst>
                <a:ext uri="{FF2B5EF4-FFF2-40B4-BE49-F238E27FC236}">
                  <a16:creationId xmlns:a16="http://schemas.microsoft.com/office/drawing/2014/main" xmlns="" id="{F8F177F3-39F2-D047-8404-C6BB1D1837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0" y="51022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45">
              <a:extLst>
                <a:ext uri="{FF2B5EF4-FFF2-40B4-BE49-F238E27FC236}">
                  <a16:creationId xmlns:a16="http://schemas.microsoft.com/office/drawing/2014/main" xmlns="" id="{FD2F05EE-06B9-D94F-8FD6-816AB7928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5299869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154">
              <a:extLst>
                <a:ext uri="{FF2B5EF4-FFF2-40B4-BE49-F238E27FC236}">
                  <a16:creationId xmlns:a16="http://schemas.microsoft.com/office/drawing/2014/main" xmlns="" id="{50856AC5-69BC-8240-B766-B7A89AEC94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1" y="5497513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163">
              <a:extLst>
                <a:ext uri="{FF2B5EF4-FFF2-40B4-BE49-F238E27FC236}">
                  <a16:creationId xmlns:a16="http://schemas.microsoft.com/office/drawing/2014/main" xmlns="" id="{03B044C6-2586-6E4E-BA22-B8DD6F0D5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5695156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204">
              <a:extLst>
                <a:ext uri="{FF2B5EF4-FFF2-40B4-BE49-F238E27FC236}">
                  <a16:creationId xmlns:a16="http://schemas.microsoft.com/office/drawing/2014/main" xmlns="" id="{069189D2-5D8A-4F4B-80AE-867F6E05C5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79589" y="44116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14">
              <a:extLst>
                <a:ext uri="{FF2B5EF4-FFF2-40B4-BE49-F238E27FC236}">
                  <a16:creationId xmlns:a16="http://schemas.microsoft.com/office/drawing/2014/main" xmlns="" id="{14A1C072-50AB-B340-B649-7133842AD0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79589" y="501491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24">
              <a:extLst>
                <a:ext uri="{FF2B5EF4-FFF2-40B4-BE49-F238E27FC236}">
                  <a16:creationId xmlns:a16="http://schemas.microsoft.com/office/drawing/2014/main" xmlns="" id="{55580F72-9226-C144-92C8-0483050EF5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79589" y="56054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xmlns="" id="{62F5C3E7-CA78-D543-AF12-F89489937976}"/>
              </a:ext>
            </a:extLst>
          </p:cNvPr>
          <p:cNvGrpSpPr/>
          <p:nvPr/>
        </p:nvGrpSpPr>
        <p:grpSpPr>
          <a:xfrm>
            <a:off x="1171104" y="3349583"/>
            <a:ext cx="441109" cy="2314490"/>
            <a:chOff x="1520825" y="4114800"/>
            <a:chExt cx="352426" cy="1778000"/>
          </a:xfrm>
        </p:grpSpPr>
        <p:cxnSp>
          <p:nvCxnSpPr>
            <p:cNvPr id="132" name="Gerade Verbindung mit Pfeil 131">
              <a:extLst>
                <a:ext uri="{FF2B5EF4-FFF2-40B4-BE49-F238E27FC236}">
                  <a16:creationId xmlns:a16="http://schemas.microsoft.com/office/drawing/2014/main" xmlns="" id="{9E36A724-EB17-B446-8E40-A2344F15743E}"/>
                </a:ext>
              </a:extLst>
            </p:cNvPr>
            <p:cNvCxnSpPr/>
            <p:nvPr/>
          </p:nvCxnSpPr>
          <p:spPr bwMode="auto">
            <a:xfrm>
              <a:off x="1520825" y="4213225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3" name="Rectangle 92">
              <a:extLst>
                <a:ext uri="{FF2B5EF4-FFF2-40B4-BE49-F238E27FC236}">
                  <a16:creationId xmlns:a16="http://schemas.microsoft.com/office/drawing/2014/main" xmlns="" id="{36037578-3574-D047-9CFA-E269E2135C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41148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01">
              <a:extLst>
                <a:ext uri="{FF2B5EF4-FFF2-40B4-BE49-F238E27FC236}">
                  <a16:creationId xmlns:a16="http://schemas.microsoft.com/office/drawing/2014/main" xmlns="" id="{0E27036C-2ADB-5B40-8F1E-3746B81AE4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6" y="4312444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10">
              <a:extLst>
                <a:ext uri="{FF2B5EF4-FFF2-40B4-BE49-F238E27FC236}">
                  <a16:creationId xmlns:a16="http://schemas.microsoft.com/office/drawing/2014/main" xmlns="" id="{E51C9C5B-016F-BF40-AD8E-73D79BE04B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45100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119">
              <a:extLst>
                <a:ext uri="{FF2B5EF4-FFF2-40B4-BE49-F238E27FC236}">
                  <a16:creationId xmlns:a16="http://schemas.microsoft.com/office/drawing/2014/main" xmlns="" id="{A361656F-54F4-0245-957B-18D09FA032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7" y="4707732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xmlns="" id="{FFD35763-0311-4C47-8DF1-BE420B8128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49053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4C560625-52D7-B842-B687-9CA587FFBE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6" y="5103019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146">
              <a:extLst>
                <a:ext uri="{FF2B5EF4-FFF2-40B4-BE49-F238E27FC236}">
                  <a16:creationId xmlns:a16="http://schemas.microsoft.com/office/drawing/2014/main" xmlns="" id="{5F25C827-C843-F747-BAD1-393029BFD1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53006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155">
              <a:extLst>
                <a:ext uri="{FF2B5EF4-FFF2-40B4-BE49-F238E27FC236}">
                  <a16:creationId xmlns:a16="http://schemas.microsoft.com/office/drawing/2014/main" xmlns="" id="{B80F6CD1-E965-744C-8E87-4233D8C901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7" y="5498307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164">
              <a:extLst>
                <a:ext uri="{FF2B5EF4-FFF2-40B4-BE49-F238E27FC236}">
                  <a16:creationId xmlns:a16="http://schemas.microsoft.com/office/drawing/2014/main" xmlns="" id="{F2794CFE-417B-1540-89FB-5EFC3A9BD8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569595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205">
              <a:extLst>
                <a:ext uri="{FF2B5EF4-FFF2-40B4-BE49-F238E27FC236}">
                  <a16:creationId xmlns:a16="http://schemas.microsoft.com/office/drawing/2014/main" xmlns="" id="{1B780C9F-F3A0-9C4F-86E5-90E932FC92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89089" y="44116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15">
              <a:extLst>
                <a:ext uri="{FF2B5EF4-FFF2-40B4-BE49-F238E27FC236}">
                  <a16:creationId xmlns:a16="http://schemas.microsoft.com/office/drawing/2014/main" xmlns="" id="{5FE4FCF7-6B0E-A14C-9F6C-9B15801479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89089" y="501491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25">
              <a:extLst>
                <a:ext uri="{FF2B5EF4-FFF2-40B4-BE49-F238E27FC236}">
                  <a16:creationId xmlns:a16="http://schemas.microsoft.com/office/drawing/2014/main" xmlns="" id="{C1196017-68A5-9040-B072-542F370C6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89089" y="56054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xmlns="" id="{9BE1B65D-8EF7-2845-9147-123C7E4C178B}"/>
              </a:ext>
            </a:extLst>
          </p:cNvPr>
          <p:cNvGrpSpPr/>
          <p:nvPr/>
        </p:nvGrpSpPr>
        <p:grpSpPr>
          <a:xfrm>
            <a:off x="2085504" y="3349583"/>
            <a:ext cx="441109" cy="2314490"/>
            <a:chOff x="1520825" y="4114800"/>
            <a:chExt cx="352426" cy="1778000"/>
          </a:xfrm>
        </p:grpSpPr>
        <p:cxnSp>
          <p:nvCxnSpPr>
            <p:cNvPr id="146" name="Gerade Verbindung mit Pfeil 145">
              <a:extLst>
                <a:ext uri="{FF2B5EF4-FFF2-40B4-BE49-F238E27FC236}">
                  <a16:creationId xmlns:a16="http://schemas.microsoft.com/office/drawing/2014/main" xmlns="" id="{C8D5D313-CDFF-F04A-9CA2-3E96BA1A5200}"/>
                </a:ext>
              </a:extLst>
            </p:cNvPr>
            <p:cNvCxnSpPr/>
            <p:nvPr/>
          </p:nvCxnSpPr>
          <p:spPr bwMode="auto">
            <a:xfrm>
              <a:off x="1520825" y="4213225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47" name="Rectangle 92">
              <a:extLst>
                <a:ext uri="{FF2B5EF4-FFF2-40B4-BE49-F238E27FC236}">
                  <a16:creationId xmlns:a16="http://schemas.microsoft.com/office/drawing/2014/main" xmlns="" id="{A8EE1967-8B88-5B41-ADCD-6398A7DB8F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411480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01">
              <a:extLst>
                <a:ext uri="{FF2B5EF4-FFF2-40B4-BE49-F238E27FC236}">
                  <a16:creationId xmlns:a16="http://schemas.microsoft.com/office/drawing/2014/main" xmlns="" id="{85B7C4B9-6E4B-3245-92BC-E237EB8795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6" y="4312444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10">
              <a:extLst>
                <a:ext uri="{FF2B5EF4-FFF2-40B4-BE49-F238E27FC236}">
                  <a16:creationId xmlns:a16="http://schemas.microsoft.com/office/drawing/2014/main" xmlns="" id="{F48DE679-DB00-5C49-A505-CE7485667E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4510088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119">
              <a:extLst>
                <a:ext uri="{FF2B5EF4-FFF2-40B4-BE49-F238E27FC236}">
                  <a16:creationId xmlns:a16="http://schemas.microsoft.com/office/drawing/2014/main" xmlns="" id="{62F8DD97-23FA-F041-B8BB-BF07F9086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7" y="4707732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128">
              <a:extLst>
                <a:ext uri="{FF2B5EF4-FFF2-40B4-BE49-F238E27FC236}">
                  <a16:creationId xmlns:a16="http://schemas.microsoft.com/office/drawing/2014/main" xmlns="" id="{A84D3CB0-AB16-964D-8F39-63FB551A7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4905375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137">
              <a:extLst>
                <a:ext uri="{FF2B5EF4-FFF2-40B4-BE49-F238E27FC236}">
                  <a16:creationId xmlns:a16="http://schemas.microsoft.com/office/drawing/2014/main" xmlns="" id="{8D3B349B-FE32-2443-8767-5F41A8A34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6" y="5103019"/>
              <a:ext cx="198438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146">
              <a:extLst>
                <a:ext uri="{FF2B5EF4-FFF2-40B4-BE49-F238E27FC236}">
                  <a16:creationId xmlns:a16="http://schemas.microsoft.com/office/drawing/2014/main" xmlns="" id="{8B477C89-7FCA-7A43-88DD-850F8324E7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5300663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155">
              <a:extLst>
                <a:ext uri="{FF2B5EF4-FFF2-40B4-BE49-F238E27FC236}">
                  <a16:creationId xmlns:a16="http://schemas.microsoft.com/office/drawing/2014/main" xmlns="" id="{01CFF7AA-529E-944F-9707-9F0CED0665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5607" y="5498307"/>
              <a:ext cx="198437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164">
              <a:extLst>
                <a:ext uri="{FF2B5EF4-FFF2-40B4-BE49-F238E27FC236}">
                  <a16:creationId xmlns:a16="http://schemas.microsoft.com/office/drawing/2014/main" xmlns="" id="{1E12D56F-D93C-EB4D-B66C-C80C30B25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76400" y="5695950"/>
              <a:ext cx="196850" cy="1968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205">
              <a:extLst>
                <a:ext uri="{FF2B5EF4-FFF2-40B4-BE49-F238E27FC236}">
                  <a16:creationId xmlns:a16="http://schemas.microsoft.com/office/drawing/2014/main" xmlns="" id="{354601F6-A7C1-D445-823C-C1F4E02E8F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89089" y="44116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215">
              <a:extLst>
                <a:ext uri="{FF2B5EF4-FFF2-40B4-BE49-F238E27FC236}">
                  <a16:creationId xmlns:a16="http://schemas.microsoft.com/office/drawing/2014/main" xmlns="" id="{20D0DC8E-9A4C-8740-8174-9514126D5D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89089" y="501491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25">
              <a:extLst>
                <a:ext uri="{FF2B5EF4-FFF2-40B4-BE49-F238E27FC236}">
                  <a16:creationId xmlns:a16="http://schemas.microsoft.com/office/drawing/2014/main" xmlns="" id="{0D1553E9-7696-5546-BF3A-FE8EFF9C82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89089" y="56054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xmlns="" id="{16B1BE12-D164-4A4A-A534-751532E4E18A}"/>
              </a:ext>
            </a:extLst>
          </p:cNvPr>
          <p:cNvGrpSpPr/>
          <p:nvPr/>
        </p:nvGrpSpPr>
        <p:grpSpPr>
          <a:xfrm>
            <a:off x="2591826" y="3349583"/>
            <a:ext cx="3719613" cy="2314490"/>
            <a:chOff x="1377949" y="2222506"/>
            <a:chExt cx="2971800" cy="1778000"/>
          </a:xfrm>
        </p:grpSpPr>
        <p:cxnSp>
          <p:nvCxnSpPr>
            <p:cNvPr id="160" name="Gerade Verbindung mit Pfeil 159">
              <a:extLst>
                <a:ext uri="{FF2B5EF4-FFF2-40B4-BE49-F238E27FC236}">
                  <a16:creationId xmlns:a16="http://schemas.microsoft.com/office/drawing/2014/main" xmlns="" id="{2B884D62-653C-EA4B-965E-F15DBE49B365}"/>
                </a:ext>
              </a:extLst>
            </p:cNvPr>
            <p:cNvCxnSpPr>
              <a:cxnSpLocks/>
              <a:stCxn id="11" idx="1"/>
              <a:endCxn id="83" idx="3"/>
            </p:cNvCxnSpPr>
            <p:nvPr/>
          </p:nvCxnSpPr>
          <p:spPr bwMode="auto">
            <a:xfrm>
              <a:off x="1977225" y="2222506"/>
              <a:ext cx="0" cy="177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1" name="Gerade Verbindung mit Pfeil 160">
              <a:extLst>
                <a:ext uri="{FF2B5EF4-FFF2-40B4-BE49-F238E27FC236}">
                  <a16:creationId xmlns:a16="http://schemas.microsoft.com/office/drawing/2014/main" xmlns="" id="{A5807B28-03DB-4842-BB7E-1BFCE70A1B19}"/>
                </a:ext>
              </a:extLst>
            </p:cNvPr>
            <p:cNvCxnSpPr/>
            <p:nvPr/>
          </p:nvCxnSpPr>
          <p:spPr bwMode="auto">
            <a:xfrm>
              <a:off x="1377949" y="2341307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3" name="Gerade Verbindung mit Pfeil 162">
              <a:extLst>
                <a:ext uri="{FF2B5EF4-FFF2-40B4-BE49-F238E27FC236}">
                  <a16:creationId xmlns:a16="http://schemas.microsoft.com/office/drawing/2014/main" xmlns="" id="{DD2DA594-2867-FB47-B76B-1B30CC7F4FE8}"/>
                </a:ext>
              </a:extLst>
            </p:cNvPr>
            <p:cNvCxnSpPr/>
            <p:nvPr/>
          </p:nvCxnSpPr>
          <p:spPr bwMode="auto">
            <a:xfrm>
              <a:off x="4349749" y="2246057"/>
              <a:ext cx="0" cy="1968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xmlns="" id="{290BA328-47E2-9C4F-A061-6C1B5553179C}"/>
              </a:ext>
            </a:extLst>
          </p:cNvPr>
          <p:cNvGrpSpPr/>
          <p:nvPr/>
        </p:nvGrpSpPr>
        <p:grpSpPr>
          <a:xfrm>
            <a:off x="2585477" y="3349583"/>
            <a:ext cx="3719613" cy="2314490"/>
            <a:chOff x="1377950" y="4319028"/>
            <a:chExt cx="2971800" cy="1778000"/>
          </a:xfrm>
        </p:grpSpPr>
        <p:cxnSp>
          <p:nvCxnSpPr>
            <p:cNvPr id="165" name="Gerade Verbindung mit Pfeil 164">
              <a:extLst>
                <a:ext uri="{FF2B5EF4-FFF2-40B4-BE49-F238E27FC236}">
                  <a16:creationId xmlns:a16="http://schemas.microsoft.com/office/drawing/2014/main" xmlns="" id="{F9E5866A-89AF-384A-AC25-6EF66A03CBF2}"/>
                </a:ext>
              </a:extLst>
            </p:cNvPr>
            <p:cNvCxnSpPr>
              <a:cxnSpLocks/>
              <a:stCxn id="10" idx="1"/>
              <a:endCxn id="82" idx="3"/>
            </p:cNvCxnSpPr>
            <p:nvPr/>
          </p:nvCxnSpPr>
          <p:spPr bwMode="auto">
            <a:xfrm>
              <a:off x="2179943" y="4319028"/>
              <a:ext cx="0" cy="177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6" name="Gerade Verbindung mit Pfeil 165">
              <a:extLst>
                <a:ext uri="{FF2B5EF4-FFF2-40B4-BE49-F238E27FC236}">
                  <a16:creationId xmlns:a16="http://schemas.microsoft.com/office/drawing/2014/main" xmlns="" id="{D05070C6-F407-DF42-9F51-B581D1E58036}"/>
                </a:ext>
              </a:extLst>
            </p:cNvPr>
            <p:cNvCxnSpPr/>
            <p:nvPr/>
          </p:nvCxnSpPr>
          <p:spPr bwMode="auto">
            <a:xfrm>
              <a:off x="1377950" y="4440268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8" name="Gerade Verbindung mit Pfeil 167">
              <a:extLst>
                <a:ext uri="{FF2B5EF4-FFF2-40B4-BE49-F238E27FC236}">
                  <a16:creationId xmlns:a16="http://schemas.microsoft.com/office/drawing/2014/main" xmlns="" id="{14CAF50E-C35B-2949-A0C9-1282CD44B338}"/>
                </a:ext>
              </a:extLst>
            </p:cNvPr>
            <p:cNvCxnSpPr/>
            <p:nvPr/>
          </p:nvCxnSpPr>
          <p:spPr bwMode="auto">
            <a:xfrm>
              <a:off x="4349750" y="4557457"/>
              <a:ext cx="0" cy="1968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xmlns="" id="{428FC992-BD14-DB4B-8E4A-D49E738B9DF1}"/>
              </a:ext>
            </a:extLst>
          </p:cNvPr>
          <p:cNvGrpSpPr/>
          <p:nvPr/>
        </p:nvGrpSpPr>
        <p:grpSpPr>
          <a:xfrm>
            <a:off x="1489019" y="3349583"/>
            <a:ext cx="4816071" cy="2314490"/>
            <a:chOff x="501930" y="4319029"/>
            <a:chExt cx="3847820" cy="1778000"/>
          </a:xfrm>
        </p:grpSpPr>
        <p:cxnSp>
          <p:nvCxnSpPr>
            <p:cNvPr id="170" name="Gerade Verbindung mit Pfeil 169">
              <a:extLst>
                <a:ext uri="{FF2B5EF4-FFF2-40B4-BE49-F238E27FC236}">
                  <a16:creationId xmlns:a16="http://schemas.microsoft.com/office/drawing/2014/main" xmlns="" id="{812029FC-7F26-BA4F-82B6-2170994BC9A9}"/>
                </a:ext>
              </a:extLst>
            </p:cNvPr>
            <p:cNvCxnSpPr>
              <a:cxnSpLocks/>
              <a:stCxn id="9" idx="1"/>
              <a:endCxn id="81" idx="3"/>
            </p:cNvCxnSpPr>
            <p:nvPr/>
          </p:nvCxnSpPr>
          <p:spPr bwMode="auto">
            <a:xfrm>
              <a:off x="2377586" y="4319029"/>
              <a:ext cx="0" cy="177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1" name="Gerade Verbindung mit Pfeil 170">
              <a:extLst>
                <a:ext uri="{FF2B5EF4-FFF2-40B4-BE49-F238E27FC236}">
                  <a16:creationId xmlns:a16="http://schemas.microsoft.com/office/drawing/2014/main" xmlns="" id="{85C93F2E-D5EA-0D40-A6EA-E267C21C3AD1}"/>
                </a:ext>
              </a:extLst>
            </p:cNvPr>
            <p:cNvCxnSpPr/>
            <p:nvPr/>
          </p:nvCxnSpPr>
          <p:spPr bwMode="auto">
            <a:xfrm>
              <a:off x="1377950" y="4440268"/>
              <a:ext cx="0" cy="1581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2" name="Gerade Verbindung mit Pfeil 171">
              <a:extLst>
                <a:ext uri="{FF2B5EF4-FFF2-40B4-BE49-F238E27FC236}">
                  <a16:creationId xmlns:a16="http://schemas.microsoft.com/office/drawing/2014/main" xmlns="" id="{A6F7A586-E4B8-7046-94EE-2080BFB21480}"/>
                </a:ext>
              </a:extLst>
            </p:cNvPr>
            <p:cNvCxnSpPr>
              <a:cxnSpLocks/>
              <a:stCxn id="133" idx="1"/>
              <a:endCxn id="141" idx="3"/>
            </p:cNvCxnSpPr>
            <p:nvPr/>
          </p:nvCxnSpPr>
          <p:spPr bwMode="auto">
            <a:xfrm>
              <a:off x="501930" y="4319029"/>
              <a:ext cx="0" cy="177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3" name="Gerade Verbindung mit Pfeil 172">
              <a:extLst>
                <a:ext uri="{FF2B5EF4-FFF2-40B4-BE49-F238E27FC236}">
                  <a16:creationId xmlns:a16="http://schemas.microsoft.com/office/drawing/2014/main" xmlns="" id="{2F5FA5BF-E678-C746-9BF0-5BB2B13E8BBA}"/>
                </a:ext>
              </a:extLst>
            </p:cNvPr>
            <p:cNvCxnSpPr/>
            <p:nvPr/>
          </p:nvCxnSpPr>
          <p:spPr bwMode="auto">
            <a:xfrm>
              <a:off x="4349750" y="4756149"/>
              <a:ext cx="0" cy="1968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74" name="Legende mit Linie 1 2">
            <a:extLst>
              <a:ext uri="{FF2B5EF4-FFF2-40B4-BE49-F238E27FC236}">
                <a16:creationId xmlns:a16="http://schemas.microsoft.com/office/drawing/2014/main" xmlns="" id="{2777EA13-8AA9-FD4B-A7BC-12F4B9CC19B5}"/>
              </a:ext>
            </a:extLst>
          </p:cNvPr>
          <p:cNvSpPr/>
          <p:nvPr/>
        </p:nvSpPr>
        <p:spPr bwMode="auto">
          <a:xfrm>
            <a:off x="8717756" y="2197520"/>
            <a:ext cx="2248118" cy="797507"/>
          </a:xfrm>
          <a:prstGeom prst="borderCallout1">
            <a:avLst>
              <a:gd name="adj1" fmla="val 53255"/>
              <a:gd name="adj2" fmla="val -3776"/>
              <a:gd name="adj3" fmla="val 196755"/>
              <a:gd name="adj4" fmla="val -66676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stays </a:t>
            </a:r>
            <a:b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 register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5" name="Legende mit Linie 1 185">
            <a:extLst>
              <a:ext uri="{FF2B5EF4-FFF2-40B4-BE49-F238E27FC236}">
                <a16:creationId xmlns:a16="http://schemas.microsoft.com/office/drawing/2014/main" xmlns="" id="{C6ECAF3C-CDFF-2840-B047-FB2F27F15D08}"/>
              </a:ext>
            </a:extLst>
          </p:cNvPr>
          <p:cNvSpPr/>
          <p:nvPr/>
        </p:nvSpPr>
        <p:spPr bwMode="auto">
          <a:xfrm>
            <a:off x="8581387" y="4757366"/>
            <a:ext cx="3610613" cy="797507"/>
          </a:xfrm>
          <a:prstGeom prst="borderCallout1">
            <a:avLst>
              <a:gd name="adj1" fmla="val -5548"/>
              <a:gd name="adj2" fmla="val 49127"/>
              <a:gd name="adj3" fmla="val -32777"/>
              <a:gd name="adj4" fmla="val 30083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A(,)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continuous access </a:t>
            </a:r>
            <a:br>
              <a:rPr lang="en-US" sz="2000" dirty="0">
                <a:solidFill>
                  <a:schemeClr val="bg1"/>
                </a:solidFill>
                <a:latin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 Spatial locality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6" name="Legende mit Linie 1 187">
            <a:extLst>
              <a:ext uri="{FF2B5EF4-FFF2-40B4-BE49-F238E27FC236}">
                <a16:creationId xmlns:a16="http://schemas.microsoft.com/office/drawing/2014/main" xmlns="" id="{E0E130CC-672A-CA4B-B827-83BED3C2B402}"/>
              </a:ext>
            </a:extLst>
          </p:cNvPr>
          <p:cNvSpPr/>
          <p:nvPr/>
        </p:nvSpPr>
        <p:spPr bwMode="auto">
          <a:xfrm>
            <a:off x="5867205" y="5769308"/>
            <a:ext cx="4913845" cy="726780"/>
          </a:xfrm>
          <a:prstGeom prst="borderCallout1">
            <a:avLst>
              <a:gd name="adj1" fmla="val 232"/>
              <a:gd name="adj2" fmla="val 51189"/>
              <a:gd name="adj3" fmla="val -176381"/>
              <a:gd name="adj4" fmla="val 3979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y(1:R)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is loaded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times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 Temporal locality for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C-1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 accesses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xmlns="" id="{B27E9B6B-D769-F046-BE14-94264076B32C}"/>
              </a:ext>
            </a:extLst>
          </p:cNvPr>
          <p:cNvGrpSpPr/>
          <p:nvPr/>
        </p:nvGrpSpPr>
        <p:grpSpPr>
          <a:xfrm>
            <a:off x="5761874" y="3345974"/>
            <a:ext cx="210663" cy="2348770"/>
            <a:chOff x="1873250" y="4114800"/>
            <a:chExt cx="198439" cy="1778000"/>
          </a:xfrm>
        </p:grpSpPr>
        <p:sp>
          <p:nvSpPr>
            <p:cNvPr id="178" name="Rectangle 91">
              <a:extLst>
                <a:ext uri="{FF2B5EF4-FFF2-40B4-BE49-F238E27FC236}">
                  <a16:creationId xmlns:a16="http://schemas.microsoft.com/office/drawing/2014/main" xmlns="" id="{1A5BEC8C-20F6-274D-AFFB-4986526E16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4114006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100">
              <a:extLst>
                <a:ext uri="{FF2B5EF4-FFF2-40B4-BE49-F238E27FC236}">
                  <a16:creationId xmlns:a16="http://schemas.microsoft.com/office/drawing/2014/main" xmlns="" id="{059857F4-697B-6840-9D15-265B21B214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0" y="4311650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Rectangle 109">
              <a:extLst>
                <a:ext uri="{FF2B5EF4-FFF2-40B4-BE49-F238E27FC236}">
                  <a16:creationId xmlns:a16="http://schemas.microsoft.com/office/drawing/2014/main" xmlns="" id="{3D586533-8173-5447-AE5B-DE3EE973C2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4509294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Rectangle 118">
              <a:extLst>
                <a:ext uri="{FF2B5EF4-FFF2-40B4-BE49-F238E27FC236}">
                  <a16:creationId xmlns:a16="http://schemas.microsoft.com/office/drawing/2014/main" xmlns="" id="{B678870D-2DC6-5E4E-8022-31CD0AE69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1" y="4706938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Rectangle 127">
              <a:extLst>
                <a:ext uri="{FF2B5EF4-FFF2-40B4-BE49-F238E27FC236}">
                  <a16:creationId xmlns:a16="http://schemas.microsoft.com/office/drawing/2014/main" xmlns="" id="{F07C0121-3EDA-454B-9E92-10A49B90D8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4904581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Rectangle 136">
              <a:extLst>
                <a:ext uri="{FF2B5EF4-FFF2-40B4-BE49-F238E27FC236}">
                  <a16:creationId xmlns:a16="http://schemas.microsoft.com/office/drawing/2014/main" xmlns="" id="{ADEFAAD0-A5F9-7048-8B37-E64C966381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0" y="5102225"/>
              <a:ext cx="198438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Rectangle 145">
              <a:extLst>
                <a:ext uri="{FF2B5EF4-FFF2-40B4-BE49-F238E27FC236}">
                  <a16:creationId xmlns:a16="http://schemas.microsoft.com/office/drawing/2014/main" xmlns="" id="{97B62497-0E77-4349-98C3-1F396DBC35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5299869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Rectangle 154">
              <a:extLst>
                <a:ext uri="{FF2B5EF4-FFF2-40B4-BE49-F238E27FC236}">
                  <a16:creationId xmlns:a16="http://schemas.microsoft.com/office/drawing/2014/main" xmlns="" id="{8A2BAB43-74AD-4043-9BFF-A03A6FBF16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3251" y="5497513"/>
              <a:ext cx="198437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Rectangle 163">
              <a:extLst>
                <a:ext uri="{FF2B5EF4-FFF2-40B4-BE49-F238E27FC236}">
                  <a16:creationId xmlns:a16="http://schemas.microsoft.com/office/drawing/2014/main" xmlns="" id="{3B821B3D-8C6E-124A-AD2A-72D11C8E84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4044" y="5695156"/>
              <a:ext cx="196850" cy="1984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204">
              <a:extLst>
                <a:ext uri="{FF2B5EF4-FFF2-40B4-BE49-F238E27FC236}">
                  <a16:creationId xmlns:a16="http://schemas.microsoft.com/office/drawing/2014/main" xmlns="" id="{04309AC8-04A4-1842-8ABE-B9D77069AB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79589" y="44116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14">
              <a:extLst>
                <a:ext uri="{FF2B5EF4-FFF2-40B4-BE49-F238E27FC236}">
                  <a16:creationId xmlns:a16="http://schemas.microsoft.com/office/drawing/2014/main" xmlns="" id="{8957FDF6-35AC-2F42-94CF-F25C4C556E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79589" y="501491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24">
              <a:extLst>
                <a:ext uri="{FF2B5EF4-FFF2-40B4-BE49-F238E27FC236}">
                  <a16:creationId xmlns:a16="http://schemas.microsoft.com/office/drawing/2014/main" xmlns="" id="{D320C94A-D678-304B-8C91-9F2D1B273C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79589" y="5605463"/>
              <a:ext cx="4000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0" name="Gerade Verbindung mit Pfeil 189">
            <a:extLst>
              <a:ext uri="{FF2B5EF4-FFF2-40B4-BE49-F238E27FC236}">
                <a16:creationId xmlns:a16="http://schemas.microsoft.com/office/drawing/2014/main" xmlns="" id="{44E28B59-CED3-9847-9C16-250FDE822E9A}"/>
              </a:ext>
            </a:extLst>
          </p:cNvPr>
          <p:cNvCxnSpPr>
            <a:cxnSpLocks/>
            <a:stCxn id="178" idx="1"/>
          </p:cNvCxnSpPr>
          <p:nvPr/>
        </p:nvCxnSpPr>
        <p:spPr bwMode="auto">
          <a:xfrm>
            <a:off x="5867205" y="3345974"/>
            <a:ext cx="0" cy="2653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5" name="Gerade Verbindung mit Pfeil 194">
            <a:extLst>
              <a:ext uri="{FF2B5EF4-FFF2-40B4-BE49-F238E27FC236}">
                <a16:creationId xmlns:a16="http://schemas.microsoft.com/office/drawing/2014/main" xmlns="" id="{62895017-2D8C-DA45-9262-309B06A45D8F}"/>
              </a:ext>
            </a:extLst>
          </p:cNvPr>
          <p:cNvCxnSpPr>
            <a:cxnSpLocks/>
          </p:cNvCxnSpPr>
          <p:nvPr/>
        </p:nvCxnSpPr>
        <p:spPr bwMode="auto">
          <a:xfrm>
            <a:off x="5867205" y="3611301"/>
            <a:ext cx="0" cy="2400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xmlns="" id="{317D0DA2-F0A3-3347-9443-C8FC2EBEABA7}"/>
              </a:ext>
            </a:extLst>
          </p:cNvPr>
          <p:cNvCxnSpPr>
            <a:cxnSpLocks/>
            <a:endCxn id="180" idx="3"/>
          </p:cNvCxnSpPr>
          <p:nvPr/>
        </p:nvCxnSpPr>
        <p:spPr bwMode="auto">
          <a:xfrm>
            <a:off x="5867205" y="3851315"/>
            <a:ext cx="0" cy="2768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3" name="Gerade Verbindung mit Pfeil 202">
            <a:extLst>
              <a:ext uri="{FF2B5EF4-FFF2-40B4-BE49-F238E27FC236}">
                <a16:creationId xmlns:a16="http://schemas.microsoft.com/office/drawing/2014/main" xmlns="" id="{9BEA7E38-1871-9F45-9853-ABD2E330AB76}"/>
              </a:ext>
            </a:extLst>
          </p:cNvPr>
          <p:cNvCxnSpPr>
            <a:cxnSpLocks/>
            <a:stCxn id="147" idx="1"/>
            <a:endCxn id="155" idx="3"/>
          </p:cNvCxnSpPr>
          <p:nvPr/>
        </p:nvCxnSpPr>
        <p:spPr bwMode="auto">
          <a:xfrm>
            <a:off x="2403419" y="3349583"/>
            <a:ext cx="0" cy="23144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703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6404929B-BFB8-DB4F-8D86-4279BC27DB4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xmlns="" id="{079B2383-6B40-CF4F-B074-7B826E9FE58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Cache management</a:t>
            </a:r>
          </a:p>
        </p:txBody>
      </p:sp>
    </p:spTree>
    <p:extLst>
      <p:ext uri="{BB962C8B-B14F-4D97-AF65-F5344CB8AC3E}">
        <p14:creationId xmlns:p14="http://schemas.microsoft.com/office/powerpoint/2010/main" val="195113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D3C6A448-DB8A-3247-AEA8-47BDF86A7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66" b="1" dirty="0">
                <a:solidFill>
                  <a:schemeClr val="bg1"/>
                </a:solidFill>
              </a:rPr>
              <a:t>Pairing of memory addresses with cache locations</a:t>
            </a:r>
          </a:p>
          <a:p>
            <a:r>
              <a:rPr lang="en-US" sz="2466" b="1" dirty="0">
                <a:solidFill>
                  <a:schemeClr val="bg1"/>
                </a:solidFill>
              </a:rPr>
              <a:t>Where is the CL to given memory addressed</a:t>
            </a:r>
            <a:br>
              <a:rPr lang="en-US" sz="2466" b="1" dirty="0">
                <a:solidFill>
                  <a:schemeClr val="bg1"/>
                </a:solidFill>
              </a:rPr>
            </a:br>
            <a:r>
              <a:rPr lang="en-US" sz="2466" b="1" dirty="0">
                <a:solidFill>
                  <a:schemeClr val="bg1"/>
                </a:solidFill>
              </a:rPr>
              <a:t>placed in the cache?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Simplest strategy: Directly Mapped caches, </a:t>
            </a:r>
            <a:br>
              <a:rPr lang="en-US" sz="2400" dirty="0"/>
            </a:br>
            <a:r>
              <a:rPr lang="en-US" sz="2400" dirty="0"/>
              <a:t>e.g. if cache size is 1 MB choose “lowest” 20 bits of memory address</a:t>
            </a:r>
          </a:p>
          <a:p>
            <a:r>
              <a:rPr lang="en-US" sz="2400" dirty="0"/>
              <a:t>Mapping substantially impacts the flexibility of replacement strategies  </a:t>
            </a:r>
            <a:r>
              <a:rPr lang="en-US" sz="2400" dirty="0">
                <a:sym typeface="Wingdings" pitchFamily="2" charset="2"/>
              </a:rPr>
              <a:t> Reduces the potential set of evict/replace locations</a:t>
            </a:r>
          </a:p>
          <a:p>
            <a:r>
              <a:rPr lang="en-US" sz="2400" dirty="0"/>
              <a:t>May incur additional data transfer (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cache thrashing) !</a:t>
            </a:r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07BEE8E8-9B2B-E14A-959C-5C17A254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Mapping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8A0B8C-65E7-8146-827F-C086175E3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897" y="2486625"/>
            <a:ext cx="3273086" cy="1152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r" eaLnBrk="1" hangingPunct="1"/>
            <a:endParaRPr lang="en-US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67536B-AFE1-6B4C-9021-7D49AE44D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126" y="1379460"/>
            <a:ext cx="2151857" cy="82595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algn="r" eaLnBrk="1" hangingPunct="1"/>
            <a:endParaRPr lang="en-US" sz="14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2B8A9D8-DEE6-7343-AD31-42786AD52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595" y="2584090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CL 0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F40D867-BC91-E74C-9B99-F643E6E8F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902" y="2580496"/>
            <a:ext cx="930956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CL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6D7A8AF4-CBD2-3E4A-A4DB-3C88B3FD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126" y="606581"/>
            <a:ext cx="2151857" cy="57853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4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F98B7B19-058F-A144-B1EE-B120B40E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2759" y="2580495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CL 2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C8B3EBB7-0AAF-0347-A570-45F0D03A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2597" y="1436519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BD76B21D-DDBD-374C-8CE8-F0A90230F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532" y="1436518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9D6FA42-C10D-BE42-964B-23201116C6E6}"/>
              </a:ext>
            </a:extLst>
          </p:cNvPr>
          <p:cNvSpPr txBox="1"/>
          <p:nvPr/>
        </p:nvSpPr>
        <p:spPr>
          <a:xfrm>
            <a:off x="7250107" y="2752223"/>
            <a:ext cx="14369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2D9A"/>
                </a:solidFill>
                <a:latin typeface="Tahoma" pitchFamily="34" charset="0"/>
              </a:rPr>
              <a:t>Memory </a:t>
            </a:r>
            <a:r>
              <a:rPr lang="en-US" sz="1600" dirty="0">
                <a:solidFill>
                  <a:srgbClr val="002D9A"/>
                </a:solidFill>
                <a:latin typeface="Tahoma" pitchFamily="34" charset="0"/>
              </a:rPr>
              <a:t>(~10</a:t>
            </a:r>
            <a:r>
              <a:rPr lang="en-US" sz="1600" baseline="30000" dirty="0">
                <a:solidFill>
                  <a:srgbClr val="002D9A"/>
                </a:solidFill>
                <a:latin typeface="Tahoma" pitchFamily="34" charset="0"/>
              </a:rPr>
              <a:t>9</a:t>
            </a:r>
            <a:r>
              <a:rPr lang="en-US" sz="1600" dirty="0">
                <a:solidFill>
                  <a:srgbClr val="002D9A"/>
                </a:solidFill>
                <a:latin typeface="Tahoma" pitchFamily="34" charset="0"/>
              </a:rPr>
              <a:t> Byte)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513853BC-2799-1743-A549-5A986282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77" y="2834464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CL 3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2A414DD4-42E0-1741-8511-1CE42C24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784" y="2830870"/>
            <a:ext cx="930956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7BC4B860-00A1-A946-AEA1-16C061FBA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641" y="2830869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18794296-B465-6F44-A528-2A229F73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77" y="3093696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0E79B7F7-54C8-914B-9AB5-942444FE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784" y="3090102"/>
            <a:ext cx="930956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37CC0136-08E8-C246-92AF-14E2A51C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641" y="3090101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826516ED-90D7-CB4D-A1A6-51BB1624E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73" y="3354956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01D0134E-D7E5-0B40-996A-6E84571D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7780" y="3351362"/>
            <a:ext cx="930956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57264A8D-29A5-4D42-9F60-11584670C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52" y="3351361"/>
            <a:ext cx="932315" cy="2064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0800" bIns="10800" anchor="ctr">
            <a:spAutoFit/>
          </a:bodyPr>
          <a:lstStyle/>
          <a:p>
            <a:pPr algn="ctr" eaLnBrk="1" hangingPunct="1"/>
            <a:r>
              <a:rPr lang="en-US" sz="1200" dirty="0">
                <a:solidFill>
                  <a:srgbClr val="002D9A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469DA8EA-BEAF-B349-BDB8-34564039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3479" y="1708665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E7628351-2212-8049-9746-324CBE5FA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414" y="1708664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E6D7D43C-8A61-C541-8DF0-069665C51931}"/>
              </a:ext>
            </a:extLst>
          </p:cNvPr>
          <p:cNvSpPr txBox="1"/>
          <p:nvPr/>
        </p:nvSpPr>
        <p:spPr>
          <a:xfrm>
            <a:off x="8339355" y="1495121"/>
            <a:ext cx="1436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02D9A"/>
                </a:solidFill>
                <a:latin typeface="Tahoma" pitchFamily="34" charset="0"/>
              </a:rPr>
              <a:t>L2 Cache </a:t>
            </a:r>
            <a:r>
              <a:rPr lang="en-US" sz="1400" dirty="0">
                <a:solidFill>
                  <a:srgbClr val="002D9A"/>
                </a:solidFill>
                <a:latin typeface="Tahoma" pitchFamily="34" charset="0"/>
              </a:rPr>
              <a:t>(~10</a:t>
            </a:r>
            <a:r>
              <a:rPr lang="en-US" sz="1400" baseline="30000" dirty="0">
                <a:solidFill>
                  <a:srgbClr val="002D9A"/>
                </a:solidFill>
                <a:latin typeface="Tahoma" pitchFamily="34" charset="0"/>
              </a:rPr>
              <a:t>6</a:t>
            </a:r>
            <a:r>
              <a:rPr lang="en-US" sz="1400" dirty="0">
                <a:solidFill>
                  <a:srgbClr val="002D9A"/>
                </a:solidFill>
                <a:latin typeface="Tahoma" pitchFamily="34" charset="0"/>
              </a:rPr>
              <a:t> Byte)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3ECA90E4-EA76-2849-8F3F-F7069B5A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2596" y="1956089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71EA5605-3EC2-1D47-8346-B93E3BA2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531" y="1956088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8E0EDE58-3D7E-1148-868A-21D833D0EDB2}"/>
              </a:ext>
            </a:extLst>
          </p:cNvPr>
          <p:cNvSpPr txBox="1"/>
          <p:nvPr/>
        </p:nvSpPr>
        <p:spPr>
          <a:xfrm>
            <a:off x="8372683" y="670315"/>
            <a:ext cx="1436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002D9A"/>
                </a:solidFill>
                <a:latin typeface="Tahoma" pitchFamily="34" charset="0"/>
              </a:rPr>
              <a:t>L1 Cache </a:t>
            </a:r>
            <a:r>
              <a:rPr lang="en-US" sz="1400" dirty="0">
                <a:solidFill>
                  <a:srgbClr val="002D9A"/>
                </a:solidFill>
                <a:latin typeface="Tahoma" pitchFamily="34" charset="0"/>
              </a:rPr>
              <a:t>(~10</a:t>
            </a:r>
            <a:r>
              <a:rPr lang="en-US" sz="1400" baseline="30000" dirty="0">
                <a:solidFill>
                  <a:srgbClr val="002D9A"/>
                </a:solidFill>
                <a:latin typeface="Tahoma" pitchFamily="34" charset="0"/>
              </a:rPr>
              <a:t>3</a:t>
            </a:r>
            <a:r>
              <a:rPr lang="en-US" sz="1400" dirty="0">
                <a:solidFill>
                  <a:srgbClr val="002D9A"/>
                </a:solidFill>
                <a:latin typeface="Tahoma" pitchFamily="34" charset="0"/>
              </a:rPr>
              <a:t> Byte)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xmlns="" id="{E57F6B26-AFE5-7941-98A5-DF455BE0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057" y="792609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xmlns="" id="{E26BDCD4-0204-6B4A-BD18-7947504CE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4992" y="792608"/>
            <a:ext cx="932315" cy="206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tIns="10800" bIns="10800" anchor="ctr">
            <a:spAutoFit/>
          </a:bodyPr>
          <a:lstStyle/>
          <a:p>
            <a:pPr algn="ctr" eaLnBrk="1" hangingPunct="1"/>
            <a:endParaRPr lang="en-US" sz="1200" dirty="0">
              <a:solidFill>
                <a:srgbClr val="002D9A"/>
              </a:solidFill>
              <a:latin typeface="Tahoma" pitchFamily="34" charset="0"/>
            </a:endParaRPr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xmlns="" id="{8D31672A-DA02-2C45-B5CF-3CEF112CB0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34438" y="1539757"/>
            <a:ext cx="2" cy="10464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xmlns="" id="{642F9C7D-1B8D-E64C-859E-B10D043435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752" y="1539756"/>
            <a:ext cx="1014686" cy="10407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xmlns="" id="{4FBA5035-429B-134E-842E-90389F9E0E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7236" y="943553"/>
            <a:ext cx="7204" cy="59620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xmlns="" id="{90C5C679-0801-BE47-AD6C-4921E6927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3898" y="1282107"/>
            <a:ext cx="468312" cy="309563"/>
          </a:xfrm>
          <a:prstGeom prst="lightningBolt">
            <a:avLst/>
          </a:prstGeom>
          <a:solidFill>
            <a:srgbClr val="D8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6" name="AutoShape 13">
            <a:extLst>
              <a:ext uri="{FF2B5EF4-FFF2-40B4-BE49-F238E27FC236}">
                <a16:creationId xmlns:a16="http://schemas.microsoft.com/office/drawing/2014/main" xmlns="" id="{5DDA4A91-4166-F848-99F0-5CD2C5FC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902" y="637827"/>
            <a:ext cx="468312" cy="309563"/>
          </a:xfrm>
          <a:prstGeom prst="lightningBolt">
            <a:avLst/>
          </a:prstGeom>
          <a:solidFill>
            <a:srgbClr val="D8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xmlns="" id="{2B8299AA-881F-0A46-AF3B-B98957F8D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1096" y="1811902"/>
            <a:ext cx="0" cy="7685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8" name="Line 12">
            <a:extLst>
              <a:ext uri="{FF2B5EF4-FFF2-40B4-BE49-F238E27FC236}">
                <a16:creationId xmlns:a16="http://schemas.microsoft.com/office/drawing/2014/main" xmlns="" id="{3C605730-F69C-BD4C-B3DD-0EBCBB57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28912" y="947390"/>
            <a:ext cx="10886" cy="8645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1B684CDB-5779-6E43-8CE6-DD0D86351444}"/>
              </a:ext>
            </a:extLst>
          </p:cNvPr>
          <p:cNvSpPr txBox="1"/>
          <p:nvPr/>
        </p:nvSpPr>
        <p:spPr>
          <a:xfrm>
            <a:off x="498526" y="2969740"/>
            <a:ext cx="567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Memory address 32 Bit: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011100100000 11110100111110 001111  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FB0AD185-1FDE-F94A-8CD5-DFF8B7DF838F}"/>
              </a:ext>
            </a:extLst>
          </p:cNvPr>
          <p:cNvSpPr/>
          <p:nvPr/>
        </p:nvSpPr>
        <p:spPr bwMode="auto">
          <a:xfrm>
            <a:off x="2569413" y="3303774"/>
            <a:ext cx="2612572" cy="317562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xmlns="" id="{C5F7EF9C-88A9-3041-959D-3D1143A9C65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92860" y="3557838"/>
            <a:ext cx="1040914" cy="699291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373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9749F2F5-204A-9846-987F-E365D0E16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Set-associative cache: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FF3300"/>
                </a:solidFill>
              </a:rPr>
              <a:t>m-way</a:t>
            </a:r>
            <a:r>
              <a:rPr lang="en-US" sz="2200" dirty="0"/>
              <a:t> associative cache of </a:t>
            </a:r>
            <a:r>
              <a:rPr lang="en-US" sz="2200" dirty="0">
                <a:solidFill>
                  <a:srgbClr val="FF3300"/>
                </a:solidFill>
              </a:rPr>
              <a:t>size m x n</a:t>
            </a:r>
            <a:r>
              <a:rPr lang="en-US" sz="2200" dirty="0"/>
              <a:t>: each memory location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i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/>
              <a:t>can be mapped to the </a:t>
            </a:r>
            <a:r>
              <a:rPr lang="en-US" sz="2200" dirty="0">
                <a:solidFill>
                  <a:srgbClr val="FF3300"/>
                </a:solidFill>
              </a:rPr>
              <a:t>m</a:t>
            </a:r>
            <a:r>
              <a:rPr lang="en-US" sz="2200" dirty="0"/>
              <a:t> cache locations (“ways”) </a:t>
            </a:r>
            <a:r>
              <a:rPr lang="en-US" sz="2200" dirty="0">
                <a:solidFill>
                  <a:srgbClr val="FF3300"/>
                </a:solidFill>
              </a:rPr>
              <a:t>j*</a:t>
            </a:r>
            <a:r>
              <a:rPr lang="en-US" sz="2200" dirty="0" err="1">
                <a:solidFill>
                  <a:srgbClr val="FF3300"/>
                </a:solidFill>
              </a:rPr>
              <a:t>n+mod</a:t>
            </a:r>
            <a:r>
              <a:rPr lang="en-US" sz="2200" dirty="0">
                <a:solidFill>
                  <a:srgbClr val="FF3300"/>
                </a:solidFill>
              </a:rPr>
              <a:t>(</a:t>
            </a:r>
            <a:r>
              <a:rPr lang="en-US" sz="2200" dirty="0" err="1">
                <a:solidFill>
                  <a:srgbClr val="FF3300"/>
                </a:solidFill>
              </a:rPr>
              <a:t>i,n</a:t>
            </a:r>
            <a:r>
              <a:rPr lang="en-US" sz="2200" dirty="0">
                <a:solidFill>
                  <a:srgbClr val="FF3300"/>
                </a:solidFill>
              </a:rPr>
              <a:t>), j=0..m-1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/>
              <a:t>E.g.: 2-way set associative cache of size 256 </a:t>
            </a:r>
            <a:r>
              <a:rPr lang="en-US" sz="2200" dirty="0" err="1"/>
              <a:t>KBytes</a:t>
            </a:r>
            <a:r>
              <a:rPr lang="en-US" sz="2200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47675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z="2200" dirty="0">
                <a:solidFill>
                  <a:srgbClr val="C00000"/>
                </a:solidFill>
              </a:rPr>
              <a:t>Number of sets</a:t>
            </a:r>
            <a:r>
              <a:rPr lang="en-US" sz="2200" dirty="0"/>
              <a:t>: 256 KB/ </a:t>
            </a:r>
            <a:r>
              <a:rPr lang="en-US" sz="2200" dirty="0">
                <a:solidFill>
                  <a:srgbClr val="008000"/>
                </a:solidFill>
              </a:rPr>
              <a:t>64 Byte </a:t>
            </a:r>
            <a:r>
              <a:rPr lang="en-US" sz="2200" dirty="0"/>
              <a:t>/</a:t>
            </a:r>
            <a:r>
              <a:rPr lang="en-US" sz="2200" dirty="0">
                <a:solidFill>
                  <a:schemeClr val="bg2"/>
                </a:solidFill>
              </a:rPr>
              <a:t>2</a:t>
            </a:r>
            <a:r>
              <a:rPr lang="en-US" sz="2200" dirty="0"/>
              <a:t> = </a:t>
            </a:r>
            <a:r>
              <a:rPr lang="en-US" sz="2200" dirty="0">
                <a:solidFill>
                  <a:srgbClr val="C00000"/>
                </a:solidFill>
              </a:rPr>
              <a:t>2048</a:t>
            </a:r>
          </a:p>
          <a:p>
            <a:pPr lvl="1"/>
            <a:r>
              <a:rPr lang="en-US" sz="2200" dirty="0"/>
              <a:t>Memory address (32 Bit):	011100100000111 10100111110 001111  </a:t>
            </a:r>
          </a:p>
          <a:p>
            <a:r>
              <a:rPr lang="en-US" sz="2400" dirty="0"/>
              <a:t>Modern processors: 4-way to 48-way associative caches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0D53A8C-718D-DD40-8EFD-50CED9A5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Mapping – Associative Caches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xmlns="" id="{1E3D2183-39C6-504F-BFBE-171096373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078501"/>
              </p:ext>
            </p:extLst>
          </p:nvPr>
        </p:nvGraphicFramePr>
        <p:xfrm>
          <a:off x="3375092" y="3460715"/>
          <a:ext cx="8023372" cy="1166813"/>
        </p:xfrm>
        <a:graphic>
          <a:graphicData uri="http://schemas.openxmlformats.org/drawingml/2006/table">
            <a:tbl>
              <a:tblPr/>
              <a:tblGrid>
                <a:gridCol w="1146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1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D9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D9A"/>
                          </a:solidFill>
                          <a:effectLst/>
                          <a:latin typeface="Arial" charset="0"/>
                        </a:rPr>
                        <a:t>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D9A"/>
                          </a:solidFill>
                          <a:effectLst/>
                          <a:latin typeface="Arial" charset="0"/>
                        </a:rPr>
                        <a:t>128 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12D9A"/>
                          </a:solidFill>
                          <a:effectLst/>
                          <a:latin typeface="Arial" charset="0"/>
                        </a:rPr>
                        <a:t>128KB+1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</a:t>
                      </a:r>
                      <a:r>
                        <a:rPr kumimoji="0" lang="en-GB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CacheLine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2D9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66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2D9A"/>
                          </a:solidFill>
                          <a:effectLst/>
                          <a:latin typeface="Arial" charset="0"/>
                        </a:rPr>
                        <a:t>256 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BF7536AB-3EDF-234D-AEA4-8BAA64061522}"/>
              </a:ext>
            </a:extLst>
          </p:cNvPr>
          <p:cNvSpPr txBox="1"/>
          <p:nvPr/>
        </p:nvSpPr>
        <p:spPr>
          <a:xfrm>
            <a:off x="7715317" y="4757760"/>
            <a:ext cx="7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“Set” 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C5D5C126-65A6-674F-87F5-97A42BF7F351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 flipV="1">
            <a:off x="7453023" y="4725996"/>
            <a:ext cx="262294" cy="21643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01C87DB7-C1D8-7445-8276-9AD27B7390C7}"/>
              </a:ext>
            </a:extLst>
          </p:cNvPr>
          <p:cNvSpPr/>
          <p:nvPr/>
        </p:nvSpPr>
        <p:spPr bwMode="auto">
          <a:xfrm>
            <a:off x="6741746" y="3320149"/>
            <a:ext cx="1288473" cy="1402773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8DBC3920-973A-A74D-AED2-C3BF776C68A1}"/>
              </a:ext>
            </a:extLst>
          </p:cNvPr>
          <p:cNvSpPr/>
          <p:nvPr/>
        </p:nvSpPr>
        <p:spPr bwMode="auto">
          <a:xfrm>
            <a:off x="3271183" y="3372104"/>
            <a:ext cx="8302336" cy="701386"/>
          </a:xfrm>
          <a:prstGeom prst="rect">
            <a:avLst/>
          </a:pr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3810F80F-0A85-3F46-85CC-9CF2CE6223FF}"/>
              </a:ext>
            </a:extLst>
          </p:cNvPr>
          <p:cNvSpPr txBox="1"/>
          <p:nvPr/>
        </p:nvSpPr>
        <p:spPr>
          <a:xfrm>
            <a:off x="2346391" y="3460715"/>
            <a:ext cx="92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“Way”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929FE983-6D97-E249-956A-AD48FFF6D5B0}"/>
              </a:ext>
            </a:extLst>
          </p:cNvPr>
          <p:cNvCxnSpPr>
            <a:endCxn id="8" idx="1"/>
          </p:cNvCxnSpPr>
          <p:nvPr/>
        </p:nvCxnSpPr>
        <p:spPr bwMode="auto">
          <a:xfrm>
            <a:off x="3063365" y="3645381"/>
            <a:ext cx="207818" cy="77416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D3FF77C5-712F-A240-BF29-EEE1E8744B53}"/>
              </a:ext>
            </a:extLst>
          </p:cNvPr>
          <p:cNvSpPr/>
          <p:nvPr/>
        </p:nvSpPr>
        <p:spPr bwMode="auto">
          <a:xfrm>
            <a:off x="9238180" y="5139566"/>
            <a:ext cx="1147010" cy="367219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B2AA6DC-0B86-9A48-8D3E-7046E555B447}"/>
              </a:ext>
            </a:extLst>
          </p:cNvPr>
          <p:cNvSpPr txBox="1"/>
          <p:nvPr/>
        </p:nvSpPr>
        <p:spPr>
          <a:xfrm>
            <a:off x="9855769" y="4585527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D9A"/>
                </a:solidFill>
                <a:latin typeface="Arial" charset="0"/>
              </a:rPr>
              <a:t>Address within cache line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xmlns="" id="{8D770112-08DB-044E-84F5-27F686A8EBB1}"/>
              </a:ext>
            </a:extLst>
          </p:cNvPr>
          <p:cNvCxnSpPr>
            <a:cxnSpLocks/>
            <a:endCxn id="11" idx="3"/>
          </p:cNvCxnSpPr>
          <p:nvPr/>
        </p:nvCxnSpPr>
        <p:spPr bwMode="auto">
          <a:xfrm flipH="1">
            <a:off x="10385190" y="4942426"/>
            <a:ext cx="273294" cy="38075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A6C54EE3-FF84-744E-AF8A-C9CE58FEA2E6}"/>
              </a:ext>
            </a:extLst>
          </p:cNvPr>
          <p:cNvSpPr/>
          <p:nvPr/>
        </p:nvSpPr>
        <p:spPr bwMode="auto">
          <a:xfrm>
            <a:off x="7660257" y="5139566"/>
            <a:ext cx="1577923" cy="367219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84A9F23A-5380-544E-9A3E-B077CF57BC13}"/>
              </a:ext>
            </a:extLst>
          </p:cNvPr>
          <p:cNvCxnSpPr>
            <a:cxnSpLocks/>
            <a:endCxn id="14" idx="0"/>
          </p:cNvCxnSpPr>
          <p:nvPr/>
        </p:nvCxnSpPr>
        <p:spPr bwMode="auto">
          <a:xfrm>
            <a:off x="8252897" y="4942426"/>
            <a:ext cx="196322" cy="19714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114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06BD36E2-C13A-534B-AE16-EB637210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many memory locations are used that are mapped to the </a:t>
            </a:r>
            <a:r>
              <a:rPr lang="en-US" sz="2400" dirty="0">
                <a:solidFill>
                  <a:srgbClr val="C00000"/>
                </a:solidFill>
              </a:rPr>
              <a:t>same set</a:t>
            </a:r>
            <a:r>
              <a:rPr lang="en-US" sz="2400" dirty="0"/>
              <a:t>, cache reuse can be very limited even with m-way associative caches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Warning:</a:t>
            </a:r>
            <a:r>
              <a:rPr lang="en-US" sz="2400" dirty="0"/>
              <a:t> Using powers of 2 in the leading array dimensions of multi-dimensional arrays should be avoided!  (Cache Thrashing)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cache / m-ways are full and new data comes in from main memory, data in cache (full cache line) must be </a:t>
            </a:r>
            <a:r>
              <a:rPr lang="en-US" sz="2400" dirty="0">
                <a:solidFill>
                  <a:srgbClr val="C00000"/>
                </a:solidFill>
              </a:rPr>
              <a:t>invalidated or written back</a:t>
            </a:r>
            <a:r>
              <a:rPr lang="en-US" sz="2400" dirty="0"/>
              <a:t> to main memory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Ensure spatial and temporal data locality for data access</a:t>
            </a:r>
            <a:r>
              <a:rPr lang="en-US" sz="2400" dirty="0">
                <a:solidFill>
                  <a:srgbClr val="FF0000"/>
                </a:solidFill>
              </a:rPr>
              <a:t>! </a:t>
            </a:r>
          </a:p>
          <a:p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AE052F63-0709-D041-AAC1-4350691D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Mapping – Cache Thrashing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EA46C7FA-91DC-7C4B-91A1-154B6DA7D9AA}"/>
              </a:ext>
            </a:extLst>
          </p:cNvPr>
          <p:cNvSpPr txBox="1"/>
          <p:nvPr/>
        </p:nvSpPr>
        <p:spPr>
          <a:xfrm>
            <a:off x="1471586" y="3476426"/>
            <a:ext cx="466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Arial" charset="0"/>
              </a:rPr>
              <a:t>011100100000111 10100111110 001111 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95BCD2F3-0139-8340-AC83-19C828C05DB5}"/>
              </a:ext>
            </a:extLst>
          </p:cNvPr>
          <p:cNvSpPr/>
          <p:nvPr/>
        </p:nvSpPr>
        <p:spPr bwMode="auto">
          <a:xfrm>
            <a:off x="5307999" y="3531205"/>
            <a:ext cx="713653" cy="259773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08189513-E39E-0849-B2D1-26DEE7DF3262}"/>
              </a:ext>
            </a:extLst>
          </p:cNvPr>
          <p:cNvSpPr/>
          <p:nvPr/>
        </p:nvSpPr>
        <p:spPr bwMode="auto">
          <a:xfrm>
            <a:off x="3951549" y="3524700"/>
            <a:ext cx="1299465" cy="266277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4A94DA70-8B88-8E4B-86CD-BB264E5957A6}"/>
              </a:ext>
            </a:extLst>
          </p:cNvPr>
          <p:cNvSpPr txBox="1"/>
          <p:nvPr/>
        </p:nvSpPr>
        <p:spPr>
          <a:xfrm>
            <a:off x="1440413" y="3758711"/>
            <a:ext cx="479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Arial" charset="0"/>
              </a:rPr>
              <a:t>011100100001000 10100111110 001111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38863563-29C9-CF47-92BF-241BDA1DDF8C}"/>
              </a:ext>
            </a:extLst>
          </p:cNvPr>
          <p:cNvSpPr/>
          <p:nvPr/>
        </p:nvSpPr>
        <p:spPr bwMode="auto">
          <a:xfrm>
            <a:off x="5307999" y="3813490"/>
            <a:ext cx="713653" cy="259773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B386A18E-20D2-E146-9C93-149C97F16F83}"/>
              </a:ext>
            </a:extLst>
          </p:cNvPr>
          <p:cNvSpPr/>
          <p:nvPr/>
        </p:nvSpPr>
        <p:spPr bwMode="auto">
          <a:xfrm>
            <a:off x="3955014" y="3813489"/>
            <a:ext cx="1296000" cy="259773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3CD83FBA-6C89-9A45-8060-FC7993D7BA05}"/>
              </a:ext>
            </a:extLst>
          </p:cNvPr>
          <p:cNvSpPr txBox="1"/>
          <p:nvPr/>
        </p:nvSpPr>
        <p:spPr>
          <a:xfrm>
            <a:off x="1436948" y="4013293"/>
            <a:ext cx="479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  <a:latin typeface="Arial" charset="0"/>
              </a:rPr>
              <a:t>011100100001001 10100111110 001111 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A3A255F2-0E2D-BE4E-B9DE-0FB9BCE841EC}"/>
              </a:ext>
            </a:extLst>
          </p:cNvPr>
          <p:cNvSpPr/>
          <p:nvPr/>
        </p:nvSpPr>
        <p:spPr bwMode="auto">
          <a:xfrm>
            <a:off x="5304534" y="4068072"/>
            <a:ext cx="713653" cy="259773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BA787DE3-E8B2-0A4B-8B8A-62362569C2ED}"/>
              </a:ext>
            </a:extLst>
          </p:cNvPr>
          <p:cNvSpPr/>
          <p:nvPr/>
        </p:nvSpPr>
        <p:spPr bwMode="auto">
          <a:xfrm>
            <a:off x="3951549" y="4068071"/>
            <a:ext cx="1296000" cy="259773"/>
          </a:xfrm>
          <a:prstGeom prst="rect">
            <a:avLst/>
          </a:prstGeom>
          <a:solidFill>
            <a:srgbClr val="FFC000">
              <a:alpha val="40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E5A4B75-2594-F64E-A91A-1E3189B6D25B}"/>
              </a:ext>
            </a:extLst>
          </p:cNvPr>
          <p:cNvSpPr txBox="1"/>
          <p:nvPr/>
        </p:nvSpPr>
        <p:spPr>
          <a:xfrm>
            <a:off x="7403714" y="3729517"/>
            <a:ext cx="399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precision A(16384,16384)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8581B1DB-96A3-8D42-BBB0-00F71FBBEEB4}"/>
              </a:ext>
            </a:extLst>
          </p:cNvPr>
          <p:cNvSpPr txBox="1"/>
          <p:nvPr/>
        </p:nvSpPr>
        <p:spPr>
          <a:xfrm>
            <a:off x="6029733" y="3497024"/>
            <a:ext cx="399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A(1,1)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816942A-96A1-EC49-9EC6-25278A681377}"/>
              </a:ext>
            </a:extLst>
          </p:cNvPr>
          <p:cNvSpPr txBox="1"/>
          <p:nvPr/>
        </p:nvSpPr>
        <p:spPr>
          <a:xfrm>
            <a:off x="6026268" y="3774116"/>
            <a:ext cx="399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A(1,2)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26563D06-B6D4-384B-A8C6-0B2E3B8E41A7}"/>
              </a:ext>
            </a:extLst>
          </p:cNvPr>
          <p:cNvSpPr txBox="1"/>
          <p:nvPr/>
        </p:nvSpPr>
        <p:spPr>
          <a:xfrm>
            <a:off x="6026268" y="4023500"/>
            <a:ext cx="399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A(1,3)</a:t>
            </a:r>
          </a:p>
        </p:txBody>
      </p:sp>
    </p:spTree>
    <p:extLst>
      <p:ext uri="{BB962C8B-B14F-4D97-AF65-F5344CB8AC3E}">
        <p14:creationId xmlns:p14="http://schemas.microsoft.com/office/powerpoint/2010/main" val="372676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7027998-1E4B-2C40-A093-2BFDAF9E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bottleneck reloaded</a:t>
            </a:r>
            <a:br>
              <a:rPr lang="en-US" dirty="0"/>
            </a:br>
            <a:r>
              <a:rPr lang="en-US" i="1" dirty="0"/>
              <a:t>DRAM gap</a:t>
            </a:r>
          </a:p>
        </p:txBody>
      </p:sp>
      <p:pic>
        <p:nvPicPr>
          <p:cNvPr id="6" name="Inhaltsplatzhalter 9">
            <a:extLst>
              <a:ext uri="{FF2B5EF4-FFF2-40B4-BE49-F238E27FC236}">
                <a16:creationId xmlns:a16="http://schemas.microsoft.com/office/drawing/2014/main" xmlns="" id="{1C2F32DD-8F4F-B141-8F02-544CE7C1D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3322" r="3904" b="7118"/>
          <a:stretch/>
        </p:blipFill>
        <p:spPr>
          <a:xfrm>
            <a:off x="696000" y="1753003"/>
            <a:ext cx="6635602" cy="4343495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F4379C15-1AA3-F74A-866D-9C4EB2DCA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610" y="3682922"/>
            <a:ext cx="41643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Main memory 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access speed not sufficient to keep CPU busy…</a:t>
            </a:r>
            <a:endParaRPr lang="en-US" dirty="0">
              <a:solidFill>
                <a:srgbClr val="002D9A"/>
              </a:solidFill>
              <a:latin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2D9A"/>
              </a:solidFill>
              <a:latin typeface="Arial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D9A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Introduce fast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on-chip caches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, holding copies of recently used data items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xmlns="" id="{14E704ED-42A7-844D-A918-D4BDC9051436}"/>
              </a:ext>
            </a:extLst>
          </p:cNvPr>
          <p:cNvSpPr/>
          <p:nvPr/>
        </p:nvSpPr>
        <p:spPr bwMode="auto">
          <a:xfrm>
            <a:off x="7219447" y="1945633"/>
            <a:ext cx="422138" cy="844156"/>
          </a:xfrm>
          <a:prstGeom prst="rightBrace">
            <a:avLst>
              <a:gd name="adj1" fmla="val 25809"/>
              <a:gd name="adj2" fmla="val 487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0EE0B693-F3E4-9A41-87B0-E38BD7495C66}"/>
              </a:ext>
            </a:extLst>
          </p:cNvPr>
          <p:cNvSpPr txBox="1"/>
          <p:nvPr/>
        </p:nvSpPr>
        <p:spPr>
          <a:xfrm>
            <a:off x="7741508" y="1979173"/>
            <a:ext cx="1517301" cy="646331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Approx.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10 F/B</a:t>
            </a:r>
          </a:p>
        </p:txBody>
      </p:sp>
    </p:spTree>
    <p:extLst>
      <p:ext uri="{BB962C8B-B14F-4D97-AF65-F5344CB8AC3E}">
        <p14:creationId xmlns:p14="http://schemas.microsoft.com/office/powerpoint/2010/main" val="28102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9A5BC005-1766-D444-B2E3-5F264B61F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Caches </a:t>
            </a:r>
            <a:r>
              <a:rPr lang="de-DE" sz="2400" dirty="0" err="1"/>
              <a:t>help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getting</a:t>
            </a:r>
            <a:r>
              <a:rPr lang="de-DE" sz="2400" dirty="0"/>
              <a:t> </a:t>
            </a:r>
            <a:r>
              <a:rPr lang="de-DE" sz="2400" dirty="0" err="1"/>
              <a:t>instructions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CPU </a:t>
            </a:r>
            <a:r>
              <a:rPr lang="en-US" sz="2400" dirty="0"/>
              <a:t>“fast”</a:t>
            </a:r>
            <a:r>
              <a:rPr lang="de-DE" sz="2400" dirty="0"/>
              <a:t> </a:t>
            </a:r>
            <a:endParaRPr lang="en-US" sz="2400" dirty="0"/>
          </a:p>
          <a:p>
            <a:r>
              <a:rPr lang="en-US" sz="2400" dirty="0"/>
              <a:t>How does data travel from memory to the CPU and back?</a:t>
            </a:r>
          </a:p>
          <a:p>
            <a:pPr lvl="1"/>
            <a:r>
              <a:rPr lang="en-US" sz="2200" dirty="0"/>
              <a:t>Remember: Caches are organized in </a:t>
            </a:r>
            <a:r>
              <a:rPr lang="en-US" sz="2200" dirty="0">
                <a:solidFill>
                  <a:srgbClr val="C00000"/>
                </a:solidFill>
              </a:rPr>
              <a:t>cache lines</a:t>
            </a:r>
          </a:p>
          <a:p>
            <a:pPr lvl="1"/>
            <a:r>
              <a:rPr lang="en-US" sz="2200" dirty="0"/>
              <a:t>Only </a:t>
            </a:r>
            <a:r>
              <a:rPr lang="en-US" sz="2200" dirty="0">
                <a:solidFill>
                  <a:srgbClr val="C00000"/>
                </a:solidFill>
              </a:rPr>
              <a:t>complete cache lines </a:t>
            </a:r>
            <a:r>
              <a:rPr lang="en-US" sz="2200" dirty="0"/>
              <a:t>are transferred between</a:t>
            </a:r>
            <a:br>
              <a:rPr lang="en-US" sz="2200" dirty="0"/>
            </a:br>
            <a:r>
              <a:rPr lang="en-US" sz="2200" dirty="0"/>
              <a:t>memory hierarchy levels (except registers)</a:t>
            </a:r>
          </a:p>
          <a:p>
            <a:pPr lvl="1"/>
            <a:r>
              <a:rPr lang="en-US" sz="2200" dirty="0">
                <a:solidFill>
                  <a:srgbClr val="C00000"/>
                </a:solidFill>
              </a:rPr>
              <a:t>Cache MISS</a:t>
            </a:r>
            <a:r>
              <a:rPr lang="en-US" sz="2200" dirty="0"/>
              <a:t>: Load or store instruction does not find the</a:t>
            </a:r>
            <a:br>
              <a:rPr lang="en-US" sz="2200" dirty="0"/>
            </a:br>
            <a:r>
              <a:rPr lang="en-US" sz="2200" dirty="0"/>
              <a:t>data in a cache level </a:t>
            </a:r>
            <a:r>
              <a:rPr lang="en-US" sz="2200" dirty="0">
                <a:sym typeface="Wingdings" pitchFamily="2" charset="2"/>
              </a:rPr>
              <a:t> CL transfer required</a:t>
            </a:r>
            <a:endParaRPr lang="en-US" sz="2200" dirty="0"/>
          </a:p>
          <a:p>
            <a:r>
              <a:rPr lang="en-US" sz="2400" dirty="0"/>
              <a:t>Example: Array copy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A(:)=C(:)</a:t>
            </a:r>
            <a:endParaRPr lang="en-US" sz="2400" dirty="0">
              <a:cs typeface="Courier New" pitchFamily="49" charset="0"/>
            </a:endParaRPr>
          </a:p>
          <a:p>
            <a:r>
              <a:rPr lang="en-US" sz="2400" dirty="0">
                <a:cs typeface="Courier New" pitchFamily="49" charset="0"/>
              </a:rPr>
              <a:t>2-level (“Inclusive cache”) cache hierarchy:</a:t>
            </a:r>
            <a:br>
              <a:rPr lang="en-US" sz="2400" dirty="0">
                <a:cs typeface="Courier New" pitchFamily="49" charset="0"/>
              </a:rPr>
            </a:br>
            <a:r>
              <a:rPr lang="en-US" sz="2400" dirty="0">
                <a:cs typeface="Courier New" pitchFamily="49" charset="0"/>
              </a:rPr>
              <a:t>L1 Load MISS </a:t>
            </a:r>
            <a:r>
              <a:rPr lang="en-US" sz="2400" dirty="0">
                <a:cs typeface="Courier New" pitchFamily="49" charset="0"/>
                <a:sym typeface="Wingdings" panose="05000000000000000000" pitchFamily="2" charset="2"/>
              </a:rPr>
              <a:t> L2 Load MISS  CL loaded to L2</a:t>
            </a:r>
            <a:br>
              <a:rPr lang="en-US" sz="2400" dirty="0">
                <a:cs typeface="Courier New" pitchFamily="49" charset="0"/>
                <a:sym typeface="Wingdings" panose="05000000000000000000" pitchFamily="2" charset="2"/>
              </a:rPr>
            </a:br>
            <a:r>
              <a:rPr lang="en-US" sz="2400" dirty="0">
                <a:cs typeface="Courier New" pitchFamily="49" charset="0"/>
                <a:sym typeface="Wingdings" panose="05000000000000000000" pitchFamily="2" charset="2"/>
              </a:rPr>
              <a:t> CL loaded to L1  data loaded to register</a:t>
            </a:r>
            <a:endParaRPr lang="en-US" sz="2400" dirty="0"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0E2CAB9-D6F7-A241-9618-CD91D952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sz="4000" i="1" dirty="0"/>
              <a:t>Data transfers</a:t>
            </a:r>
            <a:endParaRPr lang="en-US" i="1" dirty="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xmlns="" id="{47D55323-795F-7644-A2E0-CFE61E46C127}"/>
              </a:ext>
            </a:extLst>
          </p:cNvPr>
          <p:cNvGrpSpPr/>
          <p:nvPr/>
        </p:nvGrpSpPr>
        <p:grpSpPr>
          <a:xfrm>
            <a:off x="7760401" y="2441976"/>
            <a:ext cx="4431599" cy="3606024"/>
            <a:chOff x="4892701" y="1525173"/>
            <a:chExt cx="3946207" cy="3797935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xmlns="" id="{0AB4A78F-EB18-5A4A-B942-36D3EF48A74D}"/>
                </a:ext>
              </a:extLst>
            </p:cNvPr>
            <p:cNvSpPr/>
            <p:nvPr/>
          </p:nvSpPr>
          <p:spPr bwMode="auto">
            <a:xfrm>
              <a:off x="5587706" y="1525173"/>
              <a:ext cx="1876425" cy="32067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CPU registers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xmlns="" id="{4A06C9FC-FB4D-1E4A-919D-FD91FBC41A9E}"/>
                </a:ext>
              </a:extLst>
            </p:cNvPr>
            <p:cNvSpPr/>
            <p:nvPr/>
          </p:nvSpPr>
          <p:spPr bwMode="auto">
            <a:xfrm>
              <a:off x="5587706" y="2728498"/>
              <a:ext cx="1876426" cy="53022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Cache</a:t>
              </a: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xmlns="" id="{16507612-0930-8A4B-AF7B-EB463D63A689}"/>
                </a:ext>
              </a:extLst>
            </p:cNvPr>
            <p:cNvSpPr/>
            <p:nvPr/>
          </p:nvSpPr>
          <p:spPr bwMode="auto">
            <a:xfrm>
              <a:off x="5587706" y="4271548"/>
              <a:ext cx="1876426" cy="1051560"/>
            </a:xfrm>
            <a:prstGeom prst="rect">
              <a:avLst/>
            </a:prstGeom>
            <a:solidFill>
              <a:srgbClr val="FF9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</a:rPr>
                <a:t>Memory</a:t>
              </a: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xmlns="" id="{2E608E74-FCAB-A144-A86C-D423CD747632}"/>
                </a:ext>
              </a:extLst>
            </p:cNvPr>
            <p:cNvSpPr/>
            <p:nvPr/>
          </p:nvSpPr>
          <p:spPr bwMode="auto">
            <a:xfrm>
              <a:off x="5712168" y="4271548"/>
              <a:ext cx="548640" cy="16002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CL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xmlns="" id="{0FF425C9-1DE6-F844-AA96-25F33CB8E84E}"/>
                </a:ext>
              </a:extLst>
            </p:cNvPr>
            <p:cNvCxnSpPr>
              <a:stCxn id="7" idx="0"/>
              <a:endCxn id="9" idx="2"/>
            </p:cNvCxnSpPr>
            <p:nvPr/>
          </p:nvCxnSpPr>
          <p:spPr bwMode="auto">
            <a:xfrm flipV="1">
              <a:off x="5986488" y="2888518"/>
              <a:ext cx="0" cy="13830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xmlns="" id="{A4A6AC3D-2A28-1441-8C21-B36B03AC262F}"/>
                </a:ext>
              </a:extLst>
            </p:cNvPr>
            <p:cNvSpPr/>
            <p:nvPr/>
          </p:nvSpPr>
          <p:spPr bwMode="auto">
            <a:xfrm>
              <a:off x="5712168" y="2728498"/>
              <a:ext cx="548640" cy="16002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CL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xmlns="" id="{D116B347-4D07-A445-88BE-951BF2FF3A3E}"/>
                </a:ext>
              </a:extLst>
            </p:cNvPr>
            <p:cNvSpPr/>
            <p:nvPr/>
          </p:nvSpPr>
          <p:spPr bwMode="auto">
            <a:xfrm>
              <a:off x="571216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xmlns="" id="{225238EA-55A1-2A4D-948C-DFD26AD69049}"/>
                </a:ext>
              </a:extLst>
            </p:cNvPr>
            <p:cNvCxnSpPr>
              <a:stCxn id="10" idx="0"/>
              <a:endCxn id="17" idx="2"/>
            </p:cNvCxnSpPr>
            <p:nvPr/>
          </p:nvCxnSpPr>
          <p:spPr bwMode="auto">
            <a:xfrm flipV="1">
              <a:off x="5757888" y="1845848"/>
              <a:ext cx="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A050CF5A-2921-5847-A05C-9B7C58A8444F}"/>
                </a:ext>
              </a:extLst>
            </p:cNvPr>
            <p:cNvSpPr/>
            <p:nvPr/>
          </p:nvSpPr>
          <p:spPr bwMode="auto">
            <a:xfrm>
              <a:off x="6726924" y="2728498"/>
              <a:ext cx="547668" cy="16002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xmlns="" id="{B83A4B0D-BF1A-754B-B5CB-69E1151ACB0F}"/>
                </a:ext>
              </a:extLst>
            </p:cNvPr>
            <p:cNvSpPr/>
            <p:nvPr/>
          </p:nvSpPr>
          <p:spPr bwMode="auto">
            <a:xfrm>
              <a:off x="6726924" y="4271548"/>
              <a:ext cx="547668" cy="16002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CL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xmlns="" id="{63F90A66-6DB8-644D-A84A-6C4220498CF8}"/>
                </a:ext>
              </a:extLst>
            </p:cNvPr>
            <p:cNvCxnSpPr>
              <a:stCxn id="13" idx="0"/>
              <a:endCxn id="12" idx="2"/>
            </p:cNvCxnSpPr>
            <p:nvPr/>
          </p:nvCxnSpPr>
          <p:spPr bwMode="auto">
            <a:xfrm flipV="1">
              <a:off x="7000758" y="2888518"/>
              <a:ext cx="0" cy="13830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39694079-B382-7843-8B48-44ED4E3A0867}"/>
                </a:ext>
              </a:extLst>
            </p:cNvPr>
            <p:cNvSpPr txBox="1"/>
            <p:nvPr/>
          </p:nvSpPr>
          <p:spPr>
            <a:xfrm>
              <a:off x="4892701" y="1591932"/>
              <a:ext cx="70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prstClr val="black"/>
                  </a:solidFill>
                </a:rPr>
                <a:t>LD C(1)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E3E90877-CCFF-A041-BA01-6F1197AF3ED1}"/>
                </a:ext>
              </a:extLst>
            </p:cNvPr>
            <p:cNvSpPr txBox="1"/>
            <p:nvPr/>
          </p:nvSpPr>
          <p:spPr>
            <a:xfrm>
              <a:off x="6024588" y="1966066"/>
              <a:ext cx="70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prstClr val="black"/>
                  </a:solidFill>
                </a:rPr>
                <a:t>MISS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xmlns="" id="{85458814-A8E7-B346-B992-FF74E51AC4DC}"/>
                </a:ext>
              </a:extLst>
            </p:cNvPr>
            <p:cNvSpPr/>
            <p:nvPr/>
          </p:nvSpPr>
          <p:spPr bwMode="auto">
            <a:xfrm>
              <a:off x="5712168" y="168582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A0741050-A9C0-7348-8294-0FCEE7204064}"/>
                </a:ext>
              </a:extLst>
            </p:cNvPr>
            <p:cNvSpPr txBox="1"/>
            <p:nvPr/>
          </p:nvSpPr>
          <p:spPr>
            <a:xfrm>
              <a:off x="6024588" y="1795970"/>
              <a:ext cx="70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prstClr val="black"/>
                  </a:solidFill>
                </a:rPr>
                <a:t>ST A(1)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xmlns="" id="{1FC7A428-4BCF-2941-B1BA-167D3ACBD8BC}"/>
                </a:ext>
              </a:extLst>
            </p:cNvPr>
            <p:cNvSpPr txBox="1"/>
            <p:nvPr/>
          </p:nvSpPr>
          <p:spPr>
            <a:xfrm>
              <a:off x="4892701" y="1762028"/>
              <a:ext cx="7010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prstClr val="black"/>
                  </a:solidFill>
                </a:rPr>
                <a:t>MISS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xmlns="" id="{C332BCB3-2CCA-7740-8EAF-CD80C3C23A92}"/>
                </a:ext>
              </a:extLst>
            </p:cNvPr>
            <p:cNvCxnSpPr>
              <a:stCxn id="17" idx="2"/>
              <a:endCxn id="21" idx="0"/>
            </p:cNvCxnSpPr>
            <p:nvPr/>
          </p:nvCxnSpPr>
          <p:spPr bwMode="auto">
            <a:xfrm>
              <a:off x="5757888" y="1845848"/>
              <a:ext cx="1013784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xmlns="" id="{10FCC26C-EA80-D241-B587-03AA86BCA806}"/>
                </a:ext>
              </a:extLst>
            </p:cNvPr>
            <p:cNvSpPr/>
            <p:nvPr/>
          </p:nvSpPr>
          <p:spPr bwMode="auto">
            <a:xfrm>
              <a:off x="6725952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xmlns="" id="{3C211490-C789-F845-BB59-C872FCF1DE92}"/>
                </a:ext>
              </a:extLst>
            </p:cNvPr>
            <p:cNvCxnSpPr/>
            <p:nvPr/>
          </p:nvCxnSpPr>
          <p:spPr bwMode="auto">
            <a:xfrm>
              <a:off x="7205688" y="2888518"/>
              <a:ext cx="0" cy="13830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xmlns="" id="{286A6F8F-33E2-7449-A6A6-B97122243025}"/>
                </a:ext>
              </a:extLst>
            </p:cNvPr>
            <p:cNvSpPr/>
            <p:nvPr/>
          </p:nvSpPr>
          <p:spPr bwMode="auto">
            <a:xfrm>
              <a:off x="580360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xmlns="" id="{3AF2F581-1882-5B4C-881B-676F13667BB0}"/>
                </a:ext>
              </a:extLst>
            </p:cNvPr>
            <p:cNvSpPr/>
            <p:nvPr/>
          </p:nvSpPr>
          <p:spPr bwMode="auto">
            <a:xfrm>
              <a:off x="589504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xmlns="" id="{D05E6787-971D-2643-B1F7-350B566850C3}"/>
                </a:ext>
              </a:extLst>
            </p:cNvPr>
            <p:cNvSpPr/>
            <p:nvPr/>
          </p:nvSpPr>
          <p:spPr bwMode="auto">
            <a:xfrm>
              <a:off x="598648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xmlns="" id="{3C4AAB54-97B5-6B46-8806-46C4CCB5BE10}"/>
                </a:ext>
              </a:extLst>
            </p:cNvPr>
            <p:cNvSpPr/>
            <p:nvPr/>
          </p:nvSpPr>
          <p:spPr bwMode="auto">
            <a:xfrm>
              <a:off x="607792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xmlns="" id="{60C1838D-8830-434A-8A4B-7E454F17E2E8}"/>
                </a:ext>
              </a:extLst>
            </p:cNvPr>
            <p:cNvSpPr/>
            <p:nvPr/>
          </p:nvSpPr>
          <p:spPr bwMode="auto">
            <a:xfrm>
              <a:off x="616936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xmlns="" id="{EFE796E9-D9AC-FB4D-8972-74238650D8D2}"/>
                </a:ext>
              </a:extLst>
            </p:cNvPr>
            <p:cNvCxnSpPr>
              <a:stCxn id="23" idx="0"/>
              <a:endCxn id="17" idx="2"/>
            </p:cNvCxnSpPr>
            <p:nvPr/>
          </p:nvCxnSpPr>
          <p:spPr bwMode="auto">
            <a:xfrm flipH="1" flipV="1">
              <a:off x="5757888" y="1845848"/>
              <a:ext cx="9144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xmlns="" id="{7A30D5F1-4680-704E-A420-876F53F66293}"/>
                </a:ext>
              </a:extLst>
            </p:cNvPr>
            <p:cNvCxnSpPr>
              <a:stCxn id="24" idx="0"/>
              <a:endCxn id="17" idx="2"/>
            </p:cNvCxnSpPr>
            <p:nvPr/>
          </p:nvCxnSpPr>
          <p:spPr bwMode="auto">
            <a:xfrm flipH="1" flipV="1">
              <a:off x="5757888" y="1845848"/>
              <a:ext cx="18288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xmlns="" id="{A1E905AF-B0A9-9A4D-B522-686010A752DC}"/>
                </a:ext>
              </a:extLst>
            </p:cNvPr>
            <p:cNvCxnSpPr>
              <a:stCxn id="25" idx="0"/>
              <a:endCxn id="17" idx="2"/>
            </p:cNvCxnSpPr>
            <p:nvPr/>
          </p:nvCxnSpPr>
          <p:spPr bwMode="auto">
            <a:xfrm flipH="1" flipV="1">
              <a:off x="5757888" y="1845848"/>
              <a:ext cx="27432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xmlns="" id="{1E6953DF-D2DB-4E4F-8967-4A50F430B805}"/>
                </a:ext>
              </a:extLst>
            </p:cNvPr>
            <p:cNvCxnSpPr>
              <a:stCxn id="26" idx="0"/>
              <a:endCxn id="17" idx="2"/>
            </p:cNvCxnSpPr>
            <p:nvPr/>
          </p:nvCxnSpPr>
          <p:spPr bwMode="auto">
            <a:xfrm flipH="1" flipV="1">
              <a:off x="5757888" y="1845848"/>
              <a:ext cx="36576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xmlns="" id="{B2551CA8-1D8E-9840-A6F1-1A177E06A997}"/>
                </a:ext>
              </a:extLst>
            </p:cNvPr>
            <p:cNvCxnSpPr>
              <a:stCxn id="27" idx="0"/>
              <a:endCxn id="17" idx="2"/>
            </p:cNvCxnSpPr>
            <p:nvPr/>
          </p:nvCxnSpPr>
          <p:spPr bwMode="auto">
            <a:xfrm flipH="1" flipV="1">
              <a:off x="5757888" y="1845848"/>
              <a:ext cx="45720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xmlns="" id="{6C5BB7A8-FD3A-A345-804D-3E501E4BDC7D}"/>
                </a:ext>
              </a:extLst>
            </p:cNvPr>
            <p:cNvCxnSpPr>
              <a:stCxn id="17" idx="2"/>
            </p:cNvCxnSpPr>
            <p:nvPr/>
          </p:nvCxnSpPr>
          <p:spPr bwMode="auto">
            <a:xfrm>
              <a:off x="5757888" y="1845848"/>
              <a:ext cx="1105224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xmlns="" id="{A8988C9E-BBEB-D34D-9A25-24EC6A5E4E63}"/>
                </a:ext>
              </a:extLst>
            </p:cNvPr>
            <p:cNvCxnSpPr>
              <a:stCxn id="17" idx="2"/>
              <a:endCxn id="36" idx="0"/>
            </p:cNvCxnSpPr>
            <p:nvPr/>
          </p:nvCxnSpPr>
          <p:spPr bwMode="auto">
            <a:xfrm>
              <a:off x="5757888" y="1845848"/>
              <a:ext cx="1196664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DC6F0580-C72F-D34A-AE71-A7EBC44A5962}"/>
                </a:ext>
              </a:extLst>
            </p:cNvPr>
            <p:cNvSpPr/>
            <p:nvPr/>
          </p:nvSpPr>
          <p:spPr bwMode="auto">
            <a:xfrm>
              <a:off x="6817392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xmlns="" id="{09BDF3D6-0BB4-4641-AC02-1B4BBA07A3C8}"/>
                </a:ext>
              </a:extLst>
            </p:cNvPr>
            <p:cNvSpPr/>
            <p:nvPr/>
          </p:nvSpPr>
          <p:spPr bwMode="auto">
            <a:xfrm>
              <a:off x="6908832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xmlns="" id="{275D7400-7B5D-774D-923B-EB85FF06D882}"/>
                </a:ext>
              </a:extLst>
            </p:cNvPr>
            <p:cNvSpPr/>
            <p:nvPr/>
          </p:nvSpPr>
          <p:spPr bwMode="auto">
            <a:xfrm>
              <a:off x="700075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xmlns="" id="{E904BC2B-AD72-EA43-A41A-EE0981050FE6}"/>
                </a:ext>
              </a:extLst>
            </p:cNvPr>
            <p:cNvSpPr/>
            <p:nvPr/>
          </p:nvSpPr>
          <p:spPr bwMode="auto">
            <a:xfrm>
              <a:off x="709219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xmlns="" id="{FE5ACD59-3BCC-C146-8A67-F25E09E8DE74}"/>
                </a:ext>
              </a:extLst>
            </p:cNvPr>
            <p:cNvSpPr/>
            <p:nvPr/>
          </p:nvSpPr>
          <p:spPr bwMode="auto">
            <a:xfrm>
              <a:off x="7183638" y="2728498"/>
              <a:ext cx="91440" cy="1600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xmlns="" id="{E7C59710-C799-1448-A1D1-7A3956F75AE6}"/>
                </a:ext>
              </a:extLst>
            </p:cNvPr>
            <p:cNvCxnSpPr>
              <a:stCxn id="17" idx="2"/>
              <a:endCxn id="37" idx="0"/>
            </p:cNvCxnSpPr>
            <p:nvPr/>
          </p:nvCxnSpPr>
          <p:spPr bwMode="auto">
            <a:xfrm>
              <a:off x="5757888" y="1845848"/>
              <a:ext cx="128859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xmlns="" id="{4AFC3EC3-ADAE-1740-AAAE-F888B4DD7B83}"/>
                </a:ext>
              </a:extLst>
            </p:cNvPr>
            <p:cNvCxnSpPr>
              <a:stCxn id="17" idx="2"/>
              <a:endCxn id="38" idx="0"/>
            </p:cNvCxnSpPr>
            <p:nvPr/>
          </p:nvCxnSpPr>
          <p:spPr bwMode="auto">
            <a:xfrm>
              <a:off x="5757888" y="1845848"/>
              <a:ext cx="138003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xmlns="" id="{DA9E6906-FADF-B140-A6B2-83E556F61CE6}"/>
                </a:ext>
              </a:extLst>
            </p:cNvPr>
            <p:cNvCxnSpPr>
              <a:stCxn id="17" idx="2"/>
              <a:endCxn id="39" idx="0"/>
            </p:cNvCxnSpPr>
            <p:nvPr/>
          </p:nvCxnSpPr>
          <p:spPr bwMode="auto">
            <a:xfrm>
              <a:off x="5757888" y="1845848"/>
              <a:ext cx="1471470" cy="8826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xmlns="" id="{ADE8C7F9-6332-9140-99D1-810C3B6C7CB8}"/>
                </a:ext>
              </a:extLst>
            </p:cNvPr>
            <p:cNvSpPr txBox="1"/>
            <p:nvPr/>
          </p:nvSpPr>
          <p:spPr>
            <a:xfrm>
              <a:off x="6032208" y="3494308"/>
              <a:ext cx="1036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/>
                  </a:solidFill>
                </a:rPr>
                <a:t>write</a:t>
              </a:r>
              <a:br>
                <a:rPr lang="en-US" sz="1600" dirty="0">
                  <a:solidFill>
                    <a:prstClr val="black"/>
                  </a:solidFill>
                </a:rPr>
              </a:br>
              <a:r>
                <a:rPr lang="en-US" sz="1600" dirty="0">
                  <a:solidFill>
                    <a:prstClr val="black"/>
                  </a:solidFill>
                </a:rPr>
                <a:t>allocate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xmlns="" id="{BED10210-CC1E-C740-828B-A4F90A6DA1AA}"/>
                </a:ext>
              </a:extLst>
            </p:cNvPr>
            <p:cNvSpPr txBox="1"/>
            <p:nvPr/>
          </p:nvSpPr>
          <p:spPr>
            <a:xfrm>
              <a:off x="7137918" y="3492413"/>
              <a:ext cx="1053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evict</a:t>
              </a:r>
              <a:br>
                <a:rPr lang="en-US" sz="1600" dirty="0">
                  <a:solidFill>
                    <a:srgbClr val="C00000"/>
                  </a:solidFill>
                </a:rPr>
              </a:br>
              <a:r>
                <a:rPr lang="en-US" sz="1600" dirty="0">
                  <a:solidFill>
                    <a:srgbClr val="C00000"/>
                  </a:solidFill>
                </a:rPr>
                <a:t>(delayed)</a:t>
              </a:r>
            </a:p>
          </p:txBody>
        </p:sp>
        <p:sp>
          <p:nvSpPr>
            <p:cNvPr id="45" name="Ellipse 112">
              <a:extLst>
                <a:ext uri="{FF2B5EF4-FFF2-40B4-BE49-F238E27FC236}">
                  <a16:creationId xmlns:a16="http://schemas.microsoft.com/office/drawing/2014/main" xmlns="" id="{83BDBFA0-3CD0-CD4E-96E6-A2C84F385AE7}"/>
                </a:ext>
              </a:extLst>
            </p:cNvPr>
            <p:cNvSpPr/>
            <p:nvPr/>
          </p:nvSpPr>
          <p:spPr bwMode="auto">
            <a:xfrm>
              <a:off x="5803608" y="4017528"/>
              <a:ext cx="1581150" cy="10797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egende mit Linie 1 (Markierungsleiste) 113">
              <a:extLst>
                <a:ext uri="{FF2B5EF4-FFF2-40B4-BE49-F238E27FC236}">
                  <a16:creationId xmlns:a16="http://schemas.microsoft.com/office/drawing/2014/main" xmlns="" id="{0741212E-E28C-C942-8391-D1C0D505C1ED}"/>
                </a:ext>
              </a:extLst>
            </p:cNvPr>
            <p:cNvSpPr/>
            <p:nvPr/>
          </p:nvSpPr>
          <p:spPr bwMode="auto">
            <a:xfrm>
              <a:off x="7829258" y="4278532"/>
              <a:ext cx="1009650" cy="513716"/>
            </a:xfrm>
            <a:prstGeom prst="accentCallout1">
              <a:avLst>
                <a:gd name="adj1" fmla="val 18750"/>
                <a:gd name="adj2" fmla="val -8333"/>
                <a:gd name="adj3" fmla="val -37314"/>
                <a:gd name="adj4" fmla="val -49819"/>
              </a:avLst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 CL transfers</a:t>
              </a: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xmlns="" id="{768538B6-FF87-0641-BC49-FB677C0BDA19}"/>
                </a:ext>
              </a:extLst>
            </p:cNvPr>
            <p:cNvGrpSpPr/>
            <p:nvPr/>
          </p:nvGrpSpPr>
          <p:grpSpPr>
            <a:xfrm>
              <a:off x="6560940" y="2095619"/>
              <a:ext cx="1634949" cy="577081"/>
              <a:chOff x="1947957" y="2396071"/>
              <a:chExt cx="1634949" cy="577081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xmlns="" id="{D38383DD-D0BE-E042-83AA-AF01245B0D5B}"/>
                  </a:ext>
                </a:extLst>
              </p:cNvPr>
              <p:cNvSpPr txBox="1"/>
              <p:nvPr/>
            </p:nvSpPr>
            <p:spPr>
              <a:xfrm>
                <a:off x="1947957" y="2396071"/>
                <a:ext cx="107297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50" dirty="0">
                    <a:solidFill>
                      <a:prstClr val="black"/>
                    </a:solidFill>
                  </a:rPr>
                  <a:t>LD C(2..N</a:t>
                </a:r>
                <a:r>
                  <a:rPr lang="en-US" sz="1050" baseline="-25000" dirty="0">
                    <a:solidFill>
                      <a:prstClr val="black"/>
                    </a:solidFill>
                  </a:rPr>
                  <a:t>cl</a:t>
                </a:r>
                <a:r>
                  <a:rPr lang="en-US" sz="1050" dirty="0">
                    <a:solidFill>
                      <a:prstClr val="black"/>
                    </a:solidFill>
                  </a:rPr>
                  <a:t>)</a:t>
                </a:r>
                <a:br>
                  <a:rPr lang="en-US" sz="1050" dirty="0">
                    <a:solidFill>
                      <a:prstClr val="black"/>
                    </a:solidFill>
                  </a:rPr>
                </a:br>
                <a:r>
                  <a:rPr lang="en-US" sz="1050" dirty="0">
                    <a:solidFill>
                      <a:prstClr val="black"/>
                    </a:solidFill>
                  </a:rPr>
                  <a:t>ST A(2..N</a:t>
                </a:r>
                <a:r>
                  <a:rPr lang="en-US" sz="1050" baseline="-25000" dirty="0">
                    <a:solidFill>
                      <a:prstClr val="black"/>
                    </a:solidFill>
                  </a:rPr>
                  <a:t>cl</a:t>
                </a:r>
                <a:r>
                  <a:rPr lang="en-US" sz="1050" dirty="0">
                    <a:solidFill>
                      <a:prstClr val="black"/>
                    </a:solidFill>
                  </a:rPr>
                  <a:t>)</a:t>
                </a:r>
                <a:br>
                  <a:rPr lang="en-US" sz="1050" dirty="0">
                    <a:solidFill>
                      <a:prstClr val="black"/>
                    </a:solidFill>
                  </a:rPr>
                </a:b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eschweifte Klammer rechts 48">
                <a:extLst>
                  <a:ext uri="{FF2B5EF4-FFF2-40B4-BE49-F238E27FC236}">
                    <a16:creationId xmlns:a16="http://schemas.microsoft.com/office/drawing/2014/main" xmlns="" id="{9F9E609E-9317-F04C-A15F-028182BB093F}"/>
                  </a:ext>
                </a:extLst>
              </p:cNvPr>
              <p:cNvSpPr/>
              <p:nvPr/>
            </p:nvSpPr>
            <p:spPr bwMode="auto">
              <a:xfrm>
                <a:off x="2949573" y="2481496"/>
                <a:ext cx="130177" cy="253916"/>
              </a:xfrm>
              <a:prstGeom prst="rightBrace">
                <a:avLst>
                  <a:gd name="adj1" fmla="val 27845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xmlns="" id="{A3BC20B4-A80D-3049-AB34-6E2B41926152}"/>
                  </a:ext>
                </a:extLst>
              </p:cNvPr>
              <p:cNvSpPr txBox="1"/>
              <p:nvPr/>
            </p:nvSpPr>
            <p:spPr>
              <a:xfrm>
                <a:off x="3020931" y="2446903"/>
                <a:ext cx="5619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HIT</a:t>
                </a:r>
              </a:p>
            </p:txBody>
          </p:sp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xmlns="" id="{DBFB856E-C643-284D-91C8-02641F4CEDA3}"/>
                </a:ext>
              </a:extLst>
            </p:cNvPr>
            <p:cNvSpPr txBox="1"/>
            <p:nvPr/>
          </p:nvSpPr>
          <p:spPr>
            <a:xfrm>
              <a:off x="5667718" y="4433477"/>
              <a:ext cx="642782" cy="2616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C(:)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xmlns="" id="{F7088D01-5F45-A04F-9F35-CE3579E2F27A}"/>
                </a:ext>
              </a:extLst>
            </p:cNvPr>
            <p:cNvSpPr txBox="1"/>
            <p:nvPr/>
          </p:nvSpPr>
          <p:spPr>
            <a:xfrm>
              <a:off x="6678881" y="4433160"/>
              <a:ext cx="642782" cy="2616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A(:)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09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9236F9A5-61A6-8C4B-A779-634A3779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  <a:br>
              <a:rPr lang="en-US" dirty="0"/>
            </a:br>
            <a:r>
              <a:rPr lang="en-US" i="1" dirty="0"/>
              <a:t>Caches management details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ECE75EC5-F5FE-6D41-8392-D0BFA16055AC}"/>
              </a:ext>
            </a:extLst>
          </p:cNvPr>
          <p:cNvSpPr txBox="1">
            <a:spLocks noChangeArrowheads="1"/>
          </p:cNvSpPr>
          <p:nvPr/>
        </p:nvSpPr>
        <p:spPr>
          <a:xfrm>
            <a:off x="6230319" y="1584000"/>
            <a:ext cx="5265681" cy="292600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867" b="0">
                <a:solidFill>
                  <a:srgbClr val="003399"/>
                </a:solidFill>
                <a:latin typeface="+mn-lt"/>
              </a:defRPr>
            </a:lvl5pPr>
            <a:lvl6pPr marL="2015950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400" kern="0" dirty="0">
                <a:solidFill>
                  <a:srgbClr val="FF0000"/>
                </a:solidFill>
              </a:rPr>
              <a:t>Exclusive:</a:t>
            </a:r>
          </a:p>
          <a:p>
            <a:r>
              <a:rPr lang="en-US" sz="2000" kern="0" dirty="0">
                <a:solidFill>
                  <a:schemeClr val="bg1"/>
                </a:solidFill>
              </a:rPr>
              <a:t>Only one cache line copy in cache hierarchy</a:t>
            </a:r>
          </a:p>
          <a:p>
            <a:r>
              <a:rPr lang="en-US" sz="2000" kern="0" dirty="0">
                <a:solidFill>
                  <a:schemeClr val="bg1"/>
                </a:solidFill>
              </a:rPr>
              <a:t>Full aggregate effective cache size</a:t>
            </a:r>
          </a:p>
          <a:p>
            <a:r>
              <a:rPr lang="en-US" sz="2000" kern="0" dirty="0">
                <a:solidFill>
                  <a:schemeClr val="bg1"/>
                </a:solidFill>
              </a:rPr>
              <a:t>Eviction is expensive (copy back) </a:t>
            </a:r>
          </a:p>
          <a:p>
            <a:r>
              <a:rPr lang="en-US" sz="2000" kern="0" dirty="0">
                <a:solidFill>
                  <a:schemeClr val="bg1"/>
                </a:solidFill>
              </a:rPr>
              <a:t>Lower latency: Data can be directly loaded in L1 cache</a:t>
            </a:r>
          </a:p>
          <a:p>
            <a:pPr>
              <a:buFont typeface="Wingdings" pitchFamily="2" charset="2"/>
              <a:buNone/>
            </a:pPr>
            <a:r>
              <a:rPr lang="en-US" sz="2000" kern="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000" kern="0" dirty="0">
                <a:solidFill>
                  <a:schemeClr val="bg1"/>
                </a:solidFill>
              </a:rPr>
              <a:t>AMD processors and Intel Skylake L3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6384D8A2-B44F-4448-991B-B1313A6B004F}"/>
              </a:ext>
            </a:extLst>
          </p:cNvPr>
          <p:cNvSpPr txBox="1">
            <a:spLocks noChangeArrowheads="1"/>
          </p:cNvSpPr>
          <p:nvPr/>
        </p:nvSpPr>
        <p:spPr>
          <a:xfrm>
            <a:off x="695999" y="1583999"/>
            <a:ext cx="5394835" cy="292600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867" b="0">
                <a:solidFill>
                  <a:srgbClr val="003399"/>
                </a:solidFill>
                <a:latin typeface="+mn-lt"/>
              </a:defRPr>
            </a:lvl5pPr>
            <a:lvl6pPr marL="2015950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800" kern="0" dirty="0">
                <a:solidFill>
                  <a:srgbClr val="FF0000"/>
                </a:solidFill>
              </a:rPr>
              <a:t> Inclusive:</a:t>
            </a:r>
          </a:p>
          <a:p>
            <a:r>
              <a:rPr lang="en-US" sz="2000" kern="0" dirty="0"/>
              <a:t>Cache line copy in all levels</a:t>
            </a:r>
          </a:p>
          <a:p>
            <a:r>
              <a:rPr lang="en-US" sz="2000" kern="0" dirty="0"/>
              <a:t>Reduced effective size in outer cache levels</a:t>
            </a:r>
          </a:p>
          <a:p>
            <a:r>
              <a:rPr lang="en-US" sz="2000" kern="0" dirty="0"/>
              <a:t>Cheap eviction for unmodified cache lines</a:t>
            </a:r>
          </a:p>
          <a:p>
            <a:r>
              <a:rPr lang="en-US" sz="2000" kern="0" dirty="0"/>
              <a:t>Higher latency: cache lines have to load through hierarchy</a:t>
            </a:r>
            <a:endParaRPr lang="en-US" sz="2000" kern="0" dirty="0">
              <a:sym typeface="Wingdings" pitchFamily="2" charset="2"/>
            </a:endParaRPr>
          </a:p>
          <a:p>
            <a:pPr>
              <a:buNone/>
            </a:pPr>
            <a:r>
              <a:rPr lang="en-US" sz="2000" kern="0" dirty="0">
                <a:sym typeface="Wingdings" pitchFamily="2" charset="2"/>
              </a:rPr>
              <a:t> </a:t>
            </a:r>
            <a:r>
              <a:rPr lang="en-US" sz="2000" kern="0" dirty="0"/>
              <a:t>Intel processors</a:t>
            </a:r>
            <a:endParaRPr lang="de-DE" sz="2000" kern="0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67BAD829-D474-A64C-95BE-8FBC84498D26}"/>
              </a:ext>
            </a:extLst>
          </p:cNvPr>
          <p:cNvSpPr txBox="1">
            <a:spLocks noChangeArrowheads="1"/>
          </p:cNvSpPr>
          <p:nvPr/>
        </p:nvSpPr>
        <p:spPr>
          <a:xfrm>
            <a:off x="690834" y="4510006"/>
            <a:ext cx="10800000" cy="1667780"/>
          </a:xfrm>
          <a:prstGeom prst="rect">
            <a:avLst/>
          </a:prstGeom>
          <a:ln w="19050">
            <a:noFill/>
            <a:miter lim="800000"/>
            <a:headEnd/>
            <a:tailEnd/>
          </a:ln>
        </p:spPr>
        <p:txBody>
          <a:bodyPr/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1867" b="0">
                <a:solidFill>
                  <a:srgbClr val="003399"/>
                </a:solidFill>
                <a:latin typeface="+mn-lt"/>
              </a:defRPr>
            </a:lvl5pPr>
            <a:lvl6pPr marL="2015950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002D9A"/>
                </a:solidFill>
                <a:latin typeface="Arial" charset="0"/>
              </a:rPr>
              <a:t>“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Write back</a:t>
            </a:r>
            <a:r>
              <a:rPr lang="en-US" sz="2200" dirty="0">
                <a:solidFill>
                  <a:srgbClr val="002D9A"/>
                </a:solidFill>
                <a:latin typeface="Arial" charset="0"/>
              </a:rPr>
              <a:t>”: 	A modified cache line is evicted to the next (lower) cache/memory</a:t>
            </a:r>
            <a:br>
              <a:rPr lang="en-US" sz="2200" dirty="0">
                <a:solidFill>
                  <a:srgbClr val="002D9A"/>
                </a:solidFill>
                <a:latin typeface="Arial" charset="0"/>
              </a:rPr>
            </a:br>
            <a:r>
              <a:rPr lang="en-US" sz="2200" dirty="0">
                <a:solidFill>
                  <a:srgbClr val="002D9A"/>
                </a:solidFill>
                <a:latin typeface="Arial" charset="0"/>
              </a:rPr>
              <a:t>		level before it is overwritten by new data</a:t>
            </a:r>
          </a:p>
          <a:p>
            <a:r>
              <a:rPr lang="en-US" sz="2200" dirty="0">
                <a:solidFill>
                  <a:srgbClr val="002D9A"/>
                </a:solidFill>
                <a:latin typeface="Arial" charset="0"/>
              </a:rPr>
              <a:t>“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Write through</a:t>
            </a:r>
            <a:r>
              <a:rPr lang="en-US" sz="2200" dirty="0">
                <a:solidFill>
                  <a:srgbClr val="002D9A"/>
                </a:solidFill>
                <a:latin typeface="Arial" charset="0"/>
              </a:rPr>
              <a:t>”:  When a cache line is updated then the cache line copy in the next</a:t>
            </a:r>
            <a:br>
              <a:rPr lang="en-US" sz="2200" dirty="0">
                <a:solidFill>
                  <a:srgbClr val="002D9A"/>
                </a:solidFill>
                <a:latin typeface="Arial" charset="0"/>
              </a:rPr>
            </a:br>
            <a:r>
              <a:rPr lang="en-US" sz="2200" dirty="0">
                <a:solidFill>
                  <a:srgbClr val="002D9A"/>
                </a:solidFill>
                <a:latin typeface="Arial" charset="0"/>
              </a:rPr>
              <a:t>		(lower) cache/memory level is updated as well </a:t>
            </a:r>
          </a:p>
        </p:txBody>
      </p:sp>
    </p:spTree>
    <p:extLst>
      <p:ext uri="{BB962C8B-B14F-4D97-AF65-F5344CB8AC3E}">
        <p14:creationId xmlns:p14="http://schemas.microsoft.com/office/powerpoint/2010/main" val="1286842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3C2C4D30-75AF-6D47-9788-A2B5D842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Typical cache configuration</a:t>
            </a:r>
          </a:p>
        </p:txBody>
      </p:sp>
      <p:graphicFrame>
        <p:nvGraphicFramePr>
          <p:cNvPr id="4" name="Group 132">
            <a:extLst>
              <a:ext uri="{FF2B5EF4-FFF2-40B4-BE49-F238E27FC236}">
                <a16:creationId xmlns:a16="http://schemas.microsoft.com/office/drawing/2014/main" xmlns="" id="{5E21AE85-5EFA-1544-B851-350202E07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395369"/>
              </p:ext>
            </p:extLst>
          </p:nvPr>
        </p:nvGraphicFramePr>
        <p:xfrm>
          <a:off x="696000" y="1592184"/>
          <a:ext cx="4542427" cy="4571880"/>
        </p:xfrm>
        <a:graphic>
          <a:graphicData uri="http://schemas.openxmlformats.org/drawingml/2006/table">
            <a:tbl>
              <a:tblPr/>
              <a:tblGrid>
                <a:gridCol w="95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68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Intel Xeon E5-2680</a:t>
                      </a:r>
                    </a:p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Sandy Bridge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239">
                <a:tc gridSpan="2"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# FP registers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239">
                <a:tc gridSpan="2"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# GP registers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239">
                <a:tc rowSpan="3"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L1 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32 KB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Associativity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8-way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local per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core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720">
                <a:tc rowSpan="3"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256 KB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Associativity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8-way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local per core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239">
                <a:tc rowSpan="3"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L3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Size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20 MB (shared)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Associativity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B2B2"/>
                        </a:buClr>
                        <a:buSzTx/>
                        <a:buFont typeface="Wingdings" pitchFamily="2" charset="2"/>
                        <a:buNone/>
                        <a:tabLst>
                          <a:tab pos="265113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20-way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7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shared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across all cores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24690C4-99A6-5642-BC3E-A69553DF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40" y="981662"/>
            <a:ext cx="2025183" cy="1149909"/>
          </a:xfrm>
          <a:prstGeom prst="rect">
            <a:avLst/>
          </a:prstGeom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xmlns="" id="{68F4127A-AEE9-404E-B97F-0CD4C3BE6F95}"/>
              </a:ext>
            </a:extLst>
          </p:cNvPr>
          <p:cNvSpPr/>
          <p:nvPr/>
        </p:nvSpPr>
        <p:spPr bwMode="auto">
          <a:xfrm>
            <a:off x="5238427" y="2131571"/>
            <a:ext cx="206406" cy="2762777"/>
          </a:xfrm>
          <a:prstGeom prst="rightBrace">
            <a:avLst>
              <a:gd name="adj1" fmla="val 3214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A5179A6-DC2B-DF4B-9E79-4B79D0001A7C}"/>
              </a:ext>
            </a:extLst>
          </p:cNvPr>
          <p:cNvSpPr txBox="1"/>
          <p:nvPr/>
        </p:nvSpPr>
        <p:spPr>
          <a:xfrm>
            <a:off x="5444832" y="3189793"/>
            <a:ext cx="454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Same for more recent Intel architectures: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Ivy Bridge, Haswell and Broadwell</a:t>
            </a:r>
          </a:p>
        </p:txBody>
      </p:sp>
      <p:sp>
        <p:nvSpPr>
          <p:cNvPr id="8" name="Legende mit Linie 1 (ohne Rahmen) 4">
            <a:extLst>
              <a:ext uri="{FF2B5EF4-FFF2-40B4-BE49-F238E27FC236}">
                <a16:creationId xmlns:a16="http://schemas.microsoft.com/office/drawing/2014/main" xmlns="" id="{7BDD08E3-4582-3441-82F7-4313AEB8A008}"/>
              </a:ext>
            </a:extLst>
          </p:cNvPr>
          <p:cNvSpPr/>
          <p:nvPr/>
        </p:nvSpPr>
        <p:spPr bwMode="auto">
          <a:xfrm>
            <a:off x="6096000" y="1534535"/>
            <a:ext cx="1064571" cy="610523"/>
          </a:xfrm>
          <a:prstGeom prst="callout1">
            <a:avLst>
              <a:gd name="adj1" fmla="val 70278"/>
              <a:gd name="adj2" fmla="val -6272"/>
              <a:gd name="adj3" fmla="val 120111"/>
              <a:gd name="adj4" fmla="val -174765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SIMD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registers</a:t>
            </a:r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xmlns="" id="{0A360EB9-FB2B-7147-A326-C0A202FA3B93}"/>
              </a:ext>
            </a:extLst>
          </p:cNvPr>
          <p:cNvSpPr/>
          <p:nvPr/>
        </p:nvSpPr>
        <p:spPr bwMode="auto">
          <a:xfrm>
            <a:off x="5238427" y="5039917"/>
            <a:ext cx="206406" cy="1068978"/>
          </a:xfrm>
          <a:prstGeom prst="rightBrace">
            <a:avLst>
              <a:gd name="adj1" fmla="val 32149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1F368ACF-9458-5746-954A-A5DA37668FAC}"/>
              </a:ext>
            </a:extLst>
          </p:cNvPr>
          <p:cNvSpPr txBox="1"/>
          <p:nvPr/>
        </p:nvSpPr>
        <p:spPr>
          <a:xfrm>
            <a:off x="5475828" y="5372983"/>
            <a:ext cx="514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Depends on core count, CPU variant, </a:t>
            </a:r>
            <a:r>
              <a:rPr lang="en-US" dirty="0" err="1">
                <a:solidFill>
                  <a:schemeClr val="bg1"/>
                </a:solidFill>
              </a:rPr>
              <a:t>CoD</a:t>
            </a:r>
            <a:r>
              <a:rPr lang="en-US" dirty="0">
                <a:solidFill>
                  <a:schemeClr val="bg1"/>
                </a:solidFill>
              </a:rPr>
              <a:t> mode</a:t>
            </a:r>
          </a:p>
        </p:txBody>
      </p:sp>
    </p:spTree>
    <p:extLst>
      <p:ext uri="{BB962C8B-B14F-4D97-AF65-F5344CB8AC3E}">
        <p14:creationId xmlns:p14="http://schemas.microsoft.com/office/powerpoint/2010/main" val="362552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E373040B-43B3-CB46-AEDA-FCE50E78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 </a:t>
            </a:r>
            <a:br>
              <a:rPr lang="en-US" dirty="0"/>
            </a:br>
            <a:r>
              <a:rPr lang="en-US" i="1" dirty="0"/>
              <a:t>Intel Xeon E5 multicore processors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EB26CB8-9C0C-DD44-A542-932797E3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1487598"/>
            <a:ext cx="5084497" cy="464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5A03328-6A0A-4443-96B7-D8CFE3045A54}"/>
              </a:ext>
            </a:extLst>
          </p:cNvPr>
          <p:cNvSpPr txBox="1"/>
          <p:nvPr/>
        </p:nvSpPr>
        <p:spPr>
          <a:xfrm>
            <a:off x="6075959" y="3820802"/>
            <a:ext cx="250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FP instructions throughput per core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7C724A36-FCA9-224A-845B-677A6F8ED222}"/>
              </a:ext>
            </a:extLst>
          </p:cNvPr>
          <p:cNvSpPr txBox="1"/>
          <p:nvPr/>
        </p:nvSpPr>
        <p:spPr>
          <a:xfrm>
            <a:off x="6065627" y="4399863"/>
            <a:ext cx="250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Max. data transfer per cycle between caches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C65ECEB-A518-1F44-AB41-69F4A5C2EB40}"/>
              </a:ext>
            </a:extLst>
          </p:cNvPr>
          <p:cNvSpPr txBox="1"/>
          <p:nvPr/>
        </p:nvSpPr>
        <p:spPr>
          <a:xfrm>
            <a:off x="5974937" y="5225228"/>
            <a:ext cx="250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Peak main memory bandwidth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8B83888-1D2F-6044-8C6B-DA1334F8B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49" y="1702924"/>
            <a:ext cx="1624788" cy="103753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4476D51E-159F-3B40-A017-333CDA070BA5}"/>
              </a:ext>
            </a:extLst>
          </p:cNvPr>
          <p:cNvSpPr/>
          <p:nvPr/>
        </p:nvSpPr>
        <p:spPr bwMode="auto">
          <a:xfrm>
            <a:off x="9084326" y="1724040"/>
            <a:ext cx="1206549" cy="3682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xmlns="" id="{6D6972D1-0DA3-9D49-BDFA-303BFB7E8FC3}"/>
              </a:ext>
            </a:extLst>
          </p:cNvPr>
          <p:cNvSpPr/>
          <p:nvPr/>
        </p:nvSpPr>
        <p:spPr bwMode="auto">
          <a:xfrm>
            <a:off x="5780497" y="3806511"/>
            <a:ext cx="204772" cy="674914"/>
          </a:xfrm>
          <a:prstGeom prst="rightBrace">
            <a:avLst>
              <a:gd name="adj1" fmla="val 26939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xmlns="" id="{BF999C8A-188C-384E-924E-97F7A746E49D}"/>
              </a:ext>
            </a:extLst>
          </p:cNvPr>
          <p:cNvSpPr/>
          <p:nvPr/>
        </p:nvSpPr>
        <p:spPr bwMode="auto">
          <a:xfrm>
            <a:off x="5780497" y="4554301"/>
            <a:ext cx="194440" cy="337457"/>
          </a:xfrm>
          <a:prstGeom prst="rightBrace">
            <a:avLst>
              <a:gd name="adj1" fmla="val 26939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xmlns="" id="{15912395-B7D4-8842-9235-55EB2D702731}"/>
              </a:ext>
            </a:extLst>
          </p:cNvPr>
          <p:cNvSpPr/>
          <p:nvPr/>
        </p:nvSpPr>
        <p:spPr bwMode="auto">
          <a:xfrm>
            <a:off x="5780497" y="5253926"/>
            <a:ext cx="194440" cy="588936"/>
          </a:xfrm>
          <a:prstGeom prst="rightBrace">
            <a:avLst>
              <a:gd name="adj1" fmla="val 26939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4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6404929B-BFB8-DB4F-8D86-4279BC27DB4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xmlns="" id="{079B2383-6B40-CF4F-B074-7B826E9FE58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Cache coherence</a:t>
            </a:r>
          </a:p>
        </p:txBody>
      </p:sp>
    </p:spTree>
    <p:extLst>
      <p:ext uri="{BB962C8B-B14F-4D97-AF65-F5344CB8AC3E}">
        <p14:creationId xmlns:p14="http://schemas.microsoft.com/office/powerpoint/2010/main" val="36263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ED9BD2B4-BF9C-A64A-9581-97699AF1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in cache is only a copy of data in memory</a:t>
            </a:r>
          </a:p>
          <a:p>
            <a:pPr lvl="1"/>
            <a:r>
              <a:rPr lang="en-US" sz="2000" dirty="0"/>
              <a:t>Multiple copies of same data on multiprocessor systems</a:t>
            </a:r>
          </a:p>
          <a:p>
            <a:pPr lvl="1"/>
            <a:r>
              <a:rPr lang="en-US" sz="2000" dirty="0">
                <a:cs typeface="Arial" pitchFamily="34" charset="0"/>
              </a:rPr>
              <a:t>Cache coherence protocol/hardware ensure consistent data view</a:t>
            </a:r>
          </a:p>
          <a:p>
            <a:pPr lvl="1"/>
            <a:r>
              <a:rPr lang="en-US" sz="2000" dirty="0">
                <a:cs typeface="Arial" pitchFamily="34" charset="0"/>
              </a:rPr>
              <a:t>Without cache coherence, shared cache lines can become clobbered: </a:t>
            </a:r>
          </a:p>
          <a:p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24802CA7-89D3-1341-8D3C-ECB63721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Coherence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xmlns="" id="{97497B0D-EF7E-C546-8CD8-47656223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3105151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xmlns="" id="{7B1563AF-51E3-2C4E-B673-57A22787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3105151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P2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xmlns="" id="{91117E93-8746-1E4E-A86B-FDD2126BE9F2}"/>
              </a:ext>
            </a:extLst>
          </p:cNvPr>
          <p:cNvGrpSpPr/>
          <p:nvPr/>
        </p:nvGrpSpPr>
        <p:grpSpPr>
          <a:xfrm>
            <a:off x="1363851" y="3208149"/>
            <a:ext cx="2535049" cy="2733864"/>
            <a:chOff x="1076325" y="2662238"/>
            <a:chExt cx="2822575" cy="3279775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xmlns="" id="{E64574E7-C744-CB44-8F06-3482F81EA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960938"/>
              <a:ext cx="2822575" cy="981075"/>
            </a:xfrm>
            <a:prstGeom prst="rect">
              <a:avLst/>
            </a:prstGeom>
            <a:solidFill>
              <a:srgbClr val="FF6600"/>
            </a:solidFill>
            <a:ln w="508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Memory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xmlns="" id="{4CD5A446-8D0B-FB4C-AC62-113CC76CD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2689225"/>
              <a:ext cx="903288" cy="1465263"/>
              <a:chOff x="720" y="1626"/>
              <a:chExt cx="569" cy="923"/>
            </a:xfrm>
          </p:grpSpPr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xmlns="" id="{A8CFBF7E-DFE4-7C45-8F67-DF1853774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913"/>
                <a:ext cx="568" cy="636"/>
              </a:xfrm>
              <a:prstGeom prst="rect">
                <a:avLst/>
              </a:prstGeom>
              <a:solidFill>
                <a:srgbClr val="00FFFF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C1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7">
                <a:extLst>
                  <a:ext uri="{FF2B5EF4-FFF2-40B4-BE49-F238E27FC236}">
                    <a16:creationId xmlns:a16="http://schemas.microsoft.com/office/drawing/2014/main" xmlns="" id="{81C6FEB7-99CC-7343-87DB-D5E7AFD62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626"/>
                <a:ext cx="568" cy="280"/>
              </a:xfrm>
              <a:prstGeom prst="rect">
                <a:avLst/>
              </a:prstGeom>
              <a:solidFill>
                <a:srgbClr val="FFFF00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P1</a:t>
                </a:r>
              </a:p>
            </p:txBody>
          </p:sp>
        </p:grp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xmlns="" id="{3DA4540C-DDBB-5E42-87A5-FE4FABEE0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325" y="4984750"/>
              <a:ext cx="898525" cy="36923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A1, A2</a:t>
              </a:r>
            </a:p>
          </p:txBody>
        </p:sp>
        <p:grpSp>
          <p:nvGrpSpPr>
            <p:cNvPr id="30" name="Group 9">
              <a:extLst>
                <a:ext uri="{FF2B5EF4-FFF2-40B4-BE49-F238E27FC236}">
                  <a16:creationId xmlns:a16="http://schemas.microsoft.com/office/drawing/2014/main" xmlns="" id="{F62E589E-90C3-4B46-9D63-D9A11ECB4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5125" y="2662238"/>
              <a:ext cx="903288" cy="1465262"/>
              <a:chOff x="720" y="1873"/>
              <a:chExt cx="569" cy="923"/>
            </a:xfrm>
          </p:grpSpPr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xmlns="" id="{798CC024-B518-B742-B85B-C9FCBD890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568" cy="636"/>
              </a:xfrm>
              <a:prstGeom prst="rect">
                <a:avLst/>
              </a:prstGeom>
              <a:solidFill>
                <a:srgbClr val="00FFFF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C2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11">
                <a:extLst>
                  <a:ext uri="{FF2B5EF4-FFF2-40B4-BE49-F238E27FC236}">
                    <a16:creationId xmlns:a16="http://schemas.microsoft.com/office/drawing/2014/main" xmlns="" id="{B57DF933-714F-B84F-B7CA-64153C16B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873"/>
                <a:ext cx="568" cy="280"/>
              </a:xfrm>
              <a:prstGeom prst="rect">
                <a:avLst/>
              </a:prstGeom>
              <a:solidFill>
                <a:srgbClr val="FFFF00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P2</a:t>
                </a:r>
              </a:p>
            </p:txBody>
          </p:sp>
        </p:grp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xmlns="" id="{D408EE76-C38B-474B-94A0-2BBCAF57E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4421188"/>
              <a:ext cx="2784475" cy="417512"/>
            </a:xfrm>
            <a:prstGeom prst="rect">
              <a:avLst/>
            </a:prstGeom>
            <a:solidFill>
              <a:srgbClr val="669900"/>
            </a:solidFill>
            <a:ln w="508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Bus </a:t>
              </a:r>
            </a:p>
          </p:txBody>
        </p:sp>
      </p:grpSp>
      <p:sp>
        <p:nvSpPr>
          <p:cNvPr id="50" name="Text Box 16">
            <a:extLst>
              <a:ext uri="{FF2B5EF4-FFF2-40B4-BE49-F238E27FC236}">
                <a16:creationId xmlns:a16="http://schemas.microsoft.com/office/drawing/2014/main" xmlns="" id="{53E43DA5-BD37-FD49-B3F4-8C4958BAA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52" y="4121260"/>
            <a:ext cx="781050" cy="307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A1, A2</a:t>
            </a:r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xmlns="" id="{2501EEEE-9B9D-5843-8C7A-B025F168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76" y="4109366"/>
            <a:ext cx="781050" cy="307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A1, A2</a:t>
            </a:r>
          </a:p>
        </p:txBody>
      </p:sp>
      <p:sp>
        <p:nvSpPr>
          <p:cNvPr id="52" name="Text Box 18">
            <a:extLst>
              <a:ext uri="{FF2B5EF4-FFF2-40B4-BE49-F238E27FC236}">
                <a16:creationId xmlns:a16="http://schemas.microsoft.com/office/drawing/2014/main" xmlns="" id="{0ABD76B8-8643-AB4D-87F4-DF5ABA70F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7" y="3578663"/>
            <a:ext cx="16144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Load A2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Write A2=0</a:t>
            </a:r>
          </a:p>
        </p:txBody>
      </p:sp>
      <p:sp>
        <p:nvSpPr>
          <p:cNvPr id="53" name="Text Box 15">
            <a:extLst>
              <a:ext uri="{FF2B5EF4-FFF2-40B4-BE49-F238E27FC236}">
                <a16:creationId xmlns:a16="http://schemas.microsoft.com/office/drawing/2014/main" xmlns="" id="{38CF882D-D2FA-7346-B7B4-294A26C2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7" y="3578663"/>
            <a:ext cx="1614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Load A1</a:t>
            </a:r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/>
            </a:r>
            <a:b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Write A1=0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xmlns="" id="{CF856CBE-B347-9543-BCE6-1DC9A5F2B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482" y="4263353"/>
            <a:ext cx="6171796" cy="5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Write-back to memory leads to incoherent data</a:t>
            </a:r>
          </a:p>
        </p:txBody>
      </p:sp>
      <p:sp>
        <p:nvSpPr>
          <p:cNvPr id="55" name="Text Box 25">
            <a:extLst>
              <a:ext uri="{FF2B5EF4-FFF2-40B4-BE49-F238E27FC236}">
                <a16:creationId xmlns:a16="http://schemas.microsoft.com/office/drawing/2014/main" xmlns="" id="{6B3AA39E-6A57-E841-87D1-7A726D4E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828" y="4809316"/>
            <a:ext cx="898525" cy="349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A1,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3300"/>
                </a:solidFill>
              </a:rPr>
              <a:t>A2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xmlns="" id="{A1D28A1E-E56D-5941-805C-8C859424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894" y="4794834"/>
            <a:ext cx="898525" cy="349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</a:rPr>
              <a:t>A1</a:t>
            </a:r>
            <a:r>
              <a:rPr lang="en-US" sz="1600" b="1" dirty="0">
                <a:solidFill>
                  <a:schemeClr val="bg1"/>
                </a:solidFill>
              </a:rPr>
              <a:t>, A2</a:t>
            </a:r>
          </a:p>
        </p:txBody>
      </p:sp>
      <p:sp>
        <p:nvSpPr>
          <p:cNvPr id="57" name="Text Box 23">
            <a:extLst>
              <a:ext uri="{FF2B5EF4-FFF2-40B4-BE49-F238E27FC236}">
                <a16:creationId xmlns:a16="http://schemas.microsoft.com/office/drawing/2014/main" xmlns="" id="{8A8B1ED7-A5A5-A54A-8B6A-AFAEBCF0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00" y="4807789"/>
            <a:ext cx="898525" cy="349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A1, A2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xmlns="" id="{015A026E-A0E4-0A49-8BFB-12576D26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42" y="5395871"/>
            <a:ext cx="4959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C1 &amp; C2 entry can not be merged to: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xmlns="" id="{8C18C14C-EED3-5C4D-9224-54D0DC56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892" y="5778413"/>
            <a:ext cx="898525" cy="349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</a:rPr>
              <a:t>A1</a:t>
            </a:r>
            <a:r>
              <a:rPr lang="en-US" sz="1600" b="1" dirty="0"/>
              <a:t>, </a:t>
            </a:r>
            <a:r>
              <a:rPr lang="en-US" sz="1600" b="1" dirty="0">
                <a:solidFill>
                  <a:srgbClr val="FF3300"/>
                </a:solidFill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438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E5A1A433-C439-5640-928D-DB2336D7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itchFamily="34" charset="0"/>
              </a:rPr>
              <a:t>Cache coherence protocol must keep track of cache line (CL) status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28244BAB-E4BF-CD49-90CD-1492105E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Coherence</a:t>
            </a:r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D0907C91-AE9F-814E-AB4B-BAD2583B10BC}"/>
              </a:ext>
            </a:extLst>
          </p:cNvPr>
          <p:cNvGrpSpPr/>
          <p:nvPr/>
        </p:nvGrpSpPr>
        <p:grpSpPr>
          <a:xfrm>
            <a:off x="1363851" y="3208149"/>
            <a:ext cx="2535049" cy="2733864"/>
            <a:chOff x="1076325" y="2662238"/>
            <a:chExt cx="2822575" cy="3279775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69436DC8-5A4A-4F48-B76E-976B15BC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4960938"/>
              <a:ext cx="2822575" cy="981075"/>
            </a:xfrm>
            <a:prstGeom prst="rect">
              <a:avLst/>
            </a:prstGeom>
            <a:solidFill>
              <a:srgbClr val="FF6600"/>
            </a:solidFill>
            <a:ln w="508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Memory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FD7856D-B086-6649-9FF2-E1CBE37EE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2689225"/>
              <a:ext cx="903288" cy="1465263"/>
              <a:chOff x="720" y="1626"/>
              <a:chExt cx="569" cy="923"/>
            </a:xfrm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xmlns="" id="{F1E250D8-FAB2-FC47-9831-AFC41896C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913"/>
                <a:ext cx="568" cy="636"/>
              </a:xfrm>
              <a:prstGeom prst="rect">
                <a:avLst/>
              </a:prstGeom>
              <a:solidFill>
                <a:srgbClr val="00FFFF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C1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xmlns="" id="{752FFA50-04FD-7C43-9DA6-0EC930814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626"/>
                <a:ext cx="568" cy="280"/>
              </a:xfrm>
              <a:prstGeom prst="rect">
                <a:avLst/>
              </a:prstGeom>
              <a:solidFill>
                <a:srgbClr val="FFFF00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P1</a:t>
                </a:r>
              </a:p>
            </p:txBody>
          </p:sp>
        </p:grp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xmlns="" id="{FB1CC6B7-118D-D647-9D8E-27FD50AC9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325" y="4984750"/>
              <a:ext cx="898525" cy="36923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</a:rPr>
                <a:t>A1, A2</a:t>
              </a: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xmlns="" id="{083BD6FD-F61A-844B-9F73-423070F11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5125" y="2662238"/>
              <a:ext cx="903288" cy="1465262"/>
              <a:chOff x="720" y="1873"/>
              <a:chExt cx="569" cy="923"/>
            </a:xfrm>
          </p:grpSpPr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xmlns="" id="{88A76C81-5BC4-8641-B282-9A4F9501E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160"/>
                <a:ext cx="568" cy="636"/>
              </a:xfrm>
              <a:prstGeom prst="rect">
                <a:avLst/>
              </a:prstGeom>
              <a:solidFill>
                <a:srgbClr val="00FFFF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C2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xmlns="" id="{968C3810-97DC-0F4C-9911-F81CA57C6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873"/>
                <a:ext cx="568" cy="280"/>
              </a:xfrm>
              <a:prstGeom prst="rect">
                <a:avLst/>
              </a:prstGeom>
              <a:solidFill>
                <a:srgbClr val="FFFF00"/>
              </a:solidFill>
              <a:ln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P2</a:t>
                </a:r>
              </a:p>
            </p:txBody>
          </p:sp>
        </p:grp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xmlns="" id="{AEF1311A-F488-6248-A548-943BA8F93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025" y="4421188"/>
              <a:ext cx="2784475" cy="417512"/>
            </a:xfrm>
            <a:prstGeom prst="rect">
              <a:avLst/>
            </a:prstGeom>
            <a:solidFill>
              <a:srgbClr val="669900"/>
            </a:solidFill>
            <a:ln w="508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Bus </a:t>
              </a:r>
            </a:p>
          </p:txBody>
        </p:sp>
      </p:grp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1B56130E-987E-1646-A5A8-F8382A30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52" y="4121260"/>
            <a:ext cx="781050" cy="307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A1, A2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xmlns="" id="{482BE962-BEF3-C442-BD82-79BB0AD8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76" y="4109366"/>
            <a:ext cx="781050" cy="307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A1, A2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xmlns="" id="{A5F953FB-1691-9D44-AC75-EBE598C5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35" y="20822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E2A8C7AF-2B89-8343-A0D4-FFF4B58F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635" y="20822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P2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3FD21BD7-3072-074F-A209-B8BB1B5F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28" y="2540446"/>
            <a:ext cx="1928866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Load A1</a:t>
            </a:r>
            <a:b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Write A1=0:</a:t>
            </a:r>
            <a:b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/>
            </a:r>
            <a:b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</a:br>
            <a:endParaRPr lang="en-US" sz="1600" b="1" dirty="0">
              <a:solidFill>
                <a:srgbClr val="FF3300"/>
              </a:solidFill>
              <a:latin typeface="Courier New" pitchFamily="49" charset="0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xmlns="" id="{18AD3D13-12C5-6649-A9D9-1971AB56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0" y="3118296"/>
            <a:ext cx="225537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</a:rPr>
              <a:t>1. Request exclusive</a:t>
            </a:r>
            <a:br>
              <a:rPr lang="en-US" sz="1600" b="1" dirty="0">
                <a:solidFill>
                  <a:srgbClr val="FF3300"/>
                </a:solidFill>
              </a:rPr>
            </a:br>
            <a:r>
              <a:rPr lang="en-US" sz="1600" b="1" dirty="0">
                <a:solidFill>
                  <a:srgbClr val="FF3300"/>
                </a:solidFill>
              </a:rPr>
              <a:t>access to CL</a:t>
            </a:r>
            <a:endParaRPr lang="en-US" sz="1600" b="1" dirty="0"/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33A93055-DCF5-0943-A74B-48B16094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340" y="3716783"/>
            <a:ext cx="2539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</a:rPr>
              <a:t>2. Invalidate CL in C2</a:t>
            </a:r>
            <a:endParaRPr lang="en-US" sz="1600" b="1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xmlns="" id="{BE2D70BC-1EC8-C044-B757-E28D16620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166" y="4153346"/>
            <a:ext cx="214615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</a:rPr>
              <a:t>3. Modify A1 in C1</a:t>
            </a:r>
            <a:endParaRPr lang="en-US" sz="1600" b="1" dirty="0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40BCA854-89D1-A04A-A2F1-C571D9C47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088" y="2562422"/>
            <a:ext cx="161448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Courier New" pitchFamily="49" charset="0"/>
              </a:rPr>
              <a:t>Load A2</a:t>
            </a:r>
          </a:p>
          <a:p>
            <a:pPr eaLnBrk="1" hangingPunct="1">
              <a:spcBef>
                <a:spcPct val="50000"/>
              </a:spcBef>
            </a:pPr>
            <a:endParaRPr lang="en-US" sz="1600" dirty="0">
              <a:solidFill>
                <a:srgbClr val="FF33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dirty="0">
              <a:solidFill>
                <a:srgbClr val="FF33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/>
            </a:r>
            <a:b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</a:b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</a:rPr>
              <a:t>Write A2=0: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xmlns="" id="{B16226F1-EB03-F342-B6B4-D55E22BF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896" y="4280920"/>
            <a:ext cx="3081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</a:rPr>
              <a:t>1. Request exclusive</a:t>
            </a:r>
            <a:br>
              <a:rPr lang="en-US" sz="1600" b="1" dirty="0">
                <a:solidFill>
                  <a:schemeClr val="bg2"/>
                </a:solidFill>
              </a:rPr>
            </a:br>
            <a:r>
              <a:rPr lang="en-US" sz="1600" b="1" dirty="0">
                <a:solidFill>
                  <a:schemeClr val="bg2"/>
                </a:solidFill>
              </a:rPr>
              <a:t> CL access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xmlns="" id="{F70520F6-923E-834B-99B3-18E783FC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896" y="4823845"/>
            <a:ext cx="308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</a:rPr>
              <a:t>2. CL write back + Invalidate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xmlns="" id="{1F6071FB-5E77-C748-AD66-C64FB19E5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896" y="5355658"/>
            <a:ext cx="308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3. Load CL to C2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xmlns="" id="{83FF7913-9BAC-6944-A924-B10772475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896" y="5868420"/>
            <a:ext cx="3081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4. Modify A2 in C2</a:t>
            </a:r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xmlns="" id="{2476CED6-BC40-E94F-B75A-CA71993807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6331" y="5789488"/>
            <a:ext cx="1286378" cy="2243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xmlns="" id="{DAD16862-4541-3E4F-B0F1-9FE3BA6F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75" y="5305916"/>
            <a:ext cx="2718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C2 is exclusive owner of CL</a:t>
            </a:r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xmlns="" id="{F5DF96CC-111C-8045-B646-6B8A7A77A5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9905" y="4471865"/>
            <a:ext cx="1" cy="202461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xmlns="" id="{019D58F6-1140-664F-A930-F549AA768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7880" y="4429234"/>
            <a:ext cx="0" cy="236873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xmlns="" id="{CE69D238-A876-EA49-9694-B1EA4EF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926" y="4123761"/>
            <a:ext cx="774268" cy="30777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3300"/>
                </a:solidFill>
              </a:rPr>
              <a:t>A1</a:t>
            </a:r>
            <a:r>
              <a:rPr lang="en-US" sz="1400" b="1" dirty="0">
                <a:solidFill>
                  <a:schemeClr val="bg1"/>
                </a:solidFill>
              </a:rPr>
              <a:t>, A2</a:t>
            </a:r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xmlns="" id="{E70378F7-68FE-1E42-B66E-02A902A03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3146" y="4437742"/>
            <a:ext cx="0" cy="214089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xmlns="" id="{57B332D4-12AA-4F41-A761-3ABE8A916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6483" y="4471864"/>
            <a:ext cx="0" cy="202461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6">
            <a:extLst>
              <a:ext uri="{FF2B5EF4-FFF2-40B4-BE49-F238E27FC236}">
                <a16:creationId xmlns:a16="http://schemas.microsoft.com/office/drawing/2014/main" xmlns="" id="{6AD92B1F-6038-0B43-9E4D-90FE054EBC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429233"/>
            <a:ext cx="0" cy="222596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xmlns="" id="{FB1CC6B7-118D-D647-9D8E-27FD50AC9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851" y="5144084"/>
            <a:ext cx="806995" cy="30777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A1</a:t>
            </a:r>
            <a:r>
              <a:rPr lang="en-US" sz="1400" b="1" dirty="0">
                <a:solidFill>
                  <a:schemeClr val="bg1"/>
                </a:solidFill>
              </a:rPr>
              <a:t>, A2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xmlns="" id="{C7464EF1-82BF-3E4F-991E-523BEB62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769" y="4109564"/>
            <a:ext cx="811273" cy="30777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3300"/>
                </a:solidFill>
              </a:rPr>
              <a:t>A1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xmlns="" id="{C7464EF1-82BF-3E4F-991E-523BEB62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769" y="4104130"/>
            <a:ext cx="811273" cy="30777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FF3300"/>
                </a:solidFill>
              </a:rPr>
              <a:t>A1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FF3300"/>
                </a:solidFill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11911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6" grpId="0" animBg="1"/>
      <p:bldP spid="37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coherence can cause substantial overhead</a:t>
            </a:r>
          </a:p>
          <a:p>
            <a:pPr lvl="1"/>
            <a:r>
              <a:rPr lang="en-US" sz="2000" dirty="0"/>
              <a:t>may reduce available bandwidth</a:t>
            </a:r>
            <a:endParaRPr lang="en-US" sz="1800" dirty="0"/>
          </a:p>
          <a:p>
            <a:r>
              <a:rPr lang="en-US" dirty="0"/>
              <a:t>Different implementations</a:t>
            </a:r>
          </a:p>
          <a:p>
            <a:pPr lvl="1"/>
            <a:r>
              <a:rPr lang="en-US" sz="2000" dirty="0">
                <a:solidFill>
                  <a:schemeClr val="hlink"/>
                </a:solidFill>
              </a:rPr>
              <a:t>Snoop</a:t>
            </a:r>
            <a:r>
              <a:rPr lang="en-US" sz="2000" dirty="0"/>
              <a:t>: On modifying a CL, a CPU must broadcast its address to the whole system</a:t>
            </a:r>
          </a:p>
          <a:p>
            <a:pPr lvl="1"/>
            <a:r>
              <a:rPr lang="en-US" sz="2000" dirty="0">
                <a:solidFill>
                  <a:schemeClr val="hlink"/>
                </a:solidFill>
              </a:rPr>
              <a:t>Directory, “snoop filter”:</a:t>
            </a:r>
            <a:r>
              <a:rPr lang="en-US" sz="2000" dirty="0"/>
              <a:t> Chipset (“network”) keeps track of </a:t>
            </a:r>
            <a:r>
              <a:rPr lang="en-US" sz="2000" dirty="0" smtClean="0"/>
              <a:t>CLs’ location and state </a:t>
            </a:r>
            <a:r>
              <a:rPr lang="en-US" sz="2000" dirty="0"/>
              <a:t>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        filters coherence traffic</a:t>
            </a:r>
            <a:endParaRPr lang="en-US" dirty="0"/>
          </a:p>
          <a:p>
            <a:r>
              <a:rPr lang="en-US" dirty="0"/>
              <a:t>Directory-based can reduce pain of </a:t>
            </a:r>
            <a:r>
              <a:rPr lang="en-US" dirty="0" smtClean="0"/>
              <a:t>additional </a:t>
            </a:r>
            <a:r>
              <a:rPr lang="en-US" dirty="0"/>
              <a:t>coherence </a:t>
            </a:r>
            <a:r>
              <a:rPr lang="en-US" dirty="0" smtClean="0"/>
              <a:t>traffic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Caution: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C00000"/>
                </a:solidFill>
              </a:rPr>
              <a:t>Multiple processors should never write frequently to the same cache line (“</a:t>
            </a:r>
            <a:r>
              <a:rPr lang="en-US" i="1" dirty="0">
                <a:solidFill>
                  <a:srgbClr val="C00000"/>
                </a:solidFill>
              </a:rPr>
              <a:t>false sharing</a:t>
            </a:r>
            <a:r>
              <a:rPr lang="en-US" dirty="0">
                <a:solidFill>
                  <a:srgbClr val="C00000"/>
                </a:solidFill>
              </a:rPr>
              <a:t>”)!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Coherence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Basic compute node architecture</a:t>
            </a:r>
            <a:endParaRPr lang="en-US" dirty="0" smtClean="0"/>
          </a:p>
          <a:p>
            <a:r>
              <a:rPr lang="en-US" dirty="0" smtClean="0"/>
              <a:t>Shared </a:t>
            </a:r>
            <a:r>
              <a:rPr lang="en-US" dirty="0"/>
              <a:t>Memory </a:t>
            </a:r>
            <a:r>
              <a:rPr lang="en-US" dirty="0" smtClean="0"/>
              <a:t>Nodes: UMA and </a:t>
            </a:r>
            <a:r>
              <a:rPr lang="en-US" dirty="0" err="1" smtClean="0"/>
              <a:t>ccNUMA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Shared </a:t>
            </a:r>
            <a:r>
              <a:rPr lang="en-US" sz="2400" dirty="0" smtClean="0">
                <a:solidFill>
                  <a:srgbClr val="C00000"/>
                </a:solidFill>
              </a:rPr>
              <a:t>memory</a:t>
            </a:r>
            <a:r>
              <a:rPr lang="en-US" sz="2400" dirty="0" smtClean="0"/>
              <a:t>: Shared </a:t>
            </a:r>
            <a:r>
              <a:rPr lang="en-US" sz="2400" dirty="0"/>
              <a:t>address space for all processors and </a:t>
            </a:r>
            <a:r>
              <a:rPr lang="en-US" sz="2400" dirty="0" smtClean="0"/>
              <a:t>cache </a:t>
            </a:r>
            <a:r>
              <a:rPr lang="en-US" sz="2400" dirty="0"/>
              <a:t>contents are kept coherent automatically</a:t>
            </a:r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compute node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sz="4000" i="1" dirty="0">
                <a:solidFill>
                  <a:srgbClr val="012D9A"/>
                </a:solidFill>
                <a:latin typeface="Arial" charset="0"/>
              </a:rPr>
              <a:t>UMA / </a:t>
            </a:r>
            <a:r>
              <a:rPr lang="en-US" sz="4000" i="1" dirty="0" err="1" smtClean="0">
                <a:solidFill>
                  <a:srgbClr val="012D9A"/>
                </a:solidFill>
                <a:latin typeface="Arial" charset="0"/>
              </a:rPr>
              <a:t>ccNUMA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96000" y="2463645"/>
            <a:ext cx="44291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5113" indent="-265113">
              <a:spcBef>
                <a:spcPct val="20000"/>
              </a:spcBef>
              <a:buClr>
                <a:srgbClr val="B2B2B2"/>
              </a:buClr>
              <a:tabLst>
                <a:tab pos="265113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Uniform Memory Architecture (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UMA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):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14" y="2919963"/>
            <a:ext cx="2097127" cy="165070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35090" y="2115153"/>
            <a:ext cx="4133325" cy="69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65113" indent="-265113">
              <a:spcBef>
                <a:spcPct val="20000"/>
              </a:spcBef>
              <a:buClr>
                <a:srgbClr val="B2B2B2"/>
              </a:buClr>
              <a:tabLst>
                <a:tab pos="265113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Cache-coherent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Non-Uniform</a:t>
            </a:r>
          </a:p>
          <a:p>
            <a:pPr marL="265113" indent="-265113">
              <a:spcBef>
                <a:spcPct val="20000"/>
              </a:spcBef>
              <a:buClr>
                <a:srgbClr val="B2B2B2"/>
              </a:buClr>
              <a:tabLst>
                <a:tab pos="26511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Memory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Architecture (</a:t>
            </a:r>
            <a:r>
              <a:rPr lang="en-US" sz="2000" b="1" dirty="0" err="1">
                <a:solidFill>
                  <a:srgbClr val="C00000"/>
                </a:solidFill>
                <a:latin typeface="Arial" charset="0"/>
              </a:rPr>
              <a:t>ccNUMA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):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7003298" y="2919963"/>
            <a:ext cx="4265117" cy="1679025"/>
            <a:chOff x="4950555" y="3262336"/>
            <a:chExt cx="4265117" cy="1679025"/>
          </a:xfrm>
        </p:grpSpPr>
        <p:cxnSp>
          <p:nvCxnSpPr>
            <p:cNvPr id="9" name="Gerade Verbindung 3"/>
            <p:cNvCxnSpPr/>
            <p:nvPr/>
          </p:nvCxnSpPr>
          <p:spPr bwMode="auto">
            <a:xfrm>
              <a:off x="6905299" y="4168524"/>
              <a:ext cx="3420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209" y="3262336"/>
              <a:ext cx="2007463" cy="167902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555" y="3262336"/>
              <a:ext cx="2007463" cy="1679025"/>
            </a:xfrm>
            <a:prstGeom prst="rect">
              <a:avLst/>
            </a:prstGeom>
          </p:spPr>
        </p:pic>
      </p:grp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529327" y="4677038"/>
            <a:ext cx="5406672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Single “flat” memory: Data access times for a given data item are constant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Limited scalability in terms of main memory bandwidth</a:t>
            </a: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6746761" y="4582857"/>
            <a:ext cx="5106562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Physically distributed memory, i.e. multiple memory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controllers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“Local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” &amp; “Remote” data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Good scalability / hard to program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2700000">
            <a:off x="1206245" y="4016426"/>
            <a:ext cx="3535372" cy="584775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Outdated!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F50F5F01-95AB-954F-99A0-2146E7A0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53" y="1584000"/>
            <a:ext cx="6261462" cy="4464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D9A"/>
                </a:solidFill>
                <a:latin typeface="Arial" charset="0"/>
              </a:rPr>
              <a:t>CPU/Arithmetic unit issues a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LOAD request </a:t>
            </a:r>
            <a:r>
              <a:rPr lang="en-US" sz="2400" dirty="0">
                <a:solidFill>
                  <a:srgbClr val="002D9A"/>
                </a:solidFill>
                <a:latin typeface="Arial" charset="0"/>
              </a:rPr>
              <a:t>to transfer a data item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to a register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D9A"/>
                </a:solidFill>
                <a:latin typeface="Arial" charset="0"/>
              </a:rPr>
              <a:t>Cache logic automatically checks all cache levels if data item is already in cache.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If data item is in cache</a:t>
            </a:r>
            <a:r>
              <a:rPr lang="en-US" sz="2400" dirty="0">
                <a:solidFill>
                  <a:srgbClr val="002D9A"/>
                </a:solidFill>
                <a:latin typeface="Arial" charset="0"/>
              </a:rPr>
              <a:t> (“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cache hit</a:t>
            </a:r>
            <a:r>
              <a:rPr lang="en-US" sz="2400" dirty="0">
                <a:solidFill>
                  <a:srgbClr val="002D9A"/>
                </a:solidFill>
                <a:latin typeface="Arial" charset="0"/>
              </a:rPr>
              <a:t>”) it is loaded to register.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If data item is in no cache level</a:t>
            </a:r>
            <a:r>
              <a:rPr lang="en-US" sz="2400" dirty="0">
                <a:solidFill>
                  <a:srgbClr val="002D9A"/>
                </a:solidFill>
                <a:latin typeface="Arial" charset="0"/>
              </a:rPr>
              <a:t> (“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cache miss</a:t>
            </a:r>
            <a:r>
              <a:rPr lang="en-US" sz="2400" dirty="0">
                <a:solidFill>
                  <a:srgbClr val="002D9A"/>
                </a:solidFill>
                <a:latin typeface="Arial" charset="0"/>
              </a:rPr>
              <a:t>”) data item is loaded from main memory and a copy is held in cache.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2D9A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D9A"/>
                </a:solidFill>
                <a:latin typeface="Arial" charset="0"/>
              </a:rPr>
              <a:t> </a:t>
            </a:r>
          </a:p>
          <a:p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9B0F0E67-FE0A-2E47-A886-D1341719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Schematic view of modern memory hierarchy &amp; cache logic</a:t>
            </a:r>
            <a:endParaRPr lang="en-US" dirty="0"/>
          </a:p>
        </p:txBody>
      </p:sp>
      <p:pic>
        <p:nvPicPr>
          <p:cNvPr id="4" name="Picture 6" descr="memhier">
            <a:extLst>
              <a:ext uri="{FF2B5EF4-FFF2-40B4-BE49-F238E27FC236}">
                <a16:creationId xmlns:a16="http://schemas.microsoft.com/office/drawing/2014/main" xmlns="" id="{10A8E3C7-390B-ED47-899D-5BE0131A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000" y="1584000"/>
            <a:ext cx="2583353" cy="4292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app">
            <a:extLst>
              <a:ext uri="{FF2B5EF4-FFF2-40B4-BE49-F238E27FC236}">
                <a16:creationId xmlns:a16="http://schemas.microsoft.com/office/drawing/2014/main" xmlns="" id="{C28CAF7E-2CF3-1E43-B383-6513D444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2704" y="1584000"/>
            <a:ext cx="2012089" cy="42014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91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Basic compute node </a:t>
            </a:r>
            <a:r>
              <a:rPr lang="en-US" dirty="0" smtClean="0">
                <a:latin typeface="Arial" charset="0"/>
              </a:rPr>
              <a:t>architecture</a:t>
            </a:r>
            <a:br>
              <a:rPr lang="en-US" dirty="0" smtClean="0">
                <a:latin typeface="Arial" charset="0"/>
              </a:rPr>
            </a:br>
            <a:r>
              <a:rPr lang="en-US" i="1" dirty="0" err="1" smtClean="0">
                <a:latin typeface="Arial" charset="0"/>
              </a:rPr>
              <a:t>ccNUMA</a:t>
            </a:r>
            <a:r>
              <a:rPr lang="en-US" i="1" dirty="0" smtClean="0">
                <a:latin typeface="Arial" charset="0"/>
              </a:rPr>
              <a:t> </a:t>
            </a:r>
            <a:endParaRPr lang="en-US" i="1" dirty="0"/>
          </a:p>
        </p:txBody>
      </p:sp>
      <p:cxnSp>
        <p:nvCxnSpPr>
          <p:cNvPr id="4" name="Gerade Verbindung 8"/>
          <p:cNvCxnSpPr/>
          <p:nvPr/>
        </p:nvCxnSpPr>
        <p:spPr bwMode="auto">
          <a:xfrm>
            <a:off x="4467076" y="2594103"/>
            <a:ext cx="34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86" y="1687915"/>
            <a:ext cx="2007463" cy="16790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32" y="1687915"/>
            <a:ext cx="2007463" cy="167902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256166" y="3505032"/>
            <a:ext cx="5567000" cy="1553711"/>
            <a:chOff x="452800" y="2111822"/>
            <a:chExt cx="5567000" cy="1553711"/>
          </a:xfrm>
        </p:grpSpPr>
        <p:sp>
          <p:nvSpPr>
            <p:cNvPr id="8" name="Legende mit Linie 2 7"/>
            <p:cNvSpPr/>
            <p:nvPr/>
          </p:nvSpPr>
          <p:spPr>
            <a:xfrm>
              <a:off x="452800" y="2111822"/>
              <a:ext cx="2048669" cy="765048"/>
            </a:xfrm>
            <a:prstGeom prst="borderCallout2">
              <a:avLst>
                <a:gd name="adj1" fmla="val 41712"/>
                <a:gd name="adj2" fmla="val 102679"/>
                <a:gd name="adj3" fmla="val 59195"/>
                <a:gd name="adj4" fmla="val 115272"/>
                <a:gd name="adj5" fmla="val 97385"/>
                <a:gd name="adj6" fmla="val 135109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Single shared address space – ease of use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219200" y="2903532"/>
              <a:ext cx="4800600" cy="76200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C00000"/>
                  </a:solidFill>
                </a:rPr>
                <a:t>A(1: 1000000000)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Legende mit Linie 2 9"/>
          <p:cNvSpPr/>
          <p:nvPr/>
        </p:nvSpPr>
        <p:spPr>
          <a:xfrm>
            <a:off x="7787593" y="2703717"/>
            <a:ext cx="2673008" cy="823094"/>
          </a:xfrm>
          <a:prstGeom prst="borderCallout2">
            <a:avLst>
              <a:gd name="adj1" fmla="val 48660"/>
              <a:gd name="adj2" fmla="val -5256"/>
              <a:gd name="adj3" fmla="val 26763"/>
              <a:gd name="adj4" fmla="val -22052"/>
              <a:gd name="adj5" fmla="val 18738"/>
              <a:gd name="adj6" fmla="val -6772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Separate memory controllers –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scalable performance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egende mit Linie 2 10"/>
          <p:cNvSpPr/>
          <p:nvPr/>
        </p:nvSpPr>
        <p:spPr>
          <a:xfrm>
            <a:off x="6823166" y="776943"/>
            <a:ext cx="3743234" cy="1062581"/>
          </a:xfrm>
          <a:prstGeom prst="borderCallout2">
            <a:avLst>
              <a:gd name="adj1" fmla="val 48660"/>
              <a:gd name="adj2" fmla="val -5256"/>
              <a:gd name="adj3" fmla="val 53215"/>
              <a:gd name="adj4" fmla="val -56788"/>
              <a:gd name="adj5" fmla="val 164184"/>
              <a:gd name="adj6" fmla="val -5831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Hardware/software layers (HT/QPI):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hared address space and ensure data coherency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gende mit Linie 2 11"/>
          <p:cNvSpPr/>
          <p:nvPr/>
        </p:nvSpPr>
        <p:spPr>
          <a:xfrm>
            <a:off x="7308622" y="3885195"/>
            <a:ext cx="2673008" cy="823094"/>
          </a:xfrm>
          <a:prstGeom prst="borderCallout2">
            <a:avLst>
              <a:gd name="adj1" fmla="val 48660"/>
              <a:gd name="adj2" fmla="val -5256"/>
              <a:gd name="adj3" fmla="val 26763"/>
              <a:gd name="adj4" fmla="val -38646"/>
              <a:gd name="adj5" fmla="val 22705"/>
              <a:gd name="adj6" fmla="val -118211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Where does the data end up?????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 flipV="1">
            <a:off x="3727223" y="3505032"/>
            <a:ext cx="695643" cy="791710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4467076" y="3505032"/>
            <a:ext cx="1186919" cy="765048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hteck 14"/>
          <p:cNvSpPr/>
          <p:nvPr/>
        </p:nvSpPr>
        <p:spPr>
          <a:xfrm>
            <a:off x="696000" y="5144807"/>
            <a:ext cx="1080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"Golden Rule" of </a:t>
            </a:r>
            <a:r>
              <a:rPr lang="en-US" sz="2200" b="1" dirty="0" err="1">
                <a:solidFill>
                  <a:schemeClr val="bg1"/>
                </a:solidFill>
              </a:rPr>
              <a:t>ccNUMA</a:t>
            </a:r>
            <a:r>
              <a:rPr lang="en-US" sz="2200" b="1" dirty="0" smtClean="0">
                <a:solidFill>
                  <a:schemeClr val="bg1"/>
                </a:solidFill>
              </a:rPr>
              <a:t>:</a:t>
            </a:r>
            <a:r>
              <a:rPr lang="en-US" sz="2200" b="1" dirty="0">
                <a:solidFill>
                  <a:schemeClr val="bg1"/>
                </a:solidFill>
              </a:rPr>
              <a:t/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A memory page gets mapped into the local memory </a:t>
            </a:r>
            <a:r>
              <a:rPr lang="en-US" sz="2200" b="1" dirty="0" smtClean="0">
                <a:solidFill>
                  <a:srgbClr val="C00000"/>
                </a:solidFill>
              </a:rPr>
              <a:t>of</a:t>
            </a:r>
          </a:p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the </a:t>
            </a:r>
            <a:r>
              <a:rPr lang="en-US" sz="2200" b="1" dirty="0">
                <a:solidFill>
                  <a:srgbClr val="C00000"/>
                </a:solidFill>
              </a:rPr>
              <a:t>processor that first touches </a:t>
            </a:r>
            <a:r>
              <a:rPr lang="en-US" sz="2200" b="1" dirty="0" smtClean="0">
                <a:solidFill>
                  <a:srgbClr val="C00000"/>
                </a:solidFill>
              </a:rPr>
              <a:t>it (i.e. writes to it)!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Basic compute node </a:t>
            </a:r>
            <a:r>
              <a:rPr lang="en-US" dirty="0" smtClean="0">
                <a:latin typeface="Arial" charset="0"/>
              </a:rPr>
              <a:t>architecture</a:t>
            </a:r>
            <a:br>
              <a:rPr lang="en-US" dirty="0" smtClean="0">
                <a:latin typeface="Arial" charset="0"/>
              </a:rPr>
            </a:br>
            <a:r>
              <a:rPr lang="en-US" i="1" dirty="0" err="1" smtClean="0">
                <a:latin typeface="Arial" charset="0"/>
              </a:rPr>
              <a:t>ccNUMA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– Golden Rule</a:t>
            </a:r>
            <a:endParaRPr lang="en-US" i="1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96000" y="2068677"/>
            <a:ext cx="10800000" cy="2708434"/>
          </a:xfrm>
          <a:prstGeom prst="rect">
            <a:avLst/>
          </a:prstGeom>
          <a:noFill/>
          <a:ln w="38100">
            <a:solidFill>
              <a:schemeClr val="bg2"/>
            </a:solidFill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void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dmvm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int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n,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int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m, double *lhs, double *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rhs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, double *mat){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#pragma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omp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parallel for private(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offset,c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)schedule(static)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{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</a:b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for(r=0; r&lt;n; ++r)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{</a:t>
            </a:r>
            <a:b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</a:b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offset=m*r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;</a:t>
            </a:r>
            <a:b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</a:b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for(c=0; c&lt;m; ++c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)</a:t>
            </a:r>
            <a:b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</a:b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    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lhs[r] += mat[c + offset]*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rhs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[c]; </a:t>
            </a:r>
            <a:b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</a:br>
            <a:r>
              <a:rPr lang="en-US" sz="2000" kern="0" dirty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bg2"/>
                </a:solidFill>
                <a:latin typeface="Courier New" pitchFamily="49" charset="0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}</a:t>
            </a:r>
            <a:b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</a:b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}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cs typeface="+mn-cs"/>
              </a:rPr>
              <a:t> 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urier New" pitchFamily="49" charset="0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111048" y="1499887"/>
            <a:ext cx="5969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Dense matrix vector multiplication (</a:t>
            </a:r>
            <a:r>
              <a:rPr lang="en-US" sz="2400" dirty="0" err="1">
                <a:solidFill>
                  <a:schemeClr val="bg1"/>
                </a:solidFill>
              </a:rPr>
              <a:t>dMVM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Rechteck 5"/>
          <p:cNvSpPr/>
          <p:nvPr/>
        </p:nvSpPr>
        <p:spPr>
          <a:xfrm>
            <a:off x="696000" y="5062987"/>
            <a:ext cx="400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bg1"/>
                </a:solidFill>
              </a:rPr>
              <a:t>OpenMP</a:t>
            </a:r>
            <a:r>
              <a:rPr lang="en-US" sz="2400" dirty="0">
                <a:solidFill>
                  <a:schemeClr val="bg1"/>
                </a:solidFill>
              </a:rPr>
              <a:t> parallelization?!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Basic compute node architecture</a:t>
            </a:r>
            <a:br>
              <a:rPr lang="en-US" dirty="0">
                <a:latin typeface="Arial" charset="0"/>
              </a:rPr>
            </a:br>
            <a:r>
              <a:rPr lang="en-US" i="1" dirty="0" err="1">
                <a:latin typeface="Arial" charset="0"/>
              </a:rPr>
              <a:t>ccNUMA</a:t>
            </a:r>
            <a:r>
              <a:rPr lang="en-US" i="1" dirty="0">
                <a:latin typeface="Arial" charset="0"/>
              </a:rPr>
              <a:t> – Golden Rule</a:t>
            </a:r>
            <a:endParaRPr lang="en-US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 r="9609" b="6376"/>
          <a:stretch/>
        </p:blipFill>
        <p:spPr>
          <a:xfrm>
            <a:off x="696000" y="2611698"/>
            <a:ext cx="5225143" cy="3553735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82574" y="1584000"/>
            <a:ext cx="7476633" cy="830997"/>
          </a:xfrm>
          <a:prstGeom prst="rect">
            <a:avLst/>
          </a:prstGeom>
          <a:noFill/>
          <a:ln w="38100">
            <a:solidFill>
              <a:schemeClr val="bg2"/>
            </a:solidFill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</a:rPr>
              <a:t>#pragma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itchFamily="49" charset="0"/>
              </a:rPr>
              <a:t>omp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</a:rPr>
              <a:t> parallel for schedule(static) private(c) {</a:t>
            </a:r>
            <a:r>
              <a:rPr lang="en-US" sz="1600" b="1" dirty="0" smtClean="0">
                <a:latin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for(</a:t>
            </a:r>
            <a:r>
              <a:rPr lang="en-US" sz="1600" b="1" dirty="0" smtClean="0">
                <a:solidFill>
                  <a:srgbClr val="002D9A"/>
                </a:solidFill>
                <a:latin typeface="Courier New" pitchFamily="49" charset="0"/>
              </a:rPr>
              <a:t>r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=0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r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</a:rPr>
              <a:t>&lt;n; ++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</a:rPr>
              <a:t>r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for(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=0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</a:rPr>
              <a:t>&lt;m; ++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mat[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m*</a:t>
            </a: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</a:rPr>
              <a:t>r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] = …; } 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49" charset="0"/>
              </a:rPr>
              <a:t>}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547649" y="2919256"/>
            <a:ext cx="2835251" cy="750366"/>
            <a:chOff x="1547649" y="2919256"/>
            <a:chExt cx="2835251" cy="75036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49" y="2919256"/>
              <a:ext cx="1175075" cy="75036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825" y="2919256"/>
              <a:ext cx="1175075" cy="750366"/>
            </a:xfrm>
            <a:prstGeom prst="rect">
              <a:avLst/>
            </a:prstGeom>
          </p:spPr>
        </p:pic>
        <p:cxnSp>
          <p:nvCxnSpPr>
            <p:cNvPr id="8" name="Gerade Verbindung 3"/>
            <p:cNvCxnSpPr/>
            <p:nvPr/>
          </p:nvCxnSpPr>
          <p:spPr bwMode="auto">
            <a:xfrm>
              <a:off x="2722724" y="3294439"/>
              <a:ext cx="48510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" name="Rechteck 8"/>
            <p:cNvSpPr/>
            <p:nvPr/>
          </p:nvSpPr>
          <p:spPr bwMode="auto">
            <a:xfrm>
              <a:off x="1708371" y="2960037"/>
              <a:ext cx="881742" cy="27997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10 cores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354491" y="2960035"/>
              <a:ext cx="881742" cy="27997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10 cores</a:t>
              </a:r>
            </a:p>
          </p:txBody>
        </p:sp>
      </p:grpSp>
      <p:cxnSp>
        <p:nvCxnSpPr>
          <p:cNvPr id="11" name="Gerade Verbindung mit Pfeil 10"/>
          <p:cNvCxnSpPr/>
          <p:nvPr/>
        </p:nvCxnSpPr>
        <p:spPr bwMode="auto">
          <a:xfrm flipV="1">
            <a:off x="5551385" y="3240009"/>
            <a:ext cx="10886" cy="1256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7212836" y="3334690"/>
            <a:ext cx="191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Parallelization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of matrix data initialization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Pfeil nach unten 12"/>
          <p:cNvSpPr/>
          <p:nvPr/>
        </p:nvSpPr>
        <p:spPr bwMode="auto">
          <a:xfrm>
            <a:off x="7720115" y="2531286"/>
            <a:ext cx="484632" cy="803404"/>
          </a:xfrm>
          <a:prstGeom prst="downArrow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feil nach links 13"/>
          <p:cNvSpPr/>
          <p:nvPr/>
        </p:nvSpPr>
        <p:spPr bwMode="auto">
          <a:xfrm>
            <a:off x="6215057" y="3705109"/>
            <a:ext cx="978408" cy="484632"/>
          </a:xfrm>
          <a:prstGeom prst="leftArrow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gende mit Linie 1 14"/>
          <p:cNvSpPr/>
          <p:nvPr/>
        </p:nvSpPr>
        <p:spPr bwMode="auto">
          <a:xfrm>
            <a:off x="2413561" y="4990188"/>
            <a:ext cx="3682439" cy="707571"/>
          </a:xfrm>
          <a:prstGeom prst="borderCallout1">
            <a:avLst>
              <a:gd name="adj1" fmla="val -16635"/>
              <a:gd name="adj2" fmla="val 56642"/>
              <a:gd name="adj3" fmla="val -66475"/>
              <a:gd name="adj4" fmla="val 58287"/>
            </a:avLst>
          </a:prstGeom>
          <a:solidFill>
            <a:srgbClr val="FFC000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dMVM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Matrix data initialization: serial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 rot="19680005">
            <a:off x="3395936" y="3685781"/>
            <a:ext cx="2462495" cy="121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 animBg="1"/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Golden rule </a:t>
            </a:r>
            <a:r>
              <a:rPr lang="en-US" sz="2400" dirty="0"/>
              <a:t>for NUMA-aware shared memory programming</a:t>
            </a:r>
            <a:r>
              <a:rPr lang="en-US" sz="2400" dirty="0" smtClean="0"/>
              <a:t>!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Touch means write (not allocate)</a:t>
            </a:r>
            <a:r>
              <a:rPr lang="en-US" sz="2400" dirty="0">
                <a:sym typeface="Wingdings" panose="05000000000000000000" pitchFamily="2" charset="2"/>
              </a:rPr>
              <a:t>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“First touch policy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”</a:t>
            </a:r>
            <a:endParaRPr lang="en-US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Placement is done on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page basis</a:t>
            </a:r>
            <a:r>
              <a:rPr lang="en-US" sz="2400" dirty="0">
                <a:sym typeface="Wingdings" panose="05000000000000000000" pitchFamily="2" charset="2"/>
              </a:rPr>
              <a:t>, i.e. chunks of 4 KB or 2 MB (see OS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Writing a single byte is sufficient to map the full page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Thread – core affinity </a:t>
            </a:r>
            <a:r>
              <a:rPr lang="en-US" sz="2400" dirty="0"/>
              <a:t>over execution time required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Pinning</a:t>
            </a:r>
            <a:endParaRPr lang="en-US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Check if memory is “clean” </a:t>
            </a:r>
            <a:r>
              <a:rPr lang="en-US" sz="2400" dirty="0">
                <a:sym typeface="Wingdings" panose="05000000000000000000" pitchFamily="2" charset="2"/>
              </a:rPr>
              <a:t>– OS may keep (IO) </a:t>
            </a:r>
            <a:r>
              <a:rPr lang="en-US" sz="2400" dirty="0" smtClean="0">
                <a:sym typeface="Wingdings" panose="05000000000000000000" pitchFamily="2" charset="2"/>
              </a:rPr>
              <a:t>buffers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“remove” them if necessary </a:t>
            </a:r>
            <a:br>
              <a:rPr lang="en-US" sz="2400" dirty="0">
                <a:sym typeface="Wingdings" panose="05000000000000000000" pitchFamily="2" charset="2"/>
              </a:rPr>
            </a:br>
            <a:endParaRPr lang="en-US" sz="10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ym typeface="Wingdings" panose="05000000000000000000" pitchFamily="2" charset="2"/>
              </a:rPr>
              <a:t>Linux Tools: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numactl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likwid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-topology,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likwid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-pin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Basic </a:t>
            </a:r>
            <a:r>
              <a:rPr lang="en-US" dirty="0">
                <a:latin typeface="Arial" charset="0"/>
              </a:rPr>
              <a:t>compute node </a:t>
            </a:r>
            <a:r>
              <a:rPr lang="en-US" dirty="0" smtClean="0">
                <a:latin typeface="Arial" charset="0"/>
              </a:rPr>
              <a:t>architecture</a:t>
            </a:r>
            <a:br>
              <a:rPr lang="en-US" dirty="0" smtClean="0">
                <a:latin typeface="Arial" charset="0"/>
              </a:rPr>
            </a:br>
            <a:r>
              <a:rPr lang="en-US" i="1" dirty="0" err="1" smtClean="0">
                <a:latin typeface="Arial" charset="0"/>
              </a:rPr>
              <a:t>ccNUMA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– Summary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41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5CC7C298-5FA1-904E-A18C-4A1389B853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u="sng" dirty="0"/>
              <a:t>Hardware:</a:t>
            </a:r>
            <a:r>
              <a:rPr lang="en-US" sz="2400" dirty="0"/>
              <a:t> Quantities to characterize the quality of a memory hierarchy: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Latency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dirty="0"/>
              <a:t>): Set up time for data transfer from source (e.g. main memory or caches) to destination (e.g. registers).  	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Bandwidth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/>
              <a:t>): Maximum amount of data per second which can be transferred between source (e.g. main memory or caches) and destination (e.g. registers).                                            </a:t>
            </a:r>
          </a:p>
          <a:p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E946C9BC-F782-4B48-B30E-EB7B62F5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Effective Bandwidths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xmlns="" id="{2C4B14D5-90C7-C54A-9F58-7625C6783DE4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>
              <a:xfrm>
                <a:off x="6055743" y="1584000"/>
                <a:ext cx="6136257" cy="446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u="sng" dirty="0"/>
                  <a:t>Application:</a:t>
                </a:r>
                <a:r>
                  <a:rPr lang="en-US" sz="2400" dirty="0"/>
                  <a:t> Transfer time (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sz="2400" dirty="0"/>
                  <a:t>) and effective bandwidth (</a:t>
                </a:r>
                <a:r>
                  <a:rPr lang="en-US" sz="24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eff</a:t>
                </a:r>
                <a:r>
                  <a:rPr lang="en-US" sz="2400" dirty="0"/>
                  <a:t>) depend on data volume(</a:t>
                </a:r>
                <a:r>
                  <a:rPr lang="en-US" sz="24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2400" dirty="0"/>
                  <a:t>) to be transferred: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Transfer time</a:t>
                </a:r>
                <a:r>
                  <a:rPr lang="en-US" sz="2400" dirty="0"/>
                  <a:t>: 		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𝑇</m:t>
                    </m:r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de-DE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Effective bandwidth</a:t>
                </a:r>
                <a:r>
                  <a:rPr lang="en-US" sz="2400" dirty="0"/>
                  <a:t>: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 </m:t>
                        </m:r>
                        <m:f>
                          <m:fPr>
                            <m:type m:val="skw"/>
                            <m:ctrlPr>
                              <a:rPr lang="de-DE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de-DE" sz="24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“Low” data volume </a:t>
                </a:r>
                <a14:m>
                  <m:oMath xmlns:m="http://schemas.openxmlformats.org/officeDocument/2006/math">
                    <m:r>
                      <a:rPr lang="de-DE" sz="2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𝑉</m:t>
                    </m:r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→0)</m:t>
                    </m:r>
                  </m:oMath>
                </a14:m>
                <a:r>
                  <a:rPr lang="en-US" sz="2400" dirty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 </a:t>
                </a:r>
                <a:r>
                  <a:rPr lang="en-US" sz="2400" dirty="0"/>
                  <a:t>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“Large” data volume </a:t>
                </a:r>
                <a14:m>
                  <m:oMath xmlns:m="http://schemas.openxmlformats.org/officeDocument/2006/math">
                    <m:r>
                      <a:rPr lang="de-DE" sz="2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</a:rPr>
                      <m:t>≫ 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en-US" sz="24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4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	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2C4B14D5-90C7-C54A-9F58-7625C6783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xfrm>
                <a:off x="6055743" y="1584000"/>
                <a:ext cx="6136257" cy="4464000"/>
              </a:xfrm>
              <a:blipFill>
                <a:blip r:embed="rId2"/>
                <a:stretch>
                  <a:fillRect l="-2893" t="-1705" r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34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6404929B-BFB8-DB4F-8D86-4279BC27DB4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xmlns="" id="{079B2383-6B40-CF4F-B074-7B826E9FE58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Caches – Basics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D6095E2-A4F5-1047-B176-72E20970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392089"/>
            <a:ext cx="10800000" cy="4464000"/>
          </a:xfrm>
        </p:spPr>
        <p:txBody>
          <a:bodyPr/>
          <a:lstStyle/>
          <a:p>
            <a:r>
              <a:rPr lang="en-US" dirty="0"/>
              <a:t>Main memory latency and bandwidth for modern multicore CPUs: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64 ns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bg1"/>
                </a:solidFill>
                <a:cs typeface="Courier New" panose="02070309020205020404" pitchFamily="49" charset="0"/>
              </a:rPr>
              <a:t>&amp;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64 GB/s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Data access is organized in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cache lines </a:t>
            </a:r>
            <a:r>
              <a:rPr lang="en-US" sz="2400" dirty="0">
                <a:sym typeface="Wingdings" panose="05000000000000000000" pitchFamily="2" charset="2"/>
              </a:rPr>
              <a:t>(CL) – always a full CL is transferred 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Multiple CLs can be loaded concurrently </a:t>
            </a:r>
          </a:p>
          <a:p>
            <a:pPr lvl="1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Multiple data requests by application code</a:t>
            </a:r>
          </a:p>
          <a:p>
            <a:pPr lvl="1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Automatic hardware prefetching</a:t>
            </a:r>
          </a:p>
          <a:p>
            <a:pPr>
              <a:buFont typeface="Wingdings"/>
              <a:buChar char="à"/>
            </a:pPr>
            <a:endParaRPr lang="en-US" sz="2400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/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742DA7B8-1A4F-CB4C-B8AA-429A933A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The latency problem 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xmlns="" id="{021BDCEA-D1B4-5A41-B5CF-8C0943B91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475152"/>
              </p:ext>
            </p:extLst>
          </p:nvPr>
        </p:nvGraphicFramePr>
        <p:xfrm>
          <a:off x="992104" y="2390917"/>
          <a:ext cx="102077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6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6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6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0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baseline="-25000" dirty="0" err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eff</a:t>
                      </a:r>
                      <a:endParaRPr lang="en-US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0.125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64.125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0.13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128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1.9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4096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128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32 GB/s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24615138-4988-E44B-A3DC-B2201ED930A1}"/>
              </a:ext>
            </a:extLst>
          </p:cNvPr>
          <p:cNvSpPr txBox="1"/>
          <p:nvPr/>
        </p:nvSpPr>
        <p:spPr>
          <a:xfrm>
            <a:off x="8177842" y="4934310"/>
            <a:ext cx="3812875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V=64B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or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V=128B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on modern architectures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1EC1F240-E896-AE48-B193-28D4414929E7}"/>
              </a:ext>
            </a:extLst>
          </p:cNvPr>
          <p:cNvCxnSpPr/>
          <p:nvPr/>
        </p:nvCxnSpPr>
        <p:spPr bwMode="auto">
          <a:xfrm flipH="1" flipV="1">
            <a:off x="6797615" y="4796287"/>
            <a:ext cx="1380227" cy="53483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556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6F77E7E0-16A6-C24F-AC2D-53853CCEC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one data item is loaded from main memory (“</a:t>
            </a:r>
            <a:r>
              <a:rPr lang="en-US" sz="2400" dirty="0">
                <a:solidFill>
                  <a:srgbClr val="C00000"/>
                </a:solidFill>
              </a:rPr>
              <a:t>cache miss</a:t>
            </a:r>
            <a:r>
              <a:rPr lang="en-US" sz="2400" dirty="0"/>
              <a:t>”), 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whole cache line </a:t>
            </a:r>
            <a:r>
              <a:rPr lang="en-US" sz="2400" dirty="0"/>
              <a:t>it belongs to </a:t>
            </a:r>
            <a:r>
              <a:rPr lang="en-US" sz="2400" dirty="0">
                <a:solidFill>
                  <a:srgbClr val="C00000"/>
                </a:solidFill>
              </a:rPr>
              <a:t>is loaded</a:t>
            </a:r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Cache lines are contiguous </a:t>
            </a:r>
            <a:r>
              <a:rPr lang="en-US" sz="2400" dirty="0"/>
              <a:t>in main memory, i.e. “neighboring“ items can then be used from cache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71004C51-D325-764F-931D-91D2117B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Cache lines</a:t>
            </a:r>
          </a:p>
        </p:txBody>
      </p:sp>
      <p:sp>
        <p:nvSpPr>
          <p:cNvPr id="57" name="Text Box 60">
            <a:extLst>
              <a:ext uri="{FF2B5EF4-FFF2-40B4-BE49-F238E27FC236}">
                <a16:creationId xmlns:a16="http://schemas.microsoft.com/office/drawing/2014/main" xmlns="" id="{501CF806-3807-0646-9BDF-648BB257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26" y="4180855"/>
            <a:ext cx="2333625" cy="739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do </a:t>
            </a:r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i</a:t>
            </a:r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=1,n</a:t>
            </a:r>
          </a:p>
          <a:p>
            <a:pPr eaLnBrk="1" hangingPunct="1"/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  s = s + a(</a:t>
            </a:r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i</a:t>
            </a:r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)*a(</a:t>
            </a:r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i</a:t>
            </a:r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)</a:t>
            </a:r>
          </a:p>
          <a:p>
            <a:pPr eaLnBrk="1" hangingPunct="1"/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enddo</a:t>
            </a:r>
            <a:endParaRPr lang="en-US" altLang="ja-JP" sz="1400" b="1" dirty="0">
              <a:solidFill>
                <a:srgbClr val="002D9A"/>
              </a:solidFill>
              <a:latin typeface="Courier New" pitchFamily="49" charset="0"/>
              <a:ea typeface="MS PGothic" pitchFamily="34" charset="-128"/>
            </a:endParaRPr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xmlns="" id="{D327A4F3-4F19-CD4B-ACFA-45ABD70F03A5}"/>
              </a:ext>
            </a:extLst>
          </p:cNvPr>
          <p:cNvGrpSpPr/>
          <p:nvPr/>
        </p:nvGrpSpPr>
        <p:grpSpPr>
          <a:xfrm>
            <a:off x="3714972" y="2743200"/>
            <a:ext cx="7781028" cy="3304800"/>
            <a:chOff x="1999061" y="2891817"/>
            <a:chExt cx="8320088" cy="3481388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xmlns="" id="{18EB7102-88C9-574F-8FB9-8E7AFE846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9061" y="2891817"/>
              <a:ext cx="990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Iteration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D860EE74-84F1-2543-8C61-E3F90A1E2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149" y="3339492"/>
              <a:ext cx="17145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679CC3BC-1FFD-254B-A569-5B96EB291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149" y="3339492"/>
              <a:ext cx="381000" cy="304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xmlns="" id="{4E7E28F7-785B-6641-BCF7-B08AFA3B1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149" y="3339492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xmlns="" id="{BB2BE57B-9347-F742-95B6-212E0F5C1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549" y="3307226"/>
              <a:ext cx="2057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2"/>
                  </a:solidFill>
                  <a:latin typeface="Times New Roman" pitchFamily="18" charset="0"/>
                </a:rPr>
                <a:t>Cache miss : </a:t>
              </a:r>
              <a:r>
                <a:rPr lang="en-US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</a:t>
              </a:r>
              <a:endParaRPr lang="en-US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xmlns="" id="{C3B7B004-8182-0447-80BC-A39CB3307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3749" y="3339492"/>
              <a:ext cx="1524000" cy="304800"/>
              <a:chOff x="2304" y="2016"/>
              <a:chExt cx="960" cy="192"/>
            </a:xfrm>
          </p:grpSpPr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xmlns="" id="{56E07879-7785-234C-88B4-BE5D77F80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xmlns="" id="{8DFA3B6D-38D9-E84D-A49E-3B27FAD25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xmlns="" id="{35EF90A4-ABFF-7940-A108-4D5B88F3D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34156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A24E4E50-EAC2-ED48-A390-5204128C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749" y="3720492"/>
              <a:ext cx="381000" cy="304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xmlns="" id="{C62E37C1-0B2B-7446-B61A-69E380883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3749" y="3720492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4C121AD9-5708-6243-90C7-38FAD14A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749" y="4101492"/>
              <a:ext cx="381000" cy="304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xmlns="" id="{0351074C-411B-E44B-B4A9-D1B5ABFE7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4749" y="4101492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C9B99012-FD87-3344-B3AD-D25360603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749" y="4482492"/>
              <a:ext cx="381000" cy="304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xmlns="" id="{D42B6523-1675-FA41-967F-82EFA8B56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5749" y="4482492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xmlns="" id="{1A6DFE5C-986C-8E49-9ABC-12797622C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3720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xmlns="" id="{4DDE6843-007F-BA42-B4CA-67219766D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4101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xmlns="" id="{4C86C747-C438-174D-9323-F4710B612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4482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xmlns="" id="{519FBFBB-25EF-D142-9DE0-D885C6BD8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3349" y="3263292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xmlns="" id="{F5A96946-B3A8-B74C-8DEB-7E22FAE2C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2149" y="3034692"/>
              <a:ext cx="2682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2D9A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xmlns="" id="{270EC633-F21C-9149-8390-2D5516C1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749" y="4863492"/>
              <a:ext cx="381000" cy="304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xmlns="" id="{DA594D3C-1FB5-3446-8E5E-32193920B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6749" y="4863492"/>
              <a:ext cx="4572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xmlns="" id="{02BEB348-B87F-CF48-AEEC-6A8EE2056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4863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xmlns="" id="{BFCE5202-0BD0-2849-B750-9DB408F1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5244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xmlns="" id="{4E8FD5B8-2A48-7440-AAD8-BCE1ACC27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5625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xmlns="" id="{5369B0E7-D94F-2E4A-8740-65E732D80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549" y="600649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8</a:t>
              </a:r>
            </a:p>
          </p:txBody>
        </p:sp>
        <p:grpSp>
          <p:nvGrpSpPr>
            <p:cNvPr id="31" name="Group 33">
              <a:extLst>
                <a:ext uri="{FF2B5EF4-FFF2-40B4-BE49-F238E27FC236}">
                  <a16:creationId xmlns:a16="http://schemas.microsoft.com/office/drawing/2014/main" xmlns="" id="{AB1E1C0D-5CA4-3844-959C-E812AA811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4749" y="3720492"/>
              <a:ext cx="1524000" cy="304800"/>
              <a:chOff x="2304" y="2016"/>
              <a:chExt cx="960" cy="192"/>
            </a:xfrm>
          </p:grpSpPr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xmlns="" id="{FD906907-AAE5-6B49-BBF9-8F3A848B4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33" name="Text Box 35">
                <a:extLst>
                  <a:ext uri="{FF2B5EF4-FFF2-40B4-BE49-F238E27FC236}">
                    <a16:creationId xmlns:a16="http://schemas.microsoft.com/office/drawing/2014/main" xmlns="" id="{4FF00B21-A6BE-774B-9411-51A386F64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34" name="Group 36">
              <a:extLst>
                <a:ext uri="{FF2B5EF4-FFF2-40B4-BE49-F238E27FC236}">
                  <a16:creationId xmlns:a16="http://schemas.microsoft.com/office/drawing/2014/main" xmlns="" id="{8303D2F9-4353-5D44-9FEE-79653D4BC8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5749" y="4101492"/>
              <a:ext cx="1524000" cy="304800"/>
              <a:chOff x="2304" y="2016"/>
              <a:chExt cx="960" cy="192"/>
            </a:xfrm>
          </p:grpSpPr>
          <p:sp>
            <p:nvSpPr>
              <p:cNvPr id="35" name="Rectangle 37">
                <a:extLst>
                  <a:ext uri="{FF2B5EF4-FFF2-40B4-BE49-F238E27FC236}">
                    <a16:creationId xmlns:a16="http://schemas.microsoft.com/office/drawing/2014/main" xmlns="" id="{6C36C272-2808-A64F-875E-FEA9EAE85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36" name="Text Box 38">
                <a:extLst>
                  <a:ext uri="{FF2B5EF4-FFF2-40B4-BE49-F238E27FC236}">
                    <a16:creationId xmlns:a16="http://schemas.microsoft.com/office/drawing/2014/main" xmlns="" id="{EDE87A01-7367-D74C-BBF3-197FBA4059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37" name="Group 39">
              <a:extLst>
                <a:ext uri="{FF2B5EF4-FFF2-40B4-BE49-F238E27FC236}">
                  <a16:creationId xmlns:a16="http://schemas.microsoft.com/office/drawing/2014/main" xmlns="" id="{EF888930-3F97-0043-8C6E-B0710E58A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6749" y="4482492"/>
              <a:ext cx="1524000" cy="304800"/>
              <a:chOff x="2304" y="2016"/>
              <a:chExt cx="960" cy="192"/>
            </a:xfrm>
          </p:grpSpPr>
          <p:sp>
            <p:nvSpPr>
              <p:cNvPr id="38" name="Rectangle 40">
                <a:extLst>
                  <a:ext uri="{FF2B5EF4-FFF2-40B4-BE49-F238E27FC236}">
                    <a16:creationId xmlns:a16="http://schemas.microsoft.com/office/drawing/2014/main" xmlns="" id="{8049322E-1EB4-6D45-83A6-A4BD793C7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39" name="Text Box 41">
                <a:extLst>
                  <a:ext uri="{FF2B5EF4-FFF2-40B4-BE49-F238E27FC236}">
                    <a16:creationId xmlns:a16="http://schemas.microsoft.com/office/drawing/2014/main" xmlns="" id="{2F77EC99-3844-6B49-90A8-76508D802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40" name="Group 42">
              <a:extLst>
                <a:ext uri="{FF2B5EF4-FFF2-40B4-BE49-F238E27FC236}">
                  <a16:creationId xmlns:a16="http://schemas.microsoft.com/office/drawing/2014/main" xmlns="" id="{35CD03BC-1A6A-844C-883F-C02A64012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1349" y="5244492"/>
              <a:ext cx="1443037" cy="304800"/>
              <a:chOff x="2304" y="2016"/>
              <a:chExt cx="960" cy="19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1" name="Rectangle 43">
                <a:extLst>
                  <a:ext uri="{FF2B5EF4-FFF2-40B4-BE49-F238E27FC236}">
                    <a16:creationId xmlns:a16="http://schemas.microsoft.com/office/drawing/2014/main" xmlns="" id="{5AA8A0A9-2148-1A4B-A910-C88336ABF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42" name="Text Box 44">
                <a:extLst>
                  <a:ext uri="{FF2B5EF4-FFF2-40B4-BE49-F238E27FC236}">
                    <a16:creationId xmlns:a16="http://schemas.microsoft.com/office/drawing/2014/main" xmlns="" id="{59B1EF12-9649-1648-BC72-957DC899E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43" name="Group 45">
              <a:extLst>
                <a:ext uri="{FF2B5EF4-FFF2-40B4-BE49-F238E27FC236}">
                  <a16:creationId xmlns:a16="http://schemas.microsoft.com/office/drawing/2014/main" xmlns="" id="{2B5EFB2E-40CE-814E-95FA-7ABC6585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1349" y="5625492"/>
              <a:ext cx="1447800" cy="685800"/>
              <a:chOff x="4848" y="3456"/>
              <a:chExt cx="912" cy="43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4" name="Rectangle 46">
                <a:extLst>
                  <a:ext uri="{FF2B5EF4-FFF2-40B4-BE49-F238E27FC236}">
                    <a16:creationId xmlns:a16="http://schemas.microsoft.com/office/drawing/2014/main" xmlns="" id="{D1457F43-A755-8440-807B-A988B9E6D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456"/>
                <a:ext cx="24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45" name="Text Box 47">
                <a:extLst>
                  <a:ext uri="{FF2B5EF4-FFF2-40B4-BE49-F238E27FC236}">
                    <a16:creationId xmlns:a16="http://schemas.microsoft.com/office/drawing/2014/main" xmlns="" id="{47A7DF1A-0195-484B-B880-D699C67B02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88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2D9A"/>
                    </a:solidFill>
                    <a:latin typeface="Times New Roman" pitchFamily="18" charset="0"/>
                  </a:rPr>
                  <a:t>LD</a:t>
                </a:r>
              </a:p>
            </p:txBody>
          </p:sp>
          <p:sp>
            <p:nvSpPr>
              <p:cNvPr id="46" name="Rectangle 48">
                <a:extLst>
                  <a:ext uri="{FF2B5EF4-FFF2-40B4-BE49-F238E27FC236}">
                    <a16:creationId xmlns:a16="http://schemas.microsoft.com/office/drawing/2014/main" xmlns="" id="{F034B33D-3317-2E42-B792-E79F4BD25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3696"/>
                <a:ext cx="24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47" name="Text Box 49">
                <a:extLst>
                  <a:ext uri="{FF2B5EF4-FFF2-40B4-BE49-F238E27FC236}">
                    <a16:creationId xmlns:a16="http://schemas.microsoft.com/office/drawing/2014/main" xmlns="" id="{6222EAA1-D4A3-9149-BB11-682FBF157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3696"/>
                <a:ext cx="288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LD</a:t>
                </a:r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xmlns="" id="{2E1BFF83-680B-3E40-8256-0E46D4369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3456"/>
                <a:ext cx="672" cy="192"/>
                <a:chOff x="2304" y="2016"/>
                <a:chExt cx="960" cy="192"/>
              </a:xfrm>
              <a:grpFill/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167B4CC9-51F8-4F45-A91F-A4D28FC77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960" cy="19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2D9A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Text Box 52">
                  <a:extLst>
                    <a:ext uri="{FF2B5EF4-FFF2-40B4-BE49-F238E27FC236}">
                      <a16:creationId xmlns:a16="http://schemas.microsoft.com/office/drawing/2014/main" xmlns="" id="{DE67E7E7-D297-9448-BE11-9AE289B47E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75" y="2016"/>
                  <a:ext cx="789" cy="19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2D9A"/>
                      </a:solidFill>
                      <a:latin typeface="Times New Roman" pitchFamily="18" charset="0"/>
                    </a:rPr>
                    <a:t>Use data</a:t>
                  </a:r>
                </a:p>
              </p:txBody>
            </p:sp>
          </p:grpSp>
          <p:grpSp>
            <p:nvGrpSpPr>
              <p:cNvPr id="49" name="Group 53">
                <a:extLst>
                  <a:ext uri="{FF2B5EF4-FFF2-40B4-BE49-F238E27FC236}">
                    <a16:creationId xmlns:a16="http://schemas.microsoft.com/office/drawing/2014/main" xmlns="" id="{3243BBBA-5567-2347-A38C-421A0FB53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8" y="3696"/>
                <a:ext cx="432" cy="192"/>
                <a:chOff x="2304" y="2016"/>
                <a:chExt cx="960" cy="192"/>
              </a:xfrm>
              <a:grpFill/>
            </p:grpSpPr>
            <p:sp>
              <p:nvSpPr>
                <p:cNvPr id="50" name="Rectangle 54">
                  <a:extLst>
                    <a:ext uri="{FF2B5EF4-FFF2-40B4-BE49-F238E27FC236}">
                      <a16:creationId xmlns:a16="http://schemas.microsoft.com/office/drawing/2014/main" xmlns="" id="{3FCEBBFA-C67D-BF4C-9C63-F37BF25C2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960" cy="19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2D9A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Text Box 55">
                  <a:extLst>
                    <a:ext uri="{FF2B5EF4-FFF2-40B4-BE49-F238E27FC236}">
                      <a16:creationId xmlns:a16="http://schemas.microsoft.com/office/drawing/2014/main" xmlns="" id="{D1B6EEB9-1A53-3744-BB0A-692A682DB2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1" y="2016"/>
                  <a:ext cx="853" cy="19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2D9A"/>
                      </a:solidFill>
                      <a:latin typeface="Times New Roman" pitchFamily="18" charset="0"/>
                    </a:rPr>
                    <a:t>Use </a:t>
                  </a:r>
                </a:p>
              </p:txBody>
            </p:sp>
          </p:grpSp>
        </p:grpSp>
        <p:sp>
          <p:nvSpPr>
            <p:cNvPr id="54" name="Line 56">
              <a:extLst>
                <a:ext uri="{FF2B5EF4-FFF2-40B4-BE49-F238E27FC236}">
                  <a16:creationId xmlns:a16="http://schemas.microsoft.com/office/drawing/2014/main" xmlns="" id="{FD651B06-3AA9-A64D-BB0F-FDBF09287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7749" y="5244493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55" name="Line 57">
              <a:extLst>
                <a:ext uri="{FF2B5EF4-FFF2-40B4-BE49-F238E27FC236}">
                  <a16:creationId xmlns:a16="http://schemas.microsoft.com/office/drawing/2014/main" xmlns="" id="{DCFD8D4E-79B9-F640-BA1E-2D3FB3CAD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1349" y="5244492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56" name="Line 58">
              <a:extLst>
                <a:ext uri="{FF2B5EF4-FFF2-40B4-BE49-F238E27FC236}">
                  <a16:creationId xmlns:a16="http://schemas.microsoft.com/office/drawing/2014/main" xmlns="" id="{33964BA8-4C64-E447-86E3-B70E14C38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3949" y="5701692"/>
              <a:ext cx="198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58" name="Text Box 61">
              <a:extLst>
                <a:ext uri="{FF2B5EF4-FFF2-40B4-BE49-F238E27FC236}">
                  <a16:creationId xmlns:a16="http://schemas.microsoft.com/office/drawing/2014/main" xmlns="" id="{4083510F-EF97-4E4F-A12C-940362827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0548" y="4526038"/>
              <a:ext cx="2296883" cy="745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dirty="0">
                  <a:solidFill>
                    <a:srgbClr val="002D9A"/>
                  </a:solidFill>
                  <a:latin typeface="Helvetica" pitchFamily="32" charset="0"/>
                </a:rPr>
                <a:t>Cache </a:t>
              </a:r>
              <a:r>
                <a:rPr lang="de-DE" sz="2000" dirty="0" err="1">
                  <a:solidFill>
                    <a:srgbClr val="002D9A"/>
                  </a:solidFill>
                  <a:latin typeface="Helvetica" pitchFamily="32" charset="0"/>
                </a:rPr>
                <a:t>line</a:t>
              </a:r>
              <a:r>
                <a:rPr lang="de-DE" sz="2000" dirty="0">
                  <a:solidFill>
                    <a:srgbClr val="002D9A"/>
                  </a:solidFill>
                  <a:latin typeface="Helvetica" pitchFamily="32" charset="0"/>
                </a:rPr>
                <a:t> </a:t>
              </a:r>
              <a:r>
                <a:rPr lang="de-DE" sz="2000" dirty="0" err="1">
                  <a:solidFill>
                    <a:srgbClr val="002D9A"/>
                  </a:solidFill>
                  <a:latin typeface="Helvetica" pitchFamily="32" charset="0"/>
                </a:rPr>
                <a:t>size</a:t>
              </a:r>
              <a:r>
                <a:rPr lang="de-DE" sz="2000" dirty="0">
                  <a:solidFill>
                    <a:srgbClr val="002D9A"/>
                  </a:solidFill>
                  <a:latin typeface="Helvetica" pitchFamily="32" charset="0"/>
                </a:rPr>
                <a:t>: </a:t>
              </a:r>
              <a:br>
                <a:rPr lang="de-DE" sz="2000" dirty="0">
                  <a:solidFill>
                    <a:srgbClr val="002D9A"/>
                  </a:solidFill>
                  <a:latin typeface="Helvetica" pitchFamily="32" charset="0"/>
                </a:rPr>
              </a:br>
              <a:r>
                <a:rPr lang="de-DE" sz="2000" dirty="0">
                  <a:solidFill>
                    <a:srgbClr val="002D9A"/>
                  </a:solidFill>
                  <a:latin typeface="Helvetica" pitchFamily="32" charset="0"/>
                </a:rPr>
                <a:t>4 </a:t>
              </a:r>
              <a:r>
                <a:rPr lang="de-DE" sz="2000" dirty="0" err="1">
                  <a:solidFill>
                    <a:srgbClr val="002D9A"/>
                  </a:solidFill>
                  <a:latin typeface="Helvetica" pitchFamily="32" charset="0"/>
                </a:rPr>
                <a:t>words</a:t>
              </a:r>
              <a:endParaRPr lang="de-DE" sz="2000" dirty="0">
                <a:solidFill>
                  <a:srgbClr val="002D9A"/>
                </a:solidFill>
                <a:latin typeface="Helvetica" pitchFamily="32" charset="0"/>
              </a:endParaRPr>
            </a:p>
          </p:txBody>
        </p:sp>
        <p:sp>
          <p:nvSpPr>
            <p:cNvPr id="59" name="Line 62">
              <a:extLst>
                <a:ext uri="{FF2B5EF4-FFF2-40B4-BE49-F238E27FC236}">
                  <a16:creationId xmlns:a16="http://schemas.microsoft.com/office/drawing/2014/main" xmlns="" id="{1D5483EA-92B1-3B4A-91CD-C64AD0E54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6549" y="3644292"/>
              <a:ext cx="5334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0" name="Line 63">
              <a:extLst>
                <a:ext uri="{FF2B5EF4-FFF2-40B4-BE49-F238E27FC236}">
                  <a16:creationId xmlns:a16="http://schemas.microsoft.com/office/drawing/2014/main" xmlns="" id="{A45C9F96-F1ED-E047-8F51-0252BA495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8949" y="4101492"/>
              <a:ext cx="457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1" name="Line 64">
              <a:extLst>
                <a:ext uri="{FF2B5EF4-FFF2-40B4-BE49-F238E27FC236}">
                  <a16:creationId xmlns:a16="http://schemas.microsoft.com/office/drawing/2014/main" xmlns="" id="{66AB9121-2D2F-B548-AA3E-EF512D414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8949" y="4406292"/>
              <a:ext cx="609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2" name="Line 65">
              <a:extLst>
                <a:ext uri="{FF2B5EF4-FFF2-40B4-BE49-F238E27FC236}">
                  <a16:creationId xmlns:a16="http://schemas.microsoft.com/office/drawing/2014/main" xmlns="" id="{AEC4520D-F06B-F143-9758-E884F29BC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8949" y="4634892"/>
              <a:ext cx="990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">
                  <a:extLst>
                    <a:ext uri="{FF2B5EF4-FFF2-40B4-BE49-F238E27FC236}">
                      <a16:creationId xmlns:a16="http://schemas.microsoft.com/office/drawing/2014/main" xmlns="" id="{75CD3296-1A0C-3B4D-9F66-F74BBFA61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3151" y="3336090"/>
                  <a:ext cx="466045" cy="30480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𝑉</m:t>
                        </m:r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/</m:t>
                        </m:r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63" name="Rectangle 6">
                  <a:extLst>
                    <a:ext uri="{FF2B5EF4-FFF2-40B4-BE49-F238E27FC236}">
                      <a16:creationId xmlns:a16="http://schemas.microsoft.com/office/drawing/2014/main" id="{75CD3296-1A0C-3B4D-9F66-F74BBFA61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3151" y="3336090"/>
                  <a:ext cx="466045" cy="304800"/>
                </a:xfrm>
                <a:prstGeom prst="rect">
                  <a:avLst/>
                </a:prstGeom>
                <a:blipFill>
                  <a:blip r:embed="rId3"/>
                  <a:stretch>
                    <a:fillRect r="-10811" b="-80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xmlns="" id="{F1524018-8644-2E48-AA74-0EADBFE70DCF}"/>
                </a:ext>
              </a:extLst>
            </p:cNvPr>
            <p:cNvGrpSpPr/>
            <p:nvPr/>
          </p:nvGrpSpPr>
          <p:grpSpPr>
            <a:xfrm>
              <a:off x="6737749" y="4861678"/>
              <a:ext cx="2139047" cy="312284"/>
              <a:chOff x="6757988" y="3371056"/>
              <a:chExt cx="2139047" cy="312284"/>
            </a:xfrm>
          </p:grpSpPr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xmlns="" id="{B356E360-E0BE-8B41-9989-C552A5483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8" y="3371056"/>
                <a:ext cx="1714500" cy="3048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66" name="Rectangle 6">
                <a:extLst>
                  <a:ext uri="{FF2B5EF4-FFF2-40B4-BE49-F238E27FC236}">
                    <a16:creationId xmlns:a16="http://schemas.microsoft.com/office/drawing/2014/main" xmlns="" id="{41E641DE-CDFA-4240-87C0-1BEA8B413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0990" y="3378540"/>
                <a:ext cx="466045" cy="3048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67" name="Line 56">
              <a:extLst>
                <a:ext uri="{FF2B5EF4-FFF2-40B4-BE49-F238E27FC236}">
                  <a16:creationId xmlns:a16="http://schemas.microsoft.com/office/drawing/2014/main" xmlns="" id="{2540049C-2EEF-9340-8CAE-7D8A7A14C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149" y="3644292"/>
              <a:ext cx="0" cy="685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8" name="Line 57">
              <a:extLst>
                <a:ext uri="{FF2B5EF4-FFF2-40B4-BE49-F238E27FC236}">
                  <a16:creationId xmlns:a16="http://schemas.microsoft.com/office/drawing/2014/main" xmlns="" id="{81C7DAAE-33FD-7744-A332-F3CAE9265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749" y="3644292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xmlns="" id="{B917BCDD-D147-D14D-BB6A-1F7DC0230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349" y="4101492"/>
              <a:ext cx="198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40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F78A246A-E85D-784A-86EB-FA31AA1AC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Prefetching data to hide memory latencies of CL transfers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000DFDF0-F0A7-DA41-BD89-2CCA2619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i="1" dirty="0"/>
              <a:t>(Automatic) Prefetching </a:t>
            </a:r>
          </a:p>
        </p:txBody>
      </p:sp>
      <p:sp>
        <p:nvSpPr>
          <p:cNvPr id="55" name="Text Box 60">
            <a:extLst>
              <a:ext uri="{FF2B5EF4-FFF2-40B4-BE49-F238E27FC236}">
                <a16:creationId xmlns:a16="http://schemas.microsoft.com/office/drawing/2014/main" xmlns="" id="{3848A9D5-3E4E-B349-8623-36B4A554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58" y="3777806"/>
            <a:ext cx="2333625" cy="739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do </a:t>
            </a:r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i</a:t>
            </a:r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=1,n</a:t>
            </a:r>
          </a:p>
          <a:p>
            <a:pPr eaLnBrk="1" hangingPunct="1"/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  s = s + a(</a:t>
            </a:r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i</a:t>
            </a:r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)*a(</a:t>
            </a:r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i</a:t>
            </a:r>
            <a:r>
              <a:rPr lang="en-US" altLang="ja-JP" sz="1400" b="1" dirty="0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)</a:t>
            </a:r>
          </a:p>
          <a:p>
            <a:pPr eaLnBrk="1" hangingPunct="1"/>
            <a:r>
              <a:rPr lang="en-US" altLang="ja-JP" sz="1400" b="1" dirty="0" err="1">
                <a:solidFill>
                  <a:srgbClr val="002D9A"/>
                </a:solidFill>
                <a:latin typeface="Courier New" pitchFamily="49" charset="0"/>
                <a:ea typeface="MS PGothic" pitchFamily="34" charset="-128"/>
              </a:rPr>
              <a:t>enddo</a:t>
            </a:r>
            <a:endParaRPr lang="en-US" altLang="ja-JP" sz="1400" b="1" dirty="0">
              <a:solidFill>
                <a:srgbClr val="002D9A"/>
              </a:solidFill>
              <a:latin typeface="Courier New" pitchFamily="49" charset="0"/>
              <a:ea typeface="MS PGothic" pitchFamily="34" charset="-128"/>
            </a:endParaRPr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xmlns="" id="{A1BAFDC6-B5FE-F04F-8F50-1E2D2DBAEAF2}"/>
              </a:ext>
            </a:extLst>
          </p:cNvPr>
          <p:cNvGrpSpPr/>
          <p:nvPr/>
        </p:nvGrpSpPr>
        <p:grpSpPr>
          <a:xfrm>
            <a:off x="3329796" y="2122097"/>
            <a:ext cx="8263508" cy="3989523"/>
            <a:chOff x="3076127" y="1912009"/>
            <a:chExt cx="8517177" cy="4199612"/>
          </a:xfrm>
        </p:grpSpPr>
        <p:sp>
          <p:nvSpPr>
            <p:cNvPr id="4" name="Text Box 5">
              <a:extLst>
                <a:ext uri="{FF2B5EF4-FFF2-40B4-BE49-F238E27FC236}">
                  <a16:creationId xmlns:a16="http://schemas.microsoft.com/office/drawing/2014/main" xmlns="" id="{42350654-19E1-A843-ABE1-2ACF8456B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127" y="1912009"/>
              <a:ext cx="990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2D9A"/>
                  </a:solidFill>
                  <a:latin typeface="Times New Roman" pitchFamily="18" charset="0"/>
                </a:rPr>
                <a:t>Iteration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xmlns="" id="{F250CB97-1360-6544-ABC0-49EE2FE44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541" y="2359684"/>
              <a:ext cx="17145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xmlns="" id="{F75D88BF-7130-DD46-859F-0E0E14697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541" y="2359684"/>
              <a:ext cx="381000" cy="304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xmlns="" id="{E361C5CB-CA36-CE4F-BC86-6E6996088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541" y="2359684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xmlns="" id="{4E002E4F-91F5-C94A-A1C7-D7F5A1DB8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941" y="2327418"/>
              <a:ext cx="2057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2"/>
                  </a:solidFill>
                  <a:latin typeface="Times New Roman" pitchFamily="18" charset="0"/>
                </a:rPr>
                <a:t>Cache miss : </a:t>
              </a:r>
              <a:r>
                <a:rPr lang="en-US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</a:t>
              </a:r>
              <a:endParaRPr lang="en-US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xmlns="" id="{EEB967FE-F7BF-8644-B689-E0EC69DAC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141" y="2359684"/>
              <a:ext cx="1524000" cy="304800"/>
              <a:chOff x="2304" y="2016"/>
              <a:chExt cx="960" cy="192"/>
            </a:xfrm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xmlns="" id="{59C992A5-E93E-C947-8324-48DD04552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xmlns="" id="{405527A1-A32D-BA43-8C24-7BF96FF3C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xmlns="" id="{61D4C0F2-430A-2D47-A421-6C3592A2E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24358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xmlns="" id="{541EBD7E-7BFD-004B-9B46-8C7703151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141" y="2740684"/>
              <a:ext cx="381000" cy="304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xmlns="" id="{DC8DA173-338A-0845-9FF4-EEA8688DA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7141" y="2740684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xmlns="" id="{90EAAF28-1A1A-864A-BA50-1228578B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141" y="3121684"/>
              <a:ext cx="381000" cy="304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xmlns="" id="{949212D4-D0F1-4A4A-99E8-3653D880C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8141" y="3121684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xmlns="" id="{DABB9F8B-F890-614F-9F4A-113D1DEBA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141" y="3502684"/>
              <a:ext cx="381000" cy="30480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xmlns="" id="{2731ADCE-821D-874C-B369-BDB2DB359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9141" y="3502684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xmlns="" id="{4887048C-5E02-6C40-A450-2729C7E91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2740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xmlns="" id="{88E04C2F-F38F-5E4B-89B2-2C48AA149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3121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xmlns="" id="{ACBE3B9C-F29F-2141-A040-FF99086F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3502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xmlns="" id="{DB85C73D-EB97-2D4D-8C8F-BF7597A20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741" y="2283484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xmlns="" id="{F7BBFF86-A368-1B42-B8CC-3BD11B934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5541" y="2054884"/>
              <a:ext cx="2682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2D9A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xmlns="" id="{5D4A6519-0647-5F45-950A-C7B2BD304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141" y="3894570"/>
              <a:ext cx="381000" cy="304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xmlns="" id="{D6101EBD-E790-DD48-9BCF-AE4AB1A91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0141" y="3905456"/>
              <a:ext cx="4572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sp>
          <p:nvSpPr>
            <p:cNvPr id="26" name="Text Box 29">
              <a:extLst>
                <a:ext uri="{FF2B5EF4-FFF2-40B4-BE49-F238E27FC236}">
                  <a16:creationId xmlns:a16="http://schemas.microsoft.com/office/drawing/2014/main" xmlns="" id="{9F7DEA24-8003-124E-B3EF-43E6BC58C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3883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7" name="Text Box 30">
              <a:extLst>
                <a:ext uri="{FF2B5EF4-FFF2-40B4-BE49-F238E27FC236}">
                  <a16:creationId xmlns:a16="http://schemas.microsoft.com/office/drawing/2014/main" xmlns="" id="{D020A089-3882-B941-944C-EBD053DB6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4264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8" name="Text Box 31">
              <a:extLst>
                <a:ext uri="{FF2B5EF4-FFF2-40B4-BE49-F238E27FC236}">
                  <a16:creationId xmlns:a16="http://schemas.microsoft.com/office/drawing/2014/main" xmlns="" id="{3CEB360E-EA83-D041-811D-9C3D2DB9F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4645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9" name="Text Box 32">
              <a:extLst>
                <a:ext uri="{FF2B5EF4-FFF2-40B4-BE49-F238E27FC236}">
                  <a16:creationId xmlns:a16="http://schemas.microsoft.com/office/drawing/2014/main" xmlns="" id="{90E72EC4-AAFF-F646-8DAF-BA35277BC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941" y="5026684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2D9A"/>
                  </a:solidFill>
                  <a:latin typeface="Times New Roman" pitchFamily="18" charset="0"/>
                </a:rPr>
                <a:t>8</a:t>
              </a:r>
            </a:p>
          </p:txBody>
        </p: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xmlns="" id="{96648AA1-1445-4947-9246-E850CEAA0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8141" y="2740684"/>
              <a:ext cx="1524000" cy="304800"/>
              <a:chOff x="2304" y="2016"/>
              <a:chExt cx="960" cy="192"/>
            </a:xfrm>
          </p:grpSpPr>
          <p:sp>
            <p:nvSpPr>
              <p:cNvPr id="31" name="Rectangle 34">
                <a:extLst>
                  <a:ext uri="{FF2B5EF4-FFF2-40B4-BE49-F238E27FC236}">
                    <a16:creationId xmlns:a16="http://schemas.microsoft.com/office/drawing/2014/main" xmlns="" id="{1886C95A-BCE1-1E47-9931-FCE8E2F79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32" name="Text Box 35">
                <a:extLst>
                  <a:ext uri="{FF2B5EF4-FFF2-40B4-BE49-F238E27FC236}">
                    <a16:creationId xmlns:a16="http://schemas.microsoft.com/office/drawing/2014/main" xmlns="" id="{2000E95F-0D23-844E-964B-88F1E757FA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33" name="Group 36">
              <a:extLst>
                <a:ext uri="{FF2B5EF4-FFF2-40B4-BE49-F238E27FC236}">
                  <a16:creationId xmlns:a16="http://schemas.microsoft.com/office/drawing/2014/main" xmlns="" id="{C70019A1-E785-EC4E-8D34-F11C0C94B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9141" y="3121684"/>
              <a:ext cx="1524000" cy="304800"/>
              <a:chOff x="2304" y="2016"/>
              <a:chExt cx="960" cy="192"/>
            </a:xfrm>
          </p:grpSpPr>
          <p:sp>
            <p:nvSpPr>
              <p:cNvPr id="34" name="Rectangle 37">
                <a:extLst>
                  <a:ext uri="{FF2B5EF4-FFF2-40B4-BE49-F238E27FC236}">
                    <a16:creationId xmlns:a16="http://schemas.microsoft.com/office/drawing/2014/main" xmlns="" id="{C661CF06-CFAA-1D46-A17C-99DDB3F60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35" name="Text Box 38">
                <a:extLst>
                  <a:ext uri="{FF2B5EF4-FFF2-40B4-BE49-F238E27FC236}">
                    <a16:creationId xmlns:a16="http://schemas.microsoft.com/office/drawing/2014/main" xmlns="" id="{8D56A564-749E-9144-B4AB-6AEDA80F0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xmlns="" id="{B55604D9-0BBF-094B-8A17-36092B91D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0141" y="3502684"/>
              <a:ext cx="1524000" cy="304800"/>
              <a:chOff x="2304" y="2016"/>
              <a:chExt cx="960" cy="192"/>
            </a:xfrm>
          </p:grpSpPr>
          <p:sp>
            <p:nvSpPr>
              <p:cNvPr id="37" name="Rectangle 40">
                <a:extLst>
                  <a:ext uri="{FF2B5EF4-FFF2-40B4-BE49-F238E27FC236}">
                    <a16:creationId xmlns:a16="http://schemas.microsoft.com/office/drawing/2014/main" xmlns="" id="{CA8B8711-E9C5-C34F-8E0F-109F39390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38" name="Text Box 41">
                <a:extLst>
                  <a:ext uri="{FF2B5EF4-FFF2-40B4-BE49-F238E27FC236}">
                    <a16:creationId xmlns:a16="http://schemas.microsoft.com/office/drawing/2014/main" xmlns="" id="{37F9A722-868A-8049-B75E-E2B41B3F4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39" name="Group 42">
              <a:extLst>
                <a:ext uri="{FF2B5EF4-FFF2-40B4-BE49-F238E27FC236}">
                  <a16:creationId xmlns:a16="http://schemas.microsoft.com/office/drawing/2014/main" xmlns="" id="{DCC366D2-257D-8E45-BE8A-8953E173E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1141" y="3900240"/>
              <a:ext cx="1443037" cy="304800"/>
              <a:chOff x="2304" y="2016"/>
              <a:chExt cx="960" cy="19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0" name="Rectangle 43">
                <a:extLst>
                  <a:ext uri="{FF2B5EF4-FFF2-40B4-BE49-F238E27FC236}">
                    <a16:creationId xmlns:a16="http://schemas.microsoft.com/office/drawing/2014/main" xmlns="" id="{B910F456-367A-F043-A265-6DFF529B3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41" name="Text Box 44">
                <a:extLst>
                  <a:ext uri="{FF2B5EF4-FFF2-40B4-BE49-F238E27FC236}">
                    <a16:creationId xmlns:a16="http://schemas.microsoft.com/office/drawing/2014/main" xmlns="" id="{D22B3EA4-D319-3948-BB41-9E67D2000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42" name="Group 45">
              <a:extLst>
                <a:ext uri="{FF2B5EF4-FFF2-40B4-BE49-F238E27FC236}">
                  <a16:creationId xmlns:a16="http://schemas.microsoft.com/office/drawing/2014/main" xmlns="" id="{E5E64E93-4BD1-994E-93E0-96153BAE5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61144" y="4281240"/>
              <a:ext cx="2203451" cy="685800"/>
              <a:chOff x="4848" y="3456"/>
              <a:chExt cx="1388" cy="432"/>
            </a:xfrm>
          </p:grpSpPr>
          <p:sp>
            <p:nvSpPr>
              <p:cNvPr id="43" name="Rectangle 46">
                <a:extLst>
                  <a:ext uri="{FF2B5EF4-FFF2-40B4-BE49-F238E27FC236}">
                    <a16:creationId xmlns:a16="http://schemas.microsoft.com/office/drawing/2014/main" xmlns="" id="{63516F6B-AACD-634C-8608-34809C74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456"/>
                <a:ext cx="24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44" name="Text Box 47">
                <a:extLst>
                  <a:ext uri="{FF2B5EF4-FFF2-40B4-BE49-F238E27FC236}">
                    <a16:creationId xmlns:a16="http://schemas.microsoft.com/office/drawing/2014/main" xmlns="" id="{5F1A78E7-E98C-274C-9316-3CF87A38B1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88" cy="1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2D9A"/>
                    </a:solidFill>
                    <a:latin typeface="Times New Roman" pitchFamily="18" charset="0"/>
                  </a:rPr>
                  <a:t>LD</a:t>
                </a:r>
              </a:p>
            </p:txBody>
          </p:sp>
          <p:sp>
            <p:nvSpPr>
              <p:cNvPr id="45" name="Rectangle 48">
                <a:extLst>
                  <a:ext uri="{FF2B5EF4-FFF2-40B4-BE49-F238E27FC236}">
                    <a16:creationId xmlns:a16="http://schemas.microsoft.com/office/drawing/2014/main" xmlns="" id="{7026E22F-CA21-7D45-B571-3DA2F4B6D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3696"/>
                <a:ext cx="240" cy="192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46" name="Text Box 49">
                <a:extLst>
                  <a:ext uri="{FF2B5EF4-FFF2-40B4-BE49-F238E27FC236}">
                    <a16:creationId xmlns:a16="http://schemas.microsoft.com/office/drawing/2014/main" xmlns="" id="{6BCB769A-BCDE-F845-8A26-2B31FCDFF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3696"/>
                <a:ext cx="288" cy="1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LD</a:t>
                </a:r>
              </a:p>
            </p:txBody>
          </p:sp>
          <p:grpSp>
            <p:nvGrpSpPr>
              <p:cNvPr id="47" name="Group 50">
                <a:extLst>
                  <a:ext uri="{FF2B5EF4-FFF2-40B4-BE49-F238E27FC236}">
                    <a16:creationId xmlns:a16="http://schemas.microsoft.com/office/drawing/2014/main" xmlns="" id="{A4E3F5CE-FA54-B04C-8312-3789D5027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3456"/>
                <a:ext cx="909" cy="192"/>
                <a:chOff x="2304" y="2016"/>
                <a:chExt cx="1299" cy="192"/>
              </a:xfrm>
            </p:grpSpPr>
            <p:sp>
              <p:nvSpPr>
                <p:cNvPr id="51" name="Rectangle 51">
                  <a:extLst>
                    <a:ext uri="{FF2B5EF4-FFF2-40B4-BE49-F238E27FC236}">
                      <a16:creationId xmlns:a16="http://schemas.microsoft.com/office/drawing/2014/main" xmlns="" id="{99449C37-0D1B-C848-94A7-A1399DBAB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1299" cy="192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2D9A"/>
                    </a:solidFill>
                    <a:latin typeface="Arial" charset="0"/>
                  </a:endParaRPr>
                </a:p>
              </p:txBody>
            </p:sp>
            <p:sp>
              <p:nvSpPr>
                <p:cNvPr id="52" name="Text Box 52">
                  <a:extLst>
                    <a:ext uri="{FF2B5EF4-FFF2-40B4-BE49-F238E27FC236}">
                      <a16:creationId xmlns:a16="http://schemas.microsoft.com/office/drawing/2014/main" xmlns="" id="{4F859BAD-B699-9045-BB0A-BC07CB8D6B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016"/>
                  <a:ext cx="1299" cy="19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2D9A"/>
                      </a:solidFill>
                      <a:latin typeface="Times New Roman" pitchFamily="18" charset="0"/>
                    </a:rPr>
                    <a:t>Use data</a:t>
                  </a:r>
                </a:p>
              </p:txBody>
            </p:sp>
          </p:grpSp>
          <p:grpSp>
            <p:nvGrpSpPr>
              <p:cNvPr id="48" name="Group 53">
                <a:extLst>
                  <a:ext uri="{FF2B5EF4-FFF2-40B4-BE49-F238E27FC236}">
                    <a16:creationId xmlns:a16="http://schemas.microsoft.com/office/drawing/2014/main" xmlns="" id="{E7A37489-5DF7-2541-9020-AD3096709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7" y="3696"/>
                <a:ext cx="909" cy="192"/>
                <a:chOff x="2304" y="2016"/>
                <a:chExt cx="2021" cy="192"/>
              </a:xfrm>
            </p:grpSpPr>
            <p:sp>
              <p:nvSpPr>
                <p:cNvPr id="49" name="Rectangle 54">
                  <a:extLst>
                    <a:ext uri="{FF2B5EF4-FFF2-40B4-BE49-F238E27FC236}">
                      <a16:creationId xmlns:a16="http://schemas.microsoft.com/office/drawing/2014/main" xmlns="" id="{E6C96A73-F755-5C4C-80D0-4CFBB3C5A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2021" cy="192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2D9A"/>
                    </a:solidFill>
                    <a:latin typeface="Arial" charset="0"/>
                  </a:endParaRPr>
                </a:p>
              </p:txBody>
            </p:sp>
            <p:sp>
              <p:nvSpPr>
                <p:cNvPr id="50" name="Text Box 55">
                  <a:extLst>
                    <a:ext uri="{FF2B5EF4-FFF2-40B4-BE49-F238E27FC236}">
                      <a16:creationId xmlns:a16="http://schemas.microsoft.com/office/drawing/2014/main" xmlns="" id="{63E251E7-C771-2D46-8F0F-4043744219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016"/>
                  <a:ext cx="2021" cy="19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2D9A"/>
                      </a:solidFill>
                      <a:latin typeface="Times New Roman" pitchFamily="18" charset="0"/>
                    </a:rPr>
                    <a:t>Use </a:t>
                  </a:r>
                </a:p>
              </p:txBody>
            </p:sp>
          </p:grpSp>
        </p:grpSp>
        <p:sp>
          <p:nvSpPr>
            <p:cNvPr id="53" name="Line 56">
              <a:extLst>
                <a:ext uri="{FF2B5EF4-FFF2-40B4-BE49-F238E27FC236}">
                  <a16:creationId xmlns:a16="http://schemas.microsoft.com/office/drawing/2014/main" xmlns="" id="{8AE55CBD-37B2-C144-8201-0D278F8D6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61141" y="3121684"/>
              <a:ext cx="0" cy="11068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54" name="Line 57">
              <a:extLst>
                <a:ext uri="{FF2B5EF4-FFF2-40B4-BE49-F238E27FC236}">
                  <a16:creationId xmlns:a16="http://schemas.microsoft.com/office/drawing/2014/main" xmlns="" id="{5FD58722-C31F-854D-B928-0D0381776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61141" y="3900240"/>
              <a:ext cx="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6">
                  <a:extLst>
                    <a:ext uri="{FF2B5EF4-FFF2-40B4-BE49-F238E27FC236}">
                      <a16:creationId xmlns:a16="http://schemas.microsoft.com/office/drawing/2014/main" xmlns="" id="{271FD7A4-19F4-FA43-8993-C292C91BF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6543" y="2356282"/>
                  <a:ext cx="466045" cy="30480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𝑉</m:t>
                        </m:r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/</m:t>
                        </m:r>
                        <m:r>
                          <a:rPr lang="en-US" sz="16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6" name="Rectangle 6">
                  <a:extLst>
                    <a:ext uri="{FF2B5EF4-FFF2-40B4-BE49-F238E27FC236}">
                      <a16:creationId xmlns:a16="http://schemas.microsoft.com/office/drawing/2014/main" id="{271FD7A4-19F4-FA43-8993-C292C91BF9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76543" y="2356282"/>
                  <a:ext cx="466045" cy="304800"/>
                </a:xfrm>
                <a:prstGeom prst="rect">
                  <a:avLst/>
                </a:prstGeom>
                <a:blipFill>
                  <a:blip r:embed="rId2"/>
                  <a:stretch>
                    <a:fillRect r="-8108" b="-800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xmlns="" id="{EBFB2EA4-D091-1D47-A297-C0DA00857CA8}"/>
                </a:ext>
              </a:extLst>
            </p:cNvPr>
            <p:cNvGrpSpPr/>
            <p:nvPr/>
          </p:nvGrpSpPr>
          <p:grpSpPr>
            <a:xfrm>
              <a:off x="6122094" y="3118282"/>
              <a:ext cx="2139047" cy="308202"/>
              <a:chOff x="6757988" y="3367654"/>
              <a:chExt cx="2139047" cy="308202"/>
            </a:xfrm>
          </p:grpSpPr>
          <p:sp>
            <p:nvSpPr>
              <p:cNvPr id="58" name="Rectangle 6">
                <a:extLst>
                  <a:ext uri="{FF2B5EF4-FFF2-40B4-BE49-F238E27FC236}">
                    <a16:creationId xmlns:a16="http://schemas.microsoft.com/office/drawing/2014/main" xmlns="" id="{77F869B8-FCEC-9547-8AC5-D4B017A3A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8" y="3371056"/>
                <a:ext cx="1673002" cy="3048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59" name="Rectangle 6">
                <a:extLst>
                  <a:ext uri="{FF2B5EF4-FFF2-40B4-BE49-F238E27FC236}">
                    <a16:creationId xmlns:a16="http://schemas.microsoft.com/office/drawing/2014/main" xmlns="" id="{57478F8C-BFB0-9248-BDEF-5CE8F3124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0990" y="3367654"/>
                <a:ext cx="466045" cy="30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xmlns="" id="{9CE7BEBC-C949-6144-8305-210CD813275E}"/>
                </a:ext>
              </a:extLst>
            </p:cNvPr>
            <p:cNvGrpSpPr/>
            <p:nvPr/>
          </p:nvGrpSpPr>
          <p:grpSpPr>
            <a:xfrm>
              <a:off x="7708006" y="4653167"/>
              <a:ext cx="2139047" cy="308202"/>
              <a:chOff x="6757988" y="3367654"/>
              <a:chExt cx="2139047" cy="308202"/>
            </a:xfrm>
          </p:grpSpPr>
          <p:sp>
            <p:nvSpPr>
              <p:cNvPr id="61" name="Rectangle 6">
                <a:extLst>
                  <a:ext uri="{FF2B5EF4-FFF2-40B4-BE49-F238E27FC236}">
                    <a16:creationId xmlns:a16="http://schemas.microsoft.com/office/drawing/2014/main" xmlns="" id="{9324803E-8BFC-224D-AE31-4629CE7F8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8" y="3371056"/>
                <a:ext cx="1673002" cy="3048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62" name="Rectangle 6">
                <a:extLst>
                  <a:ext uri="{FF2B5EF4-FFF2-40B4-BE49-F238E27FC236}">
                    <a16:creationId xmlns:a16="http://schemas.microsoft.com/office/drawing/2014/main" xmlns="" id="{24DB8362-81E5-A846-8D8B-DCE0B36CE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0990" y="3367654"/>
                <a:ext cx="466045" cy="304800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6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63" name="Gewinkelte Verbindung 62">
              <a:extLst>
                <a:ext uri="{FF2B5EF4-FFF2-40B4-BE49-F238E27FC236}">
                  <a16:creationId xmlns:a16="http://schemas.microsoft.com/office/drawing/2014/main" xmlns="" id="{596C5B82-129C-7B40-B54A-D24DFA46F137}"/>
                </a:ext>
              </a:extLst>
            </p:cNvPr>
            <p:cNvCxnSpPr>
              <a:stCxn id="58" idx="1"/>
              <a:endCxn id="24" idx="1"/>
            </p:cNvCxnSpPr>
            <p:nvPr/>
          </p:nvCxnSpPr>
          <p:spPr bwMode="auto">
            <a:xfrm rot="10800000" flipH="1" flipV="1">
              <a:off x="6122093" y="3274084"/>
              <a:ext cx="1758047" cy="772886"/>
            </a:xfrm>
            <a:prstGeom prst="bentConnector3">
              <a:avLst>
                <a:gd name="adj1" fmla="val -13003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Rectangle 26">
              <a:extLst>
                <a:ext uri="{FF2B5EF4-FFF2-40B4-BE49-F238E27FC236}">
                  <a16:creationId xmlns:a16="http://schemas.microsoft.com/office/drawing/2014/main" xmlns="" id="{6B67DCE1-C90C-424D-879B-707C4A1D4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4453" y="5021008"/>
              <a:ext cx="381000" cy="3048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5" name="Text Box 27">
              <a:extLst>
                <a:ext uri="{FF2B5EF4-FFF2-40B4-BE49-F238E27FC236}">
                  <a16:creationId xmlns:a16="http://schemas.microsoft.com/office/drawing/2014/main" xmlns="" id="{44FF9291-3559-014B-ABA5-C61A7DC16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8853" y="5021008"/>
              <a:ext cx="4572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2D9A"/>
                  </a:solidFill>
                  <a:latin typeface="Times New Roman" pitchFamily="18" charset="0"/>
                </a:rPr>
                <a:t>LD</a:t>
              </a:r>
            </a:p>
          </p:txBody>
        </p:sp>
        <p:grpSp>
          <p:nvGrpSpPr>
            <p:cNvPr id="66" name="Group 42">
              <a:extLst>
                <a:ext uri="{FF2B5EF4-FFF2-40B4-BE49-F238E27FC236}">
                  <a16:creationId xmlns:a16="http://schemas.microsoft.com/office/drawing/2014/main" xmlns="" id="{4A15B359-1663-514A-B793-990DFA690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9853" y="5015792"/>
              <a:ext cx="1443037" cy="304800"/>
              <a:chOff x="2304" y="2016"/>
              <a:chExt cx="960" cy="19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7" name="Rectangle 43">
                <a:extLst>
                  <a:ext uri="{FF2B5EF4-FFF2-40B4-BE49-F238E27FC236}">
                    <a16:creationId xmlns:a16="http://schemas.microsoft.com/office/drawing/2014/main" xmlns="" id="{F2F483CE-CBAA-CE48-ACBA-4EB377DC8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68" name="Text Box 44">
                <a:extLst>
                  <a:ext uri="{FF2B5EF4-FFF2-40B4-BE49-F238E27FC236}">
                    <a16:creationId xmlns:a16="http://schemas.microsoft.com/office/drawing/2014/main" xmlns="" id="{EEE6EF67-3768-6144-8378-47C9B53A01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2016"/>
                <a:ext cx="960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2D9A"/>
                    </a:solidFill>
                    <a:latin typeface="Times New Roman" pitchFamily="18" charset="0"/>
                  </a:rPr>
                  <a:t>Use data</a:t>
                </a:r>
              </a:p>
            </p:txBody>
          </p:sp>
        </p:grpSp>
        <p:grpSp>
          <p:nvGrpSpPr>
            <p:cNvPr id="69" name="Group 45">
              <a:extLst>
                <a:ext uri="{FF2B5EF4-FFF2-40B4-BE49-F238E27FC236}">
                  <a16:creationId xmlns:a16="http://schemas.microsoft.com/office/drawing/2014/main" xmlns="" id="{2D164276-A27F-544C-A071-1BA459117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9853" y="5425821"/>
              <a:ext cx="2203451" cy="685800"/>
              <a:chOff x="4848" y="3456"/>
              <a:chExt cx="1388" cy="4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0" name="Rectangle 46">
                <a:extLst>
                  <a:ext uri="{FF2B5EF4-FFF2-40B4-BE49-F238E27FC236}">
                    <a16:creationId xmlns:a16="http://schemas.microsoft.com/office/drawing/2014/main" xmlns="" id="{6E218674-E67A-784B-B64A-2F652FB4D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3456"/>
                <a:ext cx="24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71" name="Text Box 47">
                <a:extLst>
                  <a:ext uri="{FF2B5EF4-FFF2-40B4-BE49-F238E27FC236}">
                    <a16:creationId xmlns:a16="http://schemas.microsoft.com/office/drawing/2014/main" xmlns="" id="{BE2176E3-C727-C945-B467-CC29B40ED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88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2D9A"/>
                    </a:solidFill>
                    <a:latin typeface="Times New Roman" pitchFamily="18" charset="0"/>
                  </a:rPr>
                  <a:t>LD</a:t>
                </a:r>
              </a:p>
            </p:txBody>
          </p:sp>
          <p:sp>
            <p:nvSpPr>
              <p:cNvPr id="72" name="Rectangle 48">
                <a:extLst>
                  <a:ext uri="{FF2B5EF4-FFF2-40B4-BE49-F238E27FC236}">
                    <a16:creationId xmlns:a16="http://schemas.microsoft.com/office/drawing/2014/main" xmlns="" id="{1B6C4CFA-0DFF-6C4C-85BD-C452F87C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3696"/>
                <a:ext cx="240" cy="19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73" name="Text Box 49">
                <a:extLst>
                  <a:ext uri="{FF2B5EF4-FFF2-40B4-BE49-F238E27FC236}">
                    <a16:creationId xmlns:a16="http://schemas.microsoft.com/office/drawing/2014/main" xmlns="" id="{C611BD00-29F3-6E46-B37F-EEA5C500A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3696"/>
                <a:ext cx="288" cy="19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2D9A"/>
                    </a:solidFill>
                    <a:latin typeface="Times New Roman" pitchFamily="18" charset="0"/>
                  </a:rPr>
                  <a:t>LD</a:t>
                </a:r>
              </a:p>
            </p:txBody>
          </p:sp>
          <p:grpSp>
            <p:nvGrpSpPr>
              <p:cNvPr id="74" name="Group 50">
                <a:extLst>
                  <a:ext uri="{FF2B5EF4-FFF2-40B4-BE49-F238E27FC236}">
                    <a16:creationId xmlns:a16="http://schemas.microsoft.com/office/drawing/2014/main" xmlns="" id="{046C671F-AE95-A647-AB4D-6BC48040BB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8" y="3456"/>
                <a:ext cx="909" cy="192"/>
                <a:chOff x="2304" y="2016"/>
                <a:chExt cx="1299" cy="192"/>
              </a:xfrm>
              <a:grpFill/>
            </p:grpSpPr>
            <p:sp>
              <p:nvSpPr>
                <p:cNvPr id="78" name="Rectangle 51">
                  <a:extLst>
                    <a:ext uri="{FF2B5EF4-FFF2-40B4-BE49-F238E27FC236}">
                      <a16:creationId xmlns:a16="http://schemas.microsoft.com/office/drawing/2014/main" xmlns="" id="{E62F28A6-4CC6-684D-88C6-34B1E8507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1299" cy="19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2D9A"/>
                    </a:solidFill>
                    <a:latin typeface="Arial" charset="0"/>
                  </a:endParaRPr>
                </a:p>
              </p:txBody>
            </p:sp>
            <p:sp>
              <p:nvSpPr>
                <p:cNvPr id="79" name="Text Box 52">
                  <a:extLst>
                    <a:ext uri="{FF2B5EF4-FFF2-40B4-BE49-F238E27FC236}">
                      <a16:creationId xmlns:a16="http://schemas.microsoft.com/office/drawing/2014/main" xmlns="" id="{4AB5C1D3-1AB9-E347-9B8D-8DC3DF39A9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016"/>
                  <a:ext cx="1299" cy="19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2D9A"/>
                      </a:solidFill>
                      <a:latin typeface="Times New Roman" pitchFamily="18" charset="0"/>
                    </a:rPr>
                    <a:t>Use data</a:t>
                  </a:r>
                </a:p>
              </p:txBody>
            </p:sp>
          </p:grpSp>
          <p:grpSp>
            <p:nvGrpSpPr>
              <p:cNvPr id="75" name="Group 53">
                <a:extLst>
                  <a:ext uri="{FF2B5EF4-FFF2-40B4-BE49-F238E27FC236}">
                    <a16:creationId xmlns:a16="http://schemas.microsoft.com/office/drawing/2014/main" xmlns="" id="{953A7866-2D97-E542-A9C1-77139B0BC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7" y="3696"/>
                <a:ext cx="909" cy="192"/>
                <a:chOff x="2304" y="2016"/>
                <a:chExt cx="2021" cy="192"/>
              </a:xfrm>
              <a:grpFill/>
            </p:grpSpPr>
            <p:sp>
              <p:nvSpPr>
                <p:cNvPr id="76" name="Rectangle 54">
                  <a:extLst>
                    <a:ext uri="{FF2B5EF4-FFF2-40B4-BE49-F238E27FC236}">
                      <a16:creationId xmlns:a16="http://schemas.microsoft.com/office/drawing/2014/main" xmlns="" id="{401BBAC5-581C-2D4E-877A-A0830E2C3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2016"/>
                  <a:ext cx="2021" cy="19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2D9A"/>
                    </a:solidFill>
                    <a:latin typeface="Arial" charset="0"/>
                  </a:endParaRPr>
                </a:p>
              </p:txBody>
            </p:sp>
            <p:sp>
              <p:nvSpPr>
                <p:cNvPr id="77" name="Text Box 55">
                  <a:extLst>
                    <a:ext uri="{FF2B5EF4-FFF2-40B4-BE49-F238E27FC236}">
                      <a16:creationId xmlns:a16="http://schemas.microsoft.com/office/drawing/2014/main" xmlns="" id="{52F002E5-1E01-1B4B-A4EF-7DCCE30ACA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016"/>
                  <a:ext cx="2021" cy="19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2D9A"/>
                      </a:solidFill>
                      <a:latin typeface="Times New Roman" pitchFamily="18" charset="0"/>
                    </a:rPr>
                    <a:t>Use </a:t>
                  </a:r>
                </a:p>
              </p:txBody>
            </p:sp>
          </p:grpSp>
        </p:grpSp>
        <p:sp>
          <p:nvSpPr>
            <p:cNvPr id="80" name="Line 56">
              <a:extLst>
                <a:ext uri="{FF2B5EF4-FFF2-40B4-BE49-F238E27FC236}">
                  <a16:creationId xmlns:a16="http://schemas.microsoft.com/office/drawing/2014/main" xmlns="" id="{81D1C1F3-6183-E042-9110-C0CF29041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7808" y="4656569"/>
              <a:ext cx="0" cy="10955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cxnSp>
          <p:nvCxnSpPr>
            <p:cNvPr id="81" name="Gewinkelte Verbindung 80">
              <a:extLst>
                <a:ext uri="{FF2B5EF4-FFF2-40B4-BE49-F238E27FC236}">
                  <a16:creationId xmlns:a16="http://schemas.microsoft.com/office/drawing/2014/main" xmlns="" id="{8CCB7836-974E-D040-B083-1483CDF76B25}"/>
                </a:ext>
              </a:extLst>
            </p:cNvPr>
            <p:cNvCxnSpPr/>
            <p:nvPr/>
          </p:nvCxnSpPr>
          <p:spPr bwMode="auto">
            <a:xfrm rot="10800000" flipH="1" flipV="1">
              <a:off x="7685781" y="4829040"/>
              <a:ext cx="1758047" cy="772886"/>
            </a:xfrm>
            <a:prstGeom prst="bentConnector3">
              <a:avLst>
                <a:gd name="adj1" fmla="val -13003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xmlns="" id="{7A8F4C02-B42A-F14A-A897-EA8366EBEC97}"/>
                </a:ext>
              </a:extLst>
            </p:cNvPr>
            <p:cNvSpPr txBox="1"/>
            <p:nvPr/>
          </p:nvSpPr>
          <p:spPr>
            <a:xfrm>
              <a:off x="4014696" y="4805567"/>
              <a:ext cx="2727892" cy="100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Data transfer is started before cache miss 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  <a:sym typeface="Wingdings" panose="05000000000000000000" pitchFamily="2" charset="2"/>
                </a:rPr>
                <a:t> Prefetching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xmlns="" id="{1BC75082-995D-5949-8764-3EFCC147469F}"/>
                </a:ext>
              </a:extLst>
            </p:cNvPr>
            <p:cNvCxnSpPr>
              <a:cxnSpLocks/>
              <a:stCxn id="82" idx="0"/>
            </p:cNvCxnSpPr>
            <p:nvPr/>
          </p:nvCxnSpPr>
          <p:spPr bwMode="auto">
            <a:xfrm flipV="1">
              <a:off x="5378642" y="4199371"/>
              <a:ext cx="484240" cy="606195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xmlns="" id="{F57ECEC5-BAF1-BA47-B053-3355460F73B6}"/>
                </a:ext>
              </a:extLst>
            </p:cNvPr>
            <p:cNvCxnSpPr/>
            <p:nvPr/>
          </p:nvCxnSpPr>
          <p:spPr bwMode="auto">
            <a:xfrm>
              <a:off x="6742588" y="5267232"/>
              <a:ext cx="604153" cy="58576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xmlns="" id="{B13B1CA6-0A06-B14A-9DAF-565FD8AE752C}"/>
                </a:ext>
              </a:extLst>
            </p:cNvPr>
            <p:cNvCxnSpPr/>
            <p:nvPr/>
          </p:nvCxnSpPr>
          <p:spPr bwMode="auto">
            <a:xfrm flipH="1" flipV="1">
              <a:off x="6122092" y="1978684"/>
              <a:ext cx="2" cy="300038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xmlns="" id="{ACBA0661-888B-A847-8B51-6D0DD17D0213}"/>
                </a:ext>
              </a:extLst>
            </p:cNvPr>
            <p:cNvCxnSpPr/>
            <p:nvPr/>
          </p:nvCxnSpPr>
          <p:spPr bwMode="auto">
            <a:xfrm flipV="1">
              <a:off x="7708007" y="1978686"/>
              <a:ext cx="0" cy="304798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>
              <a:extLst>
                <a:ext uri="{FF2B5EF4-FFF2-40B4-BE49-F238E27FC236}">
                  <a16:creationId xmlns:a16="http://schemas.microsoft.com/office/drawing/2014/main" xmlns="" id="{C1670350-38EE-A347-B466-7A07EAC842CC}"/>
                </a:ext>
              </a:extLst>
            </p:cNvPr>
            <p:cNvCxnSpPr/>
            <p:nvPr/>
          </p:nvCxnSpPr>
          <p:spPr bwMode="auto">
            <a:xfrm flipH="1" flipV="1">
              <a:off x="4222541" y="1978684"/>
              <a:ext cx="2" cy="300038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716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5539A444-19C5-2447-940C-F47F81B39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428723"/>
            <a:ext cx="10800000" cy="4464000"/>
          </a:xfrm>
        </p:spPr>
        <p:txBody>
          <a:bodyPr/>
          <a:lstStyle/>
          <a:p>
            <a:r>
              <a:rPr lang="en-US" sz="2400" dirty="0"/>
              <a:t>Prefetch (PFT) instructions (limited use on modern architectures): Transfer one cache line from memory to cache and then issue LD to registers</a:t>
            </a:r>
          </a:p>
          <a:p>
            <a:pPr>
              <a:lnSpc>
                <a:spcPct val="115000"/>
              </a:lnSpc>
            </a:pPr>
            <a:r>
              <a:rPr lang="en-US" sz="2400" dirty="0"/>
              <a:t>Most architectures (Intel/AMD x86, IBM Power) use 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hardware-based automatic prefetch </a:t>
            </a:r>
            <a:r>
              <a:rPr lang="en-US" sz="2400" dirty="0"/>
              <a:t>mechanisms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HW detects regular, consecutive memory access patterns (streams) and prefetches at will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Intel x86: </a:t>
            </a:r>
            <a:r>
              <a:rPr lang="en-US" sz="2200" dirty="0">
                <a:solidFill>
                  <a:srgbClr val="C00000"/>
                </a:solidFill>
              </a:rPr>
              <a:t>Adjacent cache line prefetch</a:t>
            </a:r>
            <a:r>
              <a:rPr lang="en-US" sz="2200" dirty="0"/>
              <a:t> loads 2 (64-byte) cache lines on L3 miss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bg1"/>
                </a:solidFill>
              </a:rPr>
              <a:t>Effectively doubles line length on loads (typical. enabled in BIOS)</a:t>
            </a:r>
            <a:endParaRPr lang="de-DE" sz="22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r>
              <a:rPr lang="de-DE" sz="2200" dirty="0">
                <a:solidFill>
                  <a:schemeClr val="bg1"/>
                </a:solidFill>
              </a:rPr>
              <a:t>Intel x86: </a:t>
            </a:r>
            <a:r>
              <a:rPr lang="de-DE" sz="2200" dirty="0">
                <a:solidFill>
                  <a:srgbClr val="C00000"/>
                </a:solidFill>
              </a:rPr>
              <a:t>Hardware </a:t>
            </a:r>
            <a:r>
              <a:rPr lang="de-DE" sz="2200" dirty="0" err="1">
                <a:solidFill>
                  <a:srgbClr val="C00000"/>
                </a:solidFill>
              </a:rPr>
              <a:t>prefetcher</a:t>
            </a:r>
            <a:r>
              <a:rPr lang="de-DE" sz="2200" dirty="0">
                <a:solidFill>
                  <a:schemeClr val="bg1"/>
                </a:solidFill>
              </a:rPr>
              <a:t>:  </a:t>
            </a:r>
            <a:r>
              <a:rPr lang="de-DE" sz="2200" dirty="0" err="1">
                <a:solidFill>
                  <a:schemeClr val="bg1"/>
                </a:solidFill>
              </a:rPr>
              <a:t>Prefetches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complete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page</a:t>
            </a:r>
            <a:r>
              <a:rPr lang="de-DE" sz="2200" dirty="0">
                <a:solidFill>
                  <a:schemeClr val="bg1"/>
                </a:solidFill>
              </a:rPr>
              <a:t> (4 KB) </a:t>
            </a:r>
            <a:r>
              <a:rPr lang="de-DE" sz="2200" dirty="0" err="1">
                <a:solidFill>
                  <a:schemeClr val="bg1"/>
                </a:solidFill>
              </a:rPr>
              <a:t>if</a:t>
            </a:r>
            <a:r>
              <a:rPr lang="de-DE" sz="2200" dirty="0">
                <a:solidFill>
                  <a:schemeClr val="bg1"/>
                </a:solidFill>
              </a:rPr>
              <a:t> 2 </a:t>
            </a:r>
            <a:r>
              <a:rPr lang="de-DE" sz="2200" dirty="0" err="1">
                <a:solidFill>
                  <a:schemeClr val="bg1"/>
                </a:solidFill>
              </a:rPr>
              <a:t>successive</a:t>
            </a:r>
            <a:r>
              <a:rPr lang="de-DE" sz="2200" dirty="0">
                <a:solidFill>
                  <a:schemeClr val="bg1"/>
                </a:solidFill>
              </a:rPr>
              <a:t> CLs in </a:t>
            </a:r>
            <a:r>
              <a:rPr lang="de-DE" sz="2200" dirty="0" err="1">
                <a:solidFill>
                  <a:schemeClr val="bg1"/>
                </a:solidFill>
              </a:rPr>
              <a:t>this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page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are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err="1">
                <a:solidFill>
                  <a:schemeClr val="bg1"/>
                </a:solidFill>
              </a:rPr>
              <a:t>accessed</a:t>
            </a: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regular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access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main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memory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latency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is</a:t>
            </a:r>
            <a:r>
              <a:rPr lang="de-DE" sz="2400" dirty="0">
                <a:solidFill>
                  <a:schemeClr val="bg1"/>
                </a:solidFill>
              </a:rPr>
              <a:t> not an </a:t>
            </a:r>
            <a:r>
              <a:rPr lang="de-DE" sz="2400" dirty="0" err="1">
                <a:solidFill>
                  <a:schemeClr val="bg1"/>
                </a:solidFill>
              </a:rPr>
              <a:t>issue</a:t>
            </a:r>
            <a:r>
              <a:rPr lang="de-DE" sz="2400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15000"/>
              </a:lnSpc>
            </a:pPr>
            <a:r>
              <a:rPr lang="de-DE" sz="2400" dirty="0">
                <a:solidFill>
                  <a:schemeClr val="bg1"/>
                </a:solidFill>
              </a:rPr>
              <a:t>May </a:t>
            </a:r>
            <a:r>
              <a:rPr lang="de-DE" sz="2400" dirty="0" err="1">
                <a:solidFill>
                  <a:schemeClr val="bg1"/>
                </a:solidFill>
              </a:rPr>
              <a:t>generate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excessive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data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transfers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for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irregular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access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pattern</a:t>
            </a:r>
            <a:endParaRPr lang="de-DE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2C5ABB0-A962-D14A-AEB1-88DFF9AB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  <a:br>
              <a:rPr lang="en-US" dirty="0"/>
            </a:br>
            <a:r>
              <a:rPr lang="en-US" dirty="0"/>
              <a:t>Prefetching – Hide memory latency </a:t>
            </a:r>
          </a:p>
        </p:txBody>
      </p:sp>
    </p:spTree>
    <p:extLst>
      <p:ext uri="{BB962C8B-B14F-4D97-AF65-F5344CB8AC3E}">
        <p14:creationId xmlns:p14="http://schemas.microsoft.com/office/powerpoint/2010/main" val="924280464"/>
      </p:ext>
    </p:extLst>
  </p:cSld>
  <p:clrMapOvr>
    <a:masterClrMapping/>
  </p:clrMapOvr>
</p:sld>
</file>

<file path=ppt/theme/theme1.xml><?xml version="1.0" encoding="utf-8"?>
<a:theme xmlns:a="http://schemas.openxmlformats.org/drawingml/2006/main" name="RRZE-Folienmaster_en_16-9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wrap="none" lIns="0" tIns="0" rIns="0" bIns="0" rtlCol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20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RRZE-Folienmaster_en_16-9</Template>
  <TotalTime>0</TotalTime>
  <Words>1858</Words>
  <Application>Microsoft Office PowerPoint</Application>
  <PresentationFormat>Breitbild</PresentationFormat>
  <Paragraphs>467</Paragraphs>
  <Slides>33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7" baseType="lpstr">
      <vt:lpstr>MS Mincho</vt:lpstr>
      <vt:lpstr>MS PGothic</vt:lpstr>
      <vt:lpstr>Arial</vt:lpstr>
      <vt:lpstr>Arial Black</vt:lpstr>
      <vt:lpstr>Calibri</vt:lpstr>
      <vt:lpstr>Cambria Math</vt:lpstr>
      <vt:lpstr>Courier New</vt:lpstr>
      <vt:lpstr>Helvetica</vt:lpstr>
      <vt:lpstr>Lucida Grande</vt:lpstr>
      <vt:lpstr>Tahoma</vt:lpstr>
      <vt:lpstr>Times New Roman</vt:lpstr>
      <vt:lpstr>Verdana</vt:lpstr>
      <vt:lpstr>Wingdings</vt:lpstr>
      <vt:lpstr>RRZE-Folienmaster_en_16-9</vt:lpstr>
      <vt:lpstr>Node-level architecture</vt:lpstr>
      <vt:lpstr>Von Neumann bottleneck reloaded DRAM gap</vt:lpstr>
      <vt:lpstr>Schematic view of modern memory hierarchy &amp; cache logic</vt:lpstr>
      <vt:lpstr>Memory hierarchies Effective Bandwidths</vt:lpstr>
      <vt:lpstr>Node-level architecture</vt:lpstr>
      <vt:lpstr>Memory hierarchies The latency problem </vt:lpstr>
      <vt:lpstr>Memory hierarchies Cache lines</vt:lpstr>
      <vt:lpstr>Memory hierarchies (Automatic) Prefetching </vt:lpstr>
      <vt:lpstr>Memory Hierarchies Prefetching – Hide memory latency </vt:lpstr>
      <vt:lpstr>Node-level architecture</vt:lpstr>
      <vt:lpstr>Memory Hierarchies Cache line  Spatial locality </vt:lpstr>
      <vt:lpstr>Memory Hierarchies Spatial locality &amp; data layout </vt:lpstr>
      <vt:lpstr>Memory Hierarchies Spatial locality &amp; data layout </vt:lpstr>
      <vt:lpstr>Memory Hierarchies Spatial locality &amp; data layout </vt:lpstr>
      <vt:lpstr>Memory hierarchies Temporal locality</vt:lpstr>
      <vt:lpstr>Node-level architecture</vt:lpstr>
      <vt:lpstr>Memory Hierarchies Cache Mapping</vt:lpstr>
      <vt:lpstr>Memory Hierarchies Cache Mapping – Associative Caches</vt:lpstr>
      <vt:lpstr>Memory hierarchies Cache Mapping – Cache Thrashing</vt:lpstr>
      <vt:lpstr>Memory hierarchies Data transfers</vt:lpstr>
      <vt:lpstr>Memory management Caches management details</vt:lpstr>
      <vt:lpstr>Memory Hierarchies Typical cache configuration</vt:lpstr>
      <vt:lpstr>Memory Hierarchies  Intel Xeon E5 multicore processors</vt:lpstr>
      <vt:lpstr>Node-level architecture</vt:lpstr>
      <vt:lpstr>Memory hierarchies Cache Coherence</vt:lpstr>
      <vt:lpstr>Memory hierarchies Cache Coherence</vt:lpstr>
      <vt:lpstr>Memory hierarchies Cache Coherence</vt:lpstr>
      <vt:lpstr>Node-level architecture</vt:lpstr>
      <vt:lpstr>Basic compute node architecture UMA / ccNUMA</vt:lpstr>
      <vt:lpstr>Basic compute node architecture ccNUMA </vt:lpstr>
      <vt:lpstr>Basic compute node architecture ccNUMA – Golden Rule</vt:lpstr>
      <vt:lpstr>Basic compute node architecture ccNUMA – Golden Rule</vt:lpstr>
      <vt:lpstr>Basic compute node architecture ccNUMA –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Node-level architecture</dc:title>
  <dc:creator>Microsoft Office-Benutzer</dc:creator>
  <cp:lastModifiedBy>Röhl, Thomas (RRZE)</cp:lastModifiedBy>
  <cp:revision>19</cp:revision>
  <dcterms:created xsi:type="dcterms:W3CDTF">2018-06-01T09:44:00Z</dcterms:created>
  <dcterms:modified xsi:type="dcterms:W3CDTF">2018-06-04T15:52:59Z</dcterms:modified>
</cp:coreProperties>
</file>