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31"/>
  </p:normalViewPr>
  <p:slideViewPr>
    <p:cSldViewPr snapToGrid="0" snapToObjects="1">
      <p:cViewPr varScale="1">
        <p:scale>
          <a:sx n="74" d="100"/>
          <a:sy n="74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4482C-E000-D34E-929A-8D1C8D208AE8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7BFCE-4D36-DB46-9E1A-708C9D61E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1800000-2000000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BFCE-4D36-DB46-9E1A-708C9D61E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202664" cy="6864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58500" y="2464190"/>
            <a:ext cx="9254067" cy="1642423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400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234522"/>
            <a:ext cx="925406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652880"/>
            <a:ext cx="12192000" cy="205121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696000" y="1584000"/>
            <a:ext cx="10800000" cy="44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933" b="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0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1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8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9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7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53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0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7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65" name="Rechteck 64"/>
          <p:cNvSpPr/>
          <p:nvPr/>
        </p:nvSpPr>
        <p:spPr>
          <a:xfrm>
            <a:off x="11517153" y="6403264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96000" y="380469"/>
            <a:ext cx="10800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6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31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platzhalter 3"/>
          <p:cNvSpPr>
            <a:spLocks noGrp="1" noChangeAspect="1"/>
          </p:cNvSpPr>
          <p:nvPr>
            <p:ph idx="10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369591">
              <a:buFont typeface="+mj-lt"/>
              <a:buAutoNum type="arabicPeriod"/>
              <a:defRPr/>
            </a:lvl1pPr>
            <a:lvl2pPr marL="647984" indent="-369591">
              <a:buFont typeface="+mj-lt"/>
              <a:buAutoNum type="arabicPeriod"/>
              <a:defRPr/>
            </a:lvl2pPr>
            <a:lvl3pPr marL="1031974" indent="-369591">
              <a:buFont typeface="+mj-lt"/>
              <a:buAutoNum type="arabicPeriod"/>
              <a:defRPr/>
            </a:lvl3pPr>
            <a:lvl4pPr marL="1391965" indent="-369591">
              <a:buFont typeface="+mj-lt"/>
              <a:buAutoNum type="arabicPeriod"/>
              <a:defRPr/>
            </a:lvl4pPr>
            <a:lvl5pPr marL="1751956" indent="-369591">
              <a:buFont typeface="+mj-lt"/>
              <a:buAutoNum type="arabicPeriod"/>
              <a:defRPr/>
            </a:lvl5pPr>
            <a:lvl6pPr marL="2015950" indent="-304792">
              <a:buFont typeface="+mj-lt"/>
              <a:buAutoNum type="arabicPeriod"/>
              <a:defRPr baseline="0"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4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1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5594" indent="-41759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74847"/>
              </a:buClr>
              <a:buFont typeface="+mj-lt"/>
              <a:buAutoNum type="arabicPeriod"/>
              <a:defRPr/>
            </a:lvl1pPr>
            <a:lvl2pPr marL="623984" marR="0" indent="-3119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935977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1247969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694858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71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aseline="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8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6286923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Inhaltsplatzhalter 4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96000" y="1584001"/>
            <a:ext cx="10800000" cy="442733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11992" indent="0">
              <a:spcBef>
                <a:spcPts val="667"/>
              </a:spcBef>
              <a:spcAft>
                <a:spcPts val="0"/>
              </a:spcAft>
              <a:buNone/>
              <a:defRPr b="0">
                <a:solidFill>
                  <a:srgbClr val="474847"/>
                </a:solidFill>
              </a:defRPr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053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6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4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0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78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4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4995333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1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3"/>
            <a:ext cx="4991999" cy="618914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62" name="Gerader Verbinder 147"/>
          <p:cNvCxnSpPr>
            <a:cxnSpLocks noChangeAspect="1"/>
          </p:cNvCxnSpPr>
          <p:nvPr/>
        </p:nvCxnSpPr>
        <p:spPr>
          <a:xfrm>
            <a:off x="0" y="6201831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147"/>
          <p:cNvCxnSpPr>
            <a:cxnSpLocks noChangeAspect="1"/>
          </p:cNvCxnSpPr>
          <p:nvPr/>
        </p:nvCxnSpPr>
        <p:spPr>
          <a:xfrm>
            <a:off x="0" y="6224096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3547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1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5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43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8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4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8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9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6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7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2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8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2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3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-2"/>
            <a:ext cx="4991999" cy="6858003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7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9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0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4991999" cy="61975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5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6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1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7" name="Bild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189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s mit Tex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1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3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30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–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2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218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236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1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7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8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42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3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9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220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1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2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3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4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5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31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2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3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4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5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26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7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696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519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6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39772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3083087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10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95787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250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–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5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5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168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86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48239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03" name="Rechteck 102"/>
          <p:cNvSpPr/>
          <p:nvPr/>
        </p:nvSpPr>
        <p:spPr>
          <a:xfrm>
            <a:off x="3091553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04254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10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98680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284451"/>
            <a:ext cx="4651335" cy="2829607"/>
          </a:xfrm>
          <a:prstGeom prst="rect">
            <a:avLst/>
          </a:prstGeom>
          <a:effectLst/>
        </p:spPr>
      </p:pic>
      <p:sp>
        <p:nvSpPr>
          <p:cNvPr id="62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29539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6" name="Bild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3242734"/>
            <a:ext cx="4651335" cy="2829607"/>
          </a:xfrm>
          <a:prstGeom prst="rect">
            <a:avLst/>
          </a:prstGeom>
          <a:effectLst/>
        </p:spPr>
      </p:pic>
      <p:sp>
        <p:nvSpPr>
          <p:cNvPr id="6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29539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509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creenshots mit Text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284451"/>
            <a:ext cx="4651335" cy="2829607"/>
          </a:xfrm>
          <a:prstGeom prst="rect">
            <a:avLst/>
          </a:prstGeom>
          <a:effectLst/>
        </p:spPr>
      </p:pic>
      <p:sp>
        <p:nvSpPr>
          <p:cNvPr id="5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63405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3242734"/>
            <a:ext cx="4651335" cy="2829607"/>
          </a:xfrm>
          <a:prstGeom prst="rect">
            <a:avLst/>
          </a:prstGeom>
          <a:effectLst/>
        </p:spPr>
      </p:pic>
      <p:sp>
        <p:nvSpPr>
          <p:cNvPr id="5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63405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115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439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59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807456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95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- Laptop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48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3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1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7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4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5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8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1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811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49" name="Bild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00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0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790523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4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7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9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Smartphon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117" name="Bild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24" y="252176"/>
            <a:ext cx="2655877" cy="5585557"/>
          </a:xfrm>
          <a:prstGeom prst="rect">
            <a:avLst/>
          </a:prstGeom>
          <a:effectLst>
            <a:reflection stA="30000" endPos="7000" dist="12700" dir="5400000" sy="-100000" algn="bl" rotWithShape="0"/>
          </a:effectLst>
        </p:spPr>
      </p:pic>
      <p:sp>
        <p:nvSpPr>
          <p:cNvPr id="118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655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71" y="230200"/>
            <a:ext cx="2662131" cy="5616000"/>
          </a:xfrm>
          <a:prstGeom prst="rect">
            <a:avLst/>
          </a:prstGeom>
          <a:effectLst>
            <a:reflection stA="26000" endPos="5000" dist="12700" dir="5400000" sy="-100000" algn="bl" rotWithShape="0"/>
          </a:effectLst>
        </p:spPr>
      </p:pic>
      <p:sp>
        <p:nvSpPr>
          <p:cNvPr id="63" name="Bildplatzhalt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072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Table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6" name="Bild 65" descr="iPad Ai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0" y="322595"/>
            <a:ext cx="3771037" cy="5602683"/>
          </a:xfrm>
          <a:prstGeom prst="rect">
            <a:avLst/>
          </a:prstGeom>
          <a:effectLst>
            <a:reflection stA="25000" endPos="5000" dist="12700" dir="5400000" sy="-100000" algn="bl" rotWithShape="0"/>
          </a:effectLst>
        </p:spPr>
      </p:pic>
      <p:sp>
        <p:nvSpPr>
          <p:cNvPr id="6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041214" y="1044836"/>
            <a:ext cx="340935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209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 descr="iPad Ai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7" y="322595"/>
            <a:ext cx="3780111" cy="5616000"/>
          </a:xfrm>
          <a:prstGeom prst="rect">
            <a:avLst/>
          </a:prstGeom>
          <a:effectLst>
            <a:reflection stA="24000" endPos="5000" dist="12700" dir="5400000" sy="-100000" algn="bl" rotWithShape="0"/>
          </a:effectLst>
        </p:spPr>
      </p:pic>
      <p:sp>
        <p:nvSpPr>
          <p:cNvPr id="64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1062567" y="1044836"/>
            <a:ext cx="336126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64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-11288" y="6775"/>
            <a:ext cx="12203288" cy="6844453"/>
          </a:xfrm>
          <a:prstGeom prst="rect">
            <a:avLst/>
          </a:prstGeom>
        </p:spPr>
      </p:pic>
      <p:grpSp>
        <p:nvGrpSpPr>
          <p:cNvPr id="55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102" name="Bild 101"/>
          <p:cNvPicPr>
            <a:picLocks noChangeAspect="1"/>
          </p:cNvPicPr>
          <p:nvPr/>
        </p:nvPicPr>
        <p:blipFill rotWithShape="1">
          <a:blip r:embed="rId3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31553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 5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8C8C8">
                <a:tint val="45000"/>
                <a:satMod val="400000"/>
              </a:srgbClr>
            </a:duotone>
            <a:alphaModFix amt="20000"/>
          </a:blip>
          <a:srcRect b="9467"/>
          <a:stretch/>
        </p:blipFill>
        <p:spPr>
          <a:xfrm>
            <a:off x="-11288" y="6775"/>
            <a:ext cx="12203288" cy="6196469"/>
          </a:xfrm>
          <a:prstGeom prst="rect">
            <a:avLst/>
          </a:prstGeom>
        </p:spPr>
      </p:pic>
      <p:grpSp>
        <p:nvGrpSpPr>
          <p:cNvPr id="15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2D2D2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2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hr 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8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7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5093960" y="-1"/>
                <a:ext cx="6820748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1129425"/>
            <a:ext cx="12192000" cy="5745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1"/>
            <a:ext cx="10803851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168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236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4450"/>
          <a:stretch/>
        </p:blipFill>
        <p:spPr>
          <a:xfrm>
            <a:off x="2025" y="0"/>
            <a:ext cx="12202664" cy="6858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902200"/>
            <a:ext cx="9803765" cy="7789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70646" y="2442634"/>
            <a:ext cx="941493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4000" b="1" noProof="0" dirty="0">
                <a:solidFill>
                  <a:srgbClr val="003896"/>
                </a:solidFill>
              </a:rPr>
              <a:t>Thank you for your attention!</a:t>
            </a:r>
          </a:p>
          <a:p>
            <a:pPr>
              <a:buNone/>
            </a:pPr>
            <a:r>
              <a:rPr lang="de-DE" sz="2400" b="0" dirty="0">
                <a:solidFill>
                  <a:srgbClr val="003896"/>
                </a:solidFill>
              </a:rPr>
              <a:t>Regionales RechenZentrum</a:t>
            </a:r>
            <a:r>
              <a:rPr lang="de-DE" sz="2400" b="0" baseline="0" dirty="0">
                <a:solidFill>
                  <a:srgbClr val="003896"/>
                </a:solidFill>
              </a:rPr>
              <a:t> Erlangen </a:t>
            </a:r>
            <a:r>
              <a:rPr lang="de-DE" sz="2400" b="1" spc="147" normalizeH="0" baseline="0" dirty="0">
                <a:solidFill>
                  <a:schemeClr val="bg1"/>
                </a:solidFill>
              </a:rPr>
              <a:t>[</a:t>
            </a:r>
            <a:r>
              <a:rPr lang="de-DE" sz="2400" b="0" baseline="0" dirty="0">
                <a:solidFill>
                  <a:srgbClr val="003896"/>
                </a:solidFill>
              </a:rPr>
              <a:t>RRZE</a:t>
            </a:r>
            <a:r>
              <a:rPr lang="de-DE" sz="2400" b="1" spc="200" normalizeH="0" dirty="0">
                <a:solidFill>
                  <a:schemeClr val="bg1"/>
                </a:solidFill>
              </a:rPr>
              <a:t>]</a:t>
            </a:r>
            <a:endParaRPr lang="de-DE" sz="2400" b="0" spc="200" baseline="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b="0" baseline="0" noProof="0" dirty="0" err="1">
                <a:solidFill>
                  <a:srgbClr val="003896"/>
                </a:solidFill>
              </a:rPr>
              <a:t>Martensstraße</a:t>
            </a:r>
            <a:r>
              <a:rPr lang="de-DE" sz="2400" b="0" baseline="0" noProof="0" dirty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2400" b="0" baseline="0" noProof="0" dirty="0">
                <a:solidFill>
                  <a:srgbClr val="003896"/>
                </a:solidFill>
              </a:rPr>
              <a:t>http://</a:t>
            </a:r>
            <a:r>
              <a:rPr lang="de-DE" sz="2400" b="0" baseline="0" noProof="0" dirty="0" err="1">
                <a:solidFill>
                  <a:srgbClr val="003896"/>
                </a:solidFill>
              </a:rPr>
              <a:t>www.rrze.fau.de</a:t>
            </a:r>
            <a:endParaRPr lang="de-DE" sz="2400" b="0" noProof="0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0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5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" y="0"/>
            <a:ext cx="1218997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2696"/>
          <a:stretch/>
        </p:blipFill>
        <p:spPr>
          <a:xfrm>
            <a:off x="1" y="0"/>
            <a:ext cx="1219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4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202444"/>
            <a:ext cx="12201600" cy="6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idx="1"/>
          </p:nvPr>
        </p:nvSpPr>
        <p:spPr>
          <a:xfrm>
            <a:off x="696000" y="1574801"/>
            <a:ext cx="10800000" cy="4455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11992" marR="0" lvl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015950" marR="0" lvl="5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pPr>
            <a:r>
              <a:rPr lang="en-US" noProof="0" dirty="0"/>
              <a:t>sixth level</a:t>
            </a: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96000" y="190802"/>
            <a:ext cx="10800000" cy="12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Mastertitelformat bearbeiten</a:t>
            </a:r>
            <a:endParaRPr lang="en-US" noProof="0" dirty="0"/>
          </a:p>
        </p:txBody>
      </p:sp>
      <p:grpSp>
        <p:nvGrpSpPr>
          <p:cNvPr id="814164" name="Gruppierung 814163"/>
          <p:cNvGrpSpPr/>
          <p:nvPr/>
        </p:nvGrpSpPr>
        <p:grpSpPr>
          <a:xfrm>
            <a:off x="3234" y="6202445"/>
            <a:ext cx="12188951" cy="669108"/>
            <a:chOff x="2425" y="4651833"/>
            <a:chExt cx="9141713" cy="50183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45795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6"/>
            <p:cNvCxnSpPr/>
            <p:nvPr/>
          </p:nvCxnSpPr>
          <p:spPr bwMode="hidden">
            <a:xfrm>
              <a:off x="137231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8"/>
            <p:cNvCxnSpPr/>
            <p:nvPr/>
          </p:nvCxnSpPr>
          <p:spPr bwMode="hidden">
            <a:xfrm>
              <a:off x="228666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9"/>
            <p:cNvCxnSpPr/>
            <p:nvPr/>
          </p:nvCxnSpPr>
          <p:spPr bwMode="hidden">
            <a:xfrm>
              <a:off x="320101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0"/>
            <p:cNvCxnSpPr/>
            <p:nvPr/>
          </p:nvCxnSpPr>
          <p:spPr bwMode="hidden">
            <a:xfrm>
              <a:off x="411537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1"/>
            <p:cNvCxnSpPr/>
            <p:nvPr/>
          </p:nvCxnSpPr>
          <p:spPr bwMode="hidden">
            <a:xfrm>
              <a:off x="5029723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2"/>
            <p:cNvCxnSpPr/>
            <p:nvPr/>
          </p:nvCxnSpPr>
          <p:spPr bwMode="hidden">
            <a:xfrm>
              <a:off x="594407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3"/>
            <p:cNvCxnSpPr/>
            <p:nvPr/>
          </p:nvCxnSpPr>
          <p:spPr bwMode="hidden">
            <a:xfrm>
              <a:off x="685843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4"/>
            <p:cNvCxnSpPr/>
            <p:nvPr/>
          </p:nvCxnSpPr>
          <p:spPr bwMode="hidden">
            <a:xfrm>
              <a:off x="777278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5"/>
            <p:cNvCxnSpPr/>
            <p:nvPr/>
          </p:nvCxnSpPr>
          <p:spPr bwMode="hidden">
            <a:xfrm>
              <a:off x="8687136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1"/>
            <p:cNvCxnSpPr/>
            <p:nvPr/>
          </p:nvCxnSpPr>
          <p:spPr bwMode="hidden">
            <a:xfrm>
              <a:off x="2425" y="4892635"/>
              <a:ext cx="9141713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2" name="Gruppieren 22"/>
            <p:cNvGrpSpPr/>
            <p:nvPr userDrawn="1"/>
          </p:nvGrpSpPr>
          <p:grpSpPr bwMode="hidden">
            <a:xfrm>
              <a:off x="229132" y="4651833"/>
              <a:ext cx="8713002" cy="501828"/>
              <a:chOff x="305096" y="6188896"/>
              <a:chExt cx="11617337" cy="669104"/>
            </a:xfrm>
          </p:grpSpPr>
          <p:cxnSp>
            <p:nvCxnSpPr>
              <p:cNvPr id="100" name="Gerader Verbinder 40"/>
              <p:cNvCxnSpPr/>
              <p:nvPr/>
            </p:nvCxnSpPr>
            <p:spPr bwMode="hidden">
              <a:xfrm>
                <a:off x="6392575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1"/>
              <p:cNvCxnSpPr/>
              <p:nvPr/>
            </p:nvCxnSpPr>
            <p:spPr bwMode="hidden">
              <a:xfrm>
                <a:off x="7616303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2"/>
              <p:cNvCxnSpPr/>
              <p:nvPr/>
            </p:nvCxnSpPr>
            <p:spPr bwMode="hidden">
              <a:xfrm>
                <a:off x="8833131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3"/>
              <p:cNvCxnSpPr/>
              <p:nvPr/>
            </p:nvCxnSpPr>
            <p:spPr bwMode="hidden">
              <a:xfrm>
                <a:off x="10036050" y="6188896"/>
                <a:ext cx="665000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4"/>
              <p:cNvCxnSpPr/>
              <p:nvPr/>
            </p:nvCxnSpPr>
            <p:spPr bwMode="hidden">
              <a:xfrm>
                <a:off x="11277188" y="6208772"/>
                <a:ext cx="645245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6"/>
              <p:cNvCxnSpPr/>
              <p:nvPr/>
            </p:nvCxnSpPr>
            <p:spPr bwMode="hidden">
              <a:xfrm flipH="1" flipV="1">
                <a:off x="5161669" y="6188896"/>
                <a:ext cx="66714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7"/>
              <p:cNvCxnSpPr/>
              <p:nvPr/>
            </p:nvCxnSpPr>
            <p:spPr bwMode="hidden">
              <a:xfrm flipH="1" flipV="1">
                <a:off x="3964234" y="6205215"/>
                <a:ext cx="650547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8"/>
              <p:cNvCxnSpPr/>
              <p:nvPr/>
            </p:nvCxnSpPr>
            <p:spPr bwMode="hidden">
              <a:xfrm flipH="1" flipV="1">
                <a:off x="2750861" y="6205215"/>
                <a:ext cx="647557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9"/>
              <p:cNvCxnSpPr/>
              <p:nvPr/>
            </p:nvCxnSpPr>
            <p:spPr bwMode="hidden">
              <a:xfrm flipH="1" flipV="1">
                <a:off x="1546691" y="6205215"/>
                <a:ext cx="649804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50"/>
              <p:cNvCxnSpPr/>
              <p:nvPr/>
            </p:nvCxnSpPr>
            <p:spPr bwMode="hidden">
              <a:xfrm flipH="1" flipV="1">
                <a:off x="305096" y="6188896"/>
                <a:ext cx="629209" cy="6691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uppieren 23"/>
            <p:cNvGrpSpPr/>
            <p:nvPr userDrawn="1"/>
          </p:nvGrpSpPr>
          <p:grpSpPr bwMode="hidden">
            <a:xfrm flipH="1">
              <a:off x="208281" y="4651835"/>
              <a:ext cx="8680999" cy="501829"/>
              <a:chOff x="340039" y="6188896"/>
              <a:chExt cx="11574666" cy="669105"/>
            </a:xfrm>
          </p:grpSpPr>
          <p:cxnSp>
            <p:nvCxnSpPr>
              <p:cNvPr id="84" name="Gerader Verbinder 24"/>
              <p:cNvCxnSpPr/>
              <p:nvPr/>
            </p:nvCxnSpPr>
            <p:spPr bwMode="hidden">
              <a:xfrm>
                <a:off x="6363191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5"/>
              <p:cNvCxnSpPr/>
              <p:nvPr/>
            </p:nvCxnSpPr>
            <p:spPr bwMode="hidden">
              <a:xfrm>
                <a:off x="7627186" y="6205214"/>
                <a:ext cx="637899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6"/>
              <p:cNvCxnSpPr/>
              <p:nvPr/>
            </p:nvCxnSpPr>
            <p:spPr bwMode="hidden">
              <a:xfrm>
                <a:off x="8846386" y="6221836"/>
                <a:ext cx="635527" cy="63616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7"/>
              <p:cNvCxnSpPr/>
              <p:nvPr/>
            </p:nvCxnSpPr>
            <p:spPr bwMode="hidden">
              <a:xfrm>
                <a:off x="10058813" y="6208772"/>
                <a:ext cx="642237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8"/>
              <p:cNvCxnSpPr/>
              <p:nvPr userDrawn="1"/>
            </p:nvCxnSpPr>
            <p:spPr bwMode="hidden">
              <a:xfrm>
                <a:off x="11311880" y="6221833"/>
                <a:ext cx="602825" cy="636166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0"/>
              <p:cNvCxnSpPr/>
              <p:nvPr/>
            </p:nvCxnSpPr>
            <p:spPr bwMode="hidden">
              <a:xfrm flipH="1" flipV="1">
                <a:off x="5150644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1"/>
              <p:cNvCxnSpPr/>
              <p:nvPr/>
            </p:nvCxnSpPr>
            <p:spPr bwMode="hidden">
              <a:xfrm flipH="1" flipV="1">
                <a:off x="3976360" y="6208772"/>
                <a:ext cx="638420" cy="64922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2"/>
              <p:cNvCxnSpPr/>
              <p:nvPr/>
            </p:nvCxnSpPr>
            <p:spPr bwMode="hidden">
              <a:xfrm flipH="1" flipV="1">
                <a:off x="2710088" y="6188896"/>
                <a:ext cx="68833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3"/>
              <p:cNvCxnSpPr/>
              <p:nvPr/>
            </p:nvCxnSpPr>
            <p:spPr bwMode="hidden">
              <a:xfrm flipH="1" flipV="1">
                <a:off x="1490950" y="6205214"/>
                <a:ext cx="705545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4"/>
              <p:cNvCxnSpPr/>
              <p:nvPr/>
            </p:nvCxnSpPr>
            <p:spPr bwMode="hidden">
              <a:xfrm flipH="1" flipV="1">
                <a:off x="340039" y="6233760"/>
                <a:ext cx="574773" cy="6242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36" name="Bild 35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6218763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6235384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11517154" y="6405397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234945" algn="l"/>
        </a:tabLst>
        <a:defRPr sz="3733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9pPr>
    </p:titleStyle>
    <p:bodyStyle>
      <a:lvl1pPr marL="311992" marR="0" indent="-311992" algn="l" defTabSz="1219170" rtl="0" eaLnBrk="1" fontAlgn="base" latinLnBrk="0" hangingPunct="1">
        <a:lnSpc>
          <a:spcPct val="110000"/>
        </a:lnSpc>
        <a:spcBef>
          <a:spcPts val="133"/>
        </a:spcBef>
        <a:spcAft>
          <a:spcPct val="0"/>
        </a:spcAft>
        <a:buClr>
          <a:srgbClr val="474847"/>
        </a:buClr>
        <a:buSzTx/>
        <a:buFont typeface="Wingdings" pitchFamily="2" charset="2"/>
        <a:buChar char="§"/>
        <a:tabLst/>
        <a:defRPr sz="2933" b="0">
          <a:solidFill>
            <a:srgbClr val="003399"/>
          </a:solidFill>
          <a:latin typeface="+mn-lt"/>
          <a:ea typeface="+mn-ea"/>
          <a:cs typeface="+mn-cs"/>
        </a:defRPr>
      </a:lvl1pPr>
      <a:lvl2pPr marL="623984" indent="-31199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667" b="0">
          <a:solidFill>
            <a:srgbClr val="003399"/>
          </a:solidFill>
          <a:latin typeface="+mn-lt"/>
        </a:defRPr>
      </a:lvl2pPr>
      <a:lvl3pPr marL="935977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1247969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2133" b="0">
          <a:solidFill>
            <a:srgbClr val="003399"/>
          </a:solidFill>
          <a:latin typeface="+mn-lt"/>
        </a:defRPr>
      </a:lvl4pPr>
      <a:lvl5pPr marL="1559961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867" b="0">
          <a:solidFill>
            <a:srgbClr val="003399"/>
          </a:solidFill>
          <a:latin typeface="+mn-lt"/>
        </a:defRPr>
      </a:lvl5pPr>
      <a:lvl6pPr marL="2015950" marR="0" indent="-304792" algn="l" defTabSz="121917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Tx/>
        <a:buFont typeface="Lucida Grande"/>
        <a:buChar char="→"/>
        <a:tabLst/>
        <a:defRPr sz="1600" b="0" i="0" baseline="0">
          <a:solidFill>
            <a:srgbClr val="003896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1776C-1823-8C45-A259-EEEDFAAD4D1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Hands On Instructions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4B89-3E19-FE48-9EDB-A04A418BC54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b="1" dirty="0"/>
              <a:t>Single </a:t>
            </a:r>
            <a:r>
              <a:rPr lang="de-DE" b="1" dirty="0" err="1"/>
              <a:t>Node</a:t>
            </a:r>
            <a:r>
              <a:rPr lang="de-DE" b="1" dirty="0"/>
              <a:t> </a:t>
            </a:r>
            <a:r>
              <a:rPr lang="de-DE" b="1" dirty="0" err="1"/>
              <a:t>Optimization</a:t>
            </a:r>
            <a:endParaRPr lang="en-US" dirty="0"/>
          </a:p>
          <a:p>
            <a:r>
              <a:rPr lang="en-US" dirty="0"/>
              <a:t>IHPCSS2018</a:t>
            </a:r>
          </a:p>
        </p:txBody>
      </p:sp>
    </p:spTree>
    <p:extLst>
      <p:ext uri="{BB962C8B-B14F-4D97-AF65-F5344CB8AC3E}">
        <p14:creationId xmlns:p14="http://schemas.microsoft.com/office/powerpoint/2010/main" val="319262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83FA232-44EF-2F46-B3EF-E2E1411E0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different nodes in this session!</a:t>
            </a:r>
          </a:p>
          <a:p>
            <a:endParaRPr lang="en-US" sz="1500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–reservation=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ihsslm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LM -C "PH2" --mem=750GB -N 1 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ntasks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-per-task 20 -C PERF</a:t>
            </a:r>
          </a:p>
          <a:p>
            <a:endParaRPr lang="en-US" sz="1500" dirty="0"/>
          </a:p>
          <a:p>
            <a:r>
              <a:rPr lang="en-US" dirty="0"/>
              <a:t>Copy examples: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–r /home/unrz139/NLPE $HOME</a:t>
            </a:r>
          </a:p>
          <a:p>
            <a:r>
              <a:rPr lang="en-US" dirty="0"/>
              <a:t>Copy LIKWID: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–r /home/unrz139/Apps $HOME</a:t>
            </a:r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F4D033-C9D4-F14E-8D15-83B934FB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into Bridges</a:t>
            </a:r>
          </a:p>
        </p:txBody>
      </p:sp>
    </p:spTree>
    <p:extLst>
      <p:ext uri="{BB962C8B-B14F-4D97-AF65-F5344CB8AC3E}">
        <p14:creationId xmlns:p14="http://schemas.microsoft.com/office/powerpoint/2010/main" val="363284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1EFADDF-0744-1140-B6B4-18E2A540B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a[</a:t>
            </a:r>
            <a:r>
              <a:rPr lang="en-US" dirty="0" err="1"/>
              <a:t>i</a:t>
            </a:r>
            <a:r>
              <a:rPr lang="en-US" dirty="0"/>
              <a:t>] = b[</a:t>
            </a:r>
            <a:r>
              <a:rPr lang="en-US" dirty="0" err="1"/>
              <a:t>i</a:t>
            </a:r>
            <a:r>
              <a:rPr lang="en-US" dirty="0"/>
              <a:t>] + c[</a:t>
            </a:r>
            <a:r>
              <a:rPr lang="en-US" dirty="0" err="1"/>
              <a:t>i</a:t>
            </a:r>
            <a:r>
              <a:rPr lang="en-US" dirty="0"/>
              <a:t>] * d[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&lt;N; </a:t>
            </a:r>
            <a:r>
              <a:rPr lang="en-US" dirty="0" err="1"/>
              <a:t>i</a:t>
            </a:r>
            <a:r>
              <a:rPr lang="en-US" dirty="0"/>
              <a:t>++)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bx</a:t>
            </a:r>
            <a:r>
              <a:rPr lang="en-US" dirty="0"/>
              <a:t> = b[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];</a:t>
            </a:r>
            <a:br>
              <a:rPr lang="en-US" dirty="0"/>
            </a:br>
            <a:r>
              <a:rPr lang="en-US" dirty="0"/>
              <a:t>  cx = c[</a:t>
            </a:r>
            <a:r>
              <a:rPr lang="en-US" dirty="0" err="1"/>
              <a:t>i</a:t>
            </a:r>
            <a:r>
              <a:rPr lang="en-US" dirty="0"/>
              <a:t>]*c[</a:t>
            </a:r>
            <a:r>
              <a:rPr lang="en-US" dirty="0" err="1"/>
              <a:t>i</a:t>
            </a:r>
            <a:r>
              <a:rPr lang="en-US" dirty="0"/>
              <a:t>];</a:t>
            </a:r>
            <a:br>
              <a:rPr lang="en-US" dirty="0"/>
            </a:br>
            <a:r>
              <a:rPr lang="en-US" dirty="0"/>
              <a:t>  dx = d[</a:t>
            </a:r>
            <a:r>
              <a:rPr lang="en-US" dirty="0" err="1"/>
              <a:t>i</a:t>
            </a:r>
            <a:r>
              <a:rPr lang="en-US" dirty="0"/>
              <a:t>]*d[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/>
              <a:t>  a[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bx</a:t>
            </a:r>
            <a:r>
              <a:rPr lang="en-US" dirty="0"/>
              <a:t> + cx*dx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CB4A76-A1A4-534E-9917-8FE6F1BF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fastest? Which one slowest?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C84699-52A8-D941-BBF0-456CC395C5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923" y="1584000"/>
            <a:ext cx="5721047" cy="446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&lt;N;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a[</a:t>
            </a:r>
            <a:r>
              <a:rPr lang="en-US" dirty="0" err="1"/>
              <a:t>i</a:t>
            </a:r>
            <a:r>
              <a:rPr lang="en-US" dirty="0"/>
              <a:t>] = b[</a:t>
            </a:r>
            <a:r>
              <a:rPr lang="en-US" dirty="0" err="1"/>
              <a:t>i</a:t>
            </a:r>
            <a:r>
              <a:rPr lang="en-US" dirty="0"/>
              <a:t>] + c[</a:t>
            </a:r>
            <a:r>
              <a:rPr lang="en-US" dirty="0" err="1"/>
              <a:t>i</a:t>
            </a:r>
            <a:r>
              <a:rPr lang="en-US" dirty="0"/>
              <a:t>] / d[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Arrays </a:t>
            </a:r>
            <a:r>
              <a:rPr lang="en-US" dirty="0" err="1"/>
              <a:t>a,b,c,d</a:t>
            </a:r>
            <a:r>
              <a:rPr lang="en-US" dirty="0"/>
              <a:t>: double</a:t>
            </a:r>
          </a:p>
          <a:p>
            <a:pPr marL="0" indent="0">
              <a:buNone/>
            </a:pPr>
            <a:r>
              <a:rPr lang="en-US" dirty="0"/>
              <a:t>N = 80000000</a:t>
            </a:r>
          </a:p>
          <a:p>
            <a:pPr marL="0" indent="0">
              <a:buNone/>
            </a:pPr>
            <a:r>
              <a:rPr lang="en-US" dirty="0"/>
              <a:t>N = 8000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L1: 32 kB, L2: 256 kB, L3: 50MB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34DDDAD5-0AA7-5443-A475-F5F44BBBD427}"/>
              </a:ext>
            </a:extLst>
          </p:cNvPr>
          <p:cNvCxnSpPr/>
          <p:nvPr/>
        </p:nvCxnSpPr>
        <p:spPr bwMode="auto">
          <a:xfrm>
            <a:off x="696000" y="2725947"/>
            <a:ext cx="10769984" cy="12077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18E8D94-A889-FC4C-8B0F-DA2AC06C16D1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950" y="1584000"/>
            <a:ext cx="1" cy="446400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4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9596FC-0C6F-8D42-AFF1-04A9485F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VECSIZE</a:t>
            </a:r>
            <a:r>
              <a:rPr lang="en-US" dirty="0"/>
              <a:t> in </a:t>
            </a:r>
            <a:r>
              <a:rPr lang="en-US" dirty="0" err="1"/>
              <a:t>Makefile</a:t>
            </a:r>
            <a:r>
              <a:rPr lang="en-US" dirty="0"/>
              <a:t> to find size where bandwidths differ significantly (bandwidth difference &gt;&gt; 1000 Mbytes/s)</a:t>
            </a:r>
          </a:p>
          <a:p>
            <a:pPr lvl="1"/>
            <a:r>
              <a:rPr lang="en-US" dirty="0"/>
              <a:t>When reducing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VECSIZE</a:t>
            </a:r>
            <a:r>
              <a:rPr lang="en-US" dirty="0"/>
              <a:t> increase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ROUNDS</a:t>
            </a:r>
            <a:r>
              <a:rPr lang="en-US" dirty="0"/>
              <a:t> (max: 1000)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 VECSIZE=X ROUNDS=Y</a:t>
            </a:r>
          </a:p>
          <a:p>
            <a:pPr lvl="1"/>
            <a:r>
              <a:rPr lang="en-US" dirty="0"/>
              <a:t>Run multiple times</a:t>
            </a:r>
          </a:p>
          <a:p>
            <a:pPr lvl="1"/>
            <a:endParaRPr lang="en-US" dirty="0"/>
          </a:p>
          <a:p>
            <a:r>
              <a:rPr lang="en-US" dirty="0"/>
              <a:t>Why does the FP rate / Bandwidth varies so much?</a:t>
            </a:r>
          </a:p>
          <a:p>
            <a:r>
              <a:rPr lang="en-US" dirty="0"/>
              <a:t>Can we increase FP rate / Bandwidth </a:t>
            </a:r>
            <a:r>
              <a:rPr lang="en-US"/>
              <a:t>with compiler options?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93204D-65F3-EB4A-9D24-C7094291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different sizes</a:t>
            </a:r>
            <a:br>
              <a:rPr lang="en-US" dirty="0"/>
            </a:br>
            <a:r>
              <a:rPr lang="en-US" dirty="0"/>
              <a:t>Folder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NLPE/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7C98E9-FDE0-5449-A7B5-6F083C608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“hottest” function, a function profile gives a first overview</a:t>
            </a:r>
          </a:p>
          <a:p>
            <a:r>
              <a:rPr lang="en-US" dirty="0"/>
              <a:t>Add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CFLAGS_ICC/GCC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–g 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de-DE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fno</a:t>
            </a:r>
            <a:r>
              <a:rPr lang="de-DE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-inline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VECSIZE=1500000 </a:t>
            </a:r>
            <a:r>
              <a:rPr lang="en-US" dirty="0"/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ROUNDS=1000</a:t>
            </a:r>
          </a:p>
          <a:p>
            <a:r>
              <a:rPr lang="en-US" dirty="0"/>
              <a:t>Run application      (generates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gmon.out</a:t>
            </a:r>
            <a:r>
              <a:rPr lang="en-US" dirty="0">
                <a:cs typeface="Courier New" panose="02070309020205020404" pitchFamily="49" charset="0"/>
              </a:rPr>
              <a:t>)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gprof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gmon.out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488FD1-C82B-2E4C-B56A-8B712E1B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profile</a:t>
            </a:r>
          </a:p>
        </p:txBody>
      </p:sp>
    </p:spTree>
    <p:extLst>
      <p:ext uri="{BB962C8B-B14F-4D97-AF65-F5344CB8AC3E}">
        <p14:creationId xmlns:p14="http://schemas.microsoft.com/office/powerpoint/2010/main" val="70936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6B3357B-83B0-204B-B648-23B691984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different compiler options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CFLAGS_ICC/_GCC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-O1, -O2, -O3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xHost</a:t>
            </a:r>
            <a:r>
              <a:rPr lang="en-US" dirty="0"/>
              <a:t> (</a:t>
            </a:r>
            <a:r>
              <a:rPr lang="en-US" dirty="0" err="1"/>
              <a:t>icc</a:t>
            </a:r>
            <a:r>
              <a:rPr lang="en-US" dirty="0"/>
              <a:t>)      /-</a:t>
            </a:r>
            <a:r>
              <a:rPr lang="en-US" dirty="0" err="1"/>
              <a:t>mavx</a:t>
            </a:r>
            <a:r>
              <a:rPr lang="en-US" dirty="0"/>
              <a:t> </a:t>
            </a:r>
            <a:r>
              <a:rPr lang="de-DE" dirty="0"/>
              <a:t>-</a:t>
            </a:r>
            <a:r>
              <a:rPr lang="de-DE" dirty="0" err="1"/>
              <a:t>mfma</a:t>
            </a:r>
            <a:r>
              <a:rPr lang="en-US" dirty="0"/>
              <a:t> (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35AE3F-BE05-4446-A4AA-42A8C79C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options</a:t>
            </a:r>
          </a:p>
        </p:txBody>
      </p:sp>
    </p:spTree>
    <p:extLst>
      <p:ext uri="{BB962C8B-B14F-4D97-AF65-F5344CB8AC3E}">
        <p14:creationId xmlns:p14="http://schemas.microsoft.com/office/powerpoint/2010/main" val="163291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0D0B49F-8138-D84E-AD2C-BB732A09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LIKWID: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 Apps/bin/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source_likwid.sh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(even if using PAPI)</a:t>
            </a:r>
          </a:p>
          <a:p>
            <a:r>
              <a:rPr lang="en-US" dirty="0">
                <a:cs typeface="Courier New" panose="02070309020205020404" pitchFamily="49" charset="0"/>
              </a:rPr>
              <a:t>Add PAPI or LIKWID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matrix.c</a:t>
            </a:r>
            <a:r>
              <a:rPr lang="en-US" dirty="0">
                <a:cs typeface="Courier New" panose="02070309020205020404" pitchFamily="49" charset="0"/>
              </a:rPr>
              <a:t> to measure instructions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Surround calls with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#ifdef LIKWID_PERFMON   / PAPI_PERFMON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&lt;calls&gt;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#endif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>
                <a:cs typeface="Courier New" panose="02070309020205020404" pitchFamily="49" charset="0"/>
              </a:rPr>
              <a:t> builds different versions, select </a:t>
            </a:r>
            <a:r>
              <a:rPr lang="en-US" dirty="0" err="1">
                <a:cs typeface="Courier New" panose="02070309020205020404" pitchFamily="49" charset="0"/>
              </a:rPr>
              <a:t>matrix_likwid</a:t>
            </a:r>
            <a:r>
              <a:rPr lang="en-US" dirty="0">
                <a:cs typeface="Courier New" panose="02070309020205020404" pitchFamily="49" charset="0"/>
              </a:rPr>
              <a:t>/_</a:t>
            </a:r>
            <a:r>
              <a:rPr lang="en-US" dirty="0" err="1">
                <a:cs typeface="Courier New" panose="02070309020205020404" pitchFamily="49" charset="0"/>
              </a:rPr>
              <a:t>papi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Which thread performs most instructions? Why?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06B331-BB69-B041-993F-3BE067CA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Matrix-Vector-Multiplication</a:t>
            </a:r>
            <a:br>
              <a:rPr lang="en-US" dirty="0"/>
            </a:br>
            <a:r>
              <a:rPr lang="en-US" dirty="0"/>
              <a:t>Folder: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NLPE/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matrix_vector_mult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2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2AE65D-232D-BD4F-966D-B5C67F047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events to measure Flops/s</a:t>
            </a:r>
          </a:p>
          <a:p>
            <a:r>
              <a:rPr lang="en-US" dirty="0"/>
              <a:t>Which thread does most Flops/s? Why?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fix the load-imbalance?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95A56C-1541-8646-AEF0-DDD2999C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Matrix-Vector-Multiplication</a:t>
            </a:r>
            <a:br>
              <a:rPr lang="en-US" dirty="0"/>
            </a:br>
            <a:r>
              <a:rPr lang="en-US" dirty="0"/>
              <a:t>Folder: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NLPE/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matrix_vector_mult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RZE-Folienmaster_en_16-9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wrap="none" lIns="0" tIns="0" rIns="0" bIns="0" rtlCol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20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RRZE-Folienmaster_en_16-9</Template>
  <TotalTime>0</TotalTime>
  <Words>327</Words>
  <Application>Microsoft Macintosh PowerPoint</Application>
  <PresentationFormat>Breitbild</PresentationFormat>
  <Paragraphs>55</Paragraphs>
  <Slides>8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Lucida Grande</vt:lpstr>
      <vt:lpstr>Verdana</vt:lpstr>
      <vt:lpstr>Wingdings</vt:lpstr>
      <vt:lpstr>RRZE-Folienmaster_en_16-9</vt:lpstr>
      <vt:lpstr>Hands On Instructions</vt:lpstr>
      <vt:lpstr>Log into Bridges</vt:lpstr>
      <vt:lpstr>Which one is fastest? Which one slowest?</vt:lpstr>
      <vt:lpstr>Test different sizes Folder NLPE/testcode</vt:lpstr>
      <vt:lpstr>Runtime profile</vt:lpstr>
      <vt:lpstr>Compiler options</vt:lpstr>
      <vt:lpstr>Triangular Matrix-Vector-Multiplication Folder: NLPE/matrix_vector_mult</vt:lpstr>
      <vt:lpstr>Triangular Matrix-Vector-Multiplication Folder: NLPE/matrix_vector_mult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Instructions</dc:title>
  <dc:creator>Microsoft Office-Benutzer</dc:creator>
  <cp:lastModifiedBy>Microsoft Office-Benutzer</cp:lastModifiedBy>
  <cp:revision>13</cp:revision>
  <dcterms:created xsi:type="dcterms:W3CDTF">2018-07-11T15:01:30Z</dcterms:created>
  <dcterms:modified xsi:type="dcterms:W3CDTF">2018-07-11T22:29:46Z</dcterms:modified>
</cp:coreProperties>
</file>