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71" r:id="rId3"/>
    <p:sldMasterId id="2147483679" r:id="rId4"/>
    <p:sldMasterId id="2147483697" r:id="rId5"/>
    <p:sldMasterId id="2147483709" r:id="rId6"/>
    <p:sldMasterId id="2147483721" r:id="rId7"/>
  </p:sldMasterIdLst>
  <p:notesMasterIdLst>
    <p:notesMasterId r:id="rId244"/>
  </p:notesMasterIdLst>
  <p:sldIdLst>
    <p:sldId id="279" r:id="rId8"/>
    <p:sldId id="467" r:id="rId9"/>
    <p:sldId id="539" r:id="rId10"/>
    <p:sldId id="450" r:id="rId11"/>
    <p:sldId id="540" r:id="rId12"/>
    <p:sldId id="468" r:id="rId13"/>
    <p:sldId id="570" r:id="rId14"/>
    <p:sldId id="543" r:id="rId15"/>
    <p:sldId id="541" r:id="rId16"/>
    <p:sldId id="542" r:id="rId17"/>
    <p:sldId id="289" r:id="rId18"/>
    <p:sldId id="290" r:id="rId19"/>
    <p:sldId id="291" r:id="rId20"/>
    <p:sldId id="545" r:id="rId21"/>
    <p:sldId id="546" r:id="rId22"/>
    <p:sldId id="547" r:id="rId23"/>
    <p:sldId id="548" r:id="rId24"/>
    <p:sldId id="549" r:id="rId25"/>
    <p:sldId id="479" r:id="rId26"/>
    <p:sldId id="456" r:id="rId27"/>
    <p:sldId id="550" r:id="rId28"/>
    <p:sldId id="551" r:id="rId29"/>
    <p:sldId id="552" r:id="rId30"/>
    <p:sldId id="457" r:id="rId31"/>
    <p:sldId id="292" r:id="rId32"/>
    <p:sldId id="560" r:id="rId33"/>
    <p:sldId id="561" r:id="rId34"/>
    <p:sldId id="562" r:id="rId35"/>
    <p:sldId id="563" r:id="rId36"/>
    <p:sldId id="564" r:id="rId37"/>
    <p:sldId id="565" r:id="rId38"/>
    <p:sldId id="459" r:id="rId39"/>
    <p:sldId id="567" r:id="rId40"/>
    <p:sldId id="569" r:id="rId41"/>
    <p:sldId id="460" r:id="rId42"/>
    <p:sldId id="461" r:id="rId43"/>
    <p:sldId id="462" r:id="rId44"/>
    <p:sldId id="463" r:id="rId45"/>
    <p:sldId id="571" r:id="rId46"/>
    <p:sldId id="294" r:id="rId47"/>
    <p:sldId id="514" r:id="rId48"/>
    <p:sldId id="553" r:id="rId49"/>
    <p:sldId id="295" r:id="rId50"/>
    <p:sldId id="296" r:id="rId51"/>
    <p:sldId id="297" r:id="rId52"/>
    <p:sldId id="298" r:id="rId53"/>
    <p:sldId id="515" r:id="rId54"/>
    <p:sldId id="529" r:id="rId55"/>
    <p:sldId id="531" r:id="rId56"/>
    <p:sldId id="566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1" r:id="rId67"/>
    <p:sldId id="310" r:id="rId68"/>
    <p:sldId id="532" r:id="rId69"/>
    <p:sldId id="313" r:id="rId70"/>
    <p:sldId id="555" r:id="rId71"/>
    <p:sldId id="556" r:id="rId72"/>
    <p:sldId id="557" r:id="rId73"/>
    <p:sldId id="314" r:id="rId74"/>
    <p:sldId id="315" r:id="rId75"/>
    <p:sldId id="578" r:id="rId76"/>
    <p:sldId id="316" r:id="rId77"/>
    <p:sldId id="575" r:id="rId78"/>
    <p:sldId id="57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6" r:id="rId88"/>
    <p:sldId id="285" r:id="rId89"/>
    <p:sldId id="572" r:id="rId90"/>
    <p:sldId id="327" r:id="rId91"/>
    <p:sldId id="579" r:id="rId92"/>
    <p:sldId id="328" r:id="rId93"/>
    <p:sldId id="581" r:id="rId94"/>
    <p:sldId id="582" r:id="rId95"/>
    <p:sldId id="583" r:id="rId96"/>
    <p:sldId id="584" r:id="rId97"/>
    <p:sldId id="585" r:id="rId98"/>
    <p:sldId id="586" r:id="rId99"/>
    <p:sldId id="587" r:id="rId100"/>
    <p:sldId id="588" r:id="rId101"/>
    <p:sldId id="589" r:id="rId102"/>
    <p:sldId id="590" r:id="rId103"/>
    <p:sldId id="598" r:id="rId104"/>
    <p:sldId id="591" r:id="rId105"/>
    <p:sldId id="592" r:id="rId106"/>
    <p:sldId id="593" r:id="rId107"/>
    <p:sldId id="594" r:id="rId108"/>
    <p:sldId id="595" r:id="rId109"/>
    <p:sldId id="596" r:id="rId110"/>
    <p:sldId id="597" r:id="rId111"/>
    <p:sldId id="600" r:id="rId112"/>
    <p:sldId id="574" r:id="rId113"/>
    <p:sldId id="601" r:id="rId114"/>
    <p:sldId id="599" r:id="rId115"/>
    <p:sldId id="369" r:id="rId116"/>
    <p:sldId id="510" r:id="rId117"/>
    <p:sldId id="573" r:id="rId118"/>
    <p:sldId id="393" r:id="rId119"/>
    <p:sldId id="395" r:id="rId120"/>
    <p:sldId id="396" r:id="rId121"/>
    <p:sldId id="404" r:id="rId122"/>
    <p:sldId id="397" r:id="rId123"/>
    <p:sldId id="394" r:id="rId124"/>
    <p:sldId id="398" r:id="rId125"/>
    <p:sldId id="399" r:id="rId126"/>
    <p:sldId id="400" r:id="rId127"/>
    <p:sldId id="401" r:id="rId128"/>
    <p:sldId id="402" r:id="rId129"/>
    <p:sldId id="403" r:id="rId130"/>
    <p:sldId id="405" r:id="rId131"/>
    <p:sldId id="406" r:id="rId132"/>
    <p:sldId id="407" r:id="rId133"/>
    <p:sldId id="408" r:id="rId134"/>
    <p:sldId id="469" r:id="rId135"/>
    <p:sldId id="409" r:id="rId136"/>
    <p:sldId id="410" r:id="rId137"/>
    <p:sldId id="411" r:id="rId138"/>
    <p:sldId id="413" r:id="rId139"/>
    <p:sldId id="414" r:id="rId140"/>
    <p:sldId id="412" r:id="rId141"/>
    <p:sldId id="415" r:id="rId142"/>
    <p:sldId id="416" r:id="rId143"/>
    <p:sldId id="418" r:id="rId144"/>
    <p:sldId id="421" r:id="rId145"/>
    <p:sldId id="422" r:id="rId146"/>
    <p:sldId id="516" r:id="rId147"/>
    <p:sldId id="449" r:id="rId148"/>
    <p:sldId id="525" r:id="rId149"/>
    <p:sldId id="329" r:id="rId150"/>
    <p:sldId id="330" r:id="rId151"/>
    <p:sldId id="331" r:id="rId152"/>
    <p:sldId id="332" r:id="rId153"/>
    <p:sldId id="333" r:id="rId154"/>
    <p:sldId id="334" r:id="rId155"/>
    <p:sldId id="335" r:id="rId156"/>
    <p:sldId id="336" r:id="rId157"/>
    <p:sldId id="337" r:id="rId158"/>
    <p:sldId id="370" r:id="rId159"/>
    <p:sldId id="338" r:id="rId160"/>
    <p:sldId id="339" r:id="rId161"/>
    <p:sldId id="340" r:id="rId162"/>
    <p:sldId id="341" r:id="rId163"/>
    <p:sldId id="342" r:id="rId164"/>
    <p:sldId id="343" r:id="rId165"/>
    <p:sldId id="344" r:id="rId166"/>
    <p:sldId id="345" r:id="rId167"/>
    <p:sldId id="511" r:id="rId168"/>
    <p:sldId id="512" r:id="rId169"/>
    <p:sldId id="513" r:id="rId170"/>
    <p:sldId id="347" r:id="rId171"/>
    <p:sldId id="346" r:id="rId172"/>
    <p:sldId id="348" r:id="rId173"/>
    <p:sldId id="350" r:id="rId174"/>
    <p:sldId id="349" r:id="rId175"/>
    <p:sldId id="351" r:id="rId176"/>
    <p:sldId id="352" r:id="rId177"/>
    <p:sldId id="353" r:id="rId178"/>
    <p:sldId id="354" r:id="rId179"/>
    <p:sldId id="356" r:id="rId180"/>
    <p:sldId id="357" r:id="rId181"/>
    <p:sldId id="358" r:id="rId182"/>
    <p:sldId id="359" r:id="rId183"/>
    <p:sldId id="361" r:id="rId184"/>
    <p:sldId id="355" r:id="rId185"/>
    <p:sldId id="362" r:id="rId186"/>
    <p:sldId id="364" r:id="rId187"/>
    <p:sldId id="365" r:id="rId188"/>
    <p:sldId id="363" r:id="rId189"/>
    <p:sldId id="534" r:id="rId190"/>
    <p:sldId id="535" r:id="rId191"/>
    <p:sldId id="536" r:id="rId192"/>
    <p:sldId id="537" r:id="rId193"/>
    <p:sldId id="538" r:id="rId194"/>
    <p:sldId id="526" r:id="rId195"/>
    <p:sldId id="367" r:id="rId196"/>
    <p:sldId id="372" r:id="rId197"/>
    <p:sldId id="373" r:id="rId198"/>
    <p:sldId id="374" r:id="rId199"/>
    <p:sldId id="375" r:id="rId200"/>
    <p:sldId id="376" r:id="rId201"/>
    <p:sldId id="377" r:id="rId202"/>
    <p:sldId id="378" r:id="rId203"/>
    <p:sldId id="390" r:id="rId204"/>
    <p:sldId id="379" r:id="rId205"/>
    <p:sldId id="391" r:id="rId206"/>
    <p:sldId id="386" r:id="rId207"/>
    <p:sldId id="392" r:id="rId208"/>
    <p:sldId id="524" r:id="rId209"/>
    <p:sldId id="519" r:id="rId210"/>
    <p:sldId id="559" r:id="rId211"/>
    <p:sldId id="480" r:id="rId212"/>
    <p:sldId id="481" r:id="rId213"/>
    <p:sldId id="482" r:id="rId214"/>
    <p:sldId id="483" r:id="rId215"/>
    <p:sldId id="485" r:id="rId216"/>
    <p:sldId id="486" r:id="rId217"/>
    <p:sldId id="487" r:id="rId218"/>
    <p:sldId id="489" r:id="rId219"/>
    <p:sldId id="488" r:id="rId220"/>
    <p:sldId id="490" r:id="rId221"/>
    <p:sldId id="491" r:id="rId222"/>
    <p:sldId id="492" r:id="rId223"/>
    <p:sldId id="493" r:id="rId224"/>
    <p:sldId id="494" r:id="rId225"/>
    <p:sldId id="495" r:id="rId226"/>
    <p:sldId id="496" r:id="rId227"/>
    <p:sldId id="497" r:id="rId228"/>
    <p:sldId id="498" r:id="rId229"/>
    <p:sldId id="499" r:id="rId230"/>
    <p:sldId id="500" r:id="rId231"/>
    <p:sldId id="501" r:id="rId232"/>
    <p:sldId id="502" r:id="rId233"/>
    <p:sldId id="503" r:id="rId234"/>
    <p:sldId id="504" r:id="rId235"/>
    <p:sldId id="505" r:id="rId236"/>
    <p:sldId id="506" r:id="rId237"/>
    <p:sldId id="507" r:id="rId238"/>
    <p:sldId id="508" r:id="rId239"/>
    <p:sldId id="509" r:id="rId240"/>
    <p:sldId id="288" r:id="rId241"/>
    <p:sldId id="554" r:id="rId242"/>
    <p:sldId id="278" r:id="rId243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>
          <p15:clr>
            <a:srgbClr val="A4A3A4"/>
          </p15:clr>
        </p15:guide>
        <p15:guide id="2" pos="2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9B23"/>
    <a:srgbClr val="856024"/>
    <a:srgbClr val="B1810B"/>
    <a:srgbClr val="A3792C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14" autoAdjust="0"/>
  </p:normalViewPr>
  <p:slideViewPr>
    <p:cSldViewPr snapToGrid="0" snapToObjects="1">
      <p:cViewPr varScale="1">
        <p:scale>
          <a:sx n="99" d="100"/>
          <a:sy n="99" d="100"/>
        </p:scale>
        <p:origin x="1164" y="72"/>
      </p:cViewPr>
      <p:guideLst>
        <p:guide orient="horz" pos="1013"/>
        <p:guide pos="28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91" Type="http://schemas.openxmlformats.org/officeDocument/2006/relationships/slide" Target="slides/slide184.xml"/><Relationship Id="rId205" Type="http://schemas.openxmlformats.org/officeDocument/2006/relationships/slide" Target="slides/slide198.xml"/><Relationship Id="rId226" Type="http://schemas.openxmlformats.org/officeDocument/2006/relationships/slide" Target="slides/slide219.xml"/><Relationship Id="rId247" Type="http://schemas.openxmlformats.org/officeDocument/2006/relationships/theme" Target="theme/theme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16" Type="http://schemas.openxmlformats.org/officeDocument/2006/relationships/slide" Target="slides/slide209.xml"/><Relationship Id="rId237" Type="http://schemas.openxmlformats.org/officeDocument/2006/relationships/slide" Target="slides/slide230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206" Type="http://schemas.openxmlformats.org/officeDocument/2006/relationships/slide" Target="slides/slide199.xml"/><Relationship Id="rId227" Type="http://schemas.openxmlformats.org/officeDocument/2006/relationships/slide" Target="slides/slide220.xml"/><Relationship Id="rId248" Type="http://schemas.openxmlformats.org/officeDocument/2006/relationships/tableStyles" Target="tableStyle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61" Type="http://schemas.openxmlformats.org/officeDocument/2006/relationships/slide" Target="slides/slide154.xml"/><Relationship Id="rId166" Type="http://schemas.openxmlformats.org/officeDocument/2006/relationships/slide" Target="slides/slide159.xml"/><Relationship Id="rId182" Type="http://schemas.openxmlformats.org/officeDocument/2006/relationships/slide" Target="slides/slide175.xml"/><Relationship Id="rId187" Type="http://schemas.openxmlformats.org/officeDocument/2006/relationships/slide" Target="slides/slide180.xml"/><Relationship Id="rId217" Type="http://schemas.openxmlformats.org/officeDocument/2006/relationships/slide" Target="slides/slide2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205.xml"/><Relationship Id="rId233" Type="http://schemas.openxmlformats.org/officeDocument/2006/relationships/slide" Target="slides/slide226.xml"/><Relationship Id="rId238" Type="http://schemas.openxmlformats.org/officeDocument/2006/relationships/slide" Target="slides/slide231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slide" Target="slides/slide191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202" Type="http://schemas.openxmlformats.org/officeDocument/2006/relationships/slide" Target="slides/slide195.xml"/><Relationship Id="rId207" Type="http://schemas.openxmlformats.org/officeDocument/2006/relationships/slide" Target="slides/slide200.xml"/><Relationship Id="rId223" Type="http://schemas.openxmlformats.org/officeDocument/2006/relationships/slide" Target="slides/slide216.xml"/><Relationship Id="rId228" Type="http://schemas.openxmlformats.org/officeDocument/2006/relationships/slide" Target="slides/slide221.xml"/><Relationship Id="rId244" Type="http://schemas.openxmlformats.org/officeDocument/2006/relationships/notesMaster" Target="notesMasters/notesMaster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13" Type="http://schemas.openxmlformats.org/officeDocument/2006/relationships/slide" Target="slides/slide206.xml"/><Relationship Id="rId218" Type="http://schemas.openxmlformats.org/officeDocument/2006/relationships/slide" Target="slides/slide211.xml"/><Relationship Id="rId234" Type="http://schemas.openxmlformats.org/officeDocument/2006/relationships/slide" Target="slides/slide227.xml"/><Relationship Id="rId239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slide" Target="slides/slide187.xml"/><Relationship Id="rId199" Type="http://schemas.openxmlformats.org/officeDocument/2006/relationships/slide" Target="slides/slide192.xml"/><Relationship Id="rId203" Type="http://schemas.openxmlformats.org/officeDocument/2006/relationships/slide" Target="slides/slide196.xml"/><Relationship Id="rId208" Type="http://schemas.openxmlformats.org/officeDocument/2006/relationships/slide" Target="slides/slide201.xml"/><Relationship Id="rId229" Type="http://schemas.openxmlformats.org/officeDocument/2006/relationships/slide" Target="slides/slide222.xml"/><Relationship Id="rId19" Type="http://schemas.openxmlformats.org/officeDocument/2006/relationships/slide" Target="slides/slide12.xml"/><Relationship Id="rId224" Type="http://schemas.openxmlformats.org/officeDocument/2006/relationships/slide" Target="slides/slide217.xml"/><Relationship Id="rId240" Type="http://schemas.openxmlformats.org/officeDocument/2006/relationships/slide" Target="slides/slide233.xml"/><Relationship Id="rId245" Type="http://schemas.openxmlformats.org/officeDocument/2006/relationships/presProps" Target="presProps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219" Type="http://schemas.openxmlformats.org/officeDocument/2006/relationships/slide" Target="slides/slide212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7.xml"/><Relationship Id="rId230" Type="http://schemas.openxmlformats.org/officeDocument/2006/relationships/slide" Target="slides/slide223.xml"/><Relationship Id="rId235" Type="http://schemas.openxmlformats.org/officeDocument/2006/relationships/slide" Target="slides/slide228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slide" Target="slides/slide172.xml"/><Relationship Id="rId195" Type="http://schemas.openxmlformats.org/officeDocument/2006/relationships/slide" Target="slides/slide188.xml"/><Relationship Id="rId209" Type="http://schemas.openxmlformats.org/officeDocument/2006/relationships/slide" Target="slides/slide202.xml"/><Relationship Id="rId190" Type="http://schemas.openxmlformats.org/officeDocument/2006/relationships/slide" Target="slides/slide183.xml"/><Relationship Id="rId204" Type="http://schemas.openxmlformats.org/officeDocument/2006/relationships/slide" Target="slides/slide197.xml"/><Relationship Id="rId220" Type="http://schemas.openxmlformats.org/officeDocument/2006/relationships/slide" Target="slides/slide213.xml"/><Relationship Id="rId225" Type="http://schemas.openxmlformats.org/officeDocument/2006/relationships/slide" Target="slides/slide218.xml"/><Relationship Id="rId241" Type="http://schemas.openxmlformats.org/officeDocument/2006/relationships/slide" Target="slides/slide234.xml"/><Relationship Id="rId246" Type="http://schemas.openxmlformats.org/officeDocument/2006/relationships/viewProps" Target="viewProp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185" Type="http://schemas.openxmlformats.org/officeDocument/2006/relationships/slide" Target="slides/slide1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80" Type="http://schemas.openxmlformats.org/officeDocument/2006/relationships/slide" Target="slides/slide173.xml"/><Relationship Id="rId210" Type="http://schemas.openxmlformats.org/officeDocument/2006/relationships/slide" Target="slides/slide203.xml"/><Relationship Id="rId215" Type="http://schemas.openxmlformats.org/officeDocument/2006/relationships/slide" Target="slides/slide208.xml"/><Relationship Id="rId236" Type="http://schemas.openxmlformats.org/officeDocument/2006/relationships/slide" Target="slides/slide229.xml"/><Relationship Id="rId26" Type="http://schemas.openxmlformats.org/officeDocument/2006/relationships/slide" Target="slides/slide19.xml"/><Relationship Id="rId231" Type="http://schemas.openxmlformats.org/officeDocument/2006/relationships/slide" Target="slides/slide224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slide" Target="slides/slide189.xml"/><Relationship Id="rId200" Type="http://schemas.openxmlformats.org/officeDocument/2006/relationships/slide" Target="slides/slide193.xml"/><Relationship Id="rId16" Type="http://schemas.openxmlformats.org/officeDocument/2006/relationships/slide" Target="slides/slide9.xml"/><Relationship Id="rId221" Type="http://schemas.openxmlformats.org/officeDocument/2006/relationships/slide" Target="slides/slide214.xml"/><Relationship Id="rId242" Type="http://schemas.openxmlformats.org/officeDocument/2006/relationships/slide" Target="slides/slide235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11" Type="http://schemas.openxmlformats.org/officeDocument/2006/relationships/slide" Target="slides/slide204.xml"/><Relationship Id="rId232" Type="http://schemas.openxmlformats.org/officeDocument/2006/relationships/slide" Target="slides/slide225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slide" Target="slides/slide190.xml"/><Relationship Id="rId201" Type="http://schemas.openxmlformats.org/officeDocument/2006/relationships/slide" Target="slides/slide194.xml"/><Relationship Id="rId222" Type="http://schemas.openxmlformats.org/officeDocument/2006/relationships/slide" Target="slides/slide215.xml"/><Relationship Id="rId243" Type="http://schemas.openxmlformats.org/officeDocument/2006/relationships/slide" Target="slides/slide2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572E-17DD-4DDB-906F-11A7F4D1911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D61D81-64C2-4A30-B366-20BF6FD6F0E1}">
      <dgm:prSet phldrT="[Text]"/>
      <dgm:spPr/>
      <dgm:t>
        <a:bodyPr/>
        <a:lstStyle/>
        <a:p>
          <a:r>
            <a:rPr lang="en-US" dirty="0" smtClean="0"/>
            <a:t>Data Representation</a:t>
          </a:r>
          <a:endParaRPr lang="en-US" dirty="0"/>
        </a:p>
      </dgm:t>
    </dgm:pt>
    <dgm:pt modelId="{70A579A3-5694-49E4-BE8F-944133CA37E0}" type="parTrans" cxnId="{EE1E4532-9A82-4FF3-BDA4-35F1E8694D29}">
      <dgm:prSet/>
      <dgm:spPr/>
      <dgm:t>
        <a:bodyPr/>
        <a:lstStyle/>
        <a:p>
          <a:endParaRPr lang="en-US"/>
        </a:p>
      </dgm:t>
    </dgm:pt>
    <dgm:pt modelId="{48727AA2-6B27-482D-897F-7F52D7DD5B27}" type="sibTrans" cxnId="{EE1E4532-9A82-4FF3-BDA4-35F1E8694D29}">
      <dgm:prSet/>
      <dgm:spPr/>
      <dgm:t>
        <a:bodyPr/>
        <a:lstStyle/>
        <a:p>
          <a:endParaRPr lang="en-US"/>
        </a:p>
      </dgm:t>
    </dgm:pt>
    <dgm:pt modelId="{295A0055-5778-4780-A9B5-F83F4A501687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8366E95-5218-4FDC-B350-70E0F48D0B6D}" type="parTrans" cxnId="{678A81C5-B11F-49EC-8F8F-DF75A3AA1399}">
      <dgm:prSet/>
      <dgm:spPr/>
      <dgm:t>
        <a:bodyPr/>
        <a:lstStyle/>
        <a:p>
          <a:endParaRPr lang="en-US"/>
        </a:p>
      </dgm:t>
    </dgm:pt>
    <dgm:pt modelId="{ECC22EB5-FADB-411D-9291-9E72C596C6C3}" type="sibTrans" cxnId="{678A81C5-B11F-49EC-8F8F-DF75A3AA1399}">
      <dgm:prSet/>
      <dgm:spPr/>
      <dgm:t>
        <a:bodyPr/>
        <a:lstStyle/>
        <a:p>
          <a:endParaRPr lang="en-US"/>
        </a:p>
      </dgm:t>
    </dgm:pt>
    <dgm:pt modelId="{5EA133CA-C682-4ED7-BBD9-398AC8D7F0E9}">
      <dgm:prSet phldrT="[Text]"/>
      <dgm:spPr/>
      <dgm:t>
        <a:bodyPr/>
        <a:lstStyle/>
        <a:p>
          <a:r>
            <a:rPr lang="en-US" dirty="0" smtClean="0"/>
            <a:t>Graphic Primitives</a:t>
          </a:r>
          <a:endParaRPr lang="en-US" dirty="0"/>
        </a:p>
      </dgm:t>
    </dgm:pt>
    <dgm:pt modelId="{E3E75329-FF6F-4299-964F-555A63292771}" type="parTrans" cxnId="{6DE6E516-B883-46A0-BECD-1AB459E4D84B}">
      <dgm:prSet/>
      <dgm:spPr/>
      <dgm:t>
        <a:bodyPr/>
        <a:lstStyle/>
        <a:p>
          <a:endParaRPr lang="en-US"/>
        </a:p>
      </dgm:t>
    </dgm:pt>
    <dgm:pt modelId="{547EB71B-4B42-4A6D-8560-DDE5057BB586}" type="sibTrans" cxnId="{6DE6E516-B883-46A0-BECD-1AB459E4D84B}">
      <dgm:prSet/>
      <dgm:spPr/>
      <dgm:t>
        <a:bodyPr/>
        <a:lstStyle/>
        <a:p>
          <a:endParaRPr lang="en-US"/>
        </a:p>
      </dgm:t>
    </dgm:pt>
    <dgm:pt modelId="{26FD8656-08FF-4389-BFAF-A90EA5ADB66A}">
      <dgm:prSet phldrT="[Text]"/>
      <dgm:spPr/>
      <dgm:t>
        <a:bodyPr/>
        <a:lstStyle/>
        <a:p>
          <a:r>
            <a:rPr lang="en-US" dirty="0" smtClean="0"/>
            <a:t>Visualization Primitives</a:t>
          </a:r>
          <a:endParaRPr lang="en-US" dirty="0"/>
        </a:p>
      </dgm:t>
    </dgm:pt>
    <dgm:pt modelId="{270F7242-2994-4A06-BEFF-1DE2C9189F20}" type="parTrans" cxnId="{714A2B52-1F54-42F3-BAE5-B719648486C9}">
      <dgm:prSet/>
      <dgm:spPr/>
      <dgm:t>
        <a:bodyPr/>
        <a:lstStyle/>
        <a:p>
          <a:endParaRPr lang="en-US"/>
        </a:p>
      </dgm:t>
    </dgm:pt>
    <dgm:pt modelId="{DDABDB91-BFD9-43BF-ACE4-A9514F5F1E12}" type="sibTrans" cxnId="{714A2B52-1F54-42F3-BAE5-B719648486C9}">
      <dgm:prSet/>
      <dgm:spPr/>
      <dgm:t>
        <a:bodyPr/>
        <a:lstStyle/>
        <a:p>
          <a:endParaRPr lang="en-US"/>
        </a:p>
      </dgm:t>
    </dgm:pt>
    <dgm:pt modelId="{0228BE1E-F05F-4271-A757-F041869FBC09}" type="pres">
      <dgm:prSet presAssocID="{BEB4572E-17DD-4DDB-906F-11A7F4D1911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B2A267-7296-465F-B6C1-6AE32F3AF0D3}" type="pres">
      <dgm:prSet presAssocID="{B6D61D81-64C2-4A30-B366-20BF6FD6F0E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52FDC-F97A-45F9-9C68-E0184FA54A6C}" type="pres">
      <dgm:prSet presAssocID="{48727AA2-6B27-482D-897F-7F52D7DD5B2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ACF47A3-ED68-4C11-9C93-211B80AA61A2}" type="pres">
      <dgm:prSet presAssocID="{48727AA2-6B27-482D-897F-7F52D7DD5B2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3A0EDC-83AD-49B4-9CCA-EF71074256DA}" type="pres">
      <dgm:prSet presAssocID="{295A0055-5778-4780-A9B5-F83F4A50168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70882-70BE-4762-BDAD-FDFE69FE2EC0}" type="pres">
      <dgm:prSet presAssocID="{ECC22EB5-FADB-411D-9291-9E72C596C6C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D1923C9-1B21-48AC-87A7-7069A91D9B5C}" type="pres">
      <dgm:prSet presAssocID="{ECC22EB5-FADB-411D-9291-9E72C596C6C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1BE0245D-7440-4FA8-BBAD-862253B5996C}" type="pres">
      <dgm:prSet presAssocID="{5EA133CA-C682-4ED7-BBD9-398AC8D7F0E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4CB77-AA24-4CCA-97E4-999595B13C3D}" type="pres">
      <dgm:prSet presAssocID="{547EB71B-4B42-4A6D-8560-DDE5057BB58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F81471C-2AA7-463F-94E4-0AFDFF9B2A7B}" type="pres">
      <dgm:prSet presAssocID="{547EB71B-4B42-4A6D-8560-DDE5057BB58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AE6FCA9-8D6A-49D2-BDA0-C6C3C7556681}" type="pres">
      <dgm:prSet presAssocID="{26FD8656-08FF-4389-BFAF-A90EA5ADB66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A5C0A-3BDD-488D-9111-DEC218D51886}" type="pres">
      <dgm:prSet presAssocID="{DDABDB91-BFD9-43BF-ACE4-A9514F5F1E12}" presName="sibTrans" presStyleLbl="sibTrans2D1" presStyleIdx="3" presStyleCnt="4"/>
      <dgm:spPr/>
      <dgm:t>
        <a:bodyPr/>
        <a:lstStyle/>
        <a:p>
          <a:endParaRPr lang="en-US"/>
        </a:p>
      </dgm:t>
    </dgm:pt>
    <dgm:pt modelId="{7E86A72A-5CBB-4C3A-B2B6-FB8B6DF33AEA}" type="pres">
      <dgm:prSet presAssocID="{DDABDB91-BFD9-43BF-ACE4-A9514F5F1E12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29BC5ABD-E4F5-4145-ACAD-B42165A331E8}" type="presOf" srcId="{DDABDB91-BFD9-43BF-ACE4-A9514F5F1E12}" destId="{E7BA5C0A-3BDD-488D-9111-DEC218D51886}" srcOrd="0" destOrd="0" presId="urn:microsoft.com/office/officeart/2005/8/layout/cycle2"/>
    <dgm:cxn modelId="{470E527B-5804-4F8F-BAFD-076C8CB2D34D}" type="presOf" srcId="{295A0055-5778-4780-A9B5-F83F4A501687}" destId="{383A0EDC-83AD-49B4-9CCA-EF71074256DA}" srcOrd="0" destOrd="0" presId="urn:microsoft.com/office/officeart/2005/8/layout/cycle2"/>
    <dgm:cxn modelId="{B01A2DF0-1524-46B1-8991-6655E7F82AD4}" type="presOf" srcId="{B6D61D81-64C2-4A30-B366-20BF6FD6F0E1}" destId="{3DB2A267-7296-465F-B6C1-6AE32F3AF0D3}" srcOrd="0" destOrd="0" presId="urn:microsoft.com/office/officeart/2005/8/layout/cycle2"/>
    <dgm:cxn modelId="{178235FA-5E5B-4F55-B3BD-63BA8907819D}" type="presOf" srcId="{5EA133CA-C682-4ED7-BBD9-398AC8D7F0E9}" destId="{1BE0245D-7440-4FA8-BBAD-862253B5996C}" srcOrd="0" destOrd="0" presId="urn:microsoft.com/office/officeart/2005/8/layout/cycle2"/>
    <dgm:cxn modelId="{83499824-31F9-4A8C-8522-89A747AEFF63}" type="presOf" srcId="{ECC22EB5-FADB-411D-9291-9E72C596C6C3}" destId="{BD1923C9-1B21-48AC-87A7-7069A91D9B5C}" srcOrd="1" destOrd="0" presId="urn:microsoft.com/office/officeart/2005/8/layout/cycle2"/>
    <dgm:cxn modelId="{678A81C5-B11F-49EC-8F8F-DF75A3AA1399}" srcId="{BEB4572E-17DD-4DDB-906F-11A7F4D1911E}" destId="{295A0055-5778-4780-A9B5-F83F4A501687}" srcOrd="1" destOrd="0" parTransId="{E8366E95-5218-4FDC-B350-70E0F48D0B6D}" sibTransId="{ECC22EB5-FADB-411D-9291-9E72C596C6C3}"/>
    <dgm:cxn modelId="{81272A1B-B09B-4187-B639-DF1A36DD2165}" type="presOf" srcId="{48727AA2-6B27-482D-897F-7F52D7DD5B27}" destId="{86652FDC-F97A-45F9-9C68-E0184FA54A6C}" srcOrd="0" destOrd="0" presId="urn:microsoft.com/office/officeart/2005/8/layout/cycle2"/>
    <dgm:cxn modelId="{EE1E4532-9A82-4FF3-BDA4-35F1E8694D29}" srcId="{BEB4572E-17DD-4DDB-906F-11A7F4D1911E}" destId="{B6D61D81-64C2-4A30-B366-20BF6FD6F0E1}" srcOrd="0" destOrd="0" parTransId="{70A579A3-5694-49E4-BE8F-944133CA37E0}" sibTransId="{48727AA2-6B27-482D-897F-7F52D7DD5B27}"/>
    <dgm:cxn modelId="{1599815F-6D14-4E67-B0A3-CF9F1A6C90F2}" type="presOf" srcId="{547EB71B-4B42-4A6D-8560-DDE5057BB586}" destId="{BF81471C-2AA7-463F-94E4-0AFDFF9B2A7B}" srcOrd="1" destOrd="0" presId="urn:microsoft.com/office/officeart/2005/8/layout/cycle2"/>
    <dgm:cxn modelId="{1440232D-CE5D-4EEF-ACB3-C1FE27681CEA}" type="presOf" srcId="{26FD8656-08FF-4389-BFAF-A90EA5ADB66A}" destId="{4AE6FCA9-8D6A-49D2-BDA0-C6C3C7556681}" srcOrd="0" destOrd="0" presId="urn:microsoft.com/office/officeart/2005/8/layout/cycle2"/>
    <dgm:cxn modelId="{B11BB516-0B17-4CB8-9385-5EE225335545}" type="presOf" srcId="{DDABDB91-BFD9-43BF-ACE4-A9514F5F1E12}" destId="{7E86A72A-5CBB-4C3A-B2B6-FB8B6DF33AEA}" srcOrd="1" destOrd="0" presId="urn:microsoft.com/office/officeart/2005/8/layout/cycle2"/>
    <dgm:cxn modelId="{714A2B52-1F54-42F3-BAE5-B719648486C9}" srcId="{BEB4572E-17DD-4DDB-906F-11A7F4D1911E}" destId="{26FD8656-08FF-4389-BFAF-A90EA5ADB66A}" srcOrd="3" destOrd="0" parTransId="{270F7242-2994-4A06-BEFF-1DE2C9189F20}" sibTransId="{DDABDB91-BFD9-43BF-ACE4-A9514F5F1E12}"/>
    <dgm:cxn modelId="{215DB41B-A116-4B36-BAAE-2DD6C2F8B960}" type="presOf" srcId="{ECC22EB5-FADB-411D-9291-9E72C596C6C3}" destId="{6E070882-70BE-4762-BDAD-FDFE69FE2EC0}" srcOrd="0" destOrd="0" presId="urn:microsoft.com/office/officeart/2005/8/layout/cycle2"/>
    <dgm:cxn modelId="{E25B1D75-1247-4994-AD37-7107454DBB1B}" type="presOf" srcId="{547EB71B-4B42-4A6D-8560-DDE5057BB586}" destId="{A564CB77-AA24-4CCA-97E4-999595B13C3D}" srcOrd="0" destOrd="0" presId="urn:microsoft.com/office/officeart/2005/8/layout/cycle2"/>
    <dgm:cxn modelId="{D75410A1-77E7-4C20-A874-AF1C97C823A3}" type="presOf" srcId="{48727AA2-6B27-482D-897F-7F52D7DD5B27}" destId="{7ACF47A3-ED68-4C11-9C93-211B80AA61A2}" srcOrd="1" destOrd="0" presId="urn:microsoft.com/office/officeart/2005/8/layout/cycle2"/>
    <dgm:cxn modelId="{6DE6E516-B883-46A0-BECD-1AB459E4D84B}" srcId="{BEB4572E-17DD-4DDB-906F-11A7F4D1911E}" destId="{5EA133CA-C682-4ED7-BBD9-398AC8D7F0E9}" srcOrd="2" destOrd="0" parTransId="{E3E75329-FF6F-4299-964F-555A63292771}" sibTransId="{547EB71B-4B42-4A6D-8560-DDE5057BB586}"/>
    <dgm:cxn modelId="{DA5BBC4E-0996-454A-AF81-B69647E3A6DF}" type="presOf" srcId="{BEB4572E-17DD-4DDB-906F-11A7F4D1911E}" destId="{0228BE1E-F05F-4271-A757-F041869FBC09}" srcOrd="0" destOrd="0" presId="urn:microsoft.com/office/officeart/2005/8/layout/cycle2"/>
    <dgm:cxn modelId="{E0152C5C-501D-4552-B750-ADFCD919A40D}" type="presParOf" srcId="{0228BE1E-F05F-4271-A757-F041869FBC09}" destId="{3DB2A267-7296-465F-B6C1-6AE32F3AF0D3}" srcOrd="0" destOrd="0" presId="urn:microsoft.com/office/officeart/2005/8/layout/cycle2"/>
    <dgm:cxn modelId="{B3E9D124-6121-4FF4-9F94-6CF8419665BD}" type="presParOf" srcId="{0228BE1E-F05F-4271-A757-F041869FBC09}" destId="{86652FDC-F97A-45F9-9C68-E0184FA54A6C}" srcOrd="1" destOrd="0" presId="urn:microsoft.com/office/officeart/2005/8/layout/cycle2"/>
    <dgm:cxn modelId="{62630328-6C4B-4FC6-A1CB-B5EEBE9D41AB}" type="presParOf" srcId="{86652FDC-F97A-45F9-9C68-E0184FA54A6C}" destId="{7ACF47A3-ED68-4C11-9C93-211B80AA61A2}" srcOrd="0" destOrd="0" presId="urn:microsoft.com/office/officeart/2005/8/layout/cycle2"/>
    <dgm:cxn modelId="{C874F9C0-6DEC-4E44-AD5F-B01DD53D6520}" type="presParOf" srcId="{0228BE1E-F05F-4271-A757-F041869FBC09}" destId="{383A0EDC-83AD-49B4-9CCA-EF71074256DA}" srcOrd="2" destOrd="0" presId="urn:microsoft.com/office/officeart/2005/8/layout/cycle2"/>
    <dgm:cxn modelId="{9B7FDB79-0699-4F4E-B2D0-6558FFFF955F}" type="presParOf" srcId="{0228BE1E-F05F-4271-A757-F041869FBC09}" destId="{6E070882-70BE-4762-BDAD-FDFE69FE2EC0}" srcOrd="3" destOrd="0" presId="urn:microsoft.com/office/officeart/2005/8/layout/cycle2"/>
    <dgm:cxn modelId="{6DEDF5B8-B13C-4FF9-A9C4-A9415FCE00B3}" type="presParOf" srcId="{6E070882-70BE-4762-BDAD-FDFE69FE2EC0}" destId="{BD1923C9-1B21-48AC-87A7-7069A91D9B5C}" srcOrd="0" destOrd="0" presId="urn:microsoft.com/office/officeart/2005/8/layout/cycle2"/>
    <dgm:cxn modelId="{F81B61F2-FA4B-453C-BC9E-CAE8ACF55564}" type="presParOf" srcId="{0228BE1E-F05F-4271-A757-F041869FBC09}" destId="{1BE0245D-7440-4FA8-BBAD-862253B5996C}" srcOrd="4" destOrd="0" presId="urn:microsoft.com/office/officeart/2005/8/layout/cycle2"/>
    <dgm:cxn modelId="{38478014-5E3B-4B5C-835D-63E52982B05C}" type="presParOf" srcId="{0228BE1E-F05F-4271-A757-F041869FBC09}" destId="{A564CB77-AA24-4CCA-97E4-999595B13C3D}" srcOrd="5" destOrd="0" presId="urn:microsoft.com/office/officeart/2005/8/layout/cycle2"/>
    <dgm:cxn modelId="{21AF44D9-BAB6-458E-8D64-88CC6EC9F80C}" type="presParOf" srcId="{A564CB77-AA24-4CCA-97E4-999595B13C3D}" destId="{BF81471C-2AA7-463F-94E4-0AFDFF9B2A7B}" srcOrd="0" destOrd="0" presId="urn:microsoft.com/office/officeart/2005/8/layout/cycle2"/>
    <dgm:cxn modelId="{2BF1439D-C6AB-419B-BE48-B779374AE096}" type="presParOf" srcId="{0228BE1E-F05F-4271-A757-F041869FBC09}" destId="{4AE6FCA9-8D6A-49D2-BDA0-C6C3C7556681}" srcOrd="6" destOrd="0" presId="urn:microsoft.com/office/officeart/2005/8/layout/cycle2"/>
    <dgm:cxn modelId="{E1AD1AF0-9CA4-4B68-92D2-84FE72E010C9}" type="presParOf" srcId="{0228BE1E-F05F-4271-A757-F041869FBC09}" destId="{E7BA5C0A-3BDD-488D-9111-DEC218D51886}" srcOrd="7" destOrd="0" presId="urn:microsoft.com/office/officeart/2005/8/layout/cycle2"/>
    <dgm:cxn modelId="{154D7305-AB37-470C-88D4-7216D28CFF21}" type="presParOf" srcId="{E7BA5C0A-3BDD-488D-9111-DEC218D51886}" destId="{7E86A72A-5CBB-4C3A-B2B6-FB8B6DF33AE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2A267-7296-465F-B6C1-6AE32F3AF0D3}">
      <dsp:nvSpPr>
        <dsp:cNvPr id="0" name=""/>
        <dsp:cNvSpPr/>
      </dsp:nvSpPr>
      <dsp:spPr>
        <a:xfrm>
          <a:off x="2397621" y="1081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Data Representation</a:t>
          </a:r>
          <a:endParaRPr lang="en-US" sz="1100" kern="1200" dirty="0"/>
        </a:p>
      </dsp:txBody>
      <dsp:txXfrm>
        <a:off x="2588112" y="191572"/>
        <a:ext cx="919775" cy="919775"/>
      </dsp:txXfrm>
    </dsp:sp>
    <dsp:sp modelId="{86652FDC-F97A-45F9-9C68-E0184FA54A6C}">
      <dsp:nvSpPr>
        <dsp:cNvPr id="0" name=""/>
        <dsp:cNvSpPr/>
      </dsp:nvSpPr>
      <dsp:spPr>
        <a:xfrm rot="2700000">
          <a:off x="3558679" y="1115315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73852" y="1166485"/>
        <a:ext cx="241751" cy="263403"/>
      </dsp:txXfrm>
    </dsp:sp>
    <dsp:sp modelId="{383A0EDC-83AD-49B4-9CCA-EF71074256DA}">
      <dsp:nvSpPr>
        <dsp:cNvPr id="0" name=""/>
        <dsp:cNvSpPr/>
      </dsp:nvSpPr>
      <dsp:spPr>
        <a:xfrm>
          <a:off x="3778160" y="1381621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Display</a:t>
          </a:r>
          <a:endParaRPr lang="en-US" sz="1100" kern="1200" dirty="0"/>
        </a:p>
      </dsp:txBody>
      <dsp:txXfrm>
        <a:off x="3968651" y="1572112"/>
        <a:ext cx="919775" cy="919775"/>
      </dsp:txXfrm>
    </dsp:sp>
    <dsp:sp modelId="{6E070882-70BE-4762-BDAD-FDFE69FE2EC0}">
      <dsp:nvSpPr>
        <dsp:cNvPr id="0" name=""/>
        <dsp:cNvSpPr/>
      </dsp:nvSpPr>
      <dsp:spPr>
        <a:xfrm rot="8100000">
          <a:off x="3572501" y="2495855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3660935" y="2547025"/>
        <a:ext cx="241751" cy="263403"/>
      </dsp:txXfrm>
    </dsp:sp>
    <dsp:sp modelId="{1BE0245D-7440-4FA8-BBAD-862253B5996C}">
      <dsp:nvSpPr>
        <dsp:cNvPr id="0" name=""/>
        <dsp:cNvSpPr/>
      </dsp:nvSpPr>
      <dsp:spPr>
        <a:xfrm>
          <a:off x="2397621" y="2762160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Graphic Primitives</a:t>
          </a:r>
          <a:endParaRPr lang="en-US" sz="1100" kern="1200" dirty="0"/>
        </a:p>
      </dsp:txBody>
      <dsp:txXfrm>
        <a:off x="2588112" y="2952651"/>
        <a:ext cx="919775" cy="919775"/>
      </dsp:txXfrm>
    </dsp:sp>
    <dsp:sp modelId="{A564CB77-AA24-4CCA-97E4-999595B13C3D}">
      <dsp:nvSpPr>
        <dsp:cNvPr id="0" name=""/>
        <dsp:cNvSpPr/>
      </dsp:nvSpPr>
      <dsp:spPr>
        <a:xfrm rot="13500000">
          <a:off x="2191962" y="2509678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280396" y="2634110"/>
        <a:ext cx="241751" cy="263403"/>
      </dsp:txXfrm>
    </dsp:sp>
    <dsp:sp modelId="{4AE6FCA9-8D6A-49D2-BDA0-C6C3C7556681}">
      <dsp:nvSpPr>
        <dsp:cNvPr id="0" name=""/>
        <dsp:cNvSpPr/>
      </dsp:nvSpPr>
      <dsp:spPr>
        <a:xfrm>
          <a:off x="1017081" y="1381621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Visualization Primitives</a:t>
          </a:r>
          <a:endParaRPr lang="en-US" sz="1100" kern="1200" dirty="0"/>
        </a:p>
      </dsp:txBody>
      <dsp:txXfrm>
        <a:off x="1207572" y="1572112"/>
        <a:ext cx="919775" cy="919775"/>
      </dsp:txXfrm>
    </dsp:sp>
    <dsp:sp modelId="{E7BA5C0A-3BDD-488D-9111-DEC218D51886}">
      <dsp:nvSpPr>
        <dsp:cNvPr id="0" name=""/>
        <dsp:cNvSpPr/>
      </dsp:nvSpPr>
      <dsp:spPr>
        <a:xfrm rot="18900000">
          <a:off x="2178139" y="1129138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193312" y="1253570"/>
        <a:ext cx="241751" cy="263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F2AE9AF-5B02-A343-87BA-BF97CE0E58AE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29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0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A4C9E-6784-485A-8535-8AE33F2204B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1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A4C9E-6784-485A-8535-8AE33F2204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32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A4C9E-6784-485A-8535-8AE33F2204B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9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E2A1F-5AED-468F-86B6-991FF3A7F8E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2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7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11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E2A1F-5AED-468F-86B6-991FF3A7F8E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56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E2A1F-5AED-468F-86B6-991FF3A7F8E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10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44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78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1694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6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946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2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93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327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2958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1474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6568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99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A4C9E-6784-485A-8535-8AE33F2204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6202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835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0840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086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31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4479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97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999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91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1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23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48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476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550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516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37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A4C9E-6784-485A-8535-8AE33F2204B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99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A4C9E-6784-485A-8535-8AE33F2204B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3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https://www.youtube.com/watch?v=jbkSRLYSojo&amp;app=desktop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7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C3CE9-F67A-4361-95B4-89329D553EA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83" y="6074953"/>
            <a:ext cx="1368555" cy="4256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57185"/>
            <a:ext cx="9144000" cy="1174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5740247" y="3967105"/>
            <a:ext cx="3403753" cy="2890896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71603" y="1078552"/>
            <a:ext cx="7515071" cy="74878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200" cap="none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1" y="1786845"/>
            <a:ext cx="7515073" cy="1460826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5200" cap="none" baseline="0">
                <a:ln>
                  <a:noFill/>
                </a:ln>
                <a:solidFill>
                  <a:srgbClr val="B1810B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625729"/>
            <a:ext cx="7514523" cy="31174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3904451"/>
            <a:ext cx="7514524" cy="28925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371599" y="4587631"/>
            <a:ext cx="7514523" cy="311740"/>
          </a:xfrm>
        </p:spPr>
        <p:txBody>
          <a:bodyPr>
            <a:noAutofit/>
          </a:bodyPr>
          <a:lstStyle>
            <a:lvl1pPr>
              <a:defRPr sz="18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Event Name, if applicable</a:t>
            </a:r>
            <a:endParaRPr lang="en-US" dirty="0"/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71599" y="4866353"/>
            <a:ext cx="7514524" cy="283041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 b="1" i="0" baseline="0">
                <a:solidFill>
                  <a:srgbClr val="B1810B"/>
                </a:solidFill>
              </a:defRPr>
            </a:lvl1pPr>
          </a:lstStyle>
          <a:p>
            <a:pPr lvl="0"/>
            <a:r>
              <a:rPr lang="en-US" dirty="0" smtClean="0"/>
              <a:t>Month day,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592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June 25,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2015 International HPC Summer School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529444-D761-4000-9044-456109DC0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5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June 25,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2015 International HPC Summer School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529444-D761-4000-9044-456109DC0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54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June 25,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2015 International HPC Summer School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529444-D761-4000-9044-456109DC0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June 25,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2015 International HPC Summer School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529444-D761-4000-9044-456109DC07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91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fld id="{4E4EA2A0-0E5F-4365-A029-E4B7F96EC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fld id="{27187BC5-EDEF-4923-B559-3C103E99C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07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0" y="1608139"/>
            <a:ext cx="8326019" cy="4459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52579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0" y="1608139"/>
            <a:ext cx="8326019" cy="4459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57185"/>
            <a:ext cx="9144000" cy="1174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5740247" y="3967105"/>
            <a:ext cx="3403753" cy="2890896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62779" y="1286037"/>
            <a:ext cx="7515071" cy="74878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200" cap="none" baseline="0">
                <a:ln>
                  <a:noFill/>
                </a:ln>
                <a:solidFill>
                  <a:srgbClr val="B1810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2777" y="1994330"/>
            <a:ext cx="7515073" cy="1460826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ln>
                  <a:noFill/>
                </a:ln>
                <a:solidFill>
                  <a:schemeClr val="tx1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83" y="6074953"/>
            <a:ext cx="1368555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52579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Only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0" y="1608139"/>
            <a:ext cx="8326019" cy="4459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&amp; Picture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52579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wo Content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mparison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609600" y="1295400"/>
            <a:ext cx="79248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0198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695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0" y="1608139"/>
            <a:ext cx="8326019" cy="4459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609600" y="1295400"/>
            <a:ext cx="79248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4067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5490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4197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334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2298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5200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4932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6355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177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609600" y="1295400"/>
            <a:ext cx="79248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2879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52579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8065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609600" y="1295400"/>
            <a:ext cx="79248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339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7760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7711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525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0550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3269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6002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2386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719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609600" y="1295400"/>
            <a:ext cx="79248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4930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6732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609600" y="1295400"/>
            <a:ext cx="79248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2349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823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9287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8833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6759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1292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5500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222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1755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+ No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57185"/>
            <a:ext cx="9144000" cy="1174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llustration - no words-04.png"/>
          <p:cNvPicPr>
            <a:picLocks noChangeAspect="1"/>
          </p:cNvPicPr>
          <p:nvPr userDrawn="1"/>
        </p:nvPicPr>
        <p:blipFill rotWithShape="1">
          <a:blip r:embed="rId2" cstate="print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1" r="29138"/>
          <a:stretch/>
        </p:blipFill>
        <p:spPr>
          <a:xfrm>
            <a:off x="4702848" y="0"/>
            <a:ext cx="4441151" cy="3475719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idx="12"/>
          </p:nvPr>
        </p:nvSpPr>
        <p:spPr>
          <a:xfrm>
            <a:off x="367130" y="1608139"/>
            <a:ext cx="8326019" cy="4459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88065"/>
            <a:ext cx="8326437" cy="692150"/>
          </a:xfrm>
        </p:spPr>
        <p:txBody>
          <a:bodyPr>
            <a:noAutofit/>
          </a:bodyPr>
          <a:lstStyle>
            <a:lvl1pPr>
              <a:defRPr sz="4400" cap="none" baseline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3" y="879475"/>
            <a:ext cx="8326437" cy="438150"/>
          </a:xfrm>
        </p:spPr>
        <p:txBody>
          <a:bodyPr>
            <a:normAutofit/>
          </a:bodyPr>
          <a:lstStyle>
            <a:lvl1pPr>
              <a:defRPr sz="1800" b="1" i="0" cap="none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57185"/>
            <a:ext cx="9144000" cy="1174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5740247" y="3967105"/>
            <a:ext cx="3403753" cy="289089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62777" y="1571854"/>
            <a:ext cx="7514523" cy="48413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62777" y="2055985"/>
            <a:ext cx="7514524" cy="27664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en-US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362777" y="2346708"/>
            <a:ext cx="7514524" cy="27664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Your school/department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62777" y="2637431"/>
            <a:ext cx="7514524" cy="27664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 b="1">
                <a:solidFill>
                  <a:srgbClr val="B1810B"/>
                </a:solidFill>
              </a:defRPr>
            </a:lvl1pPr>
          </a:lstStyle>
          <a:p>
            <a:pPr lvl="0"/>
            <a:r>
              <a:rPr lang="en-US" dirty="0" err="1" smtClean="0"/>
              <a:t>emailaddress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83" y="6074953"/>
            <a:ext cx="1368555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theme" Target="../theme/them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2.w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2.w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2.wmf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63" y="6074954"/>
            <a:ext cx="1368555" cy="4256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26613"/>
            <a:ext cx="9143999" cy="745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30" y="1621330"/>
            <a:ext cx="8326020" cy="4501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9144000" cy="120316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86500" y="65200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0" r:id="rId2"/>
    <p:sldLayoutId id="2147483667" r:id="rId3"/>
    <p:sldLayoutId id="2147483657" r:id="rId4"/>
    <p:sldLayoutId id="2147483652" r:id="rId5"/>
    <p:sldLayoutId id="2147483653" r:id="rId6"/>
    <p:sldLayoutId id="2147483691" r:id="rId7"/>
    <p:sldLayoutId id="2147483655" r:id="rId8"/>
    <p:sldLayoutId id="2147483669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none" baseline="0">
          <a:ln>
            <a:solidFill>
              <a:schemeClr val="bg1">
                <a:alpha val="50000"/>
              </a:schemeClr>
            </a:solidFill>
          </a:ln>
          <a:solidFill>
            <a:srgbClr val="D19B23"/>
          </a:solidFill>
          <a:effectLst/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63" y="6074954"/>
            <a:ext cx="1368555" cy="4256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26613"/>
            <a:ext cx="9143999" cy="745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30" y="1621330"/>
            <a:ext cx="8326020" cy="4501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9144000" cy="120316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86500" y="65200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26562" r="33359" b="59063"/>
          <a:stretch/>
        </p:blipFill>
        <p:spPr>
          <a:xfrm>
            <a:off x="0" y="138323"/>
            <a:ext cx="9144000" cy="7411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422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none" baseline="0">
          <a:ln>
            <a:solidFill>
              <a:schemeClr val="bg1">
                <a:alpha val="50000"/>
              </a:schemeClr>
            </a:solidFill>
          </a:ln>
          <a:solidFill>
            <a:srgbClr val="D19B23"/>
          </a:solidFill>
          <a:effectLst/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63" y="6074954"/>
            <a:ext cx="1368555" cy="4256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26613"/>
            <a:ext cx="9143999" cy="745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30" y="1621330"/>
            <a:ext cx="8326020" cy="4501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9144000" cy="120316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86500" y="65200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67130" y="6255980"/>
            <a:ext cx="6687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27163" algn="l"/>
                <a:tab pos="2917825" algn="l"/>
                <a:tab pos="3771900" algn="l"/>
                <a:tab pos="3998913" algn="l"/>
              </a:tabLst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polytechnic.purdue.edu		/</a:t>
            </a:r>
            <a:r>
              <a:rPr lang="en-US" sz="1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TechPurdue		#PurduePolytechnic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152259" y="6255981"/>
            <a:ext cx="1150965" cy="251730"/>
            <a:chOff x="2152259" y="6255981"/>
            <a:chExt cx="1150965" cy="25173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259" y="6255981"/>
              <a:ext cx="251730" cy="25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9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876" y="6255981"/>
              <a:ext cx="251730" cy="25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0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494" y="6255981"/>
              <a:ext cx="251730" cy="25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alphaModFix amt="40000"/>
            </a:blip>
            <a:stretch>
              <a:fillRect/>
            </a:stretch>
          </p:blipFill>
          <p:spPr>
            <a:xfrm>
              <a:off x="3051494" y="6255981"/>
              <a:ext cx="251730" cy="25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869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none" baseline="0">
          <a:ln>
            <a:solidFill>
              <a:schemeClr val="bg1">
                <a:alpha val="50000"/>
              </a:schemeClr>
            </a:solidFill>
          </a:ln>
          <a:solidFill>
            <a:srgbClr val="D19B23"/>
          </a:solidFill>
          <a:effectLst/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63" y="6074954"/>
            <a:ext cx="1368555" cy="4256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26613"/>
            <a:ext cx="9143999" cy="745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30" y="1621330"/>
            <a:ext cx="8326020" cy="4501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9144000" cy="120316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86500" y="65200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67130" y="6255980"/>
            <a:ext cx="6687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27163" algn="l"/>
                <a:tab pos="2917825" algn="l"/>
                <a:tab pos="3771900" algn="l"/>
                <a:tab pos="3998913" algn="l"/>
              </a:tabLst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polytechnic.purdue.edu		/</a:t>
            </a:r>
            <a:r>
              <a:rPr lang="en-US" sz="1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TechPurdue		#PurduePolytechnic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152259" y="6255981"/>
            <a:ext cx="1150965" cy="251730"/>
            <a:chOff x="2152259" y="6255981"/>
            <a:chExt cx="1150965" cy="25173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259" y="6255981"/>
              <a:ext cx="251730" cy="25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876" y="6255981"/>
              <a:ext cx="251730" cy="25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9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494" y="6255981"/>
              <a:ext cx="251730" cy="25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3051494" y="6255981"/>
              <a:ext cx="251730" cy="25173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26562" r="33359" b="59063"/>
          <a:stretch/>
        </p:blipFill>
        <p:spPr>
          <a:xfrm>
            <a:off x="0" y="138323"/>
            <a:ext cx="9144000" cy="7411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661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none" baseline="0">
          <a:ln>
            <a:solidFill>
              <a:schemeClr val="bg1">
                <a:alpha val="50000"/>
              </a:schemeClr>
            </a:solidFill>
          </a:ln>
          <a:solidFill>
            <a:srgbClr val="D19B23"/>
          </a:solidFill>
          <a:effectLst/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772400" y="95250"/>
            <a:ext cx="1260475" cy="74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3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28600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803275" y="1447800"/>
            <a:ext cx="7616825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-112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772400" y="5943600"/>
            <a:ext cx="1252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/>
          <p:cNvPicPr>
            <a:picLocks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845425" y="6350000"/>
            <a:ext cx="1104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366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3000">
          <a:solidFill>
            <a:srgbClr val="000000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rgbClr val="000000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>
          <a:solidFill>
            <a:srgbClr val="000000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772400" y="95250"/>
            <a:ext cx="1260475" cy="74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3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28600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803275" y="1447800"/>
            <a:ext cx="7616825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-112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772400" y="5943600"/>
            <a:ext cx="1252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/>
          <p:cNvPicPr>
            <a:picLocks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845425" y="6350000"/>
            <a:ext cx="1104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16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3000">
          <a:solidFill>
            <a:srgbClr val="000000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rgbClr val="000000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>
          <a:solidFill>
            <a:srgbClr val="000000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772400" y="95250"/>
            <a:ext cx="1260475" cy="74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3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28600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803275" y="1447800"/>
            <a:ext cx="7616825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-112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772400" y="5943600"/>
            <a:ext cx="1252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/>
          <p:cNvPicPr>
            <a:picLocks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845425" y="6350000"/>
            <a:ext cx="1104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991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3000">
          <a:solidFill>
            <a:srgbClr val="000000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rgbClr val="000000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>
          <a:solidFill>
            <a:srgbClr val="000000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int.fm/wind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2.png"/><Relationship Id="rId4" Type="http://schemas.openxmlformats.org/officeDocument/2006/relationships/image" Target="../media/image10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1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9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1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2.pn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7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0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0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2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vbyrd\Documents\Camtasia%20Studio\FlowingDataExamples\FlowingDataExamples.mp4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atafl.ws/198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://datafl.ws/197" TargetMode="Externa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8.png"/><Relationship Id="rId4" Type="http://schemas.openxmlformats.org/officeDocument/2006/relationships/image" Target="../media/image220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tk.org/VTK/img/file-formats.pdf" TargetMode="External"/><Relationship Id="rId1" Type="http://schemas.openxmlformats.org/officeDocument/2006/relationships/slideLayout" Target="../slideLayouts/slideLayout10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tk.org/VTK/img/file-formats.pdf" TargetMode="External"/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6.emf"/><Relationship Id="rId4" Type="http://schemas.openxmlformats.org/officeDocument/2006/relationships/image" Target="../media/image225.emf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6.emf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0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0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hyperlink" Target="http://www.paraview.org/Wiki/The_ParaView_Tutorial" TargetMode="Externa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kSRLYSojo&amp;app=deskto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view.org/Wiki/The_ParaView_Tutorial" TargetMode="External"/><Relationship Id="rId2" Type="http://schemas.openxmlformats.org/officeDocument/2006/relationships/hyperlink" Target="http://www.paraview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paraview.org/ParaView/Doc/Nightly/www/py-doc/paraview.servermanager.html" TargetMode="External"/><Relationship Id="rId4" Type="http://schemas.openxmlformats.org/officeDocument/2006/relationships/hyperlink" Target="http://www.paraview.org/Wiki/ParaView/Python_Scripting" TargetMode="Externa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olytechnic.purdue.edu/profile/vbyrd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hyperlink" Target="http://www.cernea.net/wp-content/uploads/2013/03/internet.gif" TargetMode="Externa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en.wikipedia.org/wiki/Alan_MacEachren" TargetMode="Externa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s.com/resources/asset/five-big-data-challenges-article.pdf" TargetMode="Externa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ological_Data_Visualization" TargetMode="External"/><Relationship Id="rId2" Type="http://schemas.openxmlformats.org/officeDocument/2006/relationships/hyperlink" Target="http://en.wikipedia.org/wiki/Three-dimensional_space" TargetMode="Externa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wmf"/><Relationship Id="rId4" Type="http://schemas.openxmlformats.org/officeDocument/2006/relationships/hyperlink" Target="http://www.bu.edu/tech/research/training/tutorials/introduction-to-scientific-visualization-tutorial/the-scientific-visualization-pipeline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bu.edu/tech/research/training/tutorials/introduction-to-scientific-visualization-tutorial/the-scientific-visualization-pipeline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bu.edu/tech/research/training/tutorials/introduction-to-scientific-visualization-tutorial/the-scientific-visualization-pipeline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.edu/tech/research/training/tutorials/introduction-to-scientific-visualization-tutorial/the-scientific-visualization-pipeline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u.edu/tech/research/training/tutorials/introduction-to-scientific-visualization-tutorial/the-scientific-visualization-pipeline/" TargetMode="External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hyperlink" Target="http://www.bu.edu/tech/research/training/tutorials/introduction-to-scientific-visualization-tutorial/the-scientific-visualization-pipelin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www.bu.edu/tech/research/training/tutorials/introduction-to-scientific-visualization-tutorial/the-scientific-visualization-pipeline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u.edu/tech/research/training/tutorials/introduction-to-scientific-visualization-tutorial/the-scientific-visualization-pipeline/" TargetMode="External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elist.ornl.gov/pipermail/visit-users/2009-February/003040.html" TargetMode="Externa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www.paraview.org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image" Target="../media/image9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9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eb.ics.purdue.edu/~vbyrd/trainingData.html" TargetMode="External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5.png"/><Relationship Id="rId4" Type="http://schemas.openxmlformats.org/officeDocument/2006/relationships/image" Target="../media/image114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</a:t>
            </a:r>
            <a:r>
              <a:rPr lang="en-US" dirty="0" smtClean="0"/>
              <a:t>Visualization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smtClean="0"/>
              <a:t>n </a:t>
            </a: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Vetria L. Byrd, PhD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Purdue University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International High Performance Computing Summer School</a:t>
            </a:r>
          </a:p>
          <a:p>
            <a:r>
              <a:rPr lang="en-US" dirty="0" smtClean="0"/>
              <a:t>University of Colorado, Boulder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372150" y="5293295"/>
            <a:ext cx="7514524" cy="283041"/>
          </a:xfrm>
        </p:spPr>
        <p:txBody>
          <a:bodyPr/>
          <a:lstStyle/>
          <a:p>
            <a:r>
              <a:rPr lang="en-US" dirty="0" smtClean="0"/>
              <a:t>Wednesday, June 28,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777" y="2890531"/>
            <a:ext cx="2330655" cy="6043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7958" y="2587701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Bradley Hand ITC" panose="03070402050302030203" pitchFamily="66" charset="0"/>
              </a:rPr>
              <a:t>Featuring</a:t>
            </a:r>
            <a:endParaRPr lang="en-US" sz="2800" b="1" i="1" dirty="0"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7958" y="2296148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Hands-on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33" y="1553483"/>
            <a:ext cx="6691974" cy="521288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Data Visualizations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6713" y="879475"/>
            <a:ext cx="8326437" cy="71627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the last two days: We’ve Seen some really great visualizations during the poster sessions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684" y="4159926"/>
            <a:ext cx="1433406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Wind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Map</a:t>
            </a: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>
              <a:spcBef>
                <a:spcPct val="20000"/>
              </a:spcBef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http://hint.fm/wind/</a:t>
            </a:r>
          </a:p>
        </p:txBody>
      </p:sp>
    </p:spTree>
    <p:extLst>
      <p:ext uri="{BB962C8B-B14F-4D97-AF65-F5344CB8AC3E}">
        <p14:creationId xmlns:p14="http://schemas.microsoft.com/office/powerpoint/2010/main" val="35771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Advanced Properties</a:t>
            </a:r>
          </a:p>
        </p:txBody>
      </p:sp>
      <p:pic>
        <p:nvPicPr>
          <p:cNvPr id="3" name="Picture 2" descr="DisplayPropert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752600"/>
            <a:ext cx="4495800" cy="482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2286000"/>
            <a:ext cx="14451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-107" charset="0"/>
                <a:ea typeface="ＭＳ Ｐゴシック" pitchFamily="-107" charset="-128"/>
              </a:rPr>
              <a:t>Toggle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-107" charset="0"/>
                <a:ea typeface="ＭＳ Ｐゴシック" pitchFamily="-107" charset="-128"/>
              </a:rPr>
              <a:t>Advanced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-107" charset="0"/>
                <a:ea typeface="ＭＳ Ｐゴシック" pitchFamily="-107" charset="-128"/>
              </a:rPr>
              <a:t>Properties</a:t>
            </a:r>
            <a:endParaRPr lang="en-US" sz="2400" dirty="0">
              <a:solidFill>
                <a:srgbClr val="FF0000"/>
              </a:solidFill>
              <a:latin typeface="Times New Roman" pitchFamily="-107" charset="0"/>
              <a:ea typeface="ＭＳ Ｐゴシック" pitchFamily="-107" charset="-128"/>
            </a:endParaRPr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 bwMode="auto">
          <a:xfrm flipH="1">
            <a:off x="6629400" y="2886164"/>
            <a:ext cx="381000" cy="94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24796" y="2470666"/>
            <a:ext cx="1432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-107" charset="0"/>
                <a:ea typeface="ＭＳ Ｐゴシック" pitchFamily="-107" charset="-128"/>
              </a:rPr>
              <a:t>Search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-107" charset="0"/>
                <a:ea typeface="ＭＳ Ｐゴシック" pitchFamily="-107" charset="-128"/>
              </a:rPr>
              <a:t>Properties</a:t>
            </a:r>
            <a:endParaRPr lang="en-US" sz="2400" dirty="0">
              <a:solidFill>
                <a:srgbClr val="FF0000"/>
              </a:solidFill>
              <a:latin typeface="Times New Roman" pitchFamily="-107" charset="0"/>
              <a:ea typeface="ＭＳ Ｐゴシック" pitchFamily="-107" charset="-128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 bwMode="auto">
          <a:xfrm>
            <a:off x="2057400" y="2886165"/>
            <a:ext cx="457200" cy="94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82150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 typeface="+mj-lt"/>
              <a:buAutoNum type="arabicPeriod"/>
            </a:pPr>
            <a:r>
              <a:rPr lang="en-US" dirty="0" smtClean="0"/>
              <a:t>Type “specular” in the properties search box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Change </a:t>
            </a:r>
            <a:r>
              <a:rPr lang="en-US" dirty="0" smtClean="0">
                <a:latin typeface="Verdana"/>
                <a:cs typeface="Verdana"/>
              </a:rPr>
              <a:t>Specular</a:t>
            </a:r>
            <a:r>
              <a:rPr lang="en-US" dirty="0" smtClean="0"/>
              <a:t> value to 1 (makes the cylinder shiny)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01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 typeface="+mj-lt"/>
              <a:buAutoNum type="arabicPeriod"/>
            </a:pPr>
            <a:r>
              <a:rPr lang="en-US" dirty="0" smtClean="0"/>
              <a:t>Type “specular” in the properties search box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Change </a:t>
            </a:r>
            <a:r>
              <a:rPr lang="en-US" dirty="0" smtClean="0">
                <a:latin typeface="Verdana"/>
                <a:cs typeface="Verdana"/>
              </a:rPr>
              <a:t>Specular</a:t>
            </a:r>
            <a:r>
              <a:rPr lang="en-US" dirty="0" smtClean="0"/>
              <a:t> value to 1 (makes the cylinder shiny)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4191000"/>
            <a:ext cx="624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ea typeface="ＭＳ Ｐゴシック" pitchFamily="-107" charset="-128"/>
              </a:rPr>
              <a:t>Other interesting properties: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ea typeface="ＭＳ Ｐゴシック" pitchFamily="-107" charset="-128"/>
              </a:rPr>
              <a:t>Axes Grid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ea typeface="ＭＳ Ｐゴシック" pitchFamily="-107" charset="-128"/>
              </a:rPr>
              <a:t>Opacity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ea typeface="ＭＳ Ｐゴシック" pitchFamily="-107" charset="-128"/>
              </a:rPr>
              <a:t>Lights</a:t>
            </a:r>
            <a:endParaRPr lang="en-US" sz="3200" dirty="0">
              <a:solidFill>
                <a:srgbClr val="000000"/>
              </a:solidFill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689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Undo Redo</a:t>
            </a:r>
          </a:p>
        </p:txBody>
      </p:sp>
      <p:grpSp>
        <p:nvGrpSpPr>
          <p:cNvPr id="54275" name="Group 21"/>
          <p:cNvGrpSpPr>
            <a:grpSpLocks/>
          </p:cNvGrpSpPr>
          <p:nvPr/>
        </p:nvGrpSpPr>
        <p:grpSpPr bwMode="auto">
          <a:xfrm>
            <a:off x="3311525" y="1905000"/>
            <a:ext cx="2520950" cy="1066800"/>
            <a:chOff x="3311525" y="1905000"/>
            <a:chExt cx="2520951" cy="1066800"/>
          </a:xfrm>
        </p:grpSpPr>
        <p:grpSp>
          <p:nvGrpSpPr>
            <p:cNvPr id="54283" name="Group 19"/>
            <p:cNvGrpSpPr>
              <a:grpSpLocks/>
            </p:cNvGrpSpPr>
            <p:nvPr/>
          </p:nvGrpSpPr>
          <p:grpSpPr bwMode="auto">
            <a:xfrm>
              <a:off x="5005388" y="1905000"/>
              <a:ext cx="827088" cy="1066800"/>
              <a:chOff x="5005388" y="1905000"/>
              <a:chExt cx="827088" cy="1066800"/>
            </a:xfrm>
          </p:grpSpPr>
          <p:sp>
            <p:nvSpPr>
              <p:cNvPr id="54287" name="Text Box 8"/>
              <p:cNvSpPr txBox="1">
                <a:spLocks noChangeArrowheads="1"/>
              </p:cNvSpPr>
              <p:nvPr/>
            </p:nvSpPr>
            <p:spPr bwMode="auto">
              <a:xfrm>
                <a:off x="5005388" y="2514600"/>
                <a:ext cx="827088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-107" charset="0"/>
                    <a:ea typeface="ＭＳ Ｐゴシック" pitchFamily="-107" charset="-128"/>
                  </a:rPr>
                  <a:t>Redo</a:t>
                </a:r>
              </a:p>
            </p:txBody>
          </p:sp>
          <p:pic>
            <p:nvPicPr>
              <p:cNvPr id="54288" name="Picture 1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76032" y="1905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284" name="Group 20"/>
            <p:cNvGrpSpPr>
              <a:grpSpLocks/>
            </p:cNvGrpSpPr>
            <p:nvPr/>
          </p:nvGrpSpPr>
          <p:grpSpPr bwMode="auto">
            <a:xfrm>
              <a:off x="3311525" y="1905000"/>
              <a:ext cx="862013" cy="1066800"/>
              <a:chOff x="3311525" y="1905000"/>
              <a:chExt cx="862013" cy="1066800"/>
            </a:xfrm>
          </p:grpSpPr>
          <p:sp>
            <p:nvSpPr>
              <p:cNvPr id="54285" name="Text Box 7"/>
              <p:cNvSpPr txBox="1">
                <a:spLocks noChangeArrowheads="1"/>
              </p:cNvSpPr>
              <p:nvPr/>
            </p:nvSpPr>
            <p:spPr bwMode="auto">
              <a:xfrm>
                <a:off x="3311525" y="2514600"/>
                <a:ext cx="862013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-107" charset="0"/>
                    <a:ea typeface="ＭＳ Ｐゴシック" pitchFamily="-107" charset="-128"/>
                  </a:rPr>
                  <a:t>Undo</a:t>
                </a:r>
              </a:p>
            </p:txBody>
          </p:sp>
          <p:pic>
            <p:nvPicPr>
              <p:cNvPr id="54286" name="Picture 18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99631" y="1905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4276" name="Group 26"/>
          <p:cNvGrpSpPr>
            <a:grpSpLocks/>
          </p:cNvGrpSpPr>
          <p:nvPr/>
        </p:nvGrpSpPr>
        <p:grpSpPr bwMode="auto">
          <a:xfrm>
            <a:off x="3168650" y="3810000"/>
            <a:ext cx="2808288" cy="1508125"/>
            <a:chOff x="3168650" y="3810000"/>
            <a:chExt cx="2808288" cy="1508125"/>
          </a:xfrm>
        </p:grpSpPr>
        <p:grpSp>
          <p:nvGrpSpPr>
            <p:cNvPr id="54277" name="Group 23"/>
            <p:cNvGrpSpPr>
              <a:grpSpLocks/>
            </p:cNvGrpSpPr>
            <p:nvPr/>
          </p:nvGrpSpPr>
          <p:grpSpPr bwMode="auto">
            <a:xfrm>
              <a:off x="4845050" y="3810000"/>
              <a:ext cx="1131888" cy="1508125"/>
              <a:chOff x="4845050" y="3810000"/>
              <a:chExt cx="1131888" cy="1508125"/>
            </a:xfrm>
          </p:grpSpPr>
          <p:sp>
            <p:nvSpPr>
              <p:cNvPr id="54281" name="Text Box 22"/>
              <p:cNvSpPr txBox="1">
                <a:spLocks noChangeArrowheads="1"/>
              </p:cNvSpPr>
              <p:nvPr/>
            </p:nvSpPr>
            <p:spPr bwMode="auto">
              <a:xfrm>
                <a:off x="4845050" y="4495800"/>
                <a:ext cx="1131888" cy="822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-107" charset="0"/>
                    <a:ea typeface="ＭＳ Ｐゴシック" pitchFamily="-107" charset="-128"/>
                  </a:rPr>
                  <a:t>Camera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-107" charset="0"/>
                    <a:ea typeface="ＭＳ Ｐゴシック" pitchFamily="-107" charset="-128"/>
                  </a:rPr>
                  <a:t>Redo</a:t>
                </a:r>
              </a:p>
            </p:txBody>
          </p:sp>
          <p:pic>
            <p:nvPicPr>
              <p:cNvPr id="54282" name="Picture 22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068094" y="3810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278" name="Group 25"/>
            <p:cNvGrpSpPr>
              <a:grpSpLocks/>
            </p:cNvGrpSpPr>
            <p:nvPr/>
          </p:nvGrpSpPr>
          <p:grpSpPr bwMode="auto">
            <a:xfrm>
              <a:off x="3168650" y="3810000"/>
              <a:ext cx="1131888" cy="1508125"/>
              <a:chOff x="3168650" y="3810000"/>
              <a:chExt cx="1131888" cy="1508125"/>
            </a:xfrm>
          </p:grpSpPr>
          <p:sp>
            <p:nvSpPr>
              <p:cNvPr id="54279" name="Text Box 20"/>
              <p:cNvSpPr txBox="1">
                <a:spLocks noChangeArrowheads="1"/>
              </p:cNvSpPr>
              <p:nvPr/>
            </p:nvSpPr>
            <p:spPr bwMode="auto">
              <a:xfrm>
                <a:off x="3168650" y="4495800"/>
                <a:ext cx="1131888" cy="822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-107" charset="0"/>
                    <a:ea typeface="ＭＳ Ｐゴシック" pitchFamily="-107" charset="-128"/>
                  </a:rPr>
                  <a:t>Camera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-107" charset="0"/>
                    <a:ea typeface="ＭＳ Ｐゴシック" pitchFamily="-107" charset="-128"/>
                  </a:rPr>
                  <a:t>Undo</a:t>
                </a:r>
              </a:p>
            </p:txBody>
          </p:sp>
          <p:pic>
            <p:nvPicPr>
              <p:cNvPr id="54280" name="Picture 2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91694" y="3810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350678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Creating a Cylinder Source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Go to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Source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menu and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Cylinder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button to accept the default parameters.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Increase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Resolution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parameter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endParaRPr lang="en-US" dirty="0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            button again.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Delete the Cylinder.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4191000"/>
            <a:ext cx="4419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3124200"/>
            <a:ext cx="1336431" cy="457200"/>
          </a:xfrm>
          <a:prstGeom prst="rect">
            <a:avLst/>
          </a:prstGeom>
        </p:spPr>
      </p:pic>
      <p:pic>
        <p:nvPicPr>
          <p:cNvPr id="10" name="Picture 9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95850"/>
            <a:ext cx="1336431" cy="457200"/>
          </a:xfrm>
          <a:prstGeom prst="rect">
            <a:avLst/>
          </a:prstGeom>
        </p:spPr>
      </p:pic>
      <p:pic>
        <p:nvPicPr>
          <p:cNvPr id="2" name="Picture 1" descr="Dele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486400"/>
            <a:ext cx="133643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75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" y="126353"/>
            <a:ext cx="2204185" cy="3280989"/>
          </a:xfrm>
        </p:spPr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85" y="126353"/>
            <a:ext cx="6482615" cy="6418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7029" y="1397515"/>
            <a:ext cx="5212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http://web.ics.purdue.edu/~vbyrd/trainingData.html</a:t>
            </a:r>
          </a:p>
        </p:txBody>
      </p:sp>
    </p:spTree>
    <p:extLst>
      <p:ext uri="{BB962C8B-B14F-4D97-AF65-F5344CB8AC3E}">
        <p14:creationId xmlns:p14="http://schemas.microsoft.com/office/powerpoint/2010/main" val="16115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Coffee Break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3:00 PM - 3:20 PM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" y="126353"/>
            <a:ext cx="2204185" cy="3280989"/>
          </a:xfrm>
        </p:spPr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85" y="126353"/>
            <a:ext cx="6482615" cy="6418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7029" y="1397515"/>
            <a:ext cx="5212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http://web.ics.purdue.edu/~vbyrd/trainingData.html</a:t>
            </a:r>
          </a:p>
        </p:txBody>
      </p:sp>
    </p:spTree>
    <p:extLst>
      <p:ext uri="{BB962C8B-B14F-4D97-AF65-F5344CB8AC3E}">
        <p14:creationId xmlns:p14="http://schemas.microsoft.com/office/powerpoint/2010/main" val="15591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6757" y="1981200"/>
            <a:ext cx="44704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Verdana"/>
                <a:ea typeface="ＭＳ Ｐゴシック" pitchFamily="-107" charset="-128"/>
                <a:cs typeface="Verdana"/>
              </a:rPr>
              <a:t>Edit</a:t>
            </a:r>
            <a:r>
              <a:rPr lang="en-US" sz="3200" dirty="0" smtClean="0">
                <a:solidFill>
                  <a:srgbClr val="000000"/>
                </a:solidFill>
                <a:ea typeface="ＭＳ Ｐゴシック" pitchFamily="-107" charset="-128"/>
              </a:rPr>
              <a:t> → </a:t>
            </a:r>
            <a:r>
              <a:rPr lang="en-US" sz="3200" dirty="0" smtClean="0">
                <a:solidFill>
                  <a:srgbClr val="000000"/>
                </a:solidFill>
                <a:latin typeface="Verdana"/>
                <a:ea typeface="ＭＳ Ｐゴシック" pitchFamily="-107" charset="-128"/>
                <a:cs typeface="Verdana"/>
              </a:rPr>
              <a:t>Reset Session</a:t>
            </a:r>
            <a:r>
              <a:rPr lang="en-US" sz="3200" dirty="0" smtClean="0">
                <a:solidFill>
                  <a:srgbClr val="000000"/>
                </a:solidFill>
                <a:ea typeface="ＭＳ Ｐゴシック" pitchFamily="-107" charset="-128"/>
              </a:rPr>
              <a:t> </a:t>
            </a:r>
            <a:endParaRPr lang="en-US" sz="3200" dirty="0">
              <a:solidFill>
                <a:srgbClr val="000000"/>
              </a:solidFill>
              <a:ea typeface="ＭＳ Ｐゴシック" pitchFamily="-107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895600"/>
            <a:ext cx="30607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RectGrid2.vtk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/>
              <a:t>headsq.vti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u="sng" dirty="0" smtClean="0"/>
              <a:t>Sample data file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h</a:t>
            </a:r>
            <a:r>
              <a:rPr lang="en-US" sz="2800" dirty="0" smtClean="0"/>
              <a:t>eader.txt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xCoordinates.txt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yCoordinates.txt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zCoordinates.txt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lookUpTable.txt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33350" y="1412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Tutorial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purpose of Visualization?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8941" y="1286037"/>
            <a:ext cx="1021977" cy="10178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going to do?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Load Data File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Extract </a:t>
            </a:r>
            <a:r>
              <a:rPr lang="en-US" sz="2400" dirty="0" err="1" smtClean="0"/>
              <a:t>Isosurfaces</a:t>
            </a:r>
            <a:r>
              <a:rPr lang="en-US" sz="2400" dirty="0" smtClean="0"/>
              <a:t> from the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Create contours, clip contours, slice contours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Volume Rendering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Saving your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Getting your data into </a:t>
            </a:r>
            <a:r>
              <a:rPr lang="en-US" sz="2400" dirty="0" err="1" smtClean="0"/>
              <a:t>Paraview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Introduction to </a:t>
            </a:r>
            <a:r>
              <a:rPr lang="en-US" sz="2400" dirty="0" err="1" smtClean="0"/>
              <a:t>ParaView</a:t>
            </a:r>
            <a:r>
              <a:rPr lang="en-US" sz="2400" dirty="0" smtClean="0"/>
              <a:t> and Python Scripting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Additional Resources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47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to Know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21330"/>
            <a:ext cx="3028950" cy="234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681" y="196665"/>
            <a:ext cx="39147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Open Data File: RectGrid2.vtk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7130" y="1621330"/>
            <a:ext cx="2348638" cy="450171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Locate </a:t>
            </a:r>
            <a:r>
              <a:rPr lang="en-US" sz="2000" b="1" dirty="0" smtClean="0">
                <a:solidFill>
                  <a:srgbClr val="0070C0"/>
                </a:solidFill>
              </a:rPr>
              <a:t>Rec</a:t>
            </a:r>
            <a:r>
              <a:rPr lang="en-US" sz="2000" b="1" dirty="0">
                <a:solidFill>
                  <a:srgbClr val="0070C0"/>
                </a:solidFill>
              </a:rPr>
              <a:t>G</a:t>
            </a:r>
            <a:r>
              <a:rPr lang="en-US" sz="2000" b="1" dirty="0" smtClean="0">
                <a:solidFill>
                  <a:srgbClr val="0070C0"/>
                </a:solidFill>
              </a:rPr>
              <a:t>trid2.vtk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Click </a:t>
            </a:r>
            <a:r>
              <a:rPr lang="en-US" sz="2000" b="1" dirty="0" smtClean="0">
                <a:solidFill>
                  <a:srgbClr val="0070C0"/>
                </a:solidFill>
              </a:rPr>
              <a:t>File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Open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Select </a:t>
            </a: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RectGrid2.vtk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Click </a:t>
            </a: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OK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65" y="1395484"/>
            <a:ext cx="5887635" cy="4486911"/>
          </a:xfrm>
          <a:prstGeom prst="rect">
            <a:avLst/>
          </a:prstGeom>
        </p:spPr>
      </p:pic>
      <p:sp>
        <p:nvSpPr>
          <p:cNvPr id="15" name="Content Placeholder 6"/>
          <p:cNvSpPr txBox="1">
            <a:spLocks/>
          </p:cNvSpPr>
          <p:nvPr/>
        </p:nvSpPr>
        <p:spPr>
          <a:xfrm>
            <a:off x="360780" y="4249782"/>
            <a:ext cx="2123521" cy="185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Click </a:t>
            </a: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Apply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dirty="0" smtClean="0"/>
          </a:p>
        </p:txBody>
      </p:sp>
      <p:sp>
        <p:nvSpPr>
          <p:cNvPr id="16" name="Oval 15"/>
          <p:cNvSpPr/>
          <p:nvPr/>
        </p:nvSpPr>
        <p:spPr>
          <a:xfrm>
            <a:off x="2806049" y="3704066"/>
            <a:ext cx="477792" cy="243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90" y="139404"/>
            <a:ext cx="8379546" cy="6503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7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rectilinear grid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63" y="871537"/>
            <a:ext cx="5381890" cy="58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dirty="0" err="1" smtClean="0"/>
              <a:t>Isosurfaces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Contour – extracts the points, curves, or surfaces where a scalar field is equal to a user-defined value.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25" y="1286037"/>
            <a:ext cx="8286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0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035395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Click on RectGrid2.vtk</a:t>
            </a:r>
          </a:p>
          <a:p>
            <a:endParaRPr lang="en-US" sz="2800" dirty="0" smtClean="0"/>
          </a:p>
          <a:p>
            <a:r>
              <a:rPr lang="en-US" sz="2800" dirty="0" smtClean="0"/>
              <a:t>Select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Filters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Common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Contour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7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Create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448" y="952855"/>
            <a:ext cx="5284274" cy="56117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4480" y="1088326"/>
            <a:ext cx="759873" cy="293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06149" y="2131272"/>
            <a:ext cx="759873" cy="293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34125" y="2286216"/>
            <a:ext cx="1075923" cy="38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18" y="844731"/>
            <a:ext cx="6462284" cy="593733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457421" y="2067003"/>
            <a:ext cx="890338" cy="356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983553" y="5386825"/>
            <a:ext cx="613610" cy="2887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91013" y="860862"/>
            <a:ext cx="1931933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Should see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New object in Pipeline Browser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One (1) value in the value range box</a:t>
            </a:r>
          </a:p>
        </p:txBody>
      </p:sp>
    </p:spTree>
    <p:extLst>
      <p:ext uri="{BB962C8B-B14F-4D97-AF65-F5344CB8AC3E}">
        <p14:creationId xmlns:p14="http://schemas.microsoft.com/office/powerpoint/2010/main" val="42078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4038600" cy="1696453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Select the value in the </a:t>
            </a:r>
            <a:r>
              <a:rPr lang="en-US" sz="3600" u="sng" dirty="0" smtClean="0"/>
              <a:t>Value Range</a:t>
            </a:r>
            <a:r>
              <a:rPr lang="en-US" sz="3600" dirty="0" smtClean="0"/>
              <a:t> window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569" y="1600200"/>
            <a:ext cx="2676525" cy="38385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22331" y="4576905"/>
            <a:ext cx="890338" cy="356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72352" y="3599692"/>
            <a:ext cx="4038600" cy="16964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Click the minus sign in the value range box to Delete the value</a:t>
            </a:r>
            <a:endParaRPr lang="en-US" sz="36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648200" y="4576905"/>
            <a:ext cx="426369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200" y="2448426"/>
            <a:ext cx="0" cy="21284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21831" y="2448426"/>
            <a:ext cx="4263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4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55755" y="872246"/>
            <a:ext cx="4038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Click the Add a range of values button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b="1" dirty="0" smtClean="0"/>
              <a:t>OK</a:t>
            </a:r>
          </a:p>
          <a:p>
            <a:r>
              <a:rPr lang="en-US" dirty="0" smtClean="0"/>
              <a:t>Click </a:t>
            </a:r>
            <a:r>
              <a:rPr lang="en-US" b="1" dirty="0" smtClean="0"/>
              <a:t>Apply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65" y="2009035"/>
            <a:ext cx="2667000" cy="44291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45402" y="5220188"/>
            <a:ext cx="890338" cy="356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0" y="2376487"/>
            <a:ext cx="3086100" cy="21050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490117" y="3875616"/>
            <a:ext cx="890338" cy="491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0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tria\AppData\Local\Microsoft\Windows\Temporary Internet Files\Content.IE5\087PAZ97\MP90044249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866901"/>
            <a:ext cx="5867400" cy="30099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“The purpose of visualization  </a:t>
            </a:r>
          </a:p>
          <a:p>
            <a:pPr marL="0" indent="0" algn="ctr">
              <a:buNone/>
            </a:pPr>
            <a:r>
              <a:rPr lang="en-US" sz="4000" dirty="0" smtClean="0"/>
              <a:t>is “</a:t>
            </a:r>
            <a:r>
              <a:rPr lang="en-US" sz="4000" i="1" dirty="0" smtClean="0">
                <a:solidFill>
                  <a:srgbClr val="FF0000"/>
                </a:solidFill>
              </a:rPr>
              <a:t>insight”</a:t>
            </a:r>
            <a:r>
              <a:rPr lang="en-US" sz="4000" dirty="0" smtClean="0"/>
              <a:t>, </a:t>
            </a:r>
          </a:p>
          <a:p>
            <a:pPr marL="0" indent="0" algn="ctr">
              <a:buNone/>
            </a:pPr>
            <a:r>
              <a:rPr lang="en-US" sz="4000" dirty="0" smtClean="0"/>
              <a:t>not pictures.”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4495800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~Ben </a:t>
            </a:r>
            <a:r>
              <a:rPr lang="en-US" i="1" dirty="0" err="1"/>
              <a:t>Shneiderman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681" y="385011"/>
            <a:ext cx="6720319" cy="60639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0174" y="4993105"/>
            <a:ext cx="1331328" cy="14558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90174" y="3527232"/>
            <a:ext cx="890338" cy="356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/>
          <p:cNvSpPr>
            <a:spLocks noGrp="1"/>
          </p:cNvSpPr>
          <p:nvPr>
            <p:ph sz="half" idx="1"/>
          </p:nvPr>
        </p:nvSpPr>
        <p:spPr>
          <a:xfrm>
            <a:off x="227792" y="990600"/>
            <a:ext cx="1844847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Should see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A range of values in the Value Range box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Values range from the min and max values entered in the previous dialog box</a:t>
            </a:r>
          </a:p>
        </p:txBody>
      </p:sp>
    </p:spTree>
    <p:extLst>
      <p:ext uri="{BB962C8B-B14F-4D97-AF65-F5344CB8AC3E}">
        <p14:creationId xmlns:p14="http://schemas.microsoft.com/office/powerpoint/2010/main" val="26475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9415" y="1016726"/>
            <a:ext cx="2103052" cy="4525963"/>
          </a:xfrm>
        </p:spPr>
        <p:txBody>
          <a:bodyPr/>
          <a:lstStyle/>
          <a:p>
            <a:r>
              <a:rPr lang="en-US" sz="2000" dirty="0" smtClean="0"/>
              <a:t>Should see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Rendering in the 3D viewer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Use your mouse to explore (rotate) the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82" y="43545"/>
            <a:ext cx="6569310" cy="59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20" y="389271"/>
            <a:ext cx="2714625" cy="26384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9904" y="1317625"/>
            <a:ext cx="1474119" cy="490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745" y="3539122"/>
            <a:ext cx="2705100" cy="2667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0320" y="5373269"/>
            <a:ext cx="1834023" cy="6487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699" y="1562727"/>
            <a:ext cx="4906451" cy="4970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012" y="1129728"/>
            <a:ext cx="77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149" y="5064500"/>
            <a:ext cx="77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206249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Click </a:t>
            </a:r>
            <a:r>
              <a:rPr lang="en-US" sz="2000" dirty="0" smtClean="0">
                <a:solidFill>
                  <a:srgbClr val="0070C0"/>
                </a:solidFill>
              </a:rPr>
              <a:t>Filters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Common</a:t>
            </a:r>
            <a:r>
              <a:rPr lang="en-US" sz="2000" dirty="0" smtClean="0">
                <a:sym typeface="Wingdings" panose="05000000000000000000" pitchFamily="2" charset="2"/>
              </a:rPr>
              <a:t> 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Contour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Remove all values in Value Range Box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Click Add a range of values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Set values (Or accept default)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Click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Apply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Set Color By property: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vectors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Create </a:t>
            </a:r>
            <a:r>
              <a:rPr lang="en-US" dirty="0" err="1" smtClean="0">
                <a:solidFill>
                  <a:srgbClr val="D19B23"/>
                </a:solidFill>
              </a:rPr>
              <a:t>isosurfaces</a:t>
            </a:r>
            <a:endParaRPr lang="en-US" dirty="0">
              <a:solidFill>
                <a:srgbClr val="D19B23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Summary of Steps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481" y="1366795"/>
            <a:ext cx="5001027" cy="45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Isosurfaces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Clip – Intersects the geometry with a half space. The effect is to remove all the geometry on one side of a user-defined plane.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70" y="1286037"/>
            <a:ext cx="9334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206249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Make sure </a:t>
            </a:r>
            <a:r>
              <a:rPr lang="en-US" sz="2000" dirty="0" smtClean="0">
                <a:solidFill>
                  <a:schemeClr val="accent1"/>
                </a:solidFill>
              </a:rPr>
              <a:t>Contour 1</a:t>
            </a:r>
            <a:r>
              <a:rPr lang="en-US" sz="2000" dirty="0" smtClean="0"/>
              <a:t> is selected (highlighted in blue)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Set</a:t>
            </a:r>
            <a:r>
              <a:rPr lang="en-US" sz="2000" dirty="0" smtClean="0">
                <a:solidFill>
                  <a:srgbClr val="0070C0"/>
                </a:solidFill>
              </a:rPr>
              <a:t> View Direction to +Y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Clip </a:t>
            </a:r>
            <a:r>
              <a:rPr lang="en-US" dirty="0" err="1" smtClean="0">
                <a:solidFill>
                  <a:srgbClr val="D19B23"/>
                </a:solidFill>
              </a:rPr>
              <a:t>isosurfaces</a:t>
            </a:r>
            <a:endParaRPr lang="en-US" dirty="0">
              <a:solidFill>
                <a:srgbClr val="D19B2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481" y="1366795"/>
            <a:ext cx="5001027" cy="456372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093974" y="1706693"/>
            <a:ext cx="361335" cy="302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26489" y="2294521"/>
            <a:ext cx="693260" cy="302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88753" y="999309"/>
            <a:ext cx="2225945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Create a new Clip filter: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800" dirty="0" smtClean="0"/>
              <a:t>Select: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Filters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Common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Clip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95" y="707717"/>
            <a:ext cx="5868155" cy="541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88603" y="3455451"/>
            <a:ext cx="1747840" cy="2050552"/>
          </a:xfrm>
        </p:spPr>
        <p:txBody>
          <a:bodyPr/>
          <a:lstStyle/>
          <a:p>
            <a:r>
              <a:rPr lang="en-US" dirty="0" smtClean="0"/>
              <a:t>If you do not see the clipping plane click the properties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43" y="0"/>
            <a:ext cx="7033313" cy="64058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55775" y="3707899"/>
            <a:ext cx="1248682" cy="302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9746" y="1016727"/>
            <a:ext cx="1787028" cy="1944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Should see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Clip object in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Clipping 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8411110" cy="45259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Using the mouse, hover over the arrow head (will change color – 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Press the mouse button, keep it pressed and rotate the clipping plane; arrow points out of the screen towards you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Position the clipping Plane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447609" y="4602934"/>
            <a:ext cx="1294589" cy="1134819"/>
            <a:chOff x="6447609" y="4602934"/>
            <a:chExt cx="1294589" cy="1134819"/>
          </a:xfrm>
        </p:grpSpPr>
        <p:sp>
          <p:nvSpPr>
            <p:cNvPr id="6" name="Curved Right Arrow 5"/>
            <p:cNvSpPr/>
            <p:nvPr/>
          </p:nvSpPr>
          <p:spPr>
            <a:xfrm>
              <a:off x="6447609" y="4779251"/>
              <a:ext cx="448056" cy="445141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urved Left Arrow 6"/>
            <p:cNvSpPr/>
            <p:nvPr/>
          </p:nvSpPr>
          <p:spPr>
            <a:xfrm flipV="1">
              <a:off x="7020196" y="4721471"/>
              <a:ext cx="448056" cy="475823"/>
            </a:xfrm>
            <a:prstGeom prst="curved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639633" y="4602934"/>
              <a:ext cx="1102565" cy="1134819"/>
              <a:chOff x="3502152" y="5307452"/>
              <a:chExt cx="1102565" cy="1134819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3800792" y="5952744"/>
                <a:ext cx="803925" cy="91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3825176" y="5307452"/>
                <a:ext cx="0" cy="633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>
                <a:off x="3502152" y="5940552"/>
                <a:ext cx="323024" cy="5017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167" y="4026712"/>
            <a:ext cx="44481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9326" y="2420608"/>
            <a:ext cx="3621817" cy="19812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41" y="290132"/>
            <a:ext cx="3628502" cy="1925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27" y="4621511"/>
            <a:ext cx="3621817" cy="1681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757" y="156822"/>
            <a:ext cx="2882047" cy="2886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757" y="3109649"/>
            <a:ext cx="2892677" cy="29504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6258" y="6374257"/>
            <a:ext cx="317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When done: Click </a:t>
            </a:r>
            <a:r>
              <a:rPr lang="en-US" sz="2400" b="1" dirty="0" smtClean="0">
                <a:solidFill>
                  <a:srgbClr val="0070C0"/>
                </a:solidFill>
              </a:rPr>
              <a:t>Apply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868091" y="880215"/>
            <a:ext cx="8709" cy="49371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5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Insight lead to?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8941" y="1286037"/>
            <a:ext cx="1021977" cy="10178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38" y="275151"/>
            <a:ext cx="6899664" cy="6352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659" y="5699406"/>
            <a:ext cx="1371719" cy="4267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5545" y="1600200"/>
            <a:ext cx="17304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Click the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Inside Out </a:t>
            </a:r>
            <a:r>
              <a:rPr lang="en-US" dirty="0" smtClean="0">
                <a:sym typeface="Wingdings" panose="05000000000000000000" pitchFamily="2" charset="2"/>
              </a:rPr>
              <a:t>box to  switch the clipping plane</a:t>
            </a:r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022" y="3493849"/>
            <a:ext cx="149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Click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40231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Inside Out feature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600200"/>
            <a:ext cx="4068696" cy="4121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38" y="1571625"/>
            <a:ext cx="4080492" cy="4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206249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Click </a:t>
            </a:r>
            <a:r>
              <a:rPr lang="en-US" sz="2000" dirty="0" smtClean="0">
                <a:solidFill>
                  <a:srgbClr val="0070C0"/>
                </a:solidFill>
              </a:rPr>
              <a:t>+Y </a:t>
            </a:r>
            <a:r>
              <a:rPr lang="en-US" sz="2000" dirty="0" smtClean="0"/>
              <a:t>view button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Click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Filters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Common</a:t>
            </a:r>
            <a:r>
              <a:rPr lang="en-US" sz="2000" dirty="0" smtClean="0">
                <a:sym typeface="Wingdings" panose="05000000000000000000" pitchFamily="2" charset="2"/>
              </a:rPr>
              <a:t> 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Clip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Position the clipping plane (move arrow point to desired position)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Click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Apply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Check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Inside Out </a:t>
            </a:r>
            <a:r>
              <a:rPr lang="en-US" sz="2000" dirty="0" smtClean="0">
                <a:sym typeface="Wingdings" panose="05000000000000000000" pitchFamily="2" charset="2"/>
              </a:rPr>
              <a:t>check box to switch the clipping plane view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Clip </a:t>
            </a:r>
            <a:r>
              <a:rPr lang="en-US" dirty="0" err="1" smtClean="0">
                <a:solidFill>
                  <a:srgbClr val="D19B23"/>
                </a:solidFill>
              </a:rPr>
              <a:t>isosurfaces</a:t>
            </a:r>
            <a:endParaRPr lang="en-US" dirty="0">
              <a:solidFill>
                <a:srgbClr val="D19B23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Summary of Steps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72" y="1102518"/>
            <a:ext cx="5081588" cy="4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</a:t>
            </a:r>
            <a:r>
              <a:rPr lang="en-US" dirty="0" err="1" smtClean="0"/>
              <a:t>Isosurfaces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Slice – Intersects the geometry with a plane. The effect is similar to clipping except that all that remains is the geometry where </a:t>
            </a:r>
            <a:r>
              <a:rPr lang="en-US" smtClean="0"/>
              <a:t>the plane is located.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94" y="1286037"/>
            <a:ext cx="7524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130" y="854248"/>
            <a:ext cx="4038600" cy="1467852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sym typeface="Wingdings" panose="05000000000000000000" pitchFamily="2" charset="2"/>
              </a:rPr>
              <a:t>Make visible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2800" dirty="0" smtClean="0">
                <a:sym typeface="Wingdings" panose="05000000000000000000" pitchFamily="2" charset="2"/>
              </a:rPr>
              <a:t>RectGrid2.vtk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2800" dirty="0" smtClean="0">
                <a:sym typeface="Wingdings" panose="05000000000000000000" pitchFamily="2" charset="2"/>
              </a:rPr>
              <a:t>Clip1</a:t>
            </a:r>
          </a:p>
          <a:p>
            <a:pPr marL="285750">
              <a:buFont typeface="Wingdings" panose="05000000000000000000" pitchFamily="2" charset="2"/>
              <a:buChar char="Ø"/>
            </a:pPr>
            <a:endParaRPr lang="en-US" sz="2800" dirty="0">
              <a:sym typeface="Wingdings" panose="05000000000000000000" pitchFamily="2" charset="2"/>
            </a:endParaRPr>
          </a:p>
          <a:p>
            <a:pPr marL="285750">
              <a:buFont typeface="Wingdings" panose="05000000000000000000" pitchFamily="2" charset="2"/>
              <a:buChar char="Ø"/>
            </a:pPr>
            <a:r>
              <a:rPr lang="en-US" sz="2800" dirty="0" smtClean="0">
                <a:sym typeface="Wingdings" panose="05000000000000000000" pitchFamily="2" charset="2"/>
              </a:rPr>
              <a:t>To make an object visible click the eye icon to the left of the object</a:t>
            </a:r>
          </a:p>
          <a:p>
            <a:pPr marL="285750">
              <a:buFont typeface="Wingdings" panose="05000000000000000000" pitchFamily="2" charset="2"/>
              <a:buChar char="Ø"/>
            </a:pPr>
            <a:endParaRPr lang="en-US" sz="2800" dirty="0">
              <a:sym typeface="Wingdings" panose="05000000000000000000" pitchFamily="2" charset="2"/>
            </a:endParaRPr>
          </a:p>
          <a:p>
            <a:pPr marL="285750">
              <a:buFont typeface="Wingdings" panose="05000000000000000000" pitchFamily="2" charset="2"/>
              <a:buChar char="Ø"/>
            </a:pPr>
            <a:r>
              <a:rPr lang="en-US" sz="2800" dirty="0" smtClean="0">
                <a:sym typeface="Wingdings" panose="05000000000000000000" pitchFamily="2" charset="2"/>
              </a:rPr>
              <a:t>Contour 1 should </a:t>
            </a:r>
            <a:r>
              <a:rPr lang="en-US" sz="2800" b="1" dirty="0" smtClean="0">
                <a:sym typeface="Wingdings" panose="05000000000000000000" pitchFamily="2" charset="2"/>
              </a:rPr>
              <a:t>NOT</a:t>
            </a:r>
            <a:r>
              <a:rPr lang="en-US" sz="2800" dirty="0" smtClean="0">
                <a:sym typeface="Wingdings" panose="05000000000000000000" pitchFamily="2" charset="2"/>
              </a:rPr>
              <a:t> be visible for the next task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29931" y="1098550"/>
            <a:ext cx="4375951" cy="46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129" y="1600200"/>
            <a:ext cx="2080795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ym typeface="Wingdings" panose="05000000000000000000" pitchFamily="2" charset="2"/>
              </a:rPr>
              <a:t>Select Clip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Filters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Common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Slice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Slice </a:t>
            </a:r>
            <a:r>
              <a:rPr lang="en-US" dirty="0" err="1" smtClean="0">
                <a:solidFill>
                  <a:srgbClr val="D19B23"/>
                </a:solidFill>
              </a:rPr>
              <a:t>isosurface</a:t>
            </a:r>
            <a:endParaRPr lang="en-US" dirty="0">
              <a:solidFill>
                <a:srgbClr val="D19B2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10" y="1162790"/>
            <a:ext cx="6238875" cy="44100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086225" y="1247775"/>
            <a:ext cx="10287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05730" y="2635250"/>
            <a:ext cx="136642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25030" y="3373807"/>
            <a:ext cx="191887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3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28611" y="1571625"/>
            <a:ext cx="1989209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Should see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Slice1</a:t>
            </a:r>
            <a:r>
              <a:rPr lang="en-US" sz="2000" dirty="0" smtClean="0"/>
              <a:t> object in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Slicing Plane with arrow in 3D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945" y="879475"/>
            <a:ext cx="6368979" cy="54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28611" y="1571625"/>
            <a:ext cx="1989209" cy="4525963"/>
          </a:xfrm>
        </p:spPr>
        <p:txBody>
          <a:bodyPr>
            <a:norm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Position the </a:t>
            </a:r>
            <a:r>
              <a:rPr lang="en-US" sz="2000" dirty="0" smtClean="0">
                <a:sym typeface="Wingdings" panose="05000000000000000000" pitchFamily="2" charset="2"/>
              </a:rPr>
              <a:t>slicing plane </a:t>
            </a:r>
            <a:r>
              <a:rPr lang="en-US" sz="2000" dirty="0">
                <a:sym typeface="Wingdings" panose="05000000000000000000" pitchFamily="2" charset="2"/>
              </a:rPr>
              <a:t>(move arrow point to desired position)</a:t>
            </a:r>
          </a:p>
          <a:p>
            <a:endParaRPr lang="en-US" sz="2000" dirty="0" smtClean="0"/>
          </a:p>
          <a:p>
            <a:r>
              <a:rPr lang="en-US" sz="2000" dirty="0" smtClean="0"/>
              <a:t>Click </a:t>
            </a:r>
            <a:r>
              <a:rPr lang="en-US" sz="2000" b="1" dirty="0" smtClean="0">
                <a:solidFill>
                  <a:srgbClr val="0070C0"/>
                </a:solidFill>
              </a:rPr>
              <a:t>Apply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945" y="879475"/>
            <a:ext cx="6368979" cy="54784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38400" y="4410075"/>
            <a:ext cx="908120" cy="390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4590506"/>
            <a:ext cx="4038600" cy="1040357"/>
          </a:xfrm>
        </p:spPr>
        <p:txBody>
          <a:bodyPr>
            <a:noAutofit/>
          </a:bodyPr>
          <a:lstStyle/>
          <a:p>
            <a:r>
              <a:rPr lang="en-US" sz="1800" dirty="0" smtClean="0"/>
              <a:t>You can move the slicing plane along the axis to see a different slice</a:t>
            </a:r>
          </a:p>
          <a:p>
            <a:endParaRPr lang="en-US" sz="1800" dirty="0"/>
          </a:p>
          <a:p>
            <a:r>
              <a:rPr lang="en-US" sz="1800" dirty="0" smtClean="0"/>
              <a:t>Click </a:t>
            </a:r>
            <a:r>
              <a:rPr lang="en-US" sz="1800" b="1" dirty="0" smtClean="0">
                <a:solidFill>
                  <a:srgbClr val="0070C0"/>
                </a:solidFill>
              </a:rPr>
              <a:t>Apply</a:t>
            </a:r>
            <a:r>
              <a:rPr lang="en-US" sz="1800" dirty="0" smtClean="0"/>
              <a:t> to see changes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81" y="188065"/>
            <a:ext cx="4225299" cy="2431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9" y="2901812"/>
            <a:ext cx="3721281" cy="311406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245326" y="3187337"/>
            <a:ext cx="174171" cy="6096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446" y="1162790"/>
            <a:ext cx="3780108" cy="33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Select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Clip1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Object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Select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Filter</a:t>
            </a: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Select </a:t>
            </a:r>
            <a:r>
              <a:rPr lang="en-US" b="1" dirty="0" smtClean="0">
                <a:solidFill>
                  <a:srgbClr val="0070C0"/>
                </a:solidFill>
              </a:rPr>
              <a:t>Common</a:t>
            </a: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Select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Slice</a:t>
            </a: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Position Slicing </a:t>
            </a:r>
            <a:r>
              <a:rPr lang="en-US" dirty="0"/>
              <a:t>Plane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Click </a:t>
            </a:r>
            <a:r>
              <a:rPr lang="en-US" b="1" dirty="0">
                <a:solidFill>
                  <a:srgbClr val="0070C0"/>
                </a:solidFill>
              </a:rPr>
              <a:t>Apply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Slice </a:t>
            </a:r>
            <a:r>
              <a:rPr lang="en-US" dirty="0" err="1" smtClean="0">
                <a:solidFill>
                  <a:srgbClr val="D19B23"/>
                </a:solidFill>
              </a:rPr>
              <a:t>isosurface</a:t>
            </a:r>
            <a:endParaRPr lang="en-US" dirty="0">
              <a:solidFill>
                <a:srgbClr val="D19B23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Summary of Steps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67130" y="4133850"/>
            <a:ext cx="2880895" cy="2144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Slice </a:t>
            </a:r>
            <a:r>
              <a:rPr lang="en-US" dirty="0" smtClean="0"/>
              <a:t>- Intersects the geometry with a plane. The effect is similar to clipping except that all that remains is the geometry where the plane is located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89" y="1030310"/>
            <a:ext cx="5234023" cy="569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10101010101010101010101010010101010101070101010101010010700101100110011001100110011001110011001100101010101010701010101011100010111000101111000101001101010101010101011100011001010101010101010001010701001010001010101010101010101010101010101010101010101010101010101010101010101010101010101070101011010107010101010101070101001010101010101010101010101001010010110011001100110011001100111001100110010101010101010101010101110001011100010711100010100110101010101010101110001100101010101010101000101010100101000101010101010101070101010101010101010107010101010101010101010101010101010101010101010101110011001100110010101001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Visualizing Patterns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Spotting Differences</a:t>
            </a:r>
          </a:p>
          <a:p>
            <a:pPr algn="ctr"/>
            <a:r>
              <a:rPr lang="en-US" sz="4000" dirty="0" smtClean="0"/>
              <a:t>How many </a:t>
            </a:r>
          </a:p>
          <a:p>
            <a:pPr algn="ctr"/>
            <a:r>
              <a:rPr lang="en-US" sz="4000" dirty="0" smtClean="0"/>
              <a:t>7’s do you </a:t>
            </a:r>
          </a:p>
          <a:p>
            <a:pPr algn="ctr"/>
            <a:r>
              <a:rPr lang="en-US" sz="4000" dirty="0" smtClean="0"/>
              <a:t>see?</a:t>
            </a:r>
            <a:endParaRPr lang="en-US" sz="4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9032" y="857516"/>
            <a:ext cx="299804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none" baseline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D19B23"/>
                </a:solidFill>
                <a:effectLst/>
                <a:latin typeface="Impact"/>
                <a:ea typeface="+mj-ea"/>
                <a:cs typeface="Impact"/>
              </a:defRPr>
            </a:lvl1pPr>
          </a:lstStyle>
          <a:p>
            <a:r>
              <a:rPr lang="en-US" dirty="0" smtClean="0">
                <a:ln>
                  <a:solidFill>
                    <a:prstClr val="white">
                      <a:alpha val="50000"/>
                    </a:prstClr>
                  </a:solidFill>
                </a:ln>
              </a:rPr>
              <a:t>Discovery</a:t>
            </a:r>
            <a:endParaRPr lang="en-US" dirty="0">
              <a:ln>
                <a:solidFill>
                  <a:prstClr val="white">
                    <a:alpha val="50000"/>
                  </a:prstClr>
                </a:solidFill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4718" y="912850"/>
            <a:ext cx="4460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Spotting Differences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Insight leads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Recall Three Basic Steps: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First your data must be </a:t>
            </a:r>
            <a:r>
              <a:rPr lang="en-US" sz="2800" b="1" dirty="0" smtClean="0">
                <a:solidFill>
                  <a:srgbClr val="0070C0"/>
                </a:solidFill>
              </a:rPr>
              <a:t>read</a:t>
            </a:r>
            <a:r>
              <a:rPr lang="en-US" sz="2800" dirty="0" smtClean="0"/>
              <a:t> into ParaView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Next, you may apply any number of </a:t>
            </a:r>
            <a:r>
              <a:rPr lang="en-US" sz="2800" b="1" dirty="0" smtClean="0">
                <a:solidFill>
                  <a:srgbClr val="0070C0"/>
                </a:solidFill>
              </a:rPr>
              <a:t>filter</a:t>
            </a:r>
            <a:r>
              <a:rPr lang="en-US" sz="2800" dirty="0" smtClean="0"/>
              <a:t>s that process the data to generate, extract, or derive features from the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Finally, a viewable image is </a:t>
            </a:r>
            <a:r>
              <a:rPr lang="en-US" sz="2800" b="1" dirty="0" smtClean="0">
                <a:solidFill>
                  <a:srgbClr val="0070C0"/>
                </a:solidFill>
              </a:rPr>
              <a:t>render</a:t>
            </a:r>
            <a:r>
              <a:rPr lang="en-US" sz="2800" dirty="0" smtClean="0"/>
              <a:t>ed from the data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2009035"/>
            <a:ext cx="4038600" cy="411712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Opened simple data file </a:t>
            </a:r>
            <a:r>
              <a:rPr lang="en-US" sz="2600" b="1" dirty="0" smtClean="0">
                <a:solidFill>
                  <a:srgbClr val="0070C0"/>
                </a:solidFill>
              </a:rPr>
              <a:t>RectGrid2.vtk</a:t>
            </a:r>
          </a:p>
          <a:p>
            <a:endParaRPr lang="en-US" sz="2600" dirty="0" smtClean="0"/>
          </a:p>
          <a:p>
            <a:r>
              <a:rPr lang="en-US" sz="2600" dirty="0" smtClean="0"/>
              <a:t>Applied filters: </a:t>
            </a:r>
          </a:p>
          <a:p>
            <a:r>
              <a:rPr lang="en-US" sz="2600" b="1" dirty="0" smtClean="0">
                <a:solidFill>
                  <a:srgbClr val="0070C0"/>
                </a:solidFill>
              </a:rPr>
              <a:t>Contour, Slice, Clip</a:t>
            </a:r>
          </a:p>
          <a:p>
            <a:endParaRPr lang="en-US" sz="2600" dirty="0" smtClean="0"/>
          </a:p>
          <a:p>
            <a:endParaRPr lang="en-US" sz="26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have we done?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try a more complex data set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6590" y="3098853"/>
            <a:ext cx="7515073" cy="1460826"/>
          </a:xfrm>
        </p:spPr>
        <p:txBody>
          <a:bodyPr/>
          <a:lstStyle/>
          <a:p>
            <a:r>
              <a:rPr lang="en-US" dirty="0" err="1" smtClean="0"/>
              <a:t>headsq.vti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358709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Delete all objects in the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Select an object in the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Click the Delete button (or right click, then Delete)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To select multiple objects press and hold the CTRL key while selecting objects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 preparation for the next section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73" y="1600200"/>
            <a:ext cx="5067131" cy="4106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5473" y="1069737"/>
            <a:ext cx="373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You should be here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File: </a:t>
            </a:r>
            <a:r>
              <a:rPr lang="en-US" dirty="0" err="1" smtClean="0"/>
              <a:t>headsq.vti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231207"/>
            <a:ext cx="6657975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5" y="1828800"/>
            <a:ext cx="17200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File</a:t>
            </a:r>
            <a:r>
              <a:rPr lang="en-US" sz="2000" dirty="0" smtClean="0"/>
              <a:t> </a:t>
            </a:r>
          </a:p>
          <a:p>
            <a:r>
              <a:rPr lang="en-US" sz="2000" b="1" dirty="0" smtClean="0"/>
              <a:t>Open</a:t>
            </a:r>
          </a:p>
          <a:p>
            <a:r>
              <a:rPr lang="en-US" sz="2000" dirty="0"/>
              <a:t>	</a:t>
            </a:r>
            <a:r>
              <a:rPr lang="en-US" sz="2000" dirty="0" err="1" smtClean="0">
                <a:solidFill>
                  <a:srgbClr val="FF0000"/>
                </a:solidFill>
              </a:rPr>
              <a:t>headsq.vti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b="1" dirty="0"/>
          </a:p>
        </p:txBody>
      </p:sp>
      <p:cxnSp>
        <p:nvCxnSpPr>
          <p:cNvPr id="7" name="Elbow Connector 6"/>
          <p:cNvCxnSpPr>
            <a:stCxn id="5" idx="3"/>
          </p:cNvCxnSpPr>
          <p:nvPr/>
        </p:nvCxnSpPr>
        <p:spPr>
          <a:xfrm>
            <a:off x="1853188" y="2490520"/>
            <a:ext cx="1795534" cy="412478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2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26" y="274638"/>
            <a:ext cx="6631617" cy="6229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36" y="1274772"/>
            <a:ext cx="201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New Object in Pipeline Browser</a:t>
            </a:r>
          </a:p>
        </p:txBody>
      </p:sp>
      <p:pic>
        <p:nvPicPr>
          <p:cNvPr id="5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201662" y="3364637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0380" y="3205708"/>
            <a:ext cx="201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Click</a:t>
            </a:r>
            <a:r>
              <a:rPr lang="en-US" b="1" dirty="0" smtClean="0"/>
              <a:t> Apply </a:t>
            </a:r>
          </a:p>
        </p:txBody>
      </p:sp>
    </p:spTree>
    <p:extLst>
      <p:ext uri="{BB962C8B-B14F-4D97-AF65-F5344CB8AC3E}">
        <p14:creationId xmlns:p14="http://schemas.microsoft.com/office/powerpoint/2010/main" val="34552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36" y="1274772"/>
            <a:ext cx="2018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 smtClean="0"/>
              <a:t>Should see </a:t>
            </a:r>
            <a:r>
              <a:rPr lang="en-US" dirty="0" smtClean="0"/>
              <a:t>a bounding box in the 3D viewer window</a:t>
            </a:r>
          </a:p>
        </p:txBody>
      </p:sp>
      <p:pic>
        <p:nvPicPr>
          <p:cNvPr id="5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34826" y="274638"/>
            <a:ext cx="6631617" cy="62294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70" y="187548"/>
            <a:ext cx="6683829" cy="1143000"/>
          </a:xfrm>
        </p:spPr>
        <p:txBody>
          <a:bodyPr/>
          <a:lstStyle/>
          <a:p>
            <a:r>
              <a:rPr lang="en-US" dirty="0" smtClean="0"/>
              <a:t>Create an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3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0388" y="213674"/>
            <a:ext cx="6963473" cy="654118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36" y="1274772"/>
            <a:ext cx="20189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D19B23"/>
                </a:solidFill>
              </a:rPr>
              <a:t>Create an </a:t>
            </a:r>
            <a:r>
              <a:rPr lang="en-US" sz="3200" b="1" dirty="0" err="1" smtClean="0">
                <a:solidFill>
                  <a:srgbClr val="D19B23"/>
                </a:solidFill>
              </a:rPr>
              <a:t>Isosurface</a:t>
            </a:r>
            <a:endParaRPr lang="en-US" sz="3200" b="1" dirty="0" smtClean="0">
              <a:solidFill>
                <a:srgbClr val="D19B23"/>
              </a:solidFill>
            </a:endParaRPr>
          </a:p>
          <a:p>
            <a:endParaRPr lang="en-US" dirty="0"/>
          </a:p>
          <a:p>
            <a:r>
              <a:rPr lang="en-US" dirty="0" smtClean="0"/>
              <a:t>Select: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Filters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Common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Contour</a:t>
            </a:r>
          </a:p>
        </p:txBody>
      </p:sp>
      <p:sp>
        <p:nvSpPr>
          <p:cNvPr id="7" name="Oval 6"/>
          <p:cNvSpPr/>
          <p:nvPr/>
        </p:nvSpPr>
        <p:spPr>
          <a:xfrm>
            <a:off x="2787588" y="274638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39988" y="1166311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95045" y="1318711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20388" y="213674"/>
            <a:ext cx="6963473" cy="654118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://www.paraview.org/opensourcelogos/paraview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636" y="1274772"/>
            <a:ext cx="2018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A new object appeared in the pipeline browser</a:t>
            </a:r>
            <a:r>
              <a:rPr lang="en-US" dirty="0"/>
              <a:t> </a:t>
            </a:r>
            <a:r>
              <a:rPr lang="en-US" dirty="0" smtClean="0"/>
              <a:t>(Contour 1)</a:t>
            </a:r>
          </a:p>
          <a:p>
            <a:endParaRPr lang="en-US" dirty="0" smtClean="0"/>
          </a:p>
        </p:txBody>
      </p:sp>
      <p:sp>
        <p:nvSpPr>
          <p:cNvPr id="8" name="Oval 7"/>
          <p:cNvSpPr/>
          <p:nvPr/>
        </p:nvSpPr>
        <p:spPr>
          <a:xfrm>
            <a:off x="2020388" y="1592439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390" y="3460337"/>
            <a:ext cx="1985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Contour </a:t>
            </a:r>
            <a:r>
              <a:rPr lang="en-US" dirty="0" smtClean="0"/>
              <a:t>– Extracts the points, curves, or surfaces where a scalar field is equal to a user-defined value. </a:t>
            </a:r>
          </a:p>
          <a:p>
            <a:endParaRPr lang="en-US" dirty="0"/>
          </a:p>
          <a:p>
            <a:r>
              <a:rPr lang="en-US" dirty="0" smtClean="0"/>
              <a:t>The surface is often also called an </a:t>
            </a:r>
            <a:r>
              <a:rPr lang="en-US" b="1" i="1" dirty="0" smtClean="0"/>
              <a:t>isosurface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3" y="2649671"/>
            <a:ext cx="523875" cy="581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5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20388" y="213674"/>
            <a:ext cx="6963473" cy="654118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://www.paraview.org/opensourcelogos/paraview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025" y="2547060"/>
            <a:ext cx="201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Value Range for the data set is now visible</a:t>
            </a:r>
          </a:p>
        </p:txBody>
      </p:sp>
      <p:sp>
        <p:nvSpPr>
          <p:cNvPr id="8" name="Oval 7"/>
          <p:cNvSpPr/>
          <p:nvPr/>
        </p:nvSpPr>
        <p:spPr>
          <a:xfrm>
            <a:off x="2020388" y="1592439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lbow Connector 10"/>
          <p:cNvCxnSpPr/>
          <p:nvPr/>
        </p:nvCxnSpPr>
        <p:spPr>
          <a:xfrm rot="16200000" flipH="1">
            <a:off x="806840" y="3887388"/>
            <a:ext cx="1512687" cy="815321"/>
          </a:xfrm>
          <a:prstGeom prst="bentConnector3">
            <a:avLst>
              <a:gd name="adj1" fmla="val 99885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5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635" y="1274772"/>
            <a:ext cx="2894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Value Range for the data set is [ 0, 4095 ]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Only one value is showing: 2047.5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30" y="71437"/>
            <a:ext cx="4152900" cy="67151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62321" y="5360694"/>
            <a:ext cx="1768810" cy="8049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7006" y="3428999"/>
            <a:ext cx="176881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380" y="2828834"/>
            <a:ext cx="289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Click </a:t>
            </a:r>
            <a:r>
              <a:rPr lang="en-US" b="1" dirty="0" smtClean="0">
                <a:solidFill>
                  <a:srgbClr val="FF0000"/>
                </a:solidFill>
              </a:rPr>
              <a:t>Apply </a:t>
            </a:r>
            <a:r>
              <a:rPr lang="en-US" dirty="0" smtClean="0"/>
              <a:t>to see what points</a:t>
            </a:r>
            <a:r>
              <a:rPr lang="en-US" dirty="0"/>
              <a:t>, curves, or surfaces </a:t>
            </a:r>
            <a:r>
              <a:rPr lang="en-US" dirty="0" smtClean="0"/>
              <a:t>in the dataset have a value of 2047.5</a:t>
            </a:r>
          </a:p>
        </p:txBody>
      </p:sp>
    </p:spTree>
    <p:extLst>
      <p:ext uri="{BB962C8B-B14F-4D97-AF65-F5344CB8AC3E}">
        <p14:creationId xmlns:p14="http://schemas.microsoft.com/office/powerpoint/2010/main" val="87268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10101010101010101010101010010101010101070101010101010010700101100110011001100110011001110011001100101010101010701010101011100010111000101111000101001101010101010101011100011001010101010101010001010701001010001010101010101010101010101010101010101010101010101010101010101010101010101010101070101011010107010101010101070101001010101010101010101010101001010010110011001100110011001100111001100110010101010101010101010101110001011100010711100010100110101010101010101110001100101010101010101000101010100101000101010101010101070101010101010101010107010101010101010101010101010101010101010101010101110011001100110010101001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n-US" dirty="0" smtClean="0"/>
              <a:t>101010101010101010101010100101010101010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0101010101010010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00101100110011001100110011001110011001100101010101010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01010101011100010111000101111000101001101010101010101011100011001010101010101010001010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010010100010101010101010101010101010101010101010101010101010101010101010101010101010101010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010101101010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0101010101010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0101001010101010101010101010101001010010110011001100110011001100111001100110010101010101010101010101110001011100010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111000101001101010101010101011100011001010101010101010001010101001010001010101010101010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010101010101010101010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010101010101010101010101010101010101010101010101110011001100110010101001</a:t>
            </a:r>
            <a:endParaRPr lang="en-US" dirty="0"/>
          </a:p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9032" y="857516"/>
            <a:ext cx="299804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none" baseline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D19B23"/>
                </a:solidFill>
                <a:effectLst/>
                <a:latin typeface="Impact"/>
                <a:ea typeface="+mj-ea"/>
                <a:cs typeface="Impact"/>
              </a:defRPr>
            </a:lvl1pPr>
          </a:lstStyle>
          <a:p>
            <a:r>
              <a:rPr lang="en-US" dirty="0" smtClean="0">
                <a:ln>
                  <a:solidFill>
                    <a:prstClr val="white">
                      <a:alpha val="50000"/>
                    </a:prstClr>
                  </a:solidFill>
                </a:ln>
              </a:rPr>
              <a:t>Discovery</a:t>
            </a:r>
            <a:endParaRPr lang="en-US" dirty="0">
              <a:ln>
                <a:solidFill>
                  <a:prstClr val="white">
                    <a:alpha val="50000"/>
                  </a:prstClr>
                </a:solidFill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4718" y="912850"/>
            <a:ext cx="4460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Spotting Differences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66713" y="188065"/>
            <a:ext cx="8326437" cy="692150"/>
          </a:xfrm>
        </p:spPr>
        <p:txBody>
          <a:bodyPr/>
          <a:lstStyle/>
          <a:p>
            <a:r>
              <a:rPr lang="en-US" dirty="0" smtClean="0"/>
              <a:t>Insight leads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635" y="1274771"/>
            <a:ext cx="17532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If you do not see anything in the 3D window click the eye icon next to Contour1 in the Pipeline Browser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This allows you to toggle between views in the 3D Viewer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20388" y="870857"/>
            <a:ext cx="6963473" cy="5884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98561" y="2075102"/>
            <a:ext cx="444137" cy="3085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Visually Explore Dataset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5131" y="1036320"/>
            <a:ext cx="2717075" cy="202909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13462" y="1746069"/>
            <a:ext cx="2717075" cy="202909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44045" y="1101633"/>
            <a:ext cx="2717075" cy="20290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166" y="4253497"/>
            <a:ext cx="2338764" cy="202909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60259" y="4253497"/>
            <a:ext cx="2276267" cy="2029097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Visually Explore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747" y="983739"/>
            <a:ext cx="2535546" cy="1908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69" y="983740"/>
            <a:ext cx="2591062" cy="1911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09" y="983739"/>
            <a:ext cx="2603862" cy="1917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77" y="4308200"/>
            <a:ext cx="2626369" cy="1917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550" y="4305356"/>
            <a:ext cx="1910630" cy="19205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688" y="4305356"/>
            <a:ext cx="1920581" cy="19205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03044" y="2826981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343268" y="2836203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214270" y="284413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676715" y="390403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-Y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412931" y="390838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+Z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40241" y="393602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Z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371" y="3323599"/>
            <a:ext cx="28289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635" y="1274771"/>
            <a:ext cx="1753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should be here</a:t>
            </a:r>
          </a:p>
          <a:p>
            <a:endParaRPr lang="en-US" dirty="0"/>
          </a:p>
          <a:p>
            <a:r>
              <a:rPr lang="en-US" dirty="0" smtClean="0"/>
              <a:t>Pipeline Browser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Two objects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Value Range [0, 4095]</a:t>
            </a:r>
            <a:endParaRPr lang="en-US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20388" y="879566"/>
            <a:ext cx="6963473" cy="58752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Isosurfaces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68" y="1096736"/>
            <a:ext cx="2724150" cy="48387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869578" y="4066904"/>
            <a:ext cx="505098" cy="365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274" y="1274771"/>
            <a:ext cx="2972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Select 2047.5 showing in Value Range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Delete that value (click the minus button to remove all values)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Isosurfaces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274" y="1274771"/>
            <a:ext cx="3669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Click the button below the minus button to: </a:t>
            </a:r>
            <a:r>
              <a:rPr lang="en-US" b="1" dirty="0" smtClean="0"/>
              <a:t>Add a Range Of Values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8" y="2116049"/>
            <a:ext cx="2714625" cy="37623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36243" y="5320776"/>
            <a:ext cx="505098" cy="365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8537" y="1247611"/>
            <a:ext cx="36691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Should see the Add Range Window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Use this window to set the range of values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For this tutorial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Min: 0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Max: 4095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Feel free to pay around with the range (between 0 and 4905)</a:t>
            </a:r>
            <a:endParaRPr lang="en-US" b="1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25" y="4560579"/>
            <a:ext cx="3152775" cy="21526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870648" y="6150090"/>
            <a:ext cx="997409" cy="365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30834" y="4019986"/>
            <a:ext cx="366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Click </a:t>
            </a:r>
            <a:r>
              <a:rPr lang="en-US" b="1" dirty="0" smtClean="0">
                <a:solidFill>
                  <a:srgbClr val="FF0000"/>
                </a:solidFill>
              </a:rPr>
              <a:t>OK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Isosurfaces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974" y="1417638"/>
            <a:ext cx="2752725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34" y="2334432"/>
            <a:ext cx="36691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Notice the Value Range: [0, 4095]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There are 10 values (steps) showing values between 0 and 4095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14893" y="2560638"/>
            <a:ext cx="675118" cy="113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4223657" y="2787014"/>
            <a:ext cx="566057" cy="2897824"/>
          </a:xfrm>
          <a:prstGeom prst="leftBrace">
            <a:avLst>
              <a:gd name="adj1" fmla="val 8333"/>
              <a:gd name="adj2" fmla="val 50301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54" y="178386"/>
            <a:ext cx="8205862" cy="664410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7940" y="1326200"/>
            <a:ext cx="1324112" cy="624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9174" y="3500437"/>
            <a:ext cx="622468" cy="293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80" y="0"/>
            <a:ext cx="8494266" cy="6877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6343" y="1703308"/>
            <a:ext cx="409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may take a few seconds to render . . 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 the rendering . . 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384" y="2367779"/>
            <a:ext cx="2714625" cy="3324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43408"/>
            <a:ext cx="2502482" cy="192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236" y="2286408"/>
            <a:ext cx="2348345" cy="2023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48001"/>
            <a:ext cx="2437448" cy="24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Visualizing Patterns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Spotting Differences</a:t>
            </a:r>
          </a:p>
          <a:p>
            <a:r>
              <a:rPr lang="en-US" sz="3200" dirty="0" smtClean="0"/>
              <a:t>Decision Making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Analysis of Data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Explanation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Storytelling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Insight leads to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55" y="1530518"/>
            <a:ext cx="4912057" cy="38779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85774" y="4668851"/>
            <a:ext cx="2819813" cy="874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Allows users to answer questions they didn’t know they had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37203" y="5621351"/>
            <a:ext cx="40542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Human Genome Project</a:t>
            </a:r>
          </a:p>
          <a:p>
            <a:r>
              <a:rPr lang="en-US" sz="1050" dirty="0" smtClean="0"/>
              <a:t>https</a:t>
            </a:r>
            <a:r>
              <a:rPr lang="en-US" sz="1050" dirty="0"/>
              <a:t>://pradipjntu.files.wordpress.com/2011/05/molecularmachine.jpg</a:t>
            </a:r>
          </a:p>
        </p:txBody>
      </p:sp>
    </p:spTree>
    <p:extLst>
      <p:ext uri="{BB962C8B-B14F-4D97-AF65-F5344CB8AC3E}">
        <p14:creationId xmlns:p14="http://schemas.microsoft.com/office/powerpoint/2010/main" val="6033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should be here . .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58" y="1105988"/>
            <a:ext cx="6641587" cy="5377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727" y="3024909"/>
            <a:ext cx="1985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Contour </a:t>
            </a:r>
            <a:r>
              <a:rPr lang="en-US" dirty="0" smtClean="0"/>
              <a:t>– Extracts the points, curves, or surfaces where a scalar field is equal to a user-defined value. </a:t>
            </a:r>
          </a:p>
          <a:p>
            <a:endParaRPr lang="en-US" dirty="0"/>
          </a:p>
          <a:p>
            <a:r>
              <a:rPr lang="en-US" dirty="0" smtClean="0"/>
              <a:t>The surface is often also called an </a:t>
            </a:r>
            <a:r>
              <a:rPr lang="en-US" b="1" i="1" dirty="0" smtClean="0"/>
              <a:t>isosurface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2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 the data set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649155"/>
              </p:ext>
            </p:extLst>
          </p:nvPr>
        </p:nvGraphicFramePr>
        <p:xfrm>
          <a:off x="1699146" y="2153100"/>
          <a:ext cx="493366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751"/>
                <a:gridCol w="918769"/>
                <a:gridCol w="862916"/>
                <a:gridCol w="21972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What do you</a:t>
                      </a:r>
                      <a:r>
                        <a:rPr lang="en-US" baseline="0" dirty="0" smtClean="0"/>
                        <a:t> get?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3206" y="1148121"/>
            <a:ext cx="2512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Set Value Range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0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80" y="911644"/>
            <a:ext cx="8326020" cy="4501718"/>
          </a:xfrm>
        </p:spPr>
        <p:txBody>
          <a:bodyPr/>
          <a:lstStyle/>
          <a:p>
            <a:r>
              <a:rPr lang="en-US" dirty="0" smtClean="0"/>
              <a:t>Click red X – Remove all entries		</a:t>
            </a:r>
            <a:r>
              <a:rPr lang="en-US" dirty="0"/>
              <a:t>	</a:t>
            </a:r>
            <a:r>
              <a:rPr lang="en-US" dirty="0" smtClean="0"/>
              <a:t>Click Add a range of values button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5" y="1343228"/>
            <a:ext cx="2381250" cy="36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61" y="1384234"/>
            <a:ext cx="4168639" cy="26964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3324" y="4346596"/>
            <a:ext cx="622468" cy="293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82757" y="2732455"/>
            <a:ext cx="827976" cy="406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18161" y="4981778"/>
            <a:ext cx="3342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Click </a:t>
            </a:r>
            <a:r>
              <a:rPr lang="en-US" sz="2800" dirty="0" smtClean="0">
                <a:solidFill>
                  <a:srgbClr val="0070C0"/>
                </a:solidFill>
              </a:rPr>
              <a:t>OK </a:t>
            </a:r>
          </a:p>
          <a:p>
            <a:r>
              <a:rPr lang="en-US" sz="2800" dirty="0" smtClean="0"/>
              <a:t>Click </a:t>
            </a:r>
            <a:r>
              <a:rPr lang="en-US" sz="2800" dirty="0" smtClean="0">
                <a:solidFill>
                  <a:srgbClr val="0070C0"/>
                </a:solidFill>
              </a:rPr>
              <a:t>Apply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should be 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18" y="887104"/>
            <a:ext cx="5497150" cy="58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92" y="2418806"/>
            <a:ext cx="703239" cy="689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92708" y="2342606"/>
            <a:ext cx="4096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CLIP - Intersects the geometry with a half space.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effect is to remove all the geometry on one side of a user-defined plane.</a:t>
            </a:r>
          </a:p>
        </p:txBody>
      </p:sp>
    </p:spTree>
    <p:extLst>
      <p:ext uri="{BB962C8B-B14F-4D97-AF65-F5344CB8AC3E}">
        <p14:creationId xmlns:p14="http://schemas.microsoft.com/office/powerpoint/2010/main" val="29466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36" y="1062445"/>
            <a:ext cx="7060872" cy="5678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70" y="187548"/>
            <a:ext cx="6683829" cy="1143000"/>
          </a:xfrm>
        </p:spPr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3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636" y="1274772"/>
            <a:ext cx="20189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</a:rPr>
              <a:t>Select: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Contour 1 </a:t>
            </a:r>
            <a:r>
              <a:rPr lang="en-US" sz="20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(in pipeline Browser)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prstClr val="black"/>
                </a:solidFill>
              </a:rPr>
              <a:t>Filters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prstClr val="black"/>
                </a:solidFill>
              </a:rPr>
              <a:t>Common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prstClr val="black"/>
                </a:solidFill>
              </a:rPr>
              <a:t>Clip</a:t>
            </a:r>
          </a:p>
        </p:txBody>
      </p:sp>
      <p:sp>
        <p:nvSpPr>
          <p:cNvPr id="7" name="Oval 6"/>
          <p:cNvSpPr/>
          <p:nvPr/>
        </p:nvSpPr>
        <p:spPr>
          <a:xfrm>
            <a:off x="2079836" y="2243510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78826" y="1110320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28097" y="1868262"/>
            <a:ext cx="798990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8106" y="2150063"/>
            <a:ext cx="1086703" cy="32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630" y="969971"/>
            <a:ext cx="6918071" cy="56014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079836" y="2253535"/>
            <a:ext cx="798990" cy="254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36" y="1274772"/>
            <a:ext cx="20189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A new object appeared in the pipeline browser</a:t>
            </a:r>
            <a:r>
              <a:rPr lang="en-US" dirty="0"/>
              <a:t> </a:t>
            </a:r>
            <a:r>
              <a:rPr lang="en-US" dirty="0" smtClean="0"/>
              <a:t>(Clip 1)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Clipping plane (see red vertical line and horizontal arrow)</a:t>
            </a:r>
          </a:p>
          <a:p>
            <a:endParaRPr lang="en-US" dirty="0" smtClean="0"/>
          </a:p>
        </p:txBody>
      </p:sp>
      <p:cxnSp>
        <p:nvCxnSpPr>
          <p:cNvPr id="8" name="Elbow Connector 7"/>
          <p:cNvCxnSpPr/>
          <p:nvPr/>
        </p:nvCxnSpPr>
        <p:spPr>
          <a:xfrm>
            <a:off x="1907177" y="2595147"/>
            <a:ext cx="4423954" cy="461554"/>
          </a:xfrm>
          <a:prstGeom prst="bentConnector3">
            <a:avLst>
              <a:gd name="adj1" fmla="val 100000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2079836" y="3422469"/>
            <a:ext cx="2801318" cy="782404"/>
          </a:xfrm>
          <a:prstGeom prst="bentConnector3">
            <a:avLst>
              <a:gd name="adj1" fmla="val 50000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630" y="969971"/>
            <a:ext cx="6918071" cy="5601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36" y="1274772"/>
            <a:ext cx="20189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Select the arrow point (arrow turns red)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Rotate (drag) the arrow point until the arrow is pointing out of the screen toward you)</a:t>
            </a:r>
          </a:p>
        </p:txBody>
      </p:sp>
      <p:sp>
        <p:nvSpPr>
          <p:cNvPr id="9" name="Oval 8"/>
          <p:cNvSpPr/>
          <p:nvPr/>
        </p:nvSpPr>
        <p:spPr>
          <a:xfrm>
            <a:off x="7322398" y="4006458"/>
            <a:ext cx="550152" cy="4871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40808"/>
            <a:ext cx="3813489" cy="3060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25" y="428888"/>
            <a:ext cx="4274875" cy="3272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964" y="3142282"/>
            <a:ext cx="3825398" cy="2980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54" y="174413"/>
            <a:ext cx="7346921" cy="594863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34617" y="3151064"/>
            <a:ext cx="798990" cy="254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5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Visualizing Patterns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Spotting Differences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Decision Making</a:t>
            </a:r>
          </a:p>
          <a:p>
            <a:r>
              <a:rPr lang="en-US" sz="3200" dirty="0" smtClean="0"/>
              <a:t>Analysis of Data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Explanation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Storytelling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Insight leads to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884" y="1600373"/>
            <a:ext cx="5145928" cy="44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68" y="1136342"/>
            <a:ext cx="6984355" cy="5655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6023" y="2279342"/>
            <a:ext cx="4660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Depending on where you placed the clipping plane the results may be easily seen: see clipped ears; and area round neck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Elbow Connector 5"/>
          <p:cNvCxnSpPr>
            <a:stCxn id="4" idx="1"/>
          </p:cNvCxnSpPr>
          <p:nvPr/>
        </p:nvCxnSpPr>
        <p:spPr>
          <a:xfrm rot="10800000" flipH="1" flipV="1">
            <a:off x="4026022" y="2741006"/>
            <a:ext cx="834501" cy="1139887"/>
          </a:xfrm>
          <a:prstGeom prst="bentConnector4">
            <a:avLst>
              <a:gd name="adj1" fmla="val -27394"/>
              <a:gd name="adj2" fmla="val 100624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849017" y="2450895"/>
            <a:ext cx="798990" cy="254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36" y="1274772"/>
            <a:ext cx="17473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Make sure the eye icon is not greyed out on the Clip1 object in the Pipeline Browser</a:t>
            </a:r>
          </a:p>
        </p:txBody>
      </p:sp>
    </p:spTree>
    <p:extLst>
      <p:ext uri="{BB962C8B-B14F-4D97-AF65-F5344CB8AC3E}">
        <p14:creationId xmlns:p14="http://schemas.microsoft.com/office/powerpoint/2010/main" val="3262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2167"/>
            <a:ext cx="3560294" cy="2864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79" y="4095545"/>
            <a:ext cx="2898512" cy="2433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497" y="2118291"/>
            <a:ext cx="4356243" cy="4410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7342" y="1017397"/>
            <a:ext cx="3968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Rotating the view reveals the clipped </a:t>
            </a:r>
            <a:r>
              <a:rPr lang="en-US" sz="2800" dirty="0" err="1" smtClean="0"/>
              <a:t>isosurface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91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25" y="208626"/>
            <a:ext cx="7236439" cy="58591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45505" y="5128971"/>
            <a:ext cx="798990" cy="254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45505" y="3129671"/>
            <a:ext cx="798990" cy="254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346"/>
            <a:ext cx="8229600" cy="1143000"/>
          </a:xfrm>
        </p:spPr>
        <p:txBody>
          <a:bodyPr/>
          <a:lstStyle/>
          <a:p>
            <a:r>
              <a:rPr lang="en-US" dirty="0" smtClean="0"/>
              <a:t>Inside Out Property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035" y="932155"/>
            <a:ext cx="7236542" cy="5859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36" y="1274772"/>
            <a:ext cx="17473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If this property is set to 0, then clip filter will return that portion of the dataset that lies within the clip function.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smtClean="0"/>
              <a:t>If set to 1, the portions of the dataset that lie outside the clip function will be returned instead</a:t>
            </a:r>
          </a:p>
        </p:txBody>
      </p:sp>
      <p:sp>
        <p:nvSpPr>
          <p:cNvPr id="5" name="Oval 4"/>
          <p:cNvSpPr/>
          <p:nvPr/>
        </p:nvSpPr>
        <p:spPr>
          <a:xfrm>
            <a:off x="1724395" y="5875417"/>
            <a:ext cx="798990" cy="254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351"/>
            <a:ext cx="8229600" cy="1143000"/>
          </a:xfrm>
        </p:spPr>
        <p:txBody>
          <a:bodyPr/>
          <a:lstStyle/>
          <a:p>
            <a:r>
              <a:rPr lang="en-US" dirty="0" smtClean="0"/>
              <a:t>Slice </a:t>
            </a:r>
            <a:r>
              <a:rPr lang="en-US" dirty="0" err="1" smtClean="0"/>
              <a:t>Isosurface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66019"/>
            <a:ext cx="32440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Click the eye icon next to Clip1 in the pipeline browser </a:t>
            </a:r>
            <a:r>
              <a:rPr lang="en-US" sz="2800" i="1" dirty="0" smtClean="0"/>
              <a:t>(hide the clip plot)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Select </a:t>
            </a:r>
            <a:r>
              <a:rPr lang="en-US" sz="2800" b="1" dirty="0" smtClean="0"/>
              <a:t>Contour 1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02" y="1350380"/>
            <a:ext cx="27717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</a:t>
            </a:r>
            <a:r>
              <a:rPr lang="en-US" dirty="0" err="1" smtClean="0"/>
              <a:t>Isosurface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116" y="1094966"/>
            <a:ext cx="6067425" cy="5591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987" y="1166019"/>
            <a:ext cx="2430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Select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Filters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Common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</a:rPr>
              <a:t>Slice</a:t>
            </a:r>
          </a:p>
        </p:txBody>
      </p:sp>
      <p:sp>
        <p:nvSpPr>
          <p:cNvPr id="7" name="Oval 6"/>
          <p:cNvSpPr/>
          <p:nvPr/>
        </p:nvSpPr>
        <p:spPr>
          <a:xfrm>
            <a:off x="4502429" y="1287009"/>
            <a:ext cx="798990" cy="375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24251" y="2665666"/>
            <a:ext cx="1236618" cy="375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44788" y="3366707"/>
            <a:ext cx="1236618" cy="375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54" y="573442"/>
            <a:ext cx="7635714" cy="618246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01754" y="2112632"/>
            <a:ext cx="798990" cy="375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8520" y="2112632"/>
            <a:ext cx="14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Rotated View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4154" y="5842732"/>
            <a:ext cx="338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Drag arrow point around to point out of screen toward you.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275252" y="3996178"/>
            <a:ext cx="439446" cy="375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41" y="428888"/>
            <a:ext cx="4077574" cy="3272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015" y="550863"/>
            <a:ext cx="4274875" cy="3272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228" y="3142282"/>
            <a:ext cx="3825398" cy="2980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08" y="134592"/>
            <a:ext cx="7355024" cy="595519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74737" y="3083093"/>
            <a:ext cx="798990" cy="375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22" y="458032"/>
            <a:ext cx="7904342" cy="6399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660" y="3311371"/>
            <a:ext cx="2667000" cy="3267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3" y="3494011"/>
            <a:ext cx="523875" cy="514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" y="4277905"/>
            <a:ext cx="26050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SLICE – Intersects the geometry with a plane. The effect is similar to clipping except that all that remains is the geometry where the plane is located.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Visualizing Patterns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Spotting Differences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Decision Making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Analysis of Data</a:t>
            </a:r>
          </a:p>
          <a:p>
            <a:r>
              <a:rPr lang="en-US" sz="3200" dirty="0" smtClean="0"/>
              <a:t>Explanation</a:t>
            </a:r>
          </a:p>
          <a:p>
            <a:r>
              <a:rPr lang="en-US" sz="1800" dirty="0"/>
              <a:t>	</a:t>
            </a:r>
            <a:r>
              <a:rPr lang="en-US" sz="1800" dirty="0" smtClean="0">
                <a:hlinkClick r:id="rId3" action="ppaction://hlinkfile"/>
              </a:rPr>
              <a:t>Visualizing Spatial Relationships</a:t>
            </a:r>
            <a:endParaRPr lang="en-US" sz="1800" dirty="0" smtClean="0"/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Storytelling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Insight leads to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384" y="919359"/>
            <a:ext cx="2628900" cy="1628775"/>
          </a:xfrm>
          <a:prstGeom prst="rect">
            <a:avLst/>
          </a:prstGeom>
        </p:spPr>
      </p:pic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326" y="3559903"/>
            <a:ext cx="2628900" cy="1657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00165" y="2774449"/>
            <a:ext cx="2339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http://datafl.ws/197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01443" y="2576872"/>
            <a:ext cx="27427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Watch the Growth of Walmart and Sam's Club</a:t>
            </a:r>
            <a:endParaRPr lang="en-US" sz="9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5326" y="5422302"/>
            <a:ext cx="2099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http://datafl.ws/198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715326" y="5217253"/>
            <a:ext cx="26289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Watch the Growth of Target Stores</a:t>
            </a:r>
            <a:endParaRPr lang="en-US" sz="9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7130" y="5606968"/>
            <a:ext cx="4819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Muehlenhaus</a:t>
            </a:r>
            <a:r>
              <a:rPr lang="en-US" sz="1200" dirty="0"/>
              <a:t>, I. (2012). </a:t>
            </a:r>
            <a:r>
              <a:rPr lang="en-US" sz="1200" b="1" dirty="0"/>
              <a:t>Chapter 8, Visualizing Spatial </a:t>
            </a:r>
            <a:r>
              <a:rPr lang="en-US" sz="1200" b="1" dirty="0" smtClean="0"/>
              <a:t>Relationships, </a:t>
            </a:r>
            <a:r>
              <a:rPr lang="en-US" sz="1200" dirty="0" smtClean="0"/>
              <a:t>Visualize </a:t>
            </a:r>
            <a:r>
              <a:rPr lang="en-US" sz="1200" dirty="0"/>
              <a:t>This: The </a:t>
            </a:r>
            <a:r>
              <a:rPr lang="en-US" sz="1200" dirty="0" smtClean="0"/>
              <a:t>Flowing Data </a:t>
            </a:r>
            <a:r>
              <a:rPr lang="en-US" sz="1200" dirty="0"/>
              <a:t>Guide to Design, Visualization, and </a:t>
            </a:r>
            <a:r>
              <a:rPr lang="en-US" sz="1200" dirty="0" smtClean="0"/>
              <a:t>Statistics, pp 271-326.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160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BROWSER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5060"/>
            <a:ext cx="2714625" cy="2924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3900" y="1121546"/>
            <a:ext cx="1898468" cy="8204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headsq.vti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04" y="2264546"/>
            <a:ext cx="1832079" cy="1316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4" y="3983697"/>
            <a:ext cx="2157040" cy="1796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862" y="3983697"/>
            <a:ext cx="1898468" cy="1744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9161" y="1975023"/>
            <a:ext cx="106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64502" y="57281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Clip1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64172" y="5695873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Slice1</a:t>
            </a:r>
            <a:endParaRPr lang="en-US" dirty="0"/>
          </a:p>
        </p:txBody>
      </p:sp>
      <p:cxnSp>
        <p:nvCxnSpPr>
          <p:cNvPr id="7" name="Elbow Connector 6"/>
          <p:cNvCxnSpPr>
            <a:stCxn id="9" idx="2"/>
            <a:endCxn id="10" idx="0"/>
          </p:cNvCxnSpPr>
          <p:nvPr/>
        </p:nvCxnSpPr>
        <p:spPr>
          <a:xfrm rot="5400000">
            <a:off x="5188242" y="3190195"/>
            <a:ext cx="402344" cy="1184660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9" idx="2"/>
            <a:endCxn id="11" idx="0"/>
          </p:cNvCxnSpPr>
          <p:nvPr/>
        </p:nvCxnSpPr>
        <p:spPr>
          <a:xfrm rot="16200000" flipH="1">
            <a:off x="6366748" y="3196349"/>
            <a:ext cx="402344" cy="117235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4" idx="2"/>
          </p:cNvCxnSpPr>
          <p:nvPr/>
        </p:nvCxnSpPr>
        <p:spPr>
          <a:xfrm flipH="1">
            <a:off x="5981743" y="1942011"/>
            <a:ext cx="1391" cy="402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2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BROWSER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42604" y="1155452"/>
            <a:ext cx="1898468" cy="8204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headsq.vti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93" y="2465063"/>
            <a:ext cx="1832079" cy="1316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238" y="4184214"/>
            <a:ext cx="1898468" cy="1744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0640" y="2333897"/>
            <a:ext cx="3268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Q: </a:t>
            </a:r>
            <a:r>
              <a:rPr lang="en-US" dirty="0" smtClean="0"/>
              <a:t>How do we combine (show) the Clip and Slice views at the same time?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197" y="4456589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114" y="4083135"/>
            <a:ext cx="2221082" cy="18549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81340" y="4500746"/>
            <a:ext cx="10134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ym typeface="Wingdings" panose="05000000000000000000" pitchFamily="2" charset="2"/>
              </a:rPr>
              <a:t></a:t>
            </a:r>
            <a:endParaRPr lang="en-US" sz="6600" dirty="0"/>
          </a:p>
        </p:txBody>
      </p:sp>
      <p:cxnSp>
        <p:nvCxnSpPr>
          <p:cNvPr id="13" name="Elbow Connector 12"/>
          <p:cNvCxnSpPr/>
          <p:nvPr/>
        </p:nvCxnSpPr>
        <p:spPr>
          <a:xfrm rot="16200000" flipH="1">
            <a:off x="3560428" y="3396866"/>
            <a:ext cx="402344" cy="117235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0800000" flipV="1">
            <a:off x="1545058" y="3983042"/>
            <a:ext cx="1630369" cy="40234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37" y="4184214"/>
            <a:ext cx="2157040" cy="179686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890447" y="2047119"/>
            <a:ext cx="1391" cy="402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5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17" y="201168"/>
            <a:ext cx="7180616" cy="581398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23543" y="1495954"/>
            <a:ext cx="1238435" cy="4724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325" y="878902"/>
            <a:ext cx="2971800" cy="54578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Many Options to Save Your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Save Your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save </a:t>
            </a:r>
            <a:r>
              <a:rPr lang="en-US" dirty="0"/>
              <a:t>the state of the visualization pipeline itself,</a:t>
            </a:r>
          </a:p>
          <a:p>
            <a:r>
              <a:rPr lang="en-US" dirty="0"/>
              <a:t>including all the pipeline modules, views, their layout, and their properties.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is referred to as the application state or,</a:t>
            </a:r>
          </a:p>
          <a:p>
            <a:r>
              <a:rPr lang="en-US" dirty="0"/>
              <a:t>just, state.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 err="1"/>
              <a:t>paraview</a:t>
            </a:r>
            <a:r>
              <a:rPr lang="en-US" dirty="0"/>
              <a:t>, you can save the state using the File Save State. . . menu option.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Conversely</a:t>
            </a:r>
            <a:r>
              <a:rPr lang="en-US" dirty="0"/>
              <a:t>, to load a saved state</a:t>
            </a:r>
          </a:p>
          <a:p>
            <a:r>
              <a:rPr lang="en-US" dirty="0"/>
              <a:t>file, you can use File Load State. . . 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984" y="878902"/>
            <a:ext cx="2971800" cy="54578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0182" y="893616"/>
            <a:ext cx="2102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Save State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339988" y="1951630"/>
            <a:ext cx="996287" cy="5459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Save Your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You can save the dataset produced by any pipeline module in </a:t>
            </a:r>
            <a:r>
              <a:rPr lang="en-US" dirty="0" err="1"/>
              <a:t>ParaView</a:t>
            </a:r>
            <a:r>
              <a:rPr lang="en-US" dirty="0"/>
              <a:t>, including sources, readers, and filters.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save </a:t>
            </a:r>
            <a:r>
              <a:rPr lang="en-US" dirty="0" smtClean="0"/>
              <a:t>the dataset </a:t>
            </a:r>
            <a:r>
              <a:rPr lang="en-US" dirty="0"/>
              <a:t>in </a:t>
            </a:r>
            <a:r>
              <a:rPr lang="en-US" dirty="0" err="1"/>
              <a:t>paraview</a:t>
            </a:r>
            <a:r>
              <a:rPr lang="en-US" dirty="0"/>
              <a:t>, begin by selecting the pipeline module in the Pipeline browser to make it the active source.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modules </a:t>
            </a:r>
            <a:r>
              <a:rPr lang="en-US" dirty="0"/>
              <a:t>with multiple output ports, select the output port producing the dataset of interest.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To save the dataset, use the</a:t>
            </a:r>
          </a:p>
          <a:p>
            <a:r>
              <a:rPr lang="en-US" dirty="0"/>
              <a:t>File Save Data menu or the button in the Main Controls toolbar. You can also use the keyboard shortcut Ctrl + S</a:t>
            </a:r>
          </a:p>
          <a:p>
            <a:r>
              <a:rPr lang="en-US" dirty="0"/>
              <a:t>(or + S ). </a:t>
            </a:r>
          </a:p>
          <a:p>
            <a:endParaRPr lang="en-US" dirty="0"/>
          </a:p>
          <a:p>
            <a:r>
              <a:rPr lang="en-US" dirty="0"/>
              <a:t>The Save File dialog </a:t>
            </a:r>
            <a:r>
              <a:rPr lang="en-US" dirty="0" smtClean="0"/>
              <a:t>will </a:t>
            </a:r>
            <a:r>
              <a:rPr lang="en-US" dirty="0"/>
              <a:t>allow you to select the filename and the file format. The available</a:t>
            </a:r>
          </a:p>
          <a:p>
            <a:r>
              <a:rPr lang="en-US" dirty="0"/>
              <a:t>list of file formats depends on the type of the dataset you are trying to save.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0182" y="948208"/>
            <a:ext cx="2017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Save </a:t>
            </a:r>
            <a:r>
              <a:rPr lang="en-US" sz="3600" dirty="0" smtClean="0"/>
              <a:t>Data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706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Save Your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save the render image from a view in </a:t>
            </a:r>
            <a:r>
              <a:rPr lang="en-US" dirty="0" err="1"/>
              <a:t>paraview</a:t>
            </a:r>
            <a:r>
              <a:rPr lang="en-US" dirty="0"/>
              <a:t>, use the File Save Screenshot menu option. This will pop up the Save</a:t>
            </a:r>
          </a:p>
          <a:p>
            <a:r>
              <a:rPr lang="en-US" dirty="0"/>
              <a:t>Screenshot Options dialog (Figure 8.3).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dialog allows you to select various image parameters, such as image</a:t>
            </a:r>
          </a:p>
          <a:p>
            <a:r>
              <a:rPr lang="en-US" dirty="0"/>
              <a:t>resolution and image quality (which depends on the file format chosen).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0182" y="948208"/>
            <a:ext cx="3229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Save </a:t>
            </a:r>
            <a:r>
              <a:rPr lang="en-US" sz="3600" dirty="0" smtClean="0"/>
              <a:t>Screenshot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364807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Save Your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dialog also provides an option to change </a:t>
            </a:r>
            <a:r>
              <a:rPr lang="en-US" dirty="0" smtClean="0"/>
              <a:t>the color </a:t>
            </a:r>
            <a:r>
              <a:rPr lang="en-US" dirty="0"/>
              <a:t>palette to use to save the image using Override Color Palette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By default, </a:t>
            </a:r>
            <a:r>
              <a:rPr lang="en-US" dirty="0" err="1"/>
              <a:t>paraview</a:t>
            </a:r>
            <a:r>
              <a:rPr lang="en-US" dirty="0"/>
              <a:t> will save rendered results from the active view. Optionally, you can save an image comprising of all</a:t>
            </a:r>
          </a:p>
          <a:p>
            <a:r>
              <a:rPr lang="en-US" dirty="0"/>
              <a:t>the views </a:t>
            </a:r>
            <a:r>
              <a:rPr lang="en-US" dirty="0" err="1"/>
              <a:t>layed</a:t>
            </a:r>
            <a:r>
              <a:rPr lang="en-US" dirty="0"/>
              <a:t> out exactly as on the screen by unchecking the Save only selected view button.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0182" y="948208"/>
            <a:ext cx="5885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Save </a:t>
            </a:r>
            <a:r>
              <a:rPr lang="en-US" sz="3600" dirty="0" smtClean="0"/>
              <a:t>Screenshot continued . . 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364807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358709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Delete all objects in the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Select an object in the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Click the Delete button (or right click, then Delete)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To select multiple objects press and hold the CTRL key while selecting objects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 preparation for the next section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73" y="1600200"/>
            <a:ext cx="5067131" cy="4106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5473" y="1069737"/>
            <a:ext cx="373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You should be here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Your Data Into VTK File Format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62777" y="2934856"/>
            <a:ext cx="7515073" cy="1375887"/>
          </a:xfrm>
        </p:spPr>
        <p:txBody>
          <a:bodyPr/>
          <a:lstStyle/>
          <a:p>
            <a:r>
              <a:rPr lang="en-US" dirty="0" smtClean="0"/>
              <a:t>Sample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100" y="967903"/>
            <a:ext cx="5569598" cy="547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Visualizing </a:t>
            </a:r>
            <a:r>
              <a:rPr lang="en-US" sz="2400" b="1" dirty="0"/>
              <a:t>Spatial Relationships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840" y="793750"/>
            <a:ext cx="6172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Explanation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189506"/>
            <a:ext cx="461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“Insight” Leads to . . </a:t>
            </a:r>
            <a:endParaRPr lang="en-US" sz="3600" i="1" dirty="0"/>
          </a:p>
        </p:txBody>
      </p:sp>
      <p:sp>
        <p:nvSpPr>
          <p:cNvPr id="9" name="Rectangle 8"/>
          <p:cNvSpPr/>
          <p:nvPr/>
        </p:nvSpPr>
        <p:spPr>
          <a:xfrm>
            <a:off x="910969" y="6176007"/>
            <a:ext cx="5461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Muehlenhaus</a:t>
            </a:r>
            <a:r>
              <a:rPr lang="en-US" sz="1200" dirty="0"/>
              <a:t>, I. (2012). </a:t>
            </a:r>
            <a:r>
              <a:rPr lang="en-US" sz="1200" b="1" dirty="0"/>
              <a:t>Chapter 8, Visualizing Spatial </a:t>
            </a:r>
            <a:r>
              <a:rPr lang="en-US" sz="1200" b="1" dirty="0" smtClean="0"/>
              <a:t>Relationships, </a:t>
            </a:r>
            <a:r>
              <a:rPr lang="en-US" sz="1200" dirty="0" smtClean="0"/>
              <a:t>Visualize </a:t>
            </a:r>
            <a:r>
              <a:rPr lang="en-US" sz="1200" dirty="0"/>
              <a:t>This: The </a:t>
            </a:r>
            <a:r>
              <a:rPr lang="en-US" sz="1200" dirty="0" smtClean="0"/>
              <a:t>Flowing Data </a:t>
            </a:r>
            <a:r>
              <a:rPr lang="en-US" sz="1200" dirty="0"/>
              <a:t>Guide to Design, Visualization, and </a:t>
            </a:r>
            <a:r>
              <a:rPr lang="en-US" sz="1200" dirty="0" smtClean="0"/>
              <a:t>Statistics, pp 271-326.</a:t>
            </a:r>
            <a:endParaRPr lang="en-US" sz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24662" y="3872582"/>
            <a:ext cx="7931036" cy="1666876"/>
            <a:chOff x="724662" y="3995127"/>
            <a:chExt cx="7931036" cy="16668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62" y="4004653"/>
              <a:ext cx="2628900" cy="16573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8848" y="3995127"/>
              <a:ext cx="2628900" cy="16668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7748" y="3995127"/>
              <a:ext cx="2647950" cy="164782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25768" y="1569179"/>
            <a:ext cx="7929930" cy="1638300"/>
            <a:chOff x="725768" y="1685504"/>
            <a:chExt cx="7929930" cy="16383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768" y="1695028"/>
              <a:ext cx="2628900" cy="16287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8848" y="1698130"/>
              <a:ext cx="2638425" cy="16256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6798" y="1685504"/>
              <a:ext cx="2628900" cy="16383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3546783" y="3212293"/>
            <a:ext cx="2099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http://datafl.ws/197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22161" y="5564968"/>
            <a:ext cx="2099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http://datafl.ws/198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556657"/>
            <a:ext cx="8229600" cy="45259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VTK (</a:t>
            </a:r>
            <a:r>
              <a:rPr lang="en-US" sz="2800" dirty="0" smtClean="0">
                <a:hlinkClick r:id="rId2"/>
              </a:rPr>
              <a:t>http://www.vtk.org/VTK/img/file-formats.pdf</a:t>
            </a:r>
            <a:r>
              <a:rPr lang="en-US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EnSight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Plot3D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Various polygonal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Users can write data readers to extend support to other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Conversion to the VTK format is straightforward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Data Formats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543937"/>
            <a:ext cx="43719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86788"/>
            <a:ext cx="4038600" cy="24384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ASCII or binary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Supports all VTK grid 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Easiest for data conversion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47800" y="992371"/>
            <a:ext cx="701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VTK simple legacy format (</a:t>
            </a:r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www.vtk.org/VTK/img/file-formats.pdf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01388"/>
            <a:ext cx="63531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220588"/>
            <a:ext cx="31908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 Simple Legacy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40242" y="1881963"/>
            <a:ext cx="3124200" cy="3048000"/>
          </a:xfrm>
        </p:spPr>
        <p:txBody>
          <a:bodyPr/>
          <a:lstStyle/>
          <a:p>
            <a:r>
              <a:rPr lang="en-US" dirty="0" smtClean="0"/>
              <a:t>The data</a:t>
            </a:r>
          </a:p>
          <a:p>
            <a:pPr lvl="1"/>
            <a:r>
              <a:rPr lang="en-US" dirty="0" smtClean="0"/>
              <a:t>Simulated temperature values</a:t>
            </a:r>
          </a:p>
          <a:p>
            <a:pPr lvl="1"/>
            <a:r>
              <a:rPr lang="en-US" dirty="0" smtClean="0"/>
              <a:t>Sample size:     100 x 100</a:t>
            </a:r>
          </a:p>
          <a:p>
            <a:pPr lvl="1"/>
            <a:r>
              <a:rPr lang="en-US" dirty="0" smtClean="0"/>
              <a:t>Rectilinear Grid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25350" r="60007" b="11752"/>
          <a:stretch/>
        </p:blipFill>
        <p:spPr bwMode="auto">
          <a:xfrm>
            <a:off x="3464442" y="1068868"/>
            <a:ext cx="5269292" cy="49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80758" y="1523994"/>
            <a:ext cx="48006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# vtk DataFile Version 2.0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Rectilinear grid of temperature values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ASCII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DATASET </a:t>
            </a:r>
            <a:r>
              <a:rPr lang="en-US" sz="1800" b="1" dirty="0" smtClean="0">
                <a:solidFill>
                  <a:srgbClr val="0070C0"/>
                </a:solidFill>
              </a:rPr>
              <a:t>RECTILINEAR_GRID</a:t>
            </a:r>
          </a:p>
          <a:p>
            <a:pPr marL="0" indent="0">
              <a:buNone/>
            </a:pPr>
            <a:endParaRPr lang="en-US" sz="1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46" y="966229"/>
            <a:ext cx="43719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14179"/>
            <a:ext cx="63531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023879"/>
            <a:ext cx="31908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</a:t>
            </a:r>
            <a:r>
              <a:rPr lang="en-US" dirty="0" smtClean="0"/>
              <a:t>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0" y="1263499"/>
            <a:ext cx="7848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# vtk DataFile Version 2.0</a:t>
            </a:r>
          </a:p>
          <a:p>
            <a:pPr marL="0" indent="0">
              <a:buNone/>
            </a:pPr>
            <a:r>
              <a:rPr lang="en-US" sz="1800" dirty="0"/>
              <a:t>Rectilinear grid of temperature values</a:t>
            </a:r>
          </a:p>
          <a:p>
            <a:pPr marL="0" indent="0">
              <a:buNone/>
            </a:pPr>
            <a:r>
              <a:rPr lang="en-US" sz="1800" dirty="0"/>
              <a:t>ASCII</a:t>
            </a:r>
          </a:p>
          <a:p>
            <a:pPr marL="0" indent="0">
              <a:buNone/>
            </a:pPr>
            <a:r>
              <a:rPr lang="en-US" sz="1800" dirty="0"/>
              <a:t>DATASET </a:t>
            </a:r>
            <a:r>
              <a:rPr lang="en-US" sz="1800" dirty="0" smtClean="0"/>
              <a:t>RECTILINEAR_GRID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DIMENSIONS 100 100 </a:t>
            </a:r>
            <a:r>
              <a:rPr lang="en-US" sz="1800" b="1" dirty="0" smtClean="0">
                <a:solidFill>
                  <a:srgbClr val="0070C0"/>
                </a:solidFill>
              </a:rPr>
              <a:t>1</a:t>
            </a:r>
          </a:p>
          <a:p>
            <a:pPr marL="0" indent="0">
              <a:buNone/>
            </a:pPr>
            <a:endParaRPr lang="en-US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X_COORDINATES 100 float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0 1 2 3 4 5 6 7 8 9 10  11  12  13  14  15  16  17  18  19  20  21  22  23  24  25  26  27  28  29  30  31  32  33  34  35  36  37  38  39  40  41  42  43  44  45  46  47  48  49  50  51  52  53  54  55  56  57  58  59  60  61  62  63  64  65  66  67  68  69  70  71  72  73  74  75  76  77  78  79  80  81  82  83  84  85  86  87  88  89  90  91  92  93  94  95  96  97  98  99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Y_COORDINATES </a:t>
            </a:r>
            <a:r>
              <a:rPr lang="en-US" sz="1800" b="1" dirty="0">
                <a:solidFill>
                  <a:srgbClr val="0070C0"/>
                </a:solidFill>
              </a:rPr>
              <a:t>100 float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0 1 2 3 4 5 6 7 8 9 10  11  12  13  14  15  16  17  18  19  20  21  22  23  24  25  26  27  28  29  30  31  32  33  34  35  36  37  38  39  40  41  42  43  44  45  46  47  48  49  50  51  52  53  54  55  56  57  58  59  60  61  62  63  64  65  66  67  68  69  70  71  72  73  74  75  76  77  78  79  80  81  82  83  84  85  86  87  88  89  90  91  92  93  94  95  96  97  98  99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Z_COORDINATES </a:t>
            </a:r>
            <a:r>
              <a:rPr lang="en-US" sz="1800" b="1" dirty="0">
                <a:solidFill>
                  <a:srgbClr val="0070C0"/>
                </a:solidFill>
              </a:rPr>
              <a:t>1 float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1263499"/>
            <a:ext cx="29251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* </a:t>
            </a:r>
            <a:r>
              <a:rPr lang="en-US" dirty="0" smtClean="0">
                <a:solidFill>
                  <a:prstClr val="black"/>
                </a:solidFill>
              </a:rPr>
              <a:t>Although this is a 2D grid, the z-coordinate must be included and represented in the DIMENSIONS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709" y="496056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0254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126354"/>
            <a:ext cx="8229600" cy="1143000"/>
          </a:xfrm>
        </p:spPr>
        <p:txBody>
          <a:bodyPr/>
          <a:lstStyle/>
          <a:p>
            <a:r>
              <a:rPr lang="en-US" dirty="0" err="1" smtClean="0"/>
              <a:t>vtk</a:t>
            </a:r>
            <a:r>
              <a:rPr lang="en-US" dirty="0" smtClean="0"/>
              <a:t>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0" y="1104016"/>
            <a:ext cx="7848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# vtk DataFile Version 2.0</a:t>
            </a:r>
          </a:p>
          <a:p>
            <a:pPr marL="0" indent="0">
              <a:buNone/>
            </a:pPr>
            <a:r>
              <a:rPr lang="en-US" sz="1800" dirty="0"/>
              <a:t>Rectilinear grid of temperature values</a:t>
            </a:r>
          </a:p>
          <a:p>
            <a:pPr marL="0" indent="0">
              <a:buNone/>
            </a:pPr>
            <a:r>
              <a:rPr lang="en-US" sz="1800" dirty="0"/>
              <a:t>ASCII</a:t>
            </a:r>
          </a:p>
          <a:p>
            <a:pPr marL="0" indent="0">
              <a:buNone/>
            </a:pPr>
            <a:r>
              <a:rPr lang="en-US" sz="1800" dirty="0"/>
              <a:t>DATASET </a:t>
            </a:r>
            <a:r>
              <a:rPr lang="en-US" sz="1800" dirty="0" smtClean="0"/>
              <a:t>RECTILINEAR_GRID</a:t>
            </a:r>
          </a:p>
          <a:p>
            <a:pPr marL="0" indent="0">
              <a:buNone/>
            </a:pPr>
            <a:r>
              <a:rPr lang="en-US" sz="1800" dirty="0"/>
              <a:t>DIMENSIONS 100 100 </a:t>
            </a:r>
            <a:r>
              <a:rPr lang="en-US" sz="1800" dirty="0" smtClean="0"/>
              <a:t>1</a:t>
            </a:r>
          </a:p>
          <a:p>
            <a:pPr marL="0" indent="0">
              <a:buNone/>
            </a:pPr>
            <a:r>
              <a:rPr lang="en-US" sz="1800" dirty="0" smtClean="0"/>
              <a:t>X_COORDINATES </a:t>
            </a:r>
            <a:r>
              <a:rPr lang="en-US" sz="1800" dirty="0"/>
              <a:t>100 float</a:t>
            </a:r>
          </a:p>
          <a:p>
            <a:pPr marL="0" indent="0">
              <a:buNone/>
            </a:pPr>
            <a:r>
              <a:rPr lang="en-US" sz="1800" dirty="0"/>
              <a:t>0 1 2 3 4 5 6 7 8 9 10  11  12  13  14  15  16  17  18  19  20  21  22  23  24  25  26  27  28  29  30  31  32  33  34  35  36  37  38  39  40  41  42  43  44  45  46  47  48  49  50  51  52  53  54  55  56  57  58  59  60  61  62  63  64  65  66  67  68  69  70  71  72  73  74  75  76  77  78  79  80  81  82  83  84  85  86  87  88  89  90  91  92  93  94  95  96  97  98  99</a:t>
            </a:r>
          </a:p>
          <a:p>
            <a:pPr marL="0" indent="0">
              <a:buNone/>
            </a:pPr>
            <a:r>
              <a:rPr lang="en-US" sz="1800" dirty="0" smtClean="0"/>
              <a:t>Y_COORDINATES </a:t>
            </a:r>
            <a:r>
              <a:rPr lang="en-US" sz="1800" dirty="0"/>
              <a:t>100 float</a:t>
            </a:r>
          </a:p>
          <a:p>
            <a:pPr marL="0" indent="0">
              <a:buNone/>
            </a:pPr>
            <a:r>
              <a:rPr lang="en-US" sz="1800" dirty="0"/>
              <a:t>0 1 2 3 4 5 6 7 8 9 10  11  12  13  14  15  16  17  18  19  20  21  22  23  24  25  26  27  28  29  30  31  32  33  34  35  36  37  38  39  40  41  42  43  44  45  46  47  48  49  50  51  52  53  54  55  56  57  58  59  60  61  62  63  64  65  66  67  68  69  70  71  72  73  74  75  76  77  78  79  80  81  82  83  84  85  86  87  88  89  90  91  92  93  94  95  96  97  98  99</a:t>
            </a:r>
          </a:p>
          <a:p>
            <a:pPr marL="0" indent="0">
              <a:buNone/>
            </a:pPr>
            <a:r>
              <a:rPr lang="en-US" sz="1800" dirty="0" smtClean="0"/>
              <a:t>Z_COORDINATES </a:t>
            </a:r>
            <a:r>
              <a:rPr lang="en-US" sz="1800" dirty="0"/>
              <a:t>1 float</a:t>
            </a:r>
          </a:p>
          <a:p>
            <a:pPr marL="0" indent="0">
              <a:buNone/>
            </a:pPr>
            <a:r>
              <a:rPr lang="en-US" sz="1800" dirty="0" smtClean="0"/>
              <a:t>0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POINT_DATA 10000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SCALARS temperature </a:t>
            </a:r>
            <a:r>
              <a:rPr lang="en-US" sz="1800" b="1" dirty="0" smtClean="0">
                <a:solidFill>
                  <a:srgbClr val="0070C0"/>
                </a:solidFill>
              </a:rPr>
              <a:t> float</a:t>
            </a:r>
            <a:endParaRPr lang="en-US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LOOKUP_TABLE default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4609216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x-dimension * y-dimension * z-dimension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57248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0109" y="453301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57200" y="126354"/>
            <a:ext cx="8229600" cy="1143000"/>
          </a:xfrm>
        </p:spPr>
        <p:txBody>
          <a:bodyPr/>
          <a:lstStyle/>
          <a:p>
            <a:r>
              <a:rPr lang="en-US" dirty="0" err="1" smtClean="0"/>
              <a:t>vtk</a:t>
            </a:r>
            <a:r>
              <a:rPr lang="en-US" dirty="0" smtClean="0"/>
              <a:t>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0" y="1100436"/>
            <a:ext cx="784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/>
              <a:t># vtk DataFile Version 2.0</a:t>
            </a:r>
          </a:p>
          <a:p>
            <a:pPr marL="0" indent="0">
              <a:buNone/>
            </a:pPr>
            <a:r>
              <a:rPr lang="en-US" sz="1200" dirty="0"/>
              <a:t>Rectilinear grid of temperature values</a:t>
            </a:r>
          </a:p>
          <a:p>
            <a:pPr marL="0" indent="0">
              <a:buNone/>
            </a:pPr>
            <a:r>
              <a:rPr lang="en-US" sz="1200" dirty="0"/>
              <a:t>ASCII</a:t>
            </a:r>
          </a:p>
          <a:p>
            <a:pPr marL="0" indent="0">
              <a:buNone/>
            </a:pPr>
            <a:r>
              <a:rPr lang="en-US" sz="1200" dirty="0"/>
              <a:t>DATASET </a:t>
            </a:r>
            <a:r>
              <a:rPr lang="en-US" sz="1200" dirty="0" smtClean="0"/>
              <a:t>RECTILINEAR_GRID</a:t>
            </a:r>
          </a:p>
          <a:p>
            <a:pPr marL="0" indent="0">
              <a:buNone/>
            </a:pPr>
            <a:r>
              <a:rPr lang="en-US" sz="1200" dirty="0"/>
              <a:t>DIMENSIONS 100 100 </a:t>
            </a:r>
            <a:r>
              <a:rPr lang="en-US" sz="1200" dirty="0" smtClean="0"/>
              <a:t>1</a:t>
            </a:r>
          </a:p>
          <a:p>
            <a:pPr marL="0" indent="0">
              <a:buNone/>
            </a:pPr>
            <a:r>
              <a:rPr lang="en-US" sz="1200" dirty="0" smtClean="0"/>
              <a:t>X_COORDINATES </a:t>
            </a:r>
            <a:r>
              <a:rPr lang="en-US" sz="1200" dirty="0"/>
              <a:t>100 float</a:t>
            </a:r>
          </a:p>
          <a:p>
            <a:pPr marL="0" indent="0">
              <a:buNone/>
            </a:pPr>
            <a:r>
              <a:rPr lang="en-US" sz="1200" dirty="0"/>
              <a:t>0 1 2 3 4 5 6 7 8 9 10  11  12  13  14  15  16  17  18  19  20  21  22  23  24  25  26  27  28  29  30  31  32  33  34  35  36  37  38  39  40  41  42  43  44  45  46  47  48  49  50  51  52  53  54  55  56  57  58  59  60  61  62  63  64  65  66  67  68  69  70  71  72  73  74  75  76  77  78  79  80  81  82  83  84  85  86  87  88  89  90  91  92  93  94  95  96  97  98  99</a:t>
            </a:r>
          </a:p>
          <a:p>
            <a:pPr marL="0" indent="0">
              <a:buNone/>
            </a:pPr>
            <a:r>
              <a:rPr lang="en-US" sz="1200" dirty="0" smtClean="0"/>
              <a:t>Y_COORDINATES </a:t>
            </a:r>
            <a:r>
              <a:rPr lang="en-US" sz="1200" dirty="0"/>
              <a:t>100 float</a:t>
            </a:r>
          </a:p>
          <a:p>
            <a:pPr marL="0" indent="0">
              <a:buNone/>
            </a:pPr>
            <a:r>
              <a:rPr lang="en-US" sz="1200" dirty="0"/>
              <a:t>0 1 2 3 4 5 6 7 8 9 10  11  12  13  14  15  16  17  18  19  20  21  22  23  24  25  26  27  28  29  30  31  32  33  34  35  36  37  38  39  40  41  42  43  44  45  46  47  48  49  50  51  52  53  54  55  56  57  58  59  60  61  62  63  64  65  66  67  68  69  70  71  72  73  74  75  76  77  78  79  80  81  82  83  84  85  86  87  88  89  90  91  92  93  94  95  96  97  98  99</a:t>
            </a:r>
          </a:p>
          <a:p>
            <a:pPr marL="0" indent="0">
              <a:buNone/>
            </a:pPr>
            <a:r>
              <a:rPr lang="en-US" sz="1200" dirty="0" smtClean="0"/>
              <a:t>Z_COORDINATES </a:t>
            </a:r>
            <a:r>
              <a:rPr lang="en-US" sz="1200" dirty="0"/>
              <a:t>1 float</a:t>
            </a:r>
          </a:p>
          <a:p>
            <a:pPr marL="0" indent="0">
              <a:buNone/>
            </a:pPr>
            <a:r>
              <a:rPr lang="en-US" sz="1200" dirty="0" smtClean="0"/>
              <a:t>0</a:t>
            </a:r>
          </a:p>
          <a:p>
            <a:pPr marL="0" indent="0">
              <a:buNone/>
            </a:pPr>
            <a:r>
              <a:rPr lang="en-US" sz="1200" dirty="0"/>
              <a:t>POINT_DATA 10000</a:t>
            </a:r>
          </a:p>
          <a:p>
            <a:pPr marL="0" indent="0">
              <a:buNone/>
            </a:pPr>
            <a:r>
              <a:rPr lang="en-US" sz="1200" dirty="0"/>
              <a:t>SCALARS temperature </a:t>
            </a:r>
            <a:r>
              <a:rPr lang="en-US" sz="1200" dirty="0" smtClean="0"/>
              <a:t> float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LOOKUP_TABLE </a:t>
            </a:r>
            <a:r>
              <a:rPr lang="en-US" sz="1200" dirty="0" smtClean="0"/>
              <a:t>default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70C0"/>
                </a:solidFill>
              </a:rPr>
              <a:t>20.18 20.36 20.54 20.73 20.93 21.13 21.35 21.58 21.82 22.09 22.38 22.70 23.06 23.46 23.92 24.44 25.05 25.77 26.63 27.68 28.99 30.68 32.90 35.99 40.50 47.61 60.00 84.65 142.03 300.00 300.00 300.00 300.00 300.00 300.00 300.00 300.00 </a:t>
            </a:r>
            <a:r>
              <a:rPr lang="en-US" sz="1200" b="1" dirty="0" smtClean="0">
                <a:solidFill>
                  <a:srgbClr val="0070C0"/>
                </a:solidFill>
              </a:rPr>
              <a:t>289.04 </a:t>
            </a:r>
            <a:r>
              <a:rPr lang="en-US" sz="1200" b="1" dirty="0">
                <a:solidFill>
                  <a:srgbClr val="0070C0"/>
                </a:solidFill>
              </a:rPr>
              <a:t>288.50 </a:t>
            </a:r>
            <a:r>
              <a:rPr lang="en-US" sz="1200" b="1" dirty="0" smtClean="0">
                <a:solidFill>
                  <a:srgbClr val="0070C0"/>
                </a:solidFill>
              </a:rPr>
              <a:t>287.82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70C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</a:t>
            </a:r>
            <a:r>
              <a:rPr lang="en-US" dirty="0" smtClean="0"/>
              <a:t>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Data Files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Header.txt</a:t>
            </a:r>
          </a:p>
          <a:p>
            <a:r>
              <a:rPr lang="en-US" sz="2800" dirty="0" smtClean="0"/>
              <a:t>xCoordinates.txt</a:t>
            </a:r>
          </a:p>
          <a:p>
            <a:r>
              <a:rPr lang="en-US" sz="2800" dirty="0" smtClean="0"/>
              <a:t>yCoordinates.txt</a:t>
            </a:r>
          </a:p>
          <a:p>
            <a:r>
              <a:rPr lang="en-US" sz="2800" dirty="0" smtClean="0"/>
              <a:t>zCoordinates.txt</a:t>
            </a:r>
          </a:p>
          <a:p>
            <a:r>
              <a:rPr lang="en-US" sz="2800" dirty="0" smtClean="0"/>
              <a:t>lookUpTable.txt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/>
              <a:t>Task:</a:t>
            </a:r>
          </a:p>
          <a:p>
            <a:endParaRPr lang="en-US" dirty="0"/>
          </a:p>
          <a:p>
            <a:r>
              <a:rPr lang="en-US" sz="2800" dirty="0" smtClean="0"/>
              <a:t>Combine these files into one file and save 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SampleData.vkt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Sample Data File</a:t>
            </a:r>
            <a:endParaRPr lang="en-US" dirty="0">
              <a:solidFill>
                <a:srgbClr val="D19B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707" y="1574819"/>
            <a:ext cx="27618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Open data file (the file that you just created and saved</a:t>
            </a:r>
            <a:endParaRPr lang="en-US" sz="2800" dirty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Click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Apply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1424"/>
            <a:ext cx="6172200" cy="68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0086"/>
            <a:ext cx="725487" cy="23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84394" y="1292131"/>
            <a:ext cx="146158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72250" y="1535113"/>
            <a:ext cx="4040188" cy="639762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Add Contour Plot</a:t>
            </a:r>
            <a:endParaRPr lang="en-US" sz="2400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72250" y="2174875"/>
            <a:ext cx="4040188" cy="3951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Filters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Common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Contour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400" u="sng" dirty="0" smtClean="0"/>
              <a:t>Set the range of values</a:t>
            </a:r>
            <a:endParaRPr lang="en-US" sz="2400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51375" y="2174875"/>
            <a:ext cx="4041775" cy="3951288"/>
          </a:xfrm>
        </p:spPr>
        <p:txBody>
          <a:bodyPr/>
          <a:lstStyle/>
          <a:p>
            <a:r>
              <a:rPr lang="en-US" sz="2800" dirty="0" smtClean="0"/>
              <a:t>From 20.01</a:t>
            </a:r>
          </a:p>
          <a:p>
            <a:r>
              <a:rPr lang="en-US" sz="2800" dirty="0" smtClean="0"/>
              <a:t>To: 300</a:t>
            </a:r>
          </a:p>
          <a:p>
            <a:r>
              <a:rPr lang="en-US" sz="2800" dirty="0" smtClean="0"/>
              <a:t>Step 10</a:t>
            </a:r>
            <a:endParaRPr lang="en-US" sz="2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Exercise: Visualize Sample data</a:t>
            </a:r>
            <a:endParaRPr lang="en-US" dirty="0">
              <a:solidFill>
                <a:srgbClr val="D19B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92" y="4145195"/>
            <a:ext cx="3195112" cy="186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81" y="99722"/>
            <a:ext cx="6377940" cy="1295400"/>
          </a:xfrm>
        </p:spPr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85660" y="678534"/>
            <a:ext cx="3683659" cy="82391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Academic Preparation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259644" y="1462807"/>
            <a:ext cx="4092555" cy="1337741"/>
          </a:xfrm>
        </p:spPr>
        <p:txBody>
          <a:bodyPr>
            <a:noAutofit/>
          </a:bodyPr>
          <a:lstStyle/>
          <a:p>
            <a:pPr lvl="1"/>
            <a:r>
              <a:rPr lang="en-US" sz="1800" dirty="0" smtClean="0"/>
              <a:t>Computer Science (PhD, MS)</a:t>
            </a:r>
          </a:p>
          <a:p>
            <a:pPr lvl="1"/>
            <a:r>
              <a:rPr lang="en-US" sz="1800" dirty="0" smtClean="0"/>
              <a:t>Biomedical Engineering (MSMBE)</a:t>
            </a:r>
          </a:p>
          <a:p>
            <a:endParaRPr lang="en-US" sz="1800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38178" y="3569292"/>
            <a:ext cx="3680621" cy="525033"/>
          </a:xfrm>
        </p:spPr>
        <p:txBody>
          <a:bodyPr>
            <a:normAutofit/>
          </a:bodyPr>
          <a:lstStyle/>
          <a:p>
            <a:r>
              <a:rPr lang="en-US" sz="2600" dirty="0"/>
              <a:t>This Is Now</a:t>
            </a:r>
            <a:endParaRPr lang="en-US" sz="2600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543163" y="4080920"/>
            <a:ext cx="3907541" cy="2627887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smtClean="0"/>
              <a:t>Assistant Professor</a:t>
            </a:r>
          </a:p>
          <a:p>
            <a:r>
              <a:rPr lang="en-US" sz="1800" dirty="0" smtClean="0"/>
              <a:t>Purdue </a:t>
            </a:r>
            <a:r>
              <a:rPr lang="en-US" sz="1800" dirty="0" smtClean="0"/>
              <a:t>University/Polytechnic Institute</a:t>
            </a:r>
            <a:endParaRPr lang="en-US" sz="1800" dirty="0" smtClean="0"/>
          </a:p>
          <a:p>
            <a:r>
              <a:rPr lang="en-US" sz="1800" dirty="0" smtClean="0"/>
              <a:t>Computer Graphics </a:t>
            </a:r>
            <a:r>
              <a:rPr lang="en-US" sz="1800" dirty="0" smtClean="0"/>
              <a:t>Technology</a:t>
            </a:r>
          </a:p>
          <a:p>
            <a:endParaRPr lang="en-US" sz="1800" dirty="0" smtClean="0"/>
          </a:p>
          <a:p>
            <a:r>
              <a:rPr lang="en-US" sz="1800" b="1" dirty="0" smtClean="0"/>
              <a:t>Teaching: </a:t>
            </a:r>
            <a:r>
              <a:rPr lang="en-US" sz="1800" dirty="0" smtClean="0"/>
              <a:t>Curriculum Development for new undergraduate major in Data Vis</a:t>
            </a:r>
          </a:p>
          <a:p>
            <a:endParaRPr lang="en-US" sz="1800" dirty="0" smtClean="0"/>
          </a:p>
          <a:p>
            <a:r>
              <a:rPr lang="en-US" sz="1800" b="1" dirty="0" smtClean="0"/>
              <a:t>Research</a:t>
            </a:r>
            <a:r>
              <a:rPr lang="en-US" sz="1800" dirty="0" smtClean="0"/>
              <a:t>: </a:t>
            </a:r>
            <a:r>
              <a:rPr lang="en-US" sz="1800" dirty="0" smtClean="0"/>
              <a:t>Data </a:t>
            </a:r>
            <a:r>
              <a:rPr lang="en-US" sz="1800" dirty="0" smtClean="0"/>
              <a:t>Visualization, Big Data Analytics, Integration and Visualization of Heterogeneous Data</a:t>
            </a: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534" y="4556889"/>
            <a:ext cx="1207092" cy="1441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497698" y="170108"/>
            <a:ext cx="3918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Baskerville Old Face" panose="02020602080505020303" pitchFamily="18" charset="0"/>
              </a:rPr>
              <a:t>Vetria L. Byrd, PhD</a:t>
            </a:r>
            <a:endParaRPr lang="en-US" sz="3600" dirty="0">
              <a:latin typeface="Baskerville Old Face" panose="020206020805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66" y="2478448"/>
            <a:ext cx="3786033" cy="7524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52956" y="777241"/>
            <a:ext cx="4687675" cy="1851731"/>
            <a:chOff x="629392" y="3492149"/>
            <a:chExt cx="4687675" cy="2096871"/>
          </a:xfrm>
        </p:grpSpPr>
        <p:sp>
          <p:nvSpPr>
            <p:cNvPr id="10" name="Text Placeholder 13"/>
            <p:cNvSpPr txBox="1">
              <a:spLocks/>
            </p:cNvSpPr>
            <p:nvPr/>
          </p:nvSpPr>
          <p:spPr>
            <a:xfrm>
              <a:off x="629392" y="3492149"/>
              <a:ext cx="3683659" cy="8239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Tx/>
                <a:buNone/>
                <a:defRPr sz="2800" b="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18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00" dirty="0"/>
                <a:t>That Was Then</a:t>
              </a:r>
              <a:endParaRPr lang="en-US" sz="2600" dirty="0"/>
            </a:p>
          </p:txBody>
        </p:sp>
        <p:sp>
          <p:nvSpPr>
            <p:cNvPr id="11" name="Content Placeholder 14"/>
            <p:cNvSpPr txBox="1">
              <a:spLocks/>
            </p:cNvSpPr>
            <p:nvPr/>
          </p:nvSpPr>
          <p:spPr>
            <a:xfrm>
              <a:off x="680519" y="4251279"/>
              <a:ext cx="4636548" cy="13377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–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 smtClean="0"/>
                <a:t>Visualization Initiatives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 smtClean="0"/>
                <a:t>Research Experience for Undergraduates in Collaborative </a:t>
              </a:r>
              <a:r>
                <a:rPr lang="en-US" sz="1800" dirty="0"/>
                <a:t> </a:t>
              </a:r>
              <a:r>
                <a:rPr lang="en-US" sz="1800" dirty="0" smtClean="0"/>
                <a:t>     </a:t>
              </a:r>
              <a:r>
                <a:rPr lang="en-US" sz="1800" dirty="0" smtClean="0"/>
                <a:t>Data </a:t>
              </a:r>
              <a:r>
                <a:rPr lang="en-US" sz="1800" dirty="0" smtClean="0"/>
                <a:t>Visualization Applications (2014/2015</a:t>
              </a:r>
              <a:r>
                <a:rPr lang="en-US" sz="1800" dirty="0" smtClean="0"/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 err="1" smtClean="0"/>
                <a:t>BPViz</a:t>
              </a:r>
              <a:r>
                <a:rPr lang="en-US" sz="1800" dirty="0" smtClean="0"/>
                <a:t> 2014, 2016</a:t>
              </a:r>
              <a:endParaRPr lang="en-US" sz="1800" dirty="0" smtClean="0"/>
            </a:p>
            <a:p>
              <a:endParaRPr lang="en-US" sz="1800" dirty="0" smtClean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9446" y="4159707"/>
              <a:ext cx="1194319" cy="31270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4974103" y="6010703"/>
            <a:ext cx="1938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Agent </a:t>
            </a:r>
            <a:r>
              <a:rPr lang="en-US" i="1" dirty="0"/>
              <a:t>for “Insight”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8178" y="3532472"/>
            <a:ext cx="8339151" cy="9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anual Input 6"/>
          <p:cNvSpPr/>
          <p:nvPr/>
        </p:nvSpPr>
        <p:spPr>
          <a:xfrm>
            <a:off x="7010400" y="2971800"/>
            <a:ext cx="1981200" cy="1371600"/>
          </a:xfrm>
          <a:prstGeom prst="flowChartManualInp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anyone think of another reason why “insight” is important?</a:t>
            </a:r>
            <a:endParaRPr lang="en-US" dirty="0"/>
          </a:p>
        </p:txBody>
      </p:sp>
      <p:pic>
        <p:nvPicPr>
          <p:cNvPr id="3" name="Picture 3" descr="C:\Program Files (x86)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804" y="3657600"/>
            <a:ext cx="1565453" cy="11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3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/>
        </p:blipFill>
        <p:spPr bwMode="auto">
          <a:xfrm>
            <a:off x="100753" y="146304"/>
            <a:ext cx="8775700" cy="631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312" y="1701209"/>
            <a:ext cx="229514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What should the pipeline browser look like?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413897" y="1524000"/>
            <a:ext cx="3810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3297" y="2209800"/>
            <a:ext cx="143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Split Window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880497" y="1905000"/>
            <a:ext cx="489257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" y="142875"/>
            <a:ext cx="8472488" cy="6648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6597" y="973371"/>
            <a:ext cx="3755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You should be here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in </a:t>
            </a:r>
            <a:r>
              <a:rPr lang="en-US" dirty="0" err="1" smtClean="0"/>
              <a:t>ParaView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Filters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Alphabetical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358709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Delete all objects in the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Select an object in the Pipeline Browser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Click the Delete button (or right click, then Delete)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To select multiple objects press and hold the CTRL key while selecting objects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 preparation for the next section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73" y="1600200"/>
            <a:ext cx="5067131" cy="4106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5473" y="1069737"/>
            <a:ext cx="373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You should be here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Training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0696" y="3386131"/>
            <a:ext cx="734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sz="2400" b="1" dirty="0" smtClean="0">
                <a:solidFill>
                  <a:srgbClr val="FF0000"/>
                </a:solidFill>
                <a:hlinkClick r:id="rId2"/>
              </a:rPr>
              <a:t>www.paraview.org/Wiki/The_ParaView_Tutorial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0696" y="2939611"/>
            <a:ext cx="619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 </a:t>
            </a:r>
            <a:r>
              <a:rPr lang="en-US" dirty="0" smtClean="0"/>
              <a:t>your preferred archive format from </a:t>
            </a:r>
            <a:r>
              <a:rPr lang="en-US" dirty="0" err="1" smtClean="0"/>
              <a:t>ParaView</a:t>
            </a:r>
            <a:r>
              <a:rPr lang="en-US" dirty="0" smtClean="0"/>
              <a:t> website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85" y="4041321"/>
            <a:ext cx="2969253" cy="7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short introduction to </a:t>
            </a:r>
            <a:r>
              <a:rPr lang="en-US" dirty="0" err="1" smtClean="0"/>
              <a:t>ParaView’s</a:t>
            </a:r>
            <a:r>
              <a:rPr lang="en-US" dirty="0" smtClean="0"/>
              <a:t> Python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Rich scripting support through Python.</a:t>
            </a:r>
          </a:p>
          <a:p>
            <a:r>
              <a:rPr lang="en-US" sz="2800" dirty="0" smtClean="0"/>
              <a:t>Available 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2800" dirty="0" smtClean="0"/>
              <a:t>As part of the </a:t>
            </a:r>
            <a:r>
              <a:rPr lang="en-US" sz="2800" dirty="0" err="1" smtClean="0"/>
              <a:t>ParaView</a:t>
            </a:r>
            <a:r>
              <a:rPr lang="en-US" sz="2800" dirty="0" smtClean="0"/>
              <a:t> Client (</a:t>
            </a:r>
            <a:r>
              <a:rPr lang="en-US" sz="2800" dirty="0" err="1" smtClean="0"/>
              <a:t>ParaView</a:t>
            </a:r>
            <a:r>
              <a:rPr lang="en-US" sz="2800" dirty="0" smtClean="0"/>
              <a:t>)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2800" dirty="0" smtClean="0"/>
              <a:t>An MPI-enabled batch application (</a:t>
            </a:r>
            <a:r>
              <a:rPr lang="en-US" sz="2800" dirty="0" err="1" smtClean="0"/>
              <a:t>pvbatch</a:t>
            </a:r>
            <a:r>
              <a:rPr lang="en-US" sz="2800" dirty="0" smtClean="0"/>
              <a:t>)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2800" dirty="0" smtClean="0"/>
              <a:t>The </a:t>
            </a:r>
            <a:r>
              <a:rPr lang="en-US" sz="2800" dirty="0" err="1" smtClean="0"/>
              <a:t>ParaView</a:t>
            </a:r>
            <a:r>
              <a:rPr lang="en-US" sz="2800" dirty="0" smtClean="0"/>
              <a:t> python client (</a:t>
            </a:r>
            <a:r>
              <a:rPr lang="en-US" sz="2800" dirty="0" err="1" smtClean="0"/>
              <a:t>pvpython</a:t>
            </a:r>
            <a:r>
              <a:rPr lang="en-US" sz="2800" dirty="0" smtClean="0"/>
              <a:t>) or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en-US" sz="2800" dirty="0" smtClean="0"/>
              <a:t>Any other Python-enabled application</a:t>
            </a:r>
          </a:p>
          <a:p>
            <a:r>
              <a:rPr lang="en-US" sz="2800" dirty="0" smtClean="0"/>
              <a:t>Using Python, users and developers can gain access to the </a:t>
            </a:r>
            <a:r>
              <a:rPr lang="en-US" sz="2800" dirty="0" err="1" smtClean="0"/>
              <a:t>ParaView</a:t>
            </a:r>
            <a:r>
              <a:rPr lang="en-US" sz="2800" dirty="0" smtClean="0"/>
              <a:t> engine called </a:t>
            </a:r>
            <a:r>
              <a:rPr lang="en-US" sz="2800" b="1" dirty="0" smtClean="0"/>
              <a:t>Server Manager</a:t>
            </a:r>
            <a:endParaRPr lang="en-US" sz="2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Library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Designed to make it easy to build distributed client-server applications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Server manager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367131" y="1608139"/>
            <a:ext cx="3674518" cy="16562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Open Python Shell: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Tools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Python Shell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Python Shell – using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paraview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client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36" y="2502811"/>
            <a:ext cx="6345936" cy="31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430" y="861186"/>
            <a:ext cx="5515570" cy="5887085"/>
          </a:xfrm>
          <a:prstGeom prst="rect">
            <a:avLst/>
          </a:prstGeom>
        </p:spPr>
      </p:pic>
      <p:sp>
        <p:nvSpPr>
          <p:cNvPr id="12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u="sng" dirty="0" smtClean="0"/>
              <a:t>Create a Cone Object: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&gt;&gt;&gt; cone = Cone()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7130" y="1571625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Visualizing Patterns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Spotting Differences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Decision Making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Analysis of Data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Explanation</a:t>
            </a:r>
          </a:p>
          <a:p>
            <a:r>
              <a:rPr lang="en-US" sz="3200" dirty="0" smtClean="0"/>
              <a:t>Storytelling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Insight leads to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4" y="1571625"/>
            <a:ext cx="4292019" cy="29001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24324" y="4455735"/>
            <a:ext cx="4419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R.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Kosara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J.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Mackinlay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"Storytelling: The Next Step for Visualization," in 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Computer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vol. 46, no. 5, pp. 44-50, May 2013.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27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u="sng" dirty="0" smtClean="0"/>
              <a:t>Create a Cone Object: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&gt;&gt;&gt; cone = Cone()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227" y="976314"/>
            <a:ext cx="5279202" cy="563479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662563" y="2009035"/>
            <a:ext cx="743167" cy="219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17197" y="3265657"/>
            <a:ext cx="1450303" cy="360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&gt;&gt;&gt; help(cone)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62563" y="2009035"/>
            <a:ext cx="743167" cy="219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17197" y="3265657"/>
            <a:ext cx="1450303" cy="360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63" y="1098550"/>
            <a:ext cx="5276088" cy="48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016150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&gt;&gt;&gt; help(cone)</a:t>
            </a:r>
          </a:p>
          <a:p>
            <a:endParaRPr lang="en-US" sz="1800" dirty="0">
              <a:solidFill>
                <a:srgbClr val="0070C0"/>
              </a:solidFill>
            </a:endParaRPr>
          </a:p>
          <a:p>
            <a:r>
              <a:rPr lang="en-US" sz="1800" dirty="0" smtClean="0">
                <a:solidFill>
                  <a:srgbClr val="0070C0"/>
                </a:solidFill>
              </a:rPr>
              <a:t>This gives you the full list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of properties.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448" y="880214"/>
            <a:ext cx="5559552" cy="597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endParaRPr lang="en-US" sz="1800" dirty="0" smtClean="0"/>
          </a:p>
          <a:p>
            <a:r>
              <a:rPr lang="en-US" sz="1800" dirty="0" smtClean="0"/>
              <a:t>Check what the resolution property is set to:</a:t>
            </a:r>
          </a:p>
          <a:p>
            <a:endParaRPr lang="en-US" sz="1800" dirty="0">
              <a:solidFill>
                <a:srgbClr val="0070C0"/>
              </a:solidFill>
            </a:endParaRPr>
          </a:p>
          <a:p>
            <a:r>
              <a:rPr lang="en-US" sz="1800" dirty="0" smtClean="0">
                <a:solidFill>
                  <a:srgbClr val="0070C0"/>
                </a:solidFill>
              </a:rPr>
              <a:t>&gt;&gt;&gt; </a:t>
            </a:r>
            <a:r>
              <a:rPr lang="en-US" sz="1800" dirty="0" err="1" smtClean="0">
                <a:solidFill>
                  <a:srgbClr val="0070C0"/>
                </a:solidFill>
              </a:rPr>
              <a:t>cone.Resolution</a:t>
            </a:r>
            <a:endParaRPr lang="en-US" sz="1800" dirty="0" smtClean="0">
              <a:solidFill>
                <a:srgbClr val="0070C0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&gt;&gt;&gt; </a:t>
            </a:r>
            <a:r>
              <a:rPr lang="en-US" dirty="0" err="1"/>
              <a:t>cone.Resolution</a:t>
            </a:r>
            <a:endParaRPr lang="en-US" dirty="0"/>
          </a:p>
          <a:p>
            <a:r>
              <a:rPr lang="en-US" dirty="0"/>
              <a:t>6</a:t>
            </a:r>
          </a:p>
          <a:p>
            <a:r>
              <a:rPr lang="en-US" dirty="0"/>
              <a:t>&gt;&gt;&gt;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You can increase the resolution: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&gt;&gt;&gt; </a:t>
            </a:r>
            <a:r>
              <a:rPr lang="en-US" sz="1800" dirty="0" err="1" smtClean="0">
                <a:solidFill>
                  <a:srgbClr val="0070C0"/>
                </a:solidFill>
              </a:rPr>
              <a:t>cone.Resolution</a:t>
            </a:r>
            <a:r>
              <a:rPr lang="en-US" sz="1800" dirty="0" smtClean="0">
                <a:solidFill>
                  <a:srgbClr val="0070C0"/>
                </a:solidFill>
              </a:rPr>
              <a:t> = 32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&gt;&gt;&gt; </a:t>
            </a:r>
            <a:r>
              <a:rPr lang="en-US" dirty="0" err="1"/>
              <a:t>cone.Resolution</a:t>
            </a:r>
            <a:endParaRPr lang="en-US" dirty="0"/>
          </a:p>
          <a:p>
            <a:r>
              <a:rPr lang="en-US" dirty="0"/>
              <a:t>6</a:t>
            </a:r>
          </a:p>
          <a:p>
            <a:r>
              <a:rPr lang="en-US" dirty="0"/>
              <a:t>&gt;&gt;&gt;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You can increase the resolution: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&gt;&gt;&gt; </a:t>
            </a:r>
            <a:r>
              <a:rPr lang="en-US" sz="1800" dirty="0" err="1" smtClean="0">
                <a:solidFill>
                  <a:srgbClr val="0070C0"/>
                </a:solidFill>
              </a:rPr>
              <a:t>cone.Resolution</a:t>
            </a:r>
            <a:r>
              <a:rPr lang="en-US" sz="1800" dirty="0" smtClean="0">
                <a:solidFill>
                  <a:srgbClr val="0070C0"/>
                </a:solidFill>
              </a:rPr>
              <a:t> = 32</a:t>
            </a:r>
          </a:p>
          <a:p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&gt;&gt;&gt; </a:t>
            </a:r>
            <a:r>
              <a:rPr lang="en-US" dirty="0" err="1"/>
              <a:t>cone.Resolution</a:t>
            </a:r>
            <a:endParaRPr lang="en-US" dirty="0"/>
          </a:p>
          <a:p>
            <a:r>
              <a:rPr lang="en-US" dirty="0"/>
              <a:t>6</a:t>
            </a:r>
          </a:p>
          <a:p>
            <a:r>
              <a:rPr lang="en-US" dirty="0"/>
              <a:t>&gt;&gt;&gt; </a:t>
            </a:r>
            <a:r>
              <a:rPr lang="en-US" dirty="0" err="1"/>
              <a:t>cone.Resolution</a:t>
            </a:r>
            <a:r>
              <a:rPr lang="en-US" dirty="0"/>
              <a:t> = 32</a:t>
            </a:r>
          </a:p>
          <a:p>
            <a:r>
              <a:rPr lang="en-US" dirty="0"/>
              <a:t>&gt;&gt;&gt;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931" y="3091655"/>
            <a:ext cx="4225739" cy="25448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2929" y="4776714"/>
            <a:ext cx="4108209" cy="141365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You could have specified a value for </a:t>
            </a:r>
            <a:r>
              <a:rPr lang="en-US" sz="2000" dirty="0" smtClean="0">
                <a:solidFill>
                  <a:schemeClr val="bg1"/>
                </a:solidFill>
              </a:rPr>
              <a:t>resolution </a:t>
            </a:r>
            <a:r>
              <a:rPr lang="en-US" sz="2000" dirty="0">
                <a:solidFill>
                  <a:schemeClr val="bg1"/>
                </a:solidFill>
              </a:rPr>
              <a:t>when creating the object</a:t>
            </a:r>
          </a:p>
          <a:p>
            <a:r>
              <a:rPr lang="en-US" sz="2000" dirty="0">
                <a:solidFill>
                  <a:schemeClr val="bg1"/>
                </a:solidFill>
              </a:rPr>
              <a:t>&gt;&gt;&gt; cone = Cone(Resolution=32)</a:t>
            </a:r>
          </a:p>
        </p:txBody>
      </p:sp>
    </p:spTree>
    <p:extLst>
      <p:ext uri="{BB962C8B-B14F-4D97-AF65-F5344CB8AC3E}">
        <p14:creationId xmlns:p14="http://schemas.microsoft.com/office/powerpoint/2010/main" val="17203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645312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You can assign values to any number of properties during construction using keyword arguments:</a:t>
            </a:r>
            <a:endParaRPr lang="en-US" sz="1800" dirty="0" smtClean="0">
              <a:solidFill>
                <a:srgbClr val="0070C0"/>
              </a:solidFill>
            </a:endParaRPr>
          </a:p>
          <a:p>
            <a:endParaRPr lang="en-US" sz="1800" dirty="0" smtClean="0">
              <a:solidFill>
                <a:srgbClr val="0070C0"/>
              </a:solidFill>
            </a:endParaRPr>
          </a:p>
          <a:p>
            <a:r>
              <a:rPr lang="en-US" sz="1800" dirty="0" smtClean="0"/>
              <a:t>Type: </a:t>
            </a:r>
            <a:endParaRPr lang="en-US" sz="1800" dirty="0"/>
          </a:p>
          <a:p>
            <a:r>
              <a:rPr lang="en-US" sz="1800" b="1" dirty="0">
                <a:solidFill>
                  <a:srgbClr val="0070C0"/>
                </a:solidFill>
              </a:rPr>
              <a:t>&gt;&gt;&gt; </a:t>
            </a:r>
            <a:r>
              <a:rPr lang="en-US" sz="1800" b="1" dirty="0" err="1">
                <a:solidFill>
                  <a:srgbClr val="0070C0"/>
                </a:solidFill>
              </a:rPr>
              <a:t>cone.Center</a:t>
            </a:r>
            <a:endParaRPr lang="en-US" sz="1800" b="1" dirty="0">
              <a:solidFill>
                <a:srgbClr val="0070C0"/>
              </a:solidFill>
            </a:endParaRPr>
          </a:p>
          <a:p>
            <a:r>
              <a:rPr lang="en-US" sz="1800" dirty="0"/>
              <a:t>[0.0, 0.0, 0.0</a:t>
            </a:r>
            <a:r>
              <a:rPr lang="en-US" sz="1800" dirty="0" smtClean="0"/>
              <a:t>]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&gt;&gt;&gt; </a:t>
            </a:r>
            <a:r>
              <a:rPr lang="en-US" dirty="0" err="1"/>
              <a:t>cone.Resolution</a:t>
            </a:r>
            <a:endParaRPr lang="en-US" dirty="0"/>
          </a:p>
          <a:p>
            <a:r>
              <a:rPr lang="en-US" dirty="0"/>
              <a:t>6</a:t>
            </a:r>
          </a:p>
          <a:p>
            <a:r>
              <a:rPr lang="en-US" dirty="0"/>
              <a:t>&gt;&gt;&gt; </a:t>
            </a:r>
            <a:r>
              <a:rPr lang="en-US" dirty="0" err="1"/>
              <a:t>cone.Resolution</a:t>
            </a:r>
            <a:r>
              <a:rPr lang="en-US" dirty="0"/>
              <a:t> = 32</a:t>
            </a:r>
          </a:p>
          <a:p>
            <a:r>
              <a:rPr lang="en-US" dirty="0"/>
              <a:t>&gt;&gt;&gt; </a:t>
            </a:r>
            <a:r>
              <a:rPr lang="en-US" dirty="0" err="1"/>
              <a:t>cone.Center</a:t>
            </a:r>
            <a:endParaRPr lang="en-US" dirty="0"/>
          </a:p>
          <a:p>
            <a:r>
              <a:rPr lang="en-US" dirty="0"/>
              <a:t>[0.0, 0.0, 0.0]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323667"/>
            <a:ext cx="4225739" cy="254486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012442" y="4899546"/>
            <a:ext cx="635758" cy="4503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645312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r>
              <a:rPr lang="en-US" sz="1800" b="1" dirty="0" smtClean="0"/>
              <a:t>&gt;&gt;&gt; </a:t>
            </a:r>
            <a:r>
              <a:rPr lang="en-US" sz="1800" dirty="0" err="1" smtClean="0"/>
              <a:t>cone.Center</a:t>
            </a:r>
            <a:endParaRPr lang="en-US" sz="1800" dirty="0" smtClean="0"/>
          </a:p>
          <a:p>
            <a:r>
              <a:rPr lang="en-US" sz="1800" b="1" dirty="0">
                <a:solidFill>
                  <a:srgbClr val="0070C0"/>
                </a:solidFill>
              </a:rPr>
              <a:t>&gt;&gt;&gt; </a:t>
            </a:r>
            <a:r>
              <a:rPr lang="en-US" sz="1800" b="1" dirty="0" err="1">
                <a:solidFill>
                  <a:srgbClr val="0070C0"/>
                </a:solidFill>
              </a:rPr>
              <a:t>cone.Center</a:t>
            </a:r>
            <a:r>
              <a:rPr lang="en-US" sz="1800" b="1" dirty="0">
                <a:solidFill>
                  <a:srgbClr val="0070C0"/>
                </a:solidFill>
              </a:rPr>
              <a:t> = [1, 2, 3]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012442" y="4899546"/>
            <a:ext cx="635758" cy="4503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135" y="3371731"/>
            <a:ext cx="3994665" cy="21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645312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r>
              <a:rPr lang="en-US" sz="1800" b="1" dirty="0" smtClean="0"/>
              <a:t>&gt;&gt;&gt; </a:t>
            </a:r>
            <a:r>
              <a:rPr lang="en-US" sz="1800" dirty="0" err="1" smtClean="0"/>
              <a:t>cone.Center</a:t>
            </a:r>
            <a:endParaRPr lang="en-US" sz="1800" dirty="0" smtClean="0"/>
          </a:p>
          <a:p>
            <a:r>
              <a:rPr lang="en-US" sz="1800" dirty="0" smtClean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 = [1, 2, 3]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&gt;&gt;&gt; </a:t>
            </a:r>
            <a:r>
              <a:rPr lang="en-US" sz="1800" b="1" dirty="0" err="1">
                <a:solidFill>
                  <a:srgbClr val="0070C0"/>
                </a:solidFill>
              </a:rPr>
              <a:t>cone.Center</a:t>
            </a:r>
            <a:r>
              <a:rPr lang="en-US" sz="1800" b="1" dirty="0">
                <a:solidFill>
                  <a:srgbClr val="0070C0"/>
                </a:solidFill>
              </a:rPr>
              <a:t>[0:2] = [2, 4]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&gt;&gt;&gt; </a:t>
            </a:r>
            <a:r>
              <a:rPr lang="en-US" sz="1800" b="1" dirty="0" err="1">
                <a:solidFill>
                  <a:srgbClr val="0070C0"/>
                </a:solidFill>
              </a:rPr>
              <a:t>cone.Center</a:t>
            </a:r>
            <a:endParaRPr lang="en-US" sz="1800" b="1" dirty="0">
              <a:solidFill>
                <a:srgbClr val="0070C0"/>
              </a:solidFill>
            </a:endParaRPr>
          </a:p>
          <a:p>
            <a:r>
              <a:rPr lang="en-US" sz="1800" b="1" dirty="0">
                <a:solidFill>
                  <a:srgbClr val="0070C0"/>
                </a:solidFill>
              </a:rPr>
              <a:t>[2.0, 4.0, 3.0]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929" y="4776714"/>
            <a:ext cx="4108209" cy="141365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</a:rPr>
              <a:t>Vector properties such as this one support setting and retrieval of individual elements, as well as slices (ranges of elements).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05910"/>
            <a:ext cx="4372235" cy="2089671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033259" y="5124734"/>
            <a:ext cx="635758" cy="4503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645312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r>
              <a:rPr lang="en-US" sz="1800" b="1" dirty="0" smtClean="0"/>
              <a:t>&gt;&gt;&gt; </a:t>
            </a:r>
            <a:r>
              <a:rPr lang="en-US" sz="1800" dirty="0" err="1" smtClean="0"/>
              <a:t>cone.Center</a:t>
            </a:r>
            <a:endParaRPr lang="en-US" sz="1800" dirty="0" smtClean="0"/>
          </a:p>
          <a:p>
            <a:r>
              <a:rPr lang="en-US" sz="1800" dirty="0" smtClean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 = [1, 2, 3]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[0:2] = [2, 4]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endParaRPr lang="en-US" sz="1800" dirty="0"/>
          </a:p>
          <a:p>
            <a:r>
              <a:rPr lang="en-US" sz="1800" dirty="0"/>
              <a:t>[2.0, 4.0, 3.0]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586552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1600200"/>
            <a:ext cx="4083111" cy="59479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</a:rPr>
              <a:t>Apply a shrink filter to the cone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9931" y="2314041"/>
            <a:ext cx="4544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urier"/>
              </a:rPr>
              <a:t>&gt;&gt;&gt; </a:t>
            </a:r>
            <a:r>
              <a:rPr lang="en-US" b="1" dirty="0" err="1">
                <a:solidFill>
                  <a:srgbClr val="0070C0"/>
                </a:solidFill>
                <a:latin typeface="Courier"/>
              </a:rPr>
              <a:t>shrinkFilter</a:t>
            </a:r>
            <a:r>
              <a:rPr lang="en-US" b="1" dirty="0">
                <a:solidFill>
                  <a:srgbClr val="0070C0"/>
                </a:solidFill>
                <a:latin typeface="Courier"/>
              </a:rPr>
              <a:t> = Shrink(cone</a:t>
            </a:r>
            <a:r>
              <a:rPr lang="en-US" b="1" dirty="0" smtClean="0">
                <a:solidFill>
                  <a:srgbClr val="0070C0"/>
                </a:solidFill>
                <a:latin typeface="Courier"/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640"/>
            <a:ext cx="9144000" cy="566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21" y="831815"/>
            <a:ext cx="8534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Napoleon’s Invasion of Russia in 1812 By </a:t>
            </a:r>
            <a:r>
              <a:rPr lang="en-US" sz="2800" dirty="0" smtClean="0">
                <a:solidFill>
                  <a:schemeClr val="tx1"/>
                </a:solidFill>
              </a:rPr>
              <a:t>Jacque </a:t>
            </a:r>
            <a:r>
              <a:rPr lang="en-US" sz="2800" dirty="0" err="1" smtClean="0">
                <a:solidFill>
                  <a:schemeClr val="tx1"/>
                </a:solidFill>
              </a:rPr>
              <a:t>Minard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14400" y="3526508"/>
            <a:ext cx="1905000" cy="685800"/>
            <a:chOff x="1447800" y="3581400"/>
            <a:chExt cx="2255558" cy="6858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447800" y="3581400"/>
              <a:ext cx="0" cy="685800"/>
            </a:xfrm>
            <a:prstGeom prst="line">
              <a:avLst/>
            </a:prstGeom>
            <a:ln w="25400">
              <a:solidFill>
                <a:srgbClr val="0070C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20641867">
              <a:off x="1651271" y="3660612"/>
              <a:ext cx="205208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70C0"/>
                  </a:solidFill>
                </a:rPr>
                <a:t>Width of band indicates the size of the army at each position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429280" y="3275774"/>
            <a:ext cx="7714720" cy="2505901"/>
            <a:chOff x="1429280" y="3531520"/>
            <a:chExt cx="7714720" cy="250590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8839200" y="3531520"/>
              <a:ext cx="0" cy="178048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471514" y="4006960"/>
              <a:ext cx="5486" cy="143545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638800" y="4223210"/>
              <a:ext cx="0" cy="134410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962400" y="4680410"/>
              <a:ext cx="0" cy="6096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423514" y="4845160"/>
              <a:ext cx="5486" cy="74965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895600" y="4578175"/>
              <a:ext cx="0" cy="115264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514600" y="4572000"/>
              <a:ext cx="0" cy="12192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873691" y="5791200"/>
              <a:ext cx="1270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Temperature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1429280" y="4547646"/>
              <a:ext cx="18520" cy="112336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ounded Rectangular Callout 18"/>
          <p:cNvSpPr/>
          <p:nvPr/>
        </p:nvSpPr>
        <p:spPr>
          <a:xfrm>
            <a:off x="-19580" y="2507314"/>
            <a:ext cx="1505480" cy="669264"/>
          </a:xfrm>
          <a:prstGeom prst="wedgeRoundRectCallout">
            <a:avLst>
              <a:gd name="adj1" fmla="val -18099"/>
              <a:gd name="adj2" fmla="val 109784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Army Size: 422,000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607" y="4645976"/>
            <a:ext cx="1524000" cy="769288"/>
          </a:xfrm>
          <a:prstGeom prst="wedgeRoundRectCallout">
            <a:avLst>
              <a:gd name="adj1" fmla="val -14094"/>
              <a:gd name="adj2" fmla="val -91308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Army Size: 10,000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7315200" y="1285875"/>
            <a:ext cx="1524000" cy="647700"/>
          </a:xfrm>
          <a:prstGeom prst="wedgeRoundRectCallout">
            <a:avLst>
              <a:gd name="adj1" fmla="val 44784"/>
              <a:gd name="adj2" fmla="val 131663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Army Size: 100,000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08845" y="2276475"/>
            <a:ext cx="635155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prstClr val="white"/>
                </a:solidFill>
              </a:rPr>
              <a:t>Moscow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5186664"/>
            <a:ext cx="381000" cy="120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-11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96315" y="5598184"/>
            <a:ext cx="381000" cy="120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-30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95400" y="5475074"/>
            <a:ext cx="381000" cy="120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-26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86400" y="5414694"/>
            <a:ext cx="381000" cy="120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-21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24600" y="5216743"/>
            <a:ext cx="381000" cy="120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-9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20" name="Line Callout 2 19"/>
          <p:cNvSpPr/>
          <p:nvPr/>
        </p:nvSpPr>
        <p:spPr>
          <a:xfrm>
            <a:off x="7162800" y="3662664"/>
            <a:ext cx="1156156" cy="359097"/>
          </a:xfrm>
          <a:prstGeom prst="borderCallout2">
            <a:avLst>
              <a:gd name="adj1" fmla="val 5704"/>
              <a:gd name="adj2" fmla="val 102063"/>
              <a:gd name="adj3" fmla="val 5705"/>
              <a:gd name="adj4" fmla="val 116797"/>
              <a:gd name="adj5" fmla="val -95549"/>
              <a:gd name="adj6" fmla="val 103776"/>
            </a:avLst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Path of retreat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20271" y="57015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none" baseline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D19B23"/>
                </a:solidFill>
                <a:effectLst/>
                <a:latin typeface="Impact"/>
                <a:ea typeface="+mj-ea"/>
                <a:cs typeface="Impact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Story Telling with Visualization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8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8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645312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r>
              <a:rPr lang="en-US" sz="1800" b="1" dirty="0" smtClean="0"/>
              <a:t>&gt;&gt;&gt; </a:t>
            </a:r>
            <a:r>
              <a:rPr lang="en-US" sz="1800" dirty="0" err="1" smtClean="0"/>
              <a:t>cone.Center</a:t>
            </a:r>
            <a:endParaRPr lang="en-US" sz="1800" dirty="0" smtClean="0"/>
          </a:p>
          <a:p>
            <a:r>
              <a:rPr lang="en-US" sz="1800" dirty="0" smtClean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 = [1, 2, 3]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[0:2] = [2, 4]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endParaRPr lang="en-US" sz="1800" dirty="0"/>
          </a:p>
          <a:p>
            <a:r>
              <a:rPr lang="en-US" sz="1800" dirty="0"/>
              <a:t>[2.0, 4.0, 3.0</a:t>
            </a:r>
            <a:r>
              <a:rPr lang="en-US" sz="1800" dirty="0" smtClean="0"/>
              <a:t>]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586552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1529786"/>
            <a:ext cx="4083111" cy="59479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</a:rPr>
              <a:t>Apply a shrink filter to the cone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9931" y="2314041"/>
            <a:ext cx="454406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&gt;&gt;&gt; </a:t>
            </a:r>
            <a:r>
              <a:rPr lang="en-US" b="1" dirty="0" err="1">
                <a:solidFill>
                  <a:srgbClr val="0070C0"/>
                </a:solidFill>
                <a:latin typeface="Arial"/>
                <a:cs typeface="Arial"/>
              </a:rPr>
              <a:t>shrinkFilter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 = Shrink(cone)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&gt;&gt;&gt; </a:t>
            </a:r>
            <a:r>
              <a:rPr lang="en-US" b="1" dirty="0" err="1">
                <a:solidFill>
                  <a:srgbClr val="0070C0"/>
                </a:solidFill>
                <a:latin typeface="Arial"/>
                <a:cs typeface="Arial"/>
              </a:rPr>
              <a:t>shrinkFilter.Input</a:t>
            </a:r>
            <a:endParaRPr lang="en-US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9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29" y="1600200"/>
            <a:ext cx="7371151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r>
              <a:rPr lang="en-US" sz="1800" b="1" dirty="0" smtClean="0"/>
              <a:t>&gt;&gt;&gt; </a:t>
            </a:r>
            <a:r>
              <a:rPr lang="en-US" sz="1800" dirty="0" err="1" smtClean="0"/>
              <a:t>cone.Center</a:t>
            </a:r>
            <a:endParaRPr lang="en-US" sz="1800" dirty="0" smtClean="0"/>
          </a:p>
          <a:p>
            <a:r>
              <a:rPr lang="en-US" sz="1800" dirty="0" smtClean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 = [1, 2, 3]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[0:2] = [2, 4]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endParaRPr lang="en-US" sz="1800" dirty="0"/>
          </a:p>
          <a:p>
            <a:r>
              <a:rPr lang="en-US" sz="1800" dirty="0"/>
              <a:t>[2.0, 4.0, 3.0</a:t>
            </a:r>
            <a:r>
              <a:rPr lang="en-US" sz="1800" dirty="0" smtClean="0"/>
              <a:t>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shrinkFilter</a:t>
            </a:r>
            <a:r>
              <a:rPr lang="en-US" sz="1800" dirty="0"/>
              <a:t> = Shrink(cone)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shrinkFilter.Input</a:t>
            </a:r>
            <a:endParaRPr lang="en-US" sz="1800" dirty="0"/>
          </a:p>
          <a:p>
            <a:r>
              <a:rPr lang="en-US" sz="1800" dirty="0">
                <a:solidFill>
                  <a:srgbClr val="00B050"/>
                </a:solidFill>
              </a:rPr>
              <a:t>&lt;</a:t>
            </a:r>
            <a:r>
              <a:rPr lang="en-US" sz="1800" dirty="0" err="1">
                <a:solidFill>
                  <a:srgbClr val="00B050"/>
                </a:solidFill>
              </a:rPr>
              <a:t>paraview.servermanager.Cone</a:t>
            </a:r>
            <a:r>
              <a:rPr lang="en-US" sz="1800" dirty="0">
                <a:solidFill>
                  <a:srgbClr val="00B050"/>
                </a:solidFill>
              </a:rPr>
              <a:t> object at 0x000000000896EEB8&gt;</a:t>
            </a:r>
          </a:p>
          <a:p>
            <a:r>
              <a:rPr lang="en-US" sz="1800" dirty="0"/>
              <a:t>&gt;&gt;&gt; 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r>
              <a:rPr lang="en-US" sz="1800" b="1" dirty="0" smtClean="0"/>
              <a:t>&gt;&gt;&gt; </a:t>
            </a:r>
            <a:r>
              <a:rPr lang="en-US" sz="1800" dirty="0" err="1" smtClean="0"/>
              <a:t>cone.Center</a:t>
            </a:r>
            <a:endParaRPr lang="en-US" sz="1800" dirty="0" smtClean="0"/>
          </a:p>
          <a:p>
            <a:r>
              <a:rPr lang="en-US" sz="1800" dirty="0" smtClean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 = [1, 2, 3]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[0:2] = [2, 4]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endParaRPr lang="en-US" sz="1800" dirty="0"/>
          </a:p>
          <a:p>
            <a:r>
              <a:rPr lang="en-US" sz="1800" dirty="0"/>
              <a:t>[2.0, 4.0, 3.0</a:t>
            </a:r>
            <a:r>
              <a:rPr lang="en-US" sz="1800" dirty="0" smtClean="0"/>
              <a:t>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shrinkFilter</a:t>
            </a:r>
            <a:r>
              <a:rPr lang="en-US" sz="1800" dirty="0"/>
              <a:t> = Shrink(cone)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shrinkFilter.Input</a:t>
            </a:r>
            <a:endParaRPr lang="en-US" sz="1800" dirty="0"/>
          </a:p>
          <a:p>
            <a:r>
              <a:rPr lang="en-US" sz="1800" dirty="0">
                <a:solidFill>
                  <a:srgbClr val="00B050"/>
                </a:solidFill>
              </a:rPr>
              <a:t>&lt;</a:t>
            </a:r>
            <a:r>
              <a:rPr lang="en-US" sz="1800" dirty="0" err="1">
                <a:solidFill>
                  <a:srgbClr val="00B050"/>
                </a:solidFill>
              </a:rPr>
              <a:t>paraview.servermanager.Cone</a:t>
            </a:r>
            <a:r>
              <a:rPr lang="en-US" sz="1800" dirty="0">
                <a:solidFill>
                  <a:srgbClr val="00B050"/>
                </a:solidFill>
              </a:rPr>
              <a:t> object at 0x000000000896EEB8&gt;</a:t>
            </a:r>
          </a:p>
          <a:p>
            <a:r>
              <a:rPr lang="en-US" sz="1800" dirty="0"/>
              <a:t>&gt;&gt;&gt; 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82" y="880215"/>
            <a:ext cx="3363036" cy="56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 smtClean="0"/>
              <a:t>&gt;&gt;&gt; cone = Cone()</a:t>
            </a:r>
          </a:p>
          <a:p>
            <a:r>
              <a:rPr lang="en-US" sz="1800" dirty="0" smtClean="0"/>
              <a:t>&gt;&gt;&gt; help(cone)</a:t>
            </a:r>
          </a:p>
          <a:p>
            <a:r>
              <a:rPr lang="en-US" sz="1800" dirty="0" smtClean="0"/>
              <a:t>&gt;&gt;&gt; </a:t>
            </a:r>
            <a:r>
              <a:rPr lang="en-US" sz="1800" dirty="0" err="1" smtClean="0"/>
              <a:t>cone.Resolution</a:t>
            </a:r>
            <a:endParaRPr lang="en-US" sz="1800" dirty="0" smtClean="0"/>
          </a:p>
          <a:p>
            <a:r>
              <a:rPr lang="en-US" sz="1800" b="1" dirty="0" smtClean="0"/>
              <a:t>&gt;&gt;&gt; </a:t>
            </a:r>
            <a:r>
              <a:rPr lang="en-US" sz="1800" dirty="0" err="1" smtClean="0"/>
              <a:t>cone.Center</a:t>
            </a:r>
            <a:endParaRPr lang="en-US" sz="1800" dirty="0" smtClean="0"/>
          </a:p>
          <a:p>
            <a:r>
              <a:rPr lang="en-US" sz="1800" dirty="0" smtClean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 = [1, 2, 3]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r>
              <a:rPr lang="en-US" sz="1800" dirty="0"/>
              <a:t>[0:2] = [2, 4]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cone.Center</a:t>
            </a:r>
            <a:endParaRPr lang="en-US" sz="1800" dirty="0"/>
          </a:p>
          <a:p>
            <a:r>
              <a:rPr lang="en-US" sz="1800" dirty="0"/>
              <a:t>[2.0, 4.0, 3.0</a:t>
            </a:r>
            <a:r>
              <a:rPr lang="en-US" sz="1800" dirty="0" smtClean="0"/>
              <a:t>]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shrinkFilter</a:t>
            </a:r>
            <a:r>
              <a:rPr lang="en-US" sz="1800" dirty="0"/>
              <a:t> = Shrink(cone)</a:t>
            </a:r>
          </a:p>
          <a:p>
            <a:r>
              <a:rPr lang="en-US" sz="1800" dirty="0"/>
              <a:t>&gt;&gt;&gt; </a:t>
            </a:r>
            <a:r>
              <a:rPr lang="en-US" sz="1800" dirty="0" err="1"/>
              <a:t>shrinkFilter.Input</a:t>
            </a:r>
            <a:endParaRPr lang="en-US" sz="1800" dirty="0"/>
          </a:p>
          <a:p>
            <a:r>
              <a:rPr lang="en-US" sz="1800" dirty="0">
                <a:solidFill>
                  <a:srgbClr val="00B050"/>
                </a:solidFill>
              </a:rPr>
              <a:t>&lt;</a:t>
            </a:r>
            <a:r>
              <a:rPr lang="en-US" sz="1800" dirty="0" err="1">
                <a:solidFill>
                  <a:srgbClr val="00B050"/>
                </a:solidFill>
              </a:rPr>
              <a:t>paraview.servermanager.Cone</a:t>
            </a:r>
            <a:r>
              <a:rPr lang="en-US" sz="1800" dirty="0">
                <a:solidFill>
                  <a:srgbClr val="00B050"/>
                </a:solidFill>
              </a:rPr>
              <a:t> object at 0x000000000896EEB8&gt;</a:t>
            </a:r>
          </a:p>
          <a:p>
            <a:r>
              <a:rPr lang="en-US" sz="1800" dirty="0"/>
              <a:t>&gt;&gt;&gt; 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At this point you can force </a:t>
            </a:r>
            <a:r>
              <a:rPr lang="en-US" sz="2800" dirty="0" err="1" smtClean="0">
                <a:solidFill>
                  <a:srgbClr val="0070C0"/>
                </a:solidFill>
              </a:rPr>
              <a:t>ParaView</a:t>
            </a:r>
            <a:r>
              <a:rPr lang="en-US" sz="2800" dirty="0" smtClean="0">
                <a:solidFill>
                  <a:srgbClr val="0070C0"/>
                </a:solidFill>
              </a:rPr>
              <a:t> to update, which will also cause the execution of the cone source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29" y="1600200"/>
            <a:ext cx="6702411" cy="4525963"/>
          </a:xfrm>
        </p:spPr>
        <p:txBody>
          <a:bodyPr>
            <a:normAutofit/>
          </a:bodyPr>
          <a:lstStyle/>
          <a:p>
            <a:r>
              <a:rPr lang="en-US" sz="1800" b="1" u="sng" dirty="0" smtClean="0"/>
              <a:t>Create a Cone Object:</a:t>
            </a:r>
          </a:p>
          <a:p>
            <a:r>
              <a:rPr lang="en-US" sz="1800" dirty="0"/>
              <a:t>&gt;&gt;&gt; </a:t>
            </a:r>
            <a:r>
              <a:rPr lang="en-US" sz="1800" b="1" dirty="0" err="1">
                <a:solidFill>
                  <a:srgbClr val="0070C0"/>
                </a:solidFill>
              </a:rPr>
              <a:t>shrinkFilter.UpdatePipeline</a:t>
            </a:r>
            <a:r>
              <a:rPr lang="en-US" sz="1800" b="1" dirty="0">
                <a:solidFill>
                  <a:srgbClr val="0070C0"/>
                </a:solidFill>
              </a:rPr>
              <a:t>()</a:t>
            </a:r>
          </a:p>
          <a:p>
            <a:r>
              <a:rPr lang="en-US" sz="1800" dirty="0"/>
              <a:t>&gt;&gt;&gt; </a:t>
            </a:r>
            <a:r>
              <a:rPr lang="en-US" sz="1800" b="1" dirty="0" err="1">
                <a:solidFill>
                  <a:srgbClr val="0070C0"/>
                </a:solidFill>
              </a:rPr>
              <a:t>shrinkFilter.GetDataInformation</a:t>
            </a:r>
            <a:r>
              <a:rPr lang="en-US" sz="1800" b="1" dirty="0">
                <a:solidFill>
                  <a:srgbClr val="0070C0"/>
                </a:solidFill>
              </a:rPr>
              <a:t>().</a:t>
            </a:r>
            <a:r>
              <a:rPr lang="en-US" sz="1800" b="1" dirty="0" err="1">
                <a:solidFill>
                  <a:srgbClr val="0070C0"/>
                </a:solidFill>
              </a:rPr>
              <a:t>GetNumberOfCells</a:t>
            </a:r>
            <a:r>
              <a:rPr lang="en-US" sz="1800" b="1" dirty="0">
                <a:solidFill>
                  <a:srgbClr val="0070C0"/>
                </a:solidFill>
              </a:rPr>
              <a:t>()</a:t>
            </a:r>
          </a:p>
          <a:p>
            <a:r>
              <a:rPr lang="en-US" sz="1800" dirty="0">
                <a:solidFill>
                  <a:srgbClr val="00B050"/>
                </a:solidFill>
              </a:rPr>
              <a:t>33L</a:t>
            </a:r>
          </a:p>
          <a:p>
            <a:r>
              <a:rPr lang="en-US" sz="1800" dirty="0"/>
              <a:t>&gt;&gt;&gt; </a:t>
            </a:r>
            <a:r>
              <a:rPr lang="en-US" sz="1800" b="1" dirty="0" err="1">
                <a:solidFill>
                  <a:srgbClr val="0070C0"/>
                </a:solidFill>
              </a:rPr>
              <a:t>shrinkFilter.GetDataInformation</a:t>
            </a:r>
            <a:r>
              <a:rPr lang="en-US" sz="1800" b="1" dirty="0">
                <a:solidFill>
                  <a:srgbClr val="0070C0"/>
                </a:solidFill>
              </a:rPr>
              <a:t>().</a:t>
            </a:r>
            <a:r>
              <a:rPr lang="en-US" sz="1800" b="1" dirty="0" err="1">
                <a:solidFill>
                  <a:srgbClr val="0070C0"/>
                </a:solidFill>
              </a:rPr>
              <a:t>GetNumberOfPoints</a:t>
            </a:r>
            <a:r>
              <a:rPr lang="en-US" sz="1800" b="1" dirty="0">
                <a:solidFill>
                  <a:srgbClr val="0070C0"/>
                </a:solidFill>
              </a:rPr>
              <a:t>()</a:t>
            </a:r>
          </a:p>
          <a:p>
            <a:r>
              <a:rPr lang="en-US" sz="1800" dirty="0" smtClean="0">
                <a:solidFill>
                  <a:srgbClr val="00B050"/>
                </a:solidFill>
              </a:rPr>
              <a:t>128L</a:t>
            </a:r>
          </a:p>
          <a:p>
            <a:r>
              <a:rPr lang="en-US" sz="1800" dirty="0" smtClean="0"/>
              <a:t>&gt;&gt;&gt; 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29" y="1600200"/>
            <a:ext cx="6702411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Create Cone Object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Set Cone Resolution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Set Cone Center Properties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Apply Shrink Filter to the Cone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Updated Pipeline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8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29" y="1600200"/>
            <a:ext cx="8326021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Two objects are needed to render the output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A representation </a:t>
            </a:r>
            <a:r>
              <a:rPr lang="en-US" sz="3200" dirty="0" smtClean="0"/>
              <a:t>– takes a data object and renders it in a 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A view </a:t>
            </a:r>
            <a:r>
              <a:rPr lang="en-US" sz="3200" dirty="0" smtClean="0"/>
              <a:t>– responsible for managing a render context and a collection of representations</a:t>
            </a:r>
          </a:p>
          <a:p>
            <a:endParaRPr lang="en-US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Type at prompt: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&gt;&gt;&gt; Show(</a:t>
            </a:r>
            <a:r>
              <a:rPr lang="en-US" sz="1800" b="1" dirty="0" err="1">
                <a:solidFill>
                  <a:srgbClr val="0070C0"/>
                </a:solidFill>
              </a:rPr>
              <a:t>shrinkFilter</a:t>
            </a:r>
            <a:r>
              <a:rPr lang="en-US" sz="1800" b="1" dirty="0">
                <a:solidFill>
                  <a:srgbClr val="0070C0"/>
                </a:solidFill>
              </a:rPr>
              <a:t>)</a:t>
            </a:r>
          </a:p>
          <a:p>
            <a:r>
              <a:rPr lang="en-US" sz="1800" b="1" dirty="0" smtClean="0">
                <a:solidFill>
                  <a:srgbClr val="0070C0"/>
                </a:solidFill>
              </a:rPr>
              <a:t>&gt;&gt;&gt; Render()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684896" y="1600200"/>
            <a:ext cx="5001904" cy="452596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&gt;&gt;&gt; </a:t>
            </a:r>
            <a:r>
              <a:rPr lang="en-US" sz="1800" b="1" dirty="0">
                <a:solidFill>
                  <a:srgbClr val="0070C0"/>
                </a:solidFill>
              </a:rPr>
              <a:t>Show(</a:t>
            </a:r>
            <a:r>
              <a:rPr lang="en-US" sz="1800" b="1" dirty="0" err="1">
                <a:solidFill>
                  <a:srgbClr val="0070C0"/>
                </a:solidFill>
              </a:rPr>
              <a:t>shrinkFilter</a:t>
            </a:r>
            <a:r>
              <a:rPr lang="en-US" sz="1800" b="1" dirty="0">
                <a:solidFill>
                  <a:srgbClr val="0070C0"/>
                </a:solidFill>
              </a:rPr>
              <a:t>)</a:t>
            </a:r>
          </a:p>
          <a:p>
            <a:r>
              <a:rPr lang="en-US" sz="1800" dirty="0">
                <a:solidFill>
                  <a:srgbClr val="00B050"/>
                </a:solidFill>
              </a:rPr>
              <a:t>&lt;</a:t>
            </a:r>
            <a:r>
              <a:rPr lang="en-US" sz="1800" dirty="0" err="1">
                <a:solidFill>
                  <a:srgbClr val="00B050"/>
                </a:solidFill>
              </a:rPr>
              <a:t>paraview.servermanager.UnstructuredGridRepresentation</a:t>
            </a:r>
            <a:r>
              <a:rPr lang="en-US" sz="1800" dirty="0">
                <a:solidFill>
                  <a:srgbClr val="00B050"/>
                </a:solidFill>
              </a:rPr>
              <a:t> object at 0x000000000BE85B70&gt;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&gt;&gt;&gt; Render()</a:t>
            </a:r>
          </a:p>
          <a:p>
            <a:r>
              <a:rPr lang="en-US" sz="1800" dirty="0">
                <a:solidFill>
                  <a:srgbClr val="00B050"/>
                </a:solidFill>
              </a:rPr>
              <a:t>&lt;</a:t>
            </a:r>
            <a:r>
              <a:rPr lang="en-US" sz="1800" dirty="0" err="1">
                <a:solidFill>
                  <a:srgbClr val="00B050"/>
                </a:solidFill>
              </a:rPr>
              <a:t>paraview.servermanager.RenderView</a:t>
            </a:r>
            <a:r>
              <a:rPr lang="en-US" sz="1800" dirty="0">
                <a:solidFill>
                  <a:srgbClr val="00B050"/>
                </a:solidFill>
              </a:rPr>
              <a:t> object at 0x000000000C26D278&gt;</a:t>
            </a:r>
          </a:p>
          <a:p>
            <a:r>
              <a:rPr lang="en-US" sz="1800" dirty="0" smtClean="0"/>
              <a:t>&gt;&gt;&gt;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Type at prompt: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&gt;&gt;&gt; Show(</a:t>
            </a:r>
            <a:r>
              <a:rPr lang="en-US" sz="1800" b="1" dirty="0" err="1">
                <a:solidFill>
                  <a:srgbClr val="0070C0"/>
                </a:solidFill>
              </a:rPr>
              <a:t>shrinkFilter</a:t>
            </a:r>
            <a:r>
              <a:rPr lang="en-US" sz="1800" b="1" dirty="0">
                <a:solidFill>
                  <a:srgbClr val="0070C0"/>
                </a:solidFill>
              </a:rPr>
              <a:t>)</a:t>
            </a:r>
          </a:p>
          <a:p>
            <a:r>
              <a:rPr lang="en-US" sz="1800" b="1" dirty="0" smtClean="0">
                <a:solidFill>
                  <a:srgbClr val="0070C0"/>
                </a:solidFill>
              </a:rPr>
              <a:t>&gt;&gt;&gt; Render()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684896" y="1600200"/>
            <a:ext cx="5001904" cy="452596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&gt;&gt;&gt; </a:t>
            </a:r>
            <a:r>
              <a:rPr lang="en-US" sz="1800" b="1" dirty="0">
                <a:solidFill>
                  <a:srgbClr val="0070C0"/>
                </a:solidFill>
              </a:rPr>
              <a:t>Show(</a:t>
            </a:r>
            <a:r>
              <a:rPr lang="en-US" sz="1800" b="1" dirty="0" err="1">
                <a:solidFill>
                  <a:srgbClr val="0070C0"/>
                </a:solidFill>
              </a:rPr>
              <a:t>shrinkFilter</a:t>
            </a:r>
            <a:r>
              <a:rPr lang="en-US" sz="1800" b="1" dirty="0">
                <a:solidFill>
                  <a:srgbClr val="0070C0"/>
                </a:solidFill>
              </a:rPr>
              <a:t>)</a:t>
            </a:r>
          </a:p>
          <a:p>
            <a:r>
              <a:rPr lang="en-US" sz="1800" dirty="0">
                <a:solidFill>
                  <a:srgbClr val="00B050"/>
                </a:solidFill>
              </a:rPr>
              <a:t>&lt;</a:t>
            </a:r>
            <a:r>
              <a:rPr lang="en-US" sz="1800" dirty="0" err="1">
                <a:solidFill>
                  <a:srgbClr val="00B050"/>
                </a:solidFill>
              </a:rPr>
              <a:t>paraview.servermanager.UnstructuredGridRepresentation</a:t>
            </a:r>
            <a:r>
              <a:rPr lang="en-US" sz="1800" dirty="0">
                <a:solidFill>
                  <a:srgbClr val="00B050"/>
                </a:solidFill>
              </a:rPr>
              <a:t> object at 0x000000000BE85B70&gt;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&gt;&gt;&gt; Render()</a:t>
            </a:r>
          </a:p>
          <a:p>
            <a:r>
              <a:rPr lang="en-US" sz="1800" dirty="0">
                <a:solidFill>
                  <a:srgbClr val="00B050"/>
                </a:solidFill>
              </a:rPr>
              <a:t>&lt;</a:t>
            </a:r>
            <a:r>
              <a:rPr lang="en-US" sz="1800" dirty="0" err="1">
                <a:solidFill>
                  <a:srgbClr val="00B050"/>
                </a:solidFill>
              </a:rPr>
              <a:t>paraview.servermanager.RenderView</a:t>
            </a:r>
            <a:r>
              <a:rPr lang="en-US" sz="1800" dirty="0">
                <a:solidFill>
                  <a:srgbClr val="00B050"/>
                </a:solidFill>
              </a:rPr>
              <a:t> object at 0x000000000C26D278&gt;</a:t>
            </a:r>
          </a:p>
          <a:p>
            <a:r>
              <a:rPr lang="en-US" sz="1800" dirty="0" smtClean="0"/>
              <a:t>&gt;&gt;&gt;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30" y="1600200"/>
            <a:ext cx="3070435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Should see something similar to this</a:t>
            </a:r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684896" y="1600200"/>
            <a:ext cx="5001904" cy="4525963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565" y="879475"/>
            <a:ext cx="5496565" cy="58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Hans </a:t>
            </a:r>
            <a:r>
              <a:rPr lang="en-US" dirty="0" err="1" smtClean="0"/>
              <a:t>Rosling’s</a:t>
            </a:r>
            <a:r>
              <a:rPr lang="en-US" dirty="0" smtClean="0"/>
              <a:t> 200 Countries, 200 Years, 4 minutes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0362" y="1704703"/>
            <a:ext cx="4600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dirty="0" smtClean="0">
                <a:solidFill>
                  <a:srgbClr val="000000"/>
                </a:solidFill>
                <a:latin typeface="Roboto"/>
                <a:hlinkClick r:id="rId3"/>
              </a:rPr>
              <a:t>The </a:t>
            </a:r>
            <a:r>
              <a:rPr lang="en-US" dirty="0">
                <a:solidFill>
                  <a:srgbClr val="000000"/>
                </a:solidFill>
                <a:latin typeface="Roboto"/>
                <a:hlinkClick r:id="rId3"/>
              </a:rPr>
              <a:t>Joy of Stats - BBC Four</a:t>
            </a:r>
            <a:endParaRPr lang="en-US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546" y="2352709"/>
            <a:ext cx="4600575" cy="28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29" y="1600200"/>
            <a:ext cx="8326021" cy="4525963"/>
          </a:xfrm>
        </p:spPr>
        <p:txBody>
          <a:bodyPr>
            <a:normAutofit/>
          </a:bodyPr>
          <a:lstStyle/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Create a cone and assign it as the active </a:t>
            </a:r>
            <a:r>
              <a:rPr lang="en-US" altLang="en-US" sz="20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object</a:t>
            </a:r>
          </a:p>
          <a:p>
            <a:pPr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Set a property of the active object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alt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Apply the shrink filter to the active object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Shrink is now active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alt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Show shrink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Render the active view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400" eaLnBrk="0" fontAlgn="t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 – What did we do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The value returned by Cone() and Shrink() was assigned to Python variables and used to build the pipeline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/>
              <a:t>ParaView</a:t>
            </a:r>
            <a:r>
              <a:rPr lang="en-US" sz="2800" dirty="0" smtClean="0"/>
              <a:t> keeps track of the last pipeline object created by the user. This allows you to accomplish everything that was just done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/python scripting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pipeline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66713" y="1795453"/>
            <a:ext cx="8326437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FF7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paraview.simple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FF7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Create a cone and assign it as the active object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Cone()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paraview.servermanager.Cone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object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at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45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0x2910f0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Set a property of the active object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SetProperties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(Resolution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45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32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Apply the shrink filter to the active object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Shrink is now active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Shrink()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paraview.servermanager.Shrink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object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at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45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0xaf64050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Show shrink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Show()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paraview.servermanager.UnstructuredGridRepresentation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object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at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45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0xaf57f90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Render the active view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Render()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paraview.servermanager.RenderView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object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at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45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0xaf57ff0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66CC6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Type the following code in a text editor</a:t>
            </a:r>
          </a:p>
          <a:p>
            <a:endParaRPr lang="en-US" dirty="0"/>
          </a:p>
          <a:p>
            <a:r>
              <a:rPr lang="en-US" dirty="0"/>
              <a:t>Cone()</a:t>
            </a:r>
          </a:p>
          <a:p>
            <a:r>
              <a:rPr lang="en-US" dirty="0" err="1"/>
              <a:t>SetProperties</a:t>
            </a:r>
            <a:r>
              <a:rPr lang="en-US" dirty="0"/>
              <a:t>(Resolution=32)</a:t>
            </a:r>
          </a:p>
          <a:p>
            <a:r>
              <a:rPr lang="en-US" dirty="0"/>
              <a:t>Shrink()</a:t>
            </a:r>
          </a:p>
          <a:p>
            <a:r>
              <a:rPr lang="en-US" dirty="0"/>
              <a:t>Show()</a:t>
            </a:r>
          </a:p>
          <a:p>
            <a:r>
              <a:rPr lang="en-US" dirty="0"/>
              <a:t>Render()</a:t>
            </a:r>
          </a:p>
          <a:p>
            <a:endParaRPr lang="en-US" dirty="0"/>
          </a:p>
          <a:p>
            <a:r>
              <a:rPr lang="en-US" dirty="0" smtClean="0"/>
              <a:t>Save file as </a:t>
            </a:r>
            <a:r>
              <a:rPr lang="en-US" b="1" dirty="0" smtClean="0">
                <a:solidFill>
                  <a:srgbClr val="0070C0"/>
                </a:solidFill>
              </a:rPr>
              <a:t>testScript.py</a:t>
            </a:r>
          </a:p>
          <a:p>
            <a:endParaRPr lang="en-US" dirty="0"/>
          </a:p>
          <a:p>
            <a:r>
              <a:rPr lang="en-US" dirty="0"/>
              <a:t>Click RUN SCRIPT from Python Shell</a:t>
            </a:r>
          </a:p>
          <a:p>
            <a:r>
              <a:rPr lang="en-US" dirty="0"/>
              <a:t>Locate and select script</a:t>
            </a:r>
          </a:p>
          <a:p>
            <a:r>
              <a:rPr lang="en-US" dirty="0"/>
              <a:t>Click OK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Should see</a:t>
            </a:r>
          </a:p>
          <a:p>
            <a:r>
              <a:rPr lang="en-US" b="1" dirty="0" smtClean="0"/>
              <a:t>New objects in Pipeline Browser </a:t>
            </a:r>
          </a:p>
          <a:p>
            <a:r>
              <a:rPr lang="en-US" b="1" dirty="0" smtClean="0"/>
              <a:t>Cone rendering in 3D Viewer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Run from script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931" y="3863181"/>
            <a:ext cx="2667000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117" y="3150393"/>
            <a:ext cx="2771362" cy="35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367130" y="815036"/>
            <a:ext cx="8326019" cy="5665976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hlinkClick r:id="rId2"/>
              </a:rPr>
              <a:t>http://www.paraview.org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ParaView</a:t>
            </a:r>
            <a:r>
              <a:rPr lang="en-US" sz="2800" dirty="0" smtClean="0"/>
              <a:t> User’s Guide: Downloaded with </a:t>
            </a:r>
            <a:r>
              <a:rPr lang="en-US" sz="2800" dirty="0" err="1" smtClean="0"/>
              <a:t>ParaView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ParaView</a:t>
            </a:r>
            <a:r>
              <a:rPr lang="en-US" sz="2800" dirty="0" smtClean="0"/>
              <a:t> Sample Data</a:t>
            </a:r>
          </a:p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www.paraview.org/Wiki/The_ParaView_Tutorial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ParaView</a:t>
            </a:r>
            <a:r>
              <a:rPr lang="en-US" sz="2400" dirty="0" smtClean="0"/>
              <a:t>/Python Scripting – </a:t>
            </a:r>
            <a:r>
              <a:rPr lang="en-US" sz="2400" dirty="0" err="1" smtClean="0"/>
              <a:t>KitwarePublic</a:t>
            </a:r>
            <a:endParaRPr lang="en-US" sz="2400" dirty="0" smtClean="0"/>
          </a:p>
          <a:p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www.paraview.org/Wiki/ParaView/Python_Scripting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ParaView</a:t>
            </a:r>
            <a:r>
              <a:rPr lang="en-US" sz="2400" dirty="0" smtClean="0"/>
              <a:t> Server Manager</a:t>
            </a:r>
          </a:p>
          <a:p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www.paraview.org/ParaView/Doc/Nightly/www/py-doc/paraview.servermanager.html</a:t>
            </a:r>
            <a:endParaRPr lang="en-US" sz="2400" dirty="0" smtClean="0"/>
          </a:p>
          <a:p>
            <a:endParaRPr lang="en-US" sz="2400" dirty="0"/>
          </a:p>
          <a:p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Additional Resources</a:t>
            </a:r>
            <a:endParaRPr lang="en-US" dirty="0">
              <a:solidFill>
                <a:srgbClr val="D19B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ParaView</a:t>
            </a:r>
            <a:r>
              <a:rPr lang="en-US" sz="3200" dirty="0" smtClean="0">
                <a:solidFill>
                  <a:srgbClr val="0070C0"/>
                </a:solidFill>
              </a:rPr>
              <a:t> Guide </a:t>
            </a:r>
            <a:r>
              <a:rPr lang="en-US" sz="3200" dirty="0" smtClean="0"/>
              <a:t>– Comprehensive user guide for </a:t>
            </a:r>
            <a:r>
              <a:rPr lang="en-US" sz="3200" dirty="0" err="1" smtClean="0"/>
              <a:t>ParaView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0070C0"/>
                </a:solidFill>
              </a:rPr>
              <a:t>Help</a:t>
            </a:r>
            <a:r>
              <a:rPr lang="en-US" sz="3200" dirty="0" smtClean="0"/>
              <a:t> – online help for file readers and filters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Online Tutorials </a:t>
            </a:r>
            <a:r>
              <a:rPr lang="en-US" sz="3200" dirty="0" smtClean="0"/>
              <a:t>– in depth tutorials for </a:t>
            </a:r>
            <a:r>
              <a:rPr lang="en-US" sz="3200" dirty="0" err="1" smtClean="0"/>
              <a:t>ParaView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0070C0"/>
                </a:solidFill>
              </a:rPr>
              <a:t>Online Blogs </a:t>
            </a:r>
            <a:r>
              <a:rPr lang="en-US" sz="3200" dirty="0" smtClean="0"/>
              <a:t>– informative blog posts on new features in </a:t>
            </a:r>
            <a:r>
              <a:rPr lang="en-US" sz="3200" dirty="0" err="1" smtClean="0"/>
              <a:t>ParaView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Get Additional Help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Help Menu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Vetria L. Byrd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Assistant Professor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Computer Graphics Technology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vlbyrd@purdue.edu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362775" y="3657440"/>
            <a:ext cx="7514523" cy="3117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Purdue Polytechnic Institute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1362774" y="4035817"/>
            <a:ext cx="7514524" cy="826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3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773238" algn="l"/>
              </a:tabLst>
            </a:pPr>
            <a:r>
              <a:rPr lang="en-US" dirty="0" smtClean="0"/>
              <a:t>polytechnic.purdue.edu</a:t>
            </a:r>
          </a:p>
          <a:p>
            <a:pPr>
              <a:tabLst>
                <a:tab pos="1773238" algn="l"/>
              </a:tabLst>
            </a:pPr>
            <a:endParaRPr lang="en-US" dirty="0" smtClean="0"/>
          </a:p>
          <a:p>
            <a:pPr>
              <a:tabLst>
                <a:tab pos="1773238" algn="l"/>
              </a:tabLst>
            </a:pPr>
            <a:r>
              <a:rPr lang="en-US" dirty="0" smtClean="0"/>
              <a:t>	/ </a:t>
            </a:r>
            <a:r>
              <a:rPr lang="en-US" dirty="0" err="1" smtClean="0"/>
              <a:t>TechPurdue</a:t>
            </a:r>
            <a:endParaRPr lang="en-US" dirty="0" smtClean="0"/>
          </a:p>
          <a:p>
            <a:pPr>
              <a:tabLst>
                <a:tab pos="1773238" algn="l"/>
              </a:tabLst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37790" y="4418603"/>
            <a:ext cx="1704068" cy="372701"/>
            <a:chOff x="958457" y="3485971"/>
            <a:chExt cx="1704068" cy="37270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57" y="3485971"/>
              <a:ext cx="372701" cy="372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538" y="3485971"/>
              <a:ext cx="372701" cy="372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19" y="3485971"/>
              <a:ext cx="372701" cy="372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9824" y="3485971"/>
              <a:ext cx="372701" cy="372701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62774" y="2949464"/>
            <a:ext cx="4464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polytechnic.purdue.edu/profile/vbyrd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VByrdPhD</a:t>
            </a:r>
            <a:r>
              <a:rPr lang="en-US" dirty="0" smtClean="0"/>
              <a:t>, @</a:t>
            </a:r>
            <a:r>
              <a:rPr lang="en-US" dirty="0" err="1" smtClean="0"/>
              <a:t>BPViz</a:t>
            </a:r>
            <a:r>
              <a:rPr lang="en-US" dirty="0" smtClean="0"/>
              <a:t>, @VisREU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7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108289"/>
            <a:ext cx="3962400" cy="216831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The use of visualization in the analysis of pollution and air flows in Manhattan, New York City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89506"/>
            <a:ext cx="461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“Insight” Tells a Story.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0056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etria\AppData\Local\Microsoft\Windows\Temporary Internet Files\Content.IE5\DY0EEWUV\MC90043958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7" y="365716"/>
            <a:ext cx="7644445" cy="609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2194136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Insight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 rot="1414626">
            <a:off x="1611608" y="4143531"/>
            <a:ext cx="226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Discovery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670136"/>
            <a:ext cx="259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Explanation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705940">
            <a:off x="5753167" y="3958865"/>
            <a:ext cx="1628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Decision Making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2628">
            <a:off x="1170109" y="1793880"/>
            <a:ext cx="211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Analysis of Data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9472" y="180829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Tells a Story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7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1171575"/>
            <a:ext cx="8267700" cy="4619625"/>
            <a:chOff x="419100" y="1171575"/>
            <a:chExt cx="8267700" cy="46196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" y="1171575"/>
              <a:ext cx="8267700" cy="46196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905001"/>
              <a:ext cx="7010400" cy="342106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Data To Insight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1179526"/>
            <a:ext cx="8267700" cy="4619625"/>
            <a:chOff x="419100" y="1171575"/>
            <a:chExt cx="8267700" cy="46196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100" y="1171575"/>
              <a:ext cx="8267700" cy="46196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905000"/>
              <a:ext cx="7010400" cy="2590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data to insight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460240" y="4551680"/>
            <a:ext cx="2438400" cy="447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1171575"/>
            <a:ext cx="8267700" cy="4619625"/>
            <a:chOff x="419100" y="1171575"/>
            <a:chExt cx="8267700" cy="46196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100" y="1171575"/>
              <a:ext cx="8267700" cy="46196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905001"/>
              <a:ext cx="7010400" cy="1828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data to insight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923280" y="3810000"/>
            <a:ext cx="762000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1171575"/>
            <a:ext cx="8267700" cy="4619625"/>
            <a:chOff x="419100" y="1171575"/>
            <a:chExt cx="8267700" cy="46196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100" y="1171575"/>
              <a:ext cx="8267700" cy="46196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905000"/>
              <a:ext cx="7010400" cy="8556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057400"/>
              <a:ext cx="519223" cy="85566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data to insight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643120" y="3159760"/>
            <a:ext cx="2875280" cy="172720"/>
            <a:chOff x="4643120" y="3159760"/>
            <a:chExt cx="2875280" cy="17272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563360" y="3159760"/>
              <a:ext cx="955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643120" y="3332480"/>
              <a:ext cx="711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27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5" y="63310"/>
            <a:ext cx="6377940" cy="1295400"/>
          </a:xfrm>
        </p:spPr>
        <p:txBody>
          <a:bodyPr/>
          <a:lstStyle/>
          <a:p>
            <a:r>
              <a:rPr lang="en-US" dirty="0" err="1" smtClean="0"/>
              <a:t>BPViz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3999" y="160499"/>
            <a:ext cx="7730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Broadening Participation in Visualization</a:t>
            </a:r>
            <a:endParaRPr lang="en-US" sz="36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1764222"/>
            <a:ext cx="3911600" cy="2600797"/>
          </a:xfrm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43163" y="873570"/>
            <a:ext cx="7457837" cy="823912"/>
          </a:xfrm>
        </p:spPr>
        <p:txBody>
          <a:bodyPr>
            <a:normAutofit/>
          </a:bodyPr>
          <a:lstStyle/>
          <a:p>
            <a:r>
              <a:rPr lang="en-US" dirty="0" smtClean="0"/>
              <a:t>Biennial Workshop: 2014, 2016, 2018 (TBA)</a:t>
            </a:r>
            <a:endParaRPr lang="en-US" dirty="0"/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34" y="2012107"/>
            <a:ext cx="3467100" cy="2105025"/>
          </a:xfrm>
        </p:spPr>
      </p:pic>
      <p:sp>
        <p:nvSpPr>
          <p:cNvPr id="18" name="TextBox 17"/>
          <p:cNvSpPr txBox="1"/>
          <p:nvPr/>
        </p:nvSpPr>
        <p:spPr>
          <a:xfrm>
            <a:off x="593725" y="4562060"/>
            <a:ext cx="391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BPViz’16 Co-located at Purdue University and University of Illinois Urbana Champaign (NCSA)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97834" y="4554424"/>
            <a:ext cx="391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CRA-W/CDC/NSF Broadening Participation in Visualization (</a:t>
            </a:r>
            <a:r>
              <a:rPr lang="en-US" dirty="0" err="1" smtClean="0"/>
              <a:t>BPViz</a:t>
            </a:r>
            <a:r>
              <a:rPr lang="en-US" dirty="0" smtClean="0"/>
              <a:t>) Workshop, Clemson University, Clemson, South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71575"/>
            <a:ext cx="8267700" cy="4619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Data to insight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685280" y="2189480"/>
            <a:ext cx="1676400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71575"/>
            <a:ext cx="8267700" cy="461962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data to insight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visualization important?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941" y="1286037"/>
            <a:ext cx="1021977" cy="10178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4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777" y="548674"/>
            <a:ext cx="7515071" cy="748782"/>
          </a:xfrm>
        </p:spPr>
        <p:txBody>
          <a:bodyPr/>
          <a:lstStyle/>
          <a:p>
            <a:r>
              <a:rPr lang="en-US" dirty="0" smtClean="0"/>
              <a:t>Data is Everywhere!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62777" y="2034224"/>
            <a:ext cx="6501439" cy="45073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5375" y="1285442"/>
            <a:ext cx="8086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 Source: http</a:t>
            </a:r>
            <a:r>
              <a:rPr lang="en-US" sz="1400" dirty="0"/>
              <a:t>://www.centrodeinnovacionbbva.com/en/news/practical-examples-big-data-use</a:t>
            </a:r>
          </a:p>
        </p:txBody>
      </p:sp>
    </p:spTree>
    <p:extLst>
      <p:ext uri="{BB962C8B-B14F-4D97-AF65-F5344CB8AC3E}">
        <p14:creationId xmlns:p14="http://schemas.microsoft.com/office/powerpoint/2010/main" val="8988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Growth of Scientific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91" y="2160946"/>
            <a:ext cx="4038600" cy="3441052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458239"/>
            <a:ext cx="40386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Global </a:t>
            </a:r>
            <a:r>
              <a:rPr lang="en-US" dirty="0"/>
              <a:t>growth trend of data volume, </a:t>
            </a:r>
            <a:r>
              <a:rPr lang="en-US" dirty="0" smtClean="0"/>
              <a:t>2006–2020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Based </a:t>
            </a:r>
            <a:r>
              <a:rPr lang="en-US" dirty="0"/>
              <a:t>on “The digital universe in 2020: big data, bigger digital shadows, and biggest growth in the far east”)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2244" y="6182525"/>
            <a:ext cx="6391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ZB: a </a:t>
            </a:r>
            <a:r>
              <a:rPr lang="en-US" sz="1400" dirty="0"/>
              <a:t>unit of information equal to one sextillion (1021) or, strictly, 270 bytes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6709" y="5751035"/>
            <a:ext cx="7966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Image Source: https</a:t>
            </a:r>
            <a:r>
              <a:rPr lang="en-US" sz="1200" dirty="0"/>
              <a:t>://www.researchgate.net/publication/274233315_Scientific_big_data_and_Digital_Earth</a:t>
            </a:r>
          </a:p>
        </p:txBody>
      </p:sp>
    </p:spTree>
    <p:extLst>
      <p:ext uri="{BB962C8B-B14F-4D97-AF65-F5344CB8AC3E}">
        <p14:creationId xmlns:p14="http://schemas.microsoft.com/office/powerpoint/2010/main" val="21813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31141" y="1066800"/>
            <a:ext cx="3683659" cy="8239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err="1" smtClean="0"/>
              <a:t>Biovisualization</a:t>
            </a:r>
            <a:endParaRPr lang="en-US" b="1" dirty="0" smtClean="0"/>
          </a:p>
          <a:p>
            <a:pPr algn="l"/>
            <a:r>
              <a:rPr lang="en-US" b="1" dirty="0" smtClean="0"/>
              <a:t>(</a:t>
            </a:r>
            <a:r>
              <a:rPr lang="en-US" b="1" dirty="0" err="1" smtClean="0"/>
              <a:t>BioVis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1141" y="2410178"/>
            <a:ext cx="3910579" cy="31309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</a:t>
            </a:r>
            <a:r>
              <a:rPr lang="en-US" sz="3200" dirty="0"/>
              <a:t>visualization of biological data</a:t>
            </a:r>
            <a:r>
              <a:rPr lang="en-US" sz="3200" dirty="0" smtClean="0"/>
              <a:t>;</a:t>
            </a:r>
          </a:p>
          <a:p>
            <a:r>
              <a:rPr lang="en-US" sz="3200" dirty="0" smtClean="0"/>
              <a:t>Often </a:t>
            </a:r>
            <a:r>
              <a:rPr lang="en-US" sz="3200" dirty="0"/>
              <a:t>grouped with computer </a:t>
            </a:r>
            <a:r>
              <a:rPr lang="en-US" sz="3200" dirty="0" smtClean="0"/>
              <a:t>animation</a:t>
            </a:r>
            <a:endParaRPr lang="en-US" sz="3200" dirty="0"/>
          </a:p>
        </p:txBody>
      </p:sp>
      <p:sp>
        <p:nvSpPr>
          <p:cNvPr id="7" name="Oval 6"/>
          <p:cNvSpPr/>
          <p:nvPr/>
        </p:nvSpPr>
        <p:spPr>
          <a:xfrm>
            <a:off x="4940207" y="1981200"/>
            <a:ext cx="3180261" cy="4181129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3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80623" y="1057600"/>
            <a:ext cx="5026365" cy="82391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Information Visualization (</a:t>
            </a:r>
            <a:r>
              <a:rPr lang="en-US" b="1" dirty="0" err="1" smtClean="0"/>
              <a:t>InfoVis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80623" y="1939465"/>
            <a:ext cx="3834176" cy="3130973"/>
          </a:xfrm>
        </p:spPr>
        <p:txBody>
          <a:bodyPr>
            <a:noAutofit/>
          </a:bodyPr>
          <a:lstStyle/>
          <a:p>
            <a:r>
              <a:rPr lang="en-US" sz="2800" dirty="0" smtClean="0"/>
              <a:t>Interdisciplinary</a:t>
            </a:r>
          </a:p>
          <a:p>
            <a:r>
              <a:rPr lang="en-US" sz="2800" dirty="0" smtClean="0"/>
              <a:t>Study of the “visual representation of large-scale collections of non-numerical information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585065" y="2606573"/>
            <a:ext cx="1650814" cy="11935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4420167" y="1294543"/>
            <a:ext cx="1931610" cy="19312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/>
          <p:cNvSpPr/>
          <p:nvPr/>
        </p:nvSpPr>
        <p:spPr>
          <a:xfrm>
            <a:off x="6934200" y="2209800"/>
            <a:ext cx="1707047" cy="11935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2400" kern="1200" dirty="0" err="1" smtClean="0"/>
              <a:t>InfoVis</a:t>
            </a:r>
            <a:endParaRPr lang="en-US" sz="2400" kern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44" y="1491208"/>
            <a:ext cx="897640" cy="729776"/>
          </a:xfrm>
          <a:prstGeom prst="rect">
            <a:avLst/>
          </a:prstGeom>
        </p:spPr>
      </p:pic>
      <p:pic>
        <p:nvPicPr>
          <p:cNvPr id="2051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62" y="3716739"/>
            <a:ext cx="4959629" cy="27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5181" y="6306669"/>
            <a:ext cx="45752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Internet Usage</a:t>
            </a:r>
          </a:p>
          <a:p>
            <a:r>
              <a:rPr lang="en-US" sz="1100" dirty="0"/>
              <a:t>Source: http://www.cernea.net/wp-content/uploads/2013/03/internet.gif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73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245546" y="921689"/>
            <a:ext cx="4902188" cy="823912"/>
          </a:xfrm>
        </p:spPr>
        <p:txBody>
          <a:bodyPr>
            <a:normAutofit/>
          </a:bodyPr>
          <a:lstStyle/>
          <a:p>
            <a:r>
              <a:rPr lang="en-US" b="1" dirty="0" smtClean="0"/>
              <a:t>Geographic Visualization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6585065" y="2606573"/>
            <a:ext cx="1650814" cy="11935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/>
          <p:cNvSpPr/>
          <p:nvPr/>
        </p:nvSpPr>
        <p:spPr>
          <a:xfrm>
            <a:off x="4524030" y="1741130"/>
            <a:ext cx="3482621" cy="283673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/>
          <p:cNvGrpSpPr/>
          <p:nvPr/>
        </p:nvGrpSpPr>
        <p:grpSpPr>
          <a:xfrm>
            <a:off x="1219201" y="990600"/>
            <a:ext cx="2130548" cy="1720151"/>
            <a:chOff x="5335099" y="2856562"/>
            <a:chExt cx="3405966" cy="1720151"/>
          </a:xfrm>
        </p:grpSpPr>
        <p:sp>
          <p:nvSpPr>
            <p:cNvPr id="19" name="Rectangle 18"/>
            <p:cNvSpPr/>
            <p:nvPr/>
          </p:nvSpPr>
          <p:spPr>
            <a:xfrm>
              <a:off x="5335099" y="2856562"/>
              <a:ext cx="2558134" cy="11935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6182931" y="3383193"/>
              <a:ext cx="2558134" cy="1193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en-US" sz="3200" kern="1200" dirty="0" err="1" smtClean="0"/>
                <a:t>GeoVis</a:t>
              </a:r>
              <a:endParaRPr lang="en-US" sz="3200" kern="1200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23" y="4648038"/>
            <a:ext cx="4082599" cy="194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3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Applications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853" y="2923822"/>
            <a:ext cx="4024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Communicates geospatial information in ways that, when combined with human understanding, allow for data exploration and decision-making processes.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0640" y="5566535"/>
            <a:ext cx="4424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 err="1"/>
              <a:t>MacEachren</a:t>
            </a:r>
            <a:r>
              <a:rPr lang="en-US" sz="1000" dirty="0"/>
              <a:t>, A.M. and </a:t>
            </a:r>
            <a:r>
              <a:rPr lang="en-US" sz="1000" dirty="0" err="1"/>
              <a:t>Kraak</a:t>
            </a:r>
            <a:r>
              <a:rPr lang="en-US" sz="1000" dirty="0"/>
              <a:t>, M.J. 1997 Exploratory cartographic visualization: advancing the agenda. Computers &amp; Geosciences, 23(4), pp. 335-343</a:t>
            </a:r>
            <a:r>
              <a:rPr lang="en-US" sz="1000" dirty="0" smtClean="0"/>
              <a:t>.</a:t>
            </a:r>
          </a:p>
          <a:p>
            <a:pPr algn="just"/>
            <a:r>
              <a:rPr lang="en-US" sz="1000" dirty="0"/>
              <a:t>Jiang, B., and Li, Z. 2005. Editorial: </a:t>
            </a:r>
            <a:r>
              <a:rPr lang="en-US" sz="1000" dirty="0" err="1"/>
              <a:t>Geovisualization</a:t>
            </a:r>
            <a:r>
              <a:rPr lang="en-US" sz="1000" dirty="0"/>
              <a:t>: Design, Enhanced Visual Tools and Applications. The Cartographic Journal, 42(1), pp. </a:t>
            </a:r>
            <a:r>
              <a:rPr lang="en-US" sz="1000" dirty="0" smtClean="0"/>
              <a:t>3-4</a:t>
            </a:r>
          </a:p>
          <a:p>
            <a:pPr algn="just"/>
            <a:r>
              <a:rPr lang="en-US" sz="1000" dirty="0" err="1">
                <a:hlinkClick r:id="rId5" tooltip="Alan MacEachren"/>
              </a:rPr>
              <a:t>MacEachren</a:t>
            </a:r>
            <a:r>
              <a:rPr lang="en-US" sz="1000" dirty="0">
                <a:hlinkClick r:id="rId5" tooltip="Alan MacEachren"/>
              </a:rPr>
              <a:t>, A.M.</a:t>
            </a:r>
            <a:r>
              <a:rPr lang="en-US" sz="1000" dirty="0"/>
              <a:t> 2004. </a:t>
            </a:r>
            <a:r>
              <a:rPr lang="en-US" sz="1000" dirty="0" err="1"/>
              <a:t>Geovisualization</a:t>
            </a:r>
            <a:r>
              <a:rPr lang="en-US" sz="1000" dirty="0"/>
              <a:t> for knowledge construction and decision support. IEEE computer graphics and applications, 24(1), pp.13-17</a:t>
            </a:r>
          </a:p>
        </p:txBody>
      </p:sp>
    </p:spTree>
    <p:extLst>
      <p:ext uri="{BB962C8B-B14F-4D97-AF65-F5344CB8AC3E}">
        <p14:creationId xmlns:p14="http://schemas.microsoft.com/office/powerpoint/2010/main" val="13335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92301" y="935770"/>
            <a:ext cx="4563521" cy="82391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Scientific Visualization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SciVis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8079" y="3179726"/>
            <a:ext cx="4283840" cy="31309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Primarily concerned with the visualization of three-dimensional phenomena</a:t>
            </a:r>
          </a:p>
          <a:p>
            <a:r>
              <a:rPr lang="en-US" sz="2000" dirty="0" smtClean="0"/>
              <a:t>Emphases on  realistic renderings of volumes, surfaces, illumination sources, etc.</a:t>
            </a:r>
          </a:p>
        </p:txBody>
      </p:sp>
      <p:sp>
        <p:nvSpPr>
          <p:cNvPr id="9" name="Rectangle 8"/>
          <p:cNvSpPr/>
          <p:nvPr/>
        </p:nvSpPr>
        <p:spPr>
          <a:xfrm>
            <a:off x="6585065" y="2606573"/>
            <a:ext cx="1650814" cy="11935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6152236" y="1262952"/>
            <a:ext cx="2516471" cy="243546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98" name="Picture 2" descr="http://www.tinkering.net/sciviz/shark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41" y="3962844"/>
            <a:ext cx="2327736" cy="222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23542" y="6172200"/>
            <a:ext cx="2234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http://www.tinkering.net/sciviz/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73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Applications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32794" y="2024107"/>
            <a:ext cx="5203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7030A0"/>
                </a:solidFill>
              </a:rPr>
              <a:t>The focus of this workshop</a:t>
            </a:r>
            <a:endParaRPr lang="en-US" sz="3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" y="126353"/>
            <a:ext cx="2204185" cy="3280989"/>
          </a:xfrm>
        </p:spPr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85" y="126353"/>
            <a:ext cx="6482615" cy="6418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7029" y="1397515"/>
            <a:ext cx="5212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http://web.ics.purdue.edu/~vbyrd/trainingData.html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High Level Overview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Purpose Of visualization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Visualization Applications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Data Visualization Process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Scientific Visualization Process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Introduction to Scientific Visualization Using </a:t>
            </a:r>
            <a:r>
              <a:rPr lang="en-US" sz="2800" dirty="0" err="1" smtClean="0"/>
              <a:t>ParaView</a:t>
            </a:r>
            <a:endParaRPr lang="en-US" sz="2800" dirty="0" smtClean="0"/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Hands-on Workshop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Additional Resources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19B23"/>
                </a:solidFill>
              </a:rPr>
              <a:t>Agenda</a:t>
            </a:r>
            <a:endParaRPr lang="en-US" dirty="0">
              <a:solidFill>
                <a:srgbClr val="D19B23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Scientific Visualization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1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Visualization Process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High 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 you think about visualizing your data?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8941" y="1286037"/>
            <a:ext cx="1021977" cy="10178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777" y="560905"/>
            <a:ext cx="7515071" cy="748782"/>
          </a:xfrm>
        </p:spPr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775" y="1269198"/>
            <a:ext cx="7515073" cy="1460826"/>
          </a:xfrm>
        </p:spPr>
        <p:txBody>
          <a:bodyPr/>
          <a:lstStyle/>
          <a:p>
            <a:r>
              <a:rPr lang="en-US" dirty="0" smtClean="0"/>
              <a:t>Find and read the following papers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88" y="5204584"/>
            <a:ext cx="4238625" cy="143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28" y="1885742"/>
            <a:ext cx="6343650" cy="1552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628" y="3649938"/>
            <a:ext cx="5876925" cy="1343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6553" y="44726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33278" y="30422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126354"/>
            <a:ext cx="8229600" cy="88364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Data Visualization Process</a:t>
            </a:r>
            <a:endParaRPr lang="en-US" sz="3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" y="6297282"/>
            <a:ext cx="613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Adopted from Visualizing Data: Exploring and Explaining Data with the Processing Environment by Ben Fry, O’Reilly (p 15)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23825" y="1727775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An iterative process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213263"/>
            <a:ext cx="8153400" cy="10553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2420778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obtain the data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81249" y="2772818"/>
            <a:ext cx="0" cy="5228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0" y="4325778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provide structure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81200" y="3793958"/>
            <a:ext cx="0" cy="522891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62200" y="1727775"/>
            <a:ext cx="1663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remove all but the data of interest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035102" y="2609909"/>
            <a:ext cx="0" cy="9038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35224" y="4926449"/>
            <a:ext cx="2990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apply methods from statistics or data mining </a:t>
            </a:r>
            <a:r>
              <a:rPr lang="en-US" dirty="0" smtClean="0"/>
              <a:t>to </a:t>
            </a:r>
            <a:r>
              <a:rPr lang="en-US" dirty="0"/>
              <a:t>discern patterns or place the data in  mathematical context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104290" y="3793958"/>
            <a:ext cx="0" cy="1132491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93021" y="1513581"/>
            <a:ext cx="18077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choose a basic visual model, such as a bar graph, list or tree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10200" y="2762309"/>
            <a:ext cx="0" cy="751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91048" y="4713981"/>
            <a:ext cx="2186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improve the basic representation to make it clearer and more visually engaging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553200" y="3740922"/>
            <a:ext cx="0" cy="1030893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34200" y="1572161"/>
            <a:ext cx="1840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Add methods for manipulating the data or controlling what features are visible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772400" y="2990909"/>
            <a:ext cx="0" cy="5228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8" grpId="0"/>
      <p:bldP spid="12" grpId="0"/>
      <p:bldP spid="13" grpId="0"/>
      <p:bldP spid="16" grpId="0"/>
      <p:bldP spid="17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Taking raw data and converting it to a form that is viewable and understandable to humans.</a:t>
            </a:r>
            <a:endParaRPr lang="en-US" sz="24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52" y="2667000"/>
            <a:ext cx="7770548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2514600"/>
            <a:ext cx="4495800" cy="3140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652" y="6504801"/>
            <a:ext cx="4962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Adopted from The ParaView Tutorial, The Basics of Visualization, version 3.98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816"/>
            <a:ext cx="8229600" cy="1143000"/>
          </a:xfrm>
        </p:spPr>
        <p:txBody>
          <a:bodyPr/>
          <a:lstStyle/>
          <a:p>
            <a:r>
              <a:rPr lang="en-US" dirty="0" smtClean="0"/>
              <a:t>Visualization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There are several steps between raw data and a finished visualization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52" y="2743200"/>
            <a:ext cx="7770548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52" y="6504801"/>
            <a:ext cx="4962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Adopted from The ParaView Tutorial, The Basics of Visualization, version 3.98</a:t>
            </a:r>
            <a:endParaRPr lang="en-US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3961"/>
            <a:ext cx="8229600" cy="1143000"/>
          </a:xfrm>
        </p:spPr>
        <p:txBody>
          <a:bodyPr/>
          <a:lstStyle/>
          <a:p>
            <a:r>
              <a:rPr lang="en-US" dirty="0" smtClean="0"/>
              <a:t>Visualization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should you care?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you/we care?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7130" y="1525082"/>
            <a:ext cx="8326020" cy="450171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Data visualization is becoming an increasingly important component of analytics in the age of big data </a:t>
            </a:r>
            <a:r>
              <a:rPr lang="en-US" sz="2800" i="1" dirty="0"/>
              <a:t>(SAS: Five big data </a:t>
            </a:r>
            <a:r>
              <a:rPr lang="en-US" sz="2800" i="1" dirty="0" smtClean="0"/>
              <a:t>challenges and </a:t>
            </a:r>
            <a:r>
              <a:rPr lang="en-US" sz="2800" i="1" dirty="0"/>
              <a:t>how to overcome them with visual </a:t>
            </a:r>
            <a:r>
              <a:rPr lang="en-US" sz="2800" i="1" dirty="0" smtClean="0"/>
              <a:t>analytics)</a:t>
            </a:r>
            <a:endParaRPr lang="en-US" sz="2800" i="1" dirty="0"/>
          </a:p>
          <a:p>
            <a:pPr marL="457200" lvl="1" indent="0">
              <a:buNone/>
            </a:pPr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www.sas.com/resources/asset/five-big-data-challenges-article.pdf</a:t>
            </a:r>
            <a:endParaRPr lang="en-US" sz="2800" dirty="0" smtClean="0"/>
          </a:p>
          <a:p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Between </a:t>
            </a:r>
            <a:r>
              <a:rPr lang="en-US" sz="2800" dirty="0"/>
              <a:t>now and 2020, the information in the Digital Universe will grow by a factor of 44; the number of “files” in it to be managed will grow by a factor of </a:t>
            </a:r>
            <a:r>
              <a:rPr lang="en-US" sz="2800" dirty="0" smtClean="0"/>
              <a:t>67</a:t>
            </a:r>
          </a:p>
          <a:p>
            <a:endParaRPr lang="en-US" sz="2800" dirty="0"/>
          </a:p>
          <a:p>
            <a:pPr marL="457200" lvl="1" indent="0">
              <a:buNone/>
            </a:pPr>
            <a:r>
              <a:rPr lang="en-US" sz="2100" dirty="0" err="1" smtClean="0"/>
              <a:t>Gantz</a:t>
            </a:r>
            <a:r>
              <a:rPr lang="en-US" sz="2100" dirty="0" smtClean="0"/>
              <a:t>, J., and </a:t>
            </a:r>
            <a:r>
              <a:rPr lang="en-US" sz="2100" dirty="0" err="1" smtClean="0"/>
              <a:t>Reinsel</a:t>
            </a:r>
            <a:r>
              <a:rPr lang="en-US" sz="2100" dirty="0" smtClean="0"/>
              <a:t>, D. (2012). The Digital Universe in 2020: Big Data, Bigger Digital Shadows, and Biggest Growth in the Far East. IDC IVIEW, Sponsored by EMC Corporation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8338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smtClean="0">
                <a:solidFill>
                  <a:schemeClr val="tx1"/>
                </a:solidFill>
              </a:rPr>
              <a:t>should</a:t>
            </a:r>
            <a:r>
              <a:rPr lang="en-US" dirty="0" smtClean="0"/>
              <a:t> you think about visualizing your data?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62770" y="3016827"/>
            <a:ext cx="8820222" cy="2553285"/>
            <a:chOff x="562770" y="3016827"/>
            <a:chExt cx="8820222" cy="2553285"/>
          </a:xfrm>
        </p:grpSpPr>
        <p:sp>
          <p:nvSpPr>
            <p:cNvPr id="8" name="TextBox 7"/>
            <p:cNvSpPr txBox="1"/>
            <p:nvPr/>
          </p:nvSpPr>
          <p:spPr>
            <a:xfrm>
              <a:off x="562770" y="3631120"/>
              <a:ext cx="22234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As early </a:t>
              </a:r>
              <a:r>
                <a:rPr lang="en-US" sz="4000" dirty="0" smtClean="0"/>
                <a:t>and often!</a:t>
              </a:r>
              <a:endParaRPr lang="en-US" sz="40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8188" y="3016827"/>
              <a:ext cx="3370984" cy="223970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397828" y="5316196"/>
              <a:ext cx="598516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http://howtolaunch.com/howtolaunch/reach-your-audience-early-and-often/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53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966"/>
            <a:ext cx="8229600" cy="1143000"/>
          </a:xfrm>
        </p:spPr>
        <p:txBody>
          <a:bodyPr/>
          <a:lstStyle/>
          <a:p>
            <a:r>
              <a:rPr lang="en-US" b="1" dirty="0" smtClean="0"/>
              <a:t>Visualization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Visualization is the tool that will take us forward from the traditional output of high performance computing (HPC) that we are used to into a visual medium that allows researchers to </a:t>
            </a:r>
            <a:r>
              <a:rPr lang="en-US" sz="3200" i="1" dirty="0" smtClean="0"/>
              <a:t>collaborate </a:t>
            </a:r>
            <a:r>
              <a:rPr lang="en-US" sz="3200" dirty="0" smtClean="0"/>
              <a:t>and </a:t>
            </a:r>
            <a:r>
              <a:rPr lang="en-US" sz="3200" i="1" dirty="0" smtClean="0"/>
              <a:t>elaborate</a:t>
            </a:r>
            <a:r>
              <a:rPr lang="en-US" sz="3200" dirty="0" smtClean="0"/>
              <a:t> on the finding's they’ve got.</a:t>
            </a:r>
          </a:p>
          <a:p>
            <a:pPr marL="0" indent="0">
              <a:buNone/>
            </a:pPr>
            <a:r>
              <a:rPr lang="en-US" sz="1800" dirty="0" smtClean="0"/>
              <a:t>					</a:t>
            </a:r>
          </a:p>
          <a:p>
            <a:pPr marL="0" indent="0">
              <a:buNone/>
            </a:pPr>
            <a:r>
              <a:rPr lang="en-US" sz="1800" b="1" i="1" dirty="0"/>
              <a:t>	</a:t>
            </a:r>
            <a:r>
              <a:rPr lang="en-US" sz="1800" b="1" i="1" dirty="0" smtClean="0"/>
              <a:t>				Tim Carroll</a:t>
            </a:r>
          </a:p>
          <a:p>
            <a:pPr marL="0" indent="0">
              <a:buNone/>
            </a:pPr>
            <a:r>
              <a:rPr lang="en-US" sz="1800" dirty="0" smtClean="0"/>
              <a:t>					</a:t>
            </a:r>
            <a:r>
              <a:rPr lang="en-US" sz="1800" i="1" dirty="0" smtClean="0"/>
              <a:t>Director and Global Lead, </a:t>
            </a:r>
          </a:p>
          <a:p>
            <a:pPr marL="0" indent="0">
              <a:buNone/>
            </a:pPr>
            <a:r>
              <a:rPr lang="en-US" sz="1800" i="1" dirty="0" smtClean="0"/>
              <a:t>					Dell Research Computing Solutions</a:t>
            </a:r>
          </a:p>
          <a:p>
            <a:pPr marL="0" indent="0">
              <a:buNone/>
            </a:pPr>
            <a:r>
              <a:rPr lang="en-US" sz="1800" i="1" dirty="0" smtClean="0"/>
              <a:t>					HPC Source (Spring 2011)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6966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1:30 PM – 2:00 PM		What is Data Visualization?</a:t>
            </a:r>
          </a:p>
          <a:p>
            <a:r>
              <a:rPr lang="en-US" sz="2000" dirty="0" smtClean="0"/>
              <a:t>						Visualization </a:t>
            </a:r>
            <a:r>
              <a:rPr lang="en-US" sz="2000" dirty="0"/>
              <a:t>Tools, Applications, Insight</a:t>
            </a:r>
            <a:endParaRPr lang="en-US" sz="2000" dirty="0" smtClean="0"/>
          </a:p>
          <a:p>
            <a:r>
              <a:rPr lang="en-US" sz="2000" dirty="0" smtClean="0"/>
              <a:t>2:30 PM – 3:00 PM		</a:t>
            </a:r>
            <a:r>
              <a:rPr lang="en-US" sz="2000" dirty="0"/>
              <a:t>Scientific Visualization </a:t>
            </a:r>
            <a:r>
              <a:rPr lang="en-US" sz="2000" dirty="0" smtClean="0"/>
              <a:t>Process</a:t>
            </a:r>
          </a:p>
          <a:p>
            <a:r>
              <a:rPr lang="en-US" sz="2000" dirty="0" smtClean="0"/>
              <a:t>						Introduction to </a:t>
            </a:r>
            <a:r>
              <a:rPr lang="en-US" sz="2000" dirty="0" err="1" smtClean="0"/>
              <a:t>ParaView</a:t>
            </a:r>
            <a:r>
              <a:rPr lang="en-US" sz="2000" dirty="0" smtClean="0"/>
              <a:t>: Test Drive </a:t>
            </a:r>
            <a:r>
              <a:rPr lang="en-US" sz="1400" dirty="0" smtClean="0"/>
              <a:t>(Training Data)</a:t>
            </a:r>
          </a:p>
          <a:p>
            <a:r>
              <a:rPr lang="en-US" sz="2000" dirty="0" smtClean="0"/>
              <a:t>3:00 PM – 3:20 PM 		Coffee Break</a:t>
            </a:r>
          </a:p>
          <a:p>
            <a:r>
              <a:rPr lang="en-US" sz="2000" dirty="0" smtClean="0"/>
              <a:t>3:20 PM – 3:50 PM		</a:t>
            </a:r>
            <a:r>
              <a:rPr lang="en-US" sz="2000" dirty="0" err="1" smtClean="0"/>
              <a:t>ParaView</a:t>
            </a:r>
            <a:r>
              <a:rPr lang="en-US" sz="2000" dirty="0" smtClean="0"/>
              <a:t>: More Interesting Data Set</a:t>
            </a:r>
          </a:p>
          <a:p>
            <a:r>
              <a:rPr lang="en-US" sz="2000" dirty="0" smtClean="0"/>
              <a:t>3:50 PM – </a:t>
            </a:r>
            <a:r>
              <a:rPr lang="en-US" sz="2000" dirty="0"/>
              <a:t>4:20 PM </a:t>
            </a:r>
            <a:r>
              <a:rPr lang="en-US" sz="2000" dirty="0" smtClean="0"/>
              <a:t>		Getting your data into </a:t>
            </a:r>
            <a:r>
              <a:rPr lang="en-US" sz="2000" dirty="0" err="1" smtClean="0"/>
              <a:t>vtk</a:t>
            </a:r>
            <a:r>
              <a:rPr lang="en-US" sz="2000" dirty="0" smtClean="0"/>
              <a:t> file format</a:t>
            </a:r>
            <a:endParaRPr lang="en-US" sz="2000" dirty="0" smtClean="0"/>
          </a:p>
          <a:p>
            <a:r>
              <a:rPr lang="en-US" sz="2000" dirty="0" smtClean="0"/>
              <a:t>4:20 PM – 4:45 PM		</a:t>
            </a:r>
            <a:r>
              <a:rPr lang="en-US" sz="2000" dirty="0" err="1" smtClean="0"/>
              <a:t>ParaView</a:t>
            </a:r>
            <a:r>
              <a:rPr lang="en-US" sz="2000" dirty="0" smtClean="0"/>
              <a:t> python scripting (a brief intro)</a:t>
            </a:r>
          </a:p>
          <a:p>
            <a:r>
              <a:rPr lang="en-US" sz="2000" dirty="0" smtClean="0"/>
              <a:t>4:45 PM – 5:00 PM		Wrapping Up – Additional Resources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57200" y="895074"/>
            <a:ext cx="6569075" cy="43815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Hands-on Session: Introduction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Scientific Visualization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Exploratory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Have no hypotheses about the data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Explore data interactively as undirected searches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Confirmatory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Have specific hypotheses about the data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Goal-oriented examination of the hypotheses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Presentation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Facts to be presented are fixed a priori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Select appropriate presentation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Interactive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Interactions with a pre-defined animation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 smtClean="0"/>
              <a:t>types of Visualizations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67130" y="1025102"/>
            <a:ext cx="4270601" cy="438150"/>
          </a:xfrm>
        </p:spPr>
        <p:txBody>
          <a:bodyPr>
            <a:normAutofit/>
          </a:bodyPr>
          <a:lstStyle/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Georges Grinstein (keynote presentation, VINCI 2016)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379"/>
            <a:ext cx="8229600" cy="1143000"/>
          </a:xfrm>
        </p:spPr>
        <p:txBody>
          <a:bodyPr/>
          <a:lstStyle/>
          <a:p>
            <a:r>
              <a:rPr lang="en-US" b="1" dirty="0" smtClean="0"/>
              <a:t>Scientific Visualization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Primarily concerned with the visualization of </a:t>
            </a:r>
            <a:r>
              <a:rPr lang="en-US" sz="3200" dirty="0">
                <a:hlinkClick r:id="rId2" tooltip="Three-dimensional space"/>
              </a:rPr>
              <a:t>three-dimensional</a:t>
            </a:r>
            <a:r>
              <a:rPr lang="en-US" sz="3200" dirty="0"/>
              <a:t> phenomena (architectural, meteorological, medical, </a:t>
            </a:r>
            <a:r>
              <a:rPr lang="en-US" sz="3200" dirty="0">
                <a:hlinkClick r:id="rId3" tooltip="Biological Data Visualization"/>
              </a:rPr>
              <a:t>biological</a:t>
            </a:r>
            <a:r>
              <a:rPr lang="en-US" sz="3200" dirty="0"/>
              <a:t>, etc.),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Where the emphasis is on realistic renderings of volumes, surfaces, illumination sources, and so forth, perhaps with a dynamic (time) component.</a:t>
            </a:r>
          </a:p>
          <a:p>
            <a:pPr marL="0" indent="0">
              <a:buNone/>
            </a:pPr>
            <a:r>
              <a:rPr lang="en-US" sz="1800" dirty="0" smtClean="0"/>
              <a:t>					</a:t>
            </a:r>
          </a:p>
          <a:p>
            <a:pPr marL="0" indent="0">
              <a:buNone/>
            </a:pPr>
            <a:r>
              <a:rPr lang="en-US" sz="1800" b="1" i="1" dirty="0"/>
              <a:t>	</a:t>
            </a:r>
            <a:r>
              <a:rPr lang="en-US" sz="1800" b="1" i="1" dirty="0" smtClean="0"/>
              <a:t>				</a:t>
            </a:r>
            <a:endParaRPr lang="en-US" sz="1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328974"/>
            <a:ext cx="161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Wikipedia.com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964643"/>
            <a:ext cx="4806919" cy="4630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460034"/>
            <a:ext cx="8458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http://www.bu.edu/tech/research/training/tutorials/introduction-to-scientific-visualization-tutorial/the-scientific-visualization-pipeline/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1058779" y="2062693"/>
            <a:ext cx="1502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What’s Missing?</a:t>
            </a:r>
            <a:endParaRPr lang="en-US" sz="2800" dirty="0"/>
          </a:p>
        </p:txBody>
      </p:sp>
      <p:pic>
        <p:nvPicPr>
          <p:cNvPr id="7" name="Picture 5" descr="C:\Users\Vetria\AppData\Local\Microsoft\Windows\Temporary Internet Files\Content.IE5\1EMW00PX\MC90021729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8" y="2294714"/>
            <a:ext cx="718551" cy="4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101369"/>
            <a:ext cx="8229600" cy="1143000"/>
          </a:xfrm>
        </p:spPr>
        <p:txBody>
          <a:bodyPr/>
          <a:lstStyle/>
          <a:p>
            <a:r>
              <a:rPr lang="en-US" dirty="0" smtClean="0"/>
              <a:t>Scientific Visualization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964643"/>
            <a:ext cx="5248275" cy="5055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468248"/>
            <a:ext cx="8458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http://www.bu.edu/tech/research/training/tutorials/introduction-to-scientific-visualization-tutorial/the-scientific-visualization-pipeline/</a:t>
            </a:r>
            <a:endParaRPr lang="en-US" sz="11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200400" y="1371600"/>
            <a:ext cx="1524001" cy="4208818"/>
            <a:chOff x="3200400" y="1371600"/>
            <a:chExt cx="1524001" cy="4208818"/>
          </a:xfrm>
        </p:grpSpPr>
        <p:cxnSp>
          <p:nvCxnSpPr>
            <p:cNvPr id="11" name="Elbow Connector 10"/>
            <p:cNvCxnSpPr/>
            <p:nvPr/>
          </p:nvCxnSpPr>
          <p:spPr>
            <a:xfrm rot="16200000" flipV="1">
              <a:off x="1857991" y="2714009"/>
              <a:ext cx="4208818" cy="1524000"/>
            </a:xfrm>
            <a:prstGeom prst="bentConnector3">
              <a:avLst>
                <a:gd name="adj1" fmla="val 623"/>
              </a:avLst>
            </a:prstGeom>
            <a:ln w="47625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200400" y="1371600"/>
              <a:ext cx="1524001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3960"/>
            <a:ext cx="8229600" cy="1143000"/>
          </a:xfrm>
        </p:spPr>
        <p:txBody>
          <a:bodyPr/>
          <a:lstStyle/>
          <a:p>
            <a:r>
              <a:rPr lang="en-US" dirty="0" smtClean="0"/>
              <a:t>Scientific Visualization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1054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chemeClr val="tx1"/>
                </a:solidFill>
              </a:rPr>
              <a:t>Scientific Visualization Pipeline: Step 1 . . .</a:t>
            </a:r>
            <a:endParaRPr lang="en-US" sz="3600" i="1" dirty="0">
              <a:solidFill>
                <a:schemeClr val="tx1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419600" cy="58249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95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Produce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286001"/>
            <a:ext cx="4495800" cy="32766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Simulated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Images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Numerical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Some measured value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Observed Phenomena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291590"/>
            <a:ext cx="8458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4"/>
              </a:rPr>
              <a:t>Adopted from </a:t>
            </a:r>
          </a:p>
          <a:p>
            <a:r>
              <a:rPr lang="en-US" sz="1100" dirty="0" smtClean="0">
                <a:hlinkClick r:id="rId4"/>
              </a:rPr>
              <a:t>http</a:t>
            </a:r>
            <a:r>
              <a:rPr lang="en-US" sz="1100" dirty="0">
                <a:hlinkClick r:id="rId4"/>
              </a:rPr>
              <a:t>://www.bu.edu/tech/research/training/tutorials/introduction-to-scientific-visualization-tutorial/the-scientific-visualization-pipeline/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488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71600"/>
            <a:ext cx="3452688" cy="5175831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4837"/>
            <a:ext cx="4038600" cy="452596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Cleaning up the data</a:t>
            </a:r>
          </a:p>
          <a:p>
            <a:pPr lvl="1"/>
            <a:r>
              <a:rPr lang="en-US" dirty="0" smtClean="0"/>
              <a:t>Removing noise</a:t>
            </a:r>
          </a:p>
          <a:p>
            <a:pPr lvl="1"/>
            <a:r>
              <a:rPr lang="en-US" dirty="0" smtClean="0"/>
              <a:t>Replacing missing values</a:t>
            </a:r>
          </a:p>
          <a:p>
            <a:pPr lvl="1"/>
            <a:r>
              <a:rPr lang="en-US" dirty="0" smtClean="0"/>
              <a:t>Clamping values to be within a specific range of interest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Performing operations to yield more useful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291590"/>
            <a:ext cx="8458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3"/>
              </a:rPr>
              <a:t>Adopted from </a:t>
            </a:r>
          </a:p>
          <a:p>
            <a:r>
              <a:rPr lang="en-US" sz="1100" dirty="0" smtClean="0">
                <a:hlinkClick r:id="rId3"/>
              </a:rPr>
              <a:t>http</a:t>
            </a:r>
            <a:r>
              <a:rPr lang="en-US" sz="1100" dirty="0">
                <a:hlinkClick r:id="rId3"/>
              </a:rPr>
              <a:t>://www.bu.edu/tech/research/training/tutorials/introduction-to-scientific-visualization-tutorial/the-scientific-visualization-pipeline/</a:t>
            </a:r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0" y="-192512"/>
            <a:ext cx="6617368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chemeClr val="tx1"/>
                </a:solidFill>
              </a:rPr>
              <a:t>Scientific Visualization Pipeline: Step 2 . . .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1143000"/>
          </a:xfrm>
        </p:spPr>
        <p:txBody>
          <a:bodyPr/>
          <a:lstStyle/>
          <a:p>
            <a:pPr algn="l"/>
            <a:r>
              <a:rPr lang="en-US" dirty="0" smtClean="0"/>
              <a:t>Analyze, Filter, Reformat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39" y="1485821"/>
            <a:ext cx="3030378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027237"/>
            <a:ext cx="4495800" cy="4525963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Converts raw information into something more understandable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Visually extracting meaning from a scientific data set using various techniques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56855" y="5105400"/>
            <a:ext cx="7653745" cy="997765"/>
            <a:chOff x="956855" y="5631635"/>
            <a:chExt cx="7653745" cy="99776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271" y="5643478"/>
              <a:ext cx="501314" cy="50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552" y="5653587"/>
              <a:ext cx="495048" cy="462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56855" y="6260068"/>
              <a:ext cx="948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Contour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4190" y="617220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Clip</a:t>
              </a:r>
              <a:endParaRPr lang="en-US" dirty="0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470" y="5638800"/>
              <a:ext cx="482453" cy="482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85991" y="6183283"/>
              <a:ext cx="1119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Threshold</a:t>
              </a:r>
              <a:endParaRPr lang="en-US" dirty="0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185" y="5666909"/>
              <a:ext cx="451183" cy="451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808341" y="6183868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Glyphs</a:t>
              </a:r>
              <a:endParaRPr lang="en-US" dirty="0"/>
            </a:p>
          </p:txBody>
        </p:sp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5631635"/>
              <a:ext cx="451183" cy="439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22875" y="6107668"/>
              <a:ext cx="1287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Streamlines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6291590"/>
            <a:ext cx="8458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8"/>
              </a:rPr>
              <a:t>Adopted from </a:t>
            </a:r>
          </a:p>
          <a:p>
            <a:r>
              <a:rPr lang="en-US" sz="1100" dirty="0" smtClean="0">
                <a:hlinkClick r:id="rId8"/>
              </a:rPr>
              <a:t>http</a:t>
            </a:r>
            <a:r>
              <a:rPr lang="en-US" sz="1100" dirty="0">
                <a:hlinkClick r:id="rId8"/>
              </a:rPr>
              <a:t>://www.bu.edu/tech/research/training/tutorials/introduction-to-scientific-visualization-tutorial/the-scientific-visualization-pipeline/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" y="0"/>
            <a:ext cx="7218947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chemeClr val="tx1"/>
                </a:solidFill>
              </a:rPr>
              <a:t>Scientific Visualization Pipeline: Step 3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Apply </a:t>
            </a:r>
            <a:r>
              <a:rPr lang="en-US" dirty="0" err="1" smtClean="0"/>
              <a:t>SciVis</a:t>
            </a:r>
            <a:r>
              <a:rPr lang="en-US" dirty="0" smtClean="0"/>
              <a:t>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8" y="1318780"/>
            <a:ext cx="3429002" cy="5539220"/>
          </a:xfrm>
        </p:spPr>
      </p:pic>
      <p:grpSp>
        <p:nvGrpSpPr>
          <p:cNvPr id="15" name="Group 14"/>
          <p:cNvGrpSpPr/>
          <p:nvPr/>
        </p:nvGrpSpPr>
        <p:grpSpPr>
          <a:xfrm>
            <a:off x="228600" y="2057400"/>
            <a:ext cx="5172074" cy="4181475"/>
            <a:chOff x="228600" y="2057400"/>
            <a:chExt cx="5172074" cy="41814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057400"/>
              <a:ext cx="2200275" cy="18192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12" y="4281487"/>
              <a:ext cx="2200274" cy="18192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419600"/>
              <a:ext cx="2200274" cy="18192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75545" y="1939708"/>
            <a:ext cx="2895599" cy="452596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Scalars, vectors, tensors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1D, 2D, 3D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Mesh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291590"/>
            <a:ext cx="8458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7"/>
              </a:rPr>
              <a:t>Adopted from </a:t>
            </a:r>
          </a:p>
          <a:p>
            <a:r>
              <a:rPr lang="en-US" sz="1100" dirty="0" smtClean="0">
                <a:hlinkClick r:id="rId7"/>
              </a:rPr>
              <a:t>http</a:t>
            </a:r>
            <a:r>
              <a:rPr lang="en-US" sz="1100" dirty="0">
                <a:hlinkClick r:id="rId7"/>
              </a:rPr>
              <a:t>://www.bu.edu/tech/research/training/tutorials/introduction-to-scientific-visualization-tutorial/the-scientific-visualization-pipeline/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192" y="68288"/>
            <a:ext cx="6497053" cy="117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smtClean="0">
                <a:solidFill>
                  <a:schemeClr val="tx1"/>
                </a:solidFill>
              </a:rPr>
              <a:t>Scientific Visualization Pipeline </a:t>
            </a:r>
          </a:p>
          <a:p>
            <a:r>
              <a:rPr lang="en-US" sz="3200" i="1" dirty="0" smtClean="0">
                <a:solidFill>
                  <a:schemeClr val="tx1"/>
                </a:solidFill>
              </a:rPr>
              <a:t>Step 4 . . .</a:t>
            </a: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Map to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75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Content Placeholder 5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0"/>
            <a:ext cx="37338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228600" y="6291590"/>
            <a:ext cx="8458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3"/>
              </a:rPr>
              <a:t>Adopted from </a:t>
            </a:r>
          </a:p>
          <a:p>
            <a:r>
              <a:rPr lang="en-US" sz="1100" dirty="0" smtClean="0">
                <a:hlinkClick r:id="rId3"/>
              </a:rPr>
              <a:t>http</a:t>
            </a:r>
            <a:r>
              <a:rPr lang="en-US" sz="1100" dirty="0">
                <a:hlinkClick r:id="rId3"/>
              </a:rPr>
              <a:t>://www.bu.edu/tech/research/training/tutorials/introduction-to-scientific-visualization-tutorial/the-scientific-visualization-pipeline/</a:t>
            </a:r>
            <a:endParaRPr lang="en-US" sz="1100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-152400" y="2184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0" y="3733800"/>
            <a:ext cx="1371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Iteration and Refinement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0"/>
            <a:ext cx="6100011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chemeClr val="tx1"/>
                </a:solidFill>
              </a:rPr>
              <a:t>Scientific Visualization Pipeline: Step 5 . . .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87120"/>
            <a:ext cx="5478379" cy="1143000"/>
          </a:xfrm>
        </p:spPr>
        <p:txBody>
          <a:bodyPr/>
          <a:lstStyle/>
          <a:p>
            <a:pPr algn="l"/>
            <a:r>
              <a:rPr lang="en-US" dirty="0" smtClean="0"/>
              <a:t>Render, Post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8" y="1219200"/>
            <a:ext cx="4343402" cy="5408762"/>
          </a:xfr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69" y="4579665"/>
            <a:ext cx="1440241" cy="17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27" y="4551459"/>
            <a:ext cx="1458668" cy="17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" y="2461769"/>
            <a:ext cx="1600200" cy="176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86" y="2825491"/>
            <a:ext cx="1493807" cy="153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96" y="2526054"/>
            <a:ext cx="1464804" cy="151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6291590"/>
            <a:ext cx="8458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8"/>
              </a:rPr>
              <a:t>Adopted from </a:t>
            </a:r>
          </a:p>
          <a:p>
            <a:r>
              <a:rPr lang="en-US" sz="1100" dirty="0" smtClean="0">
                <a:hlinkClick r:id="rId8"/>
              </a:rPr>
              <a:t>http</a:t>
            </a:r>
            <a:r>
              <a:rPr lang="en-US" sz="1100" dirty="0">
                <a:hlinkClick r:id="rId8"/>
              </a:rPr>
              <a:t>://www.bu.edu/tech/research/training/tutorials/introduction-to-scientific-visualization-tutorial/the-scientific-visualization-pipeline/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" y="0"/>
            <a:ext cx="6436895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chemeClr val="tx1"/>
                </a:solidFill>
              </a:rPr>
              <a:t>Scientific Visualization Pipeline: Step 6 . . .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3272"/>
            <a:ext cx="3898232" cy="1143000"/>
          </a:xfrm>
        </p:spPr>
        <p:txBody>
          <a:bodyPr/>
          <a:lstStyle/>
          <a:p>
            <a:pPr algn="l"/>
            <a:r>
              <a:rPr lang="en-US" dirty="0" smtClean="0"/>
              <a:t>View 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3403" y="1982107"/>
            <a:ext cx="161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Output from </a:t>
            </a:r>
            <a:r>
              <a:rPr lang="en-US" dirty="0" err="1" smtClean="0"/>
              <a:t>ParaView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Slides </a:t>
            </a:r>
            <a:r>
              <a:rPr lang="en-US" dirty="0" smtClean="0"/>
              <a:t>will be made available </a:t>
            </a:r>
            <a:r>
              <a:rPr lang="en-US" dirty="0" smtClean="0"/>
              <a:t>on </a:t>
            </a:r>
            <a:r>
              <a:rPr lang="en-US" dirty="0" smtClean="0"/>
              <a:t>Moodle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777" y="2871216"/>
            <a:ext cx="7515073" cy="583940"/>
          </a:xfr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672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37" y="132666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Visualization Scales with HPC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865"/>
            <a:ext cx="82296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Large data produced by large simulations produce large visualization results and require large visualization resources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1001" y="6476745"/>
            <a:ext cx="2985006" cy="277254"/>
            <a:chOff x="381001" y="6476745"/>
            <a:chExt cx="2985006" cy="277254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6476745"/>
              <a:ext cx="685799" cy="238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023699" y="6477000"/>
              <a:ext cx="2342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Texas Advanced Computing Center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66800" y="3313133"/>
            <a:ext cx="6858000" cy="2017932"/>
            <a:chOff x="1066800" y="3733800"/>
            <a:chExt cx="6858000" cy="2017932"/>
          </a:xfrm>
        </p:grpSpPr>
        <p:sp>
          <p:nvSpPr>
            <p:cNvPr id="4" name="Rectangle 3"/>
            <p:cNvSpPr/>
            <p:nvPr/>
          </p:nvSpPr>
          <p:spPr>
            <a:xfrm>
              <a:off x="1066800" y="3733800"/>
              <a:ext cx="13716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Terabytes of data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581400" y="3733800"/>
              <a:ext cx="13716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AT LEAST Terabytes of Vis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0" y="3733800"/>
              <a:ext cx="13716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prstClr val="white"/>
                  </a:solidFill>
                </a:rPr>
                <a:t>Gigapixel</a:t>
              </a:r>
              <a:r>
                <a:rPr lang="en-US" dirty="0" smtClean="0">
                  <a:solidFill>
                    <a:prstClr val="white"/>
                  </a:solidFill>
                </a:rPr>
                <a:t> Images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29000" y="51054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Resampling, Application,  . . .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5000" y="5105401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Resolution to Capture Feature Detail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4" idx="3"/>
              <a:endCxn id="5" idx="1"/>
            </p:cNvCxnSpPr>
            <p:nvPr/>
          </p:nvCxnSpPr>
          <p:spPr>
            <a:xfrm>
              <a:off x="2438400" y="4343400"/>
              <a:ext cx="1143000" cy="0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" idx="1"/>
            </p:cNvCxnSpPr>
            <p:nvPr/>
          </p:nvCxnSpPr>
          <p:spPr>
            <a:xfrm>
              <a:off x="4953000" y="4343400"/>
              <a:ext cx="1143000" cy="0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6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Open source, multiplatform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Supports distributed computation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Extensible modular architecture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Available for 3D computer graphics, image processing and visualization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Collection of C++ libraries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Leveraged by many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Divided into logical areas</a:t>
            </a:r>
          </a:p>
          <a:p>
            <a:pPr lvl="1"/>
            <a:r>
              <a:rPr lang="en-US" dirty="0" smtClean="0"/>
              <a:t>Filtering</a:t>
            </a:r>
          </a:p>
          <a:p>
            <a:pPr lvl="1"/>
            <a:r>
              <a:rPr lang="en-US" dirty="0" smtClean="0"/>
              <a:t>Information Visualization</a:t>
            </a:r>
          </a:p>
          <a:p>
            <a:pPr lvl="1"/>
            <a:r>
              <a:rPr lang="en-US" dirty="0" smtClean="0"/>
              <a:t>Volume Rendering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Cross platform, using OpenGL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Wrapped in Python, Tool Command Language (</a:t>
            </a:r>
            <a:r>
              <a:rPr lang="en-US" dirty="0" err="1" smtClean="0"/>
              <a:t>Tcl</a:t>
            </a:r>
            <a:r>
              <a:rPr lang="en-US" dirty="0" smtClean="0"/>
              <a:t>) and Java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168"/>
            <a:ext cx="8229600" cy="1143000"/>
          </a:xfrm>
        </p:spPr>
        <p:txBody>
          <a:bodyPr/>
          <a:lstStyle/>
          <a:p>
            <a:r>
              <a:rPr lang="en-US" dirty="0" smtClean="0"/>
              <a:t>Visualization Toolkit (VTK)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73663"/>
            <a:ext cx="31242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8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n-US" b="1" dirty="0" err="1"/>
              <a:t>ParaView</a:t>
            </a:r>
            <a:r>
              <a:rPr lang="en-US" dirty="0"/>
              <a:t> is an end-user application with support for </a:t>
            </a:r>
          </a:p>
          <a:p>
            <a:pPr lvl="1"/>
            <a:r>
              <a:rPr lang="en-US" sz="2800" dirty="0"/>
              <a:t>Parallel Data Archiving</a:t>
            </a:r>
          </a:p>
          <a:p>
            <a:pPr lvl="1"/>
            <a:r>
              <a:rPr lang="en-US" sz="2800" dirty="0"/>
              <a:t>Parallel Reading</a:t>
            </a:r>
          </a:p>
          <a:p>
            <a:pPr lvl="1"/>
            <a:r>
              <a:rPr lang="en-US" sz="2800" dirty="0"/>
              <a:t>Parallel Processing</a:t>
            </a:r>
          </a:p>
          <a:p>
            <a:pPr lvl="1"/>
            <a:r>
              <a:rPr lang="en-US" sz="2800" dirty="0"/>
              <a:t>Parallel Rendering</a:t>
            </a:r>
          </a:p>
          <a:p>
            <a:pPr lvl="1"/>
            <a:r>
              <a:rPr lang="en-US" sz="2800" dirty="0"/>
              <a:t>Single node, Client-Server, MPI Cluster Rendering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Toolkit (VTK)</a:t>
            </a:r>
            <a:endParaRPr lang="en-US" dirty="0"/>
          </a:p>
        </p:txBody>
      </p:sp>
      <p:pic>
        <p:nvPicPr>
          <p:cNvPr id="10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7" y="5884148"/>
            <a:ext cx="2329962" cy="60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561493"/>
              </p:ext>
            </p:extLst>
          </p:nvPr>
        </p:nvGraphicFramePr>
        <p:xfrm>
          <a:off x="457200" y="1553583"/>
          <a:ext cx="8229600" cy="347472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1" u="sng" dirty="0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u="sng" dirty="0" err="1"/>
                        <a:t>Paraview</a:t>
                      </a:r>
                      <a:endParaRPr lang="en-US" sz="2400" b="1" u="sng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u="sng" dirty="0" err="1"/>
                        <a:t>VisIt</a:t>
                      </a:r>
                      <a:endParaRPr lang="en-US" sz="2400" b="1" u="sng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Standalone GUI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Scriptable (Python)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API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C++, Python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Java,Python,C++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Ability to Embed Graphics window custom GUI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Yes (with C++ API and Qt GUI)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Yes (with C++ API and Qt GUI)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Plugin Architecture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626997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http://www.mantidproject.org/Visit_vs_Paraview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FAQ: </a:t>
            </a:r>
            <a:r>
              <a:rPr lang="en-US" dirty="0" err="1" smtClean="0"/>
              <a:t>ParaView</a:t>
            </a:r>
            <a:r>
              <a:rPr lang="en-US" dirty="0" smtClean="0"/>
              <a:t> vs </a:t>
            </a:r>
            <a:r>
              <a:rPr lang="en-US" dirty="0" err="1" smtClean="0"/>
              <a:t>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4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FAQ: </a:t>
            </a:r>
            <a:r>
              <a:rPr lang="en-US" dirty="0" err="1" smtClean="0"/>
              <a:t>VisIt</a:t>
            </a:r>
            <a:r>
              <a:rPr lang="en-US" dirty="0"/>
              <a:t> </a:t>
            </a:r>
            <a:r>
              <a:rPr lang="en-US" dirty="0" smtClean="0"/>
              <a:t>Faster than </a:t>
            </a:r>
            <a:r>
              <a:rPr lang="en-US" dirty="0" err="1" smtClean="0"/>
              <a:t>ParaView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“Both </a:t>
            </a:r>
            <a:r>
              <a:rPr lang="en-US" sz="1800" dirty="0" err="1" smtClean="0"/>
              <a:t>VisIt</a:t>
            </a:r>
            <a:r>
              <a:rPr lang="en-US" sz="1800" dirty="0" smtClean="0"/>
              <a:t> and </a:t>
            </a:r>
            <a:r>
              <a:rPr lang="en-US" sz="1800" dirty="0" err="1" smtClean="0"/>
              <a:t>ParaView</a:t>
            </a:r>
            <a:r>
              <a:rPr lang="en-US" sz="1800" dirty="0" smtClean="0"/>
              <a:t> are based on an underlying VTK data model, that doesn’t mean that the core VTK routines are used throughout. “</a:t>
            </a:r>
          </a:p>
          <a:p>
            <a:endParaRPr lang="en-US" sz="1800" dirty="0"/>
          </a:p>
          <a:p>
            <a:r>
              <a:rPr lang="en-US" sz="1800" dirty="0" smtClean="0"/>
              <a:t>“Performance will always depend on exactly what you’re doing”</a:t>
            </a:r>
          </a:p>
          <a:p>
            <a:endParaRPr lang="en-US" sz="1800" dirty="0"/>
          </a:p>
          <a:p>
            <a:r>
              <a:rPr lang="en-US" sz="1800" dirty="0">
                <a:hlinkClick r:id="rId2"/>
              </a:rPr>
              <a:t>https://elist.ornl.gov/pipermail/visit-users/2009-February/003040.html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3816442"/>
            <a:ext cx="6079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Sean Ahern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Oak Ridge National Laboratory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FAQ: What’s the Difference?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free interactive parallel visualization and graphical analysis tool for viewing scientific data on Unix and PC platforms.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Users </a:t>
            </a:r>
            <a:r>
              <a:rPr lang="en-US" sz="2000" dirty="0"/>
              <a:t>can quickly generate visualizations from their data, animate them through time, manipulate them, and save the resulting images for presentations.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VisIt</a:t>
            </a:r>
            <a:r>
              <a:rPr lang="en-US" sz="2000" dirty="0" smtClean="0"/>
              <a:t> </a:t>
            </a:r>
            <a:r>
              <a:rPr lang="en-US" sz="2000" dirty="0"/>
              <a:t>contains a rich set of visualization features so that you can view your data in a variety of ways.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can be used to visualize scalar and vector fields defined on two- and three-dimensional (2D and 3D) structured and unstructured meshes.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VisIt</a:t>
            </a:r>
            <a:r>
              <a:rPr lang="en-US" sz="2000" dirty="0" smtClean="0"/>
              <a:t> </a:t>
            </a:r>
            <a:r>
              <a:rPr lang="en-US" sz="2000" dirty="0"/>
              <a:t>was designed to handle very large data set sizes in the </a:t>
            </a:r>
            <a:r>
              <a:rPr lang="en-US" sz="2000" dirty="0" err="1"/>
              <a:t>terascale</a:t>
            </a:r>
            <a:r>
              <a:rPr lang="en-US" sz="2000" dirty="0"/>
              <a:t> range and yet can also handle small data sets in the kilobyte range. 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457200" y="879475"/>
            <a:ext cx="7869238" cy="43815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VisIt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08255" y="6118976"/>
            <a:ext cx="8643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https://bluewaters.ncsa.illinois.edu/bwvis;jsessionid=8F3BE84F3785F5B2938220DBE688AAD2</a:t>
            </a:r>
          </a:p>
        </p:txBody>
      </p:sp>
    </p:spTree>
    <p:extLst>
      <p:ext uri="{BB962C8B-B14F-4D97-AF65-F5344CB8AC3E}">
        <p14:creationId xmlns:p14="http://schemas.microsoft.com/office/powerpoint/2010/main" val="291425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FAQ: What’s the Difference?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ParaView</a:t>
            </a:r>
            <a:r>
              <a:rPr lang="en-US" sz="2800" dirty="0"/>
              <a:t> is an open-source, multi-platform data analysis and visualization application.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ParaView</a:t>
            </a:r>
            <a:r>
              <a:rPr lang="en-US" sz="2800" dirty="0" smtClean="0"/>
              <a:t> </a:t>
            </a:r>
            <a:r>
              <a:rPr lang="en-US" sz="2800" dirty="0"/>
              <a:t>users can quickly build visualizations to analyze their data using qualitative and quantitative techniques.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data exploration can be done interactively in 3D or programmatically using </a:t>
            </a:r>
            <a:r>
              <a:rPr lang="en-US" sz="2800" dirty="0" err="1"/>
              <a:t>ParaView's</a:t>
            </a:r>
            <a:r>
              <a:rPr lang="en-US" sz="2800" dirty="0"/>
              <a:t> batch processing capabilities.</a:t>
            </a:r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457200" y="879475"/>
            <a:ext cx="7869238" cy="43815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ParaView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08255" y="6118976"/>
            <a:ext cx="8643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https://bluewaters.ncsa.illinois.edu/bwvis;jsessionid=8F3BE84F3785F5B2938220DBE688AAD2</a:t>
            </a:r>
          </a:p>
        </p:txBody>
      </p:sp>
    </p:spTree>
    <p:extLst>
      <p:ext uri="{BB962C8B-B14F-4D97-AF65-F5344CB8AC3E}">
        <p14:creationId xmlns:p14="http://schemas.microsoft.com/office/powerpoint/2010/main" val="243582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Introduction to Scientific Visualization Using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43374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275" y="1611183"/>
            <a:ext cx="8229600" cy="28289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Multi-platform parallel data analysis and visualization application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Mature, feature-rich interface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Good for general purpose, rapid visualization</a:t>
            </a:r>
          </a:p>
        </p:txBody>
      </p:sp>
      <p:pic>
        <p:nvPicPr>
          <p:cNvPr id="7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4" y="0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420" y="4402368"/>
            <a:ext cx="1138237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83" y="3654655"/>
            <a:ext cx="9715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45" y="3804912"/>
            <a:ext cx="1166813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98483" y="4797655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03420" y="5342723"/>
            <a:ext cx="10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13954" y="50379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Current Funding</a:t>
            </a:r>
          </a:p>
        </p:txBody>
      </p:sp>
      <p:sp>
        <p:nvSpPr>
          <p:cNvPr id="31747" name="Rectangle 1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3429000"/>
            <a:ext cx="3886200" cy="1981200"/>
          </a:xfrm>
        </p:spPr>
        <p:txBody>
          <a:bodyPr/>
          <a:lstStyle/>
          <a:p>
            <a:r>
              <a:rPr lang="en-US" sz="2000" smtClean="0">
                <a:ea typeface="ＭＳ Ｐゴシック" pitchFamily="-107" charset="-128"/>
              </a:rPr>
              <a:t>ARL</a:t>
            </a:r>
          </a:p>
          <a:p>
            <a:r>
              <a:rPr lang="en-US" sz="2000" smtClean="0">
                <a:ea typeface="ＭＳ Ｐゴシック" pitchFamily="-107" charset="-128"/>
              </a:rPr>
              <a:t>ERDC</a:t>
            </a:r>
          </a:p>
          <a:p>
            <a:r>
              <a:rPr lang="en-US" sz="2000" smtClean="0">
                <a:ea typeface="ＭＳ Ｐゴシック" pitchFamily="-107" charset="-128"/>
              </a:rPr>
              <a:t>US Army (SBIR)</a:t>
            </a:r>
          </a:p>
          <a:p>
            <a:r>
              <a:rPr lang="en-US" sz="2000" smtClean="0">
                <a:ea typeface="ＭＳ Ｐゴシック" pitchFamily="-107" charset="-128"/>
              </a:rPr>
              <a:t>US Air Force (STTR)</a:t>
            </a:r>
          </a:p>
          <a:p>
            <a:r>
              <a:rPr lang="en-US" sz="2000" smtClean="0">
                <a:ea typeface="ＭＳ Ｐゴシック" pitchFamily="-107" charset="-128"/>
              </a:rPr>
              <a:t>ONR</a:t>
            </a:r>
          </a:p>
          <a:p>
            <a:r>
              <a:rPr lang="en-US" sz="2000" smtClean="0">
                <a:ea typeface="ＭＳ Ｐゴシック" pitchFamily="-107" charset="-128"/>
              </a:rPr>
              <a:t>Support Contracts</a:t>
            </a:r>
          </a:p>
          <a:p>
            <a:pPr lvl="1"/>
            <a:r>
              <a:rPr lang="en-US" sz="2000" smtClean="0">
                <a:ea typeface="ＭＳ Ｐゴシック" pitchFamily="-107" charset="-128"/>
              </a:rPr>
              <a:t>Electricity de France</a:t>
            </a:r>
          </a:p>
          <a:p>
            <a:pPr lvl="1"/>
            <a:r>
              <a:rPr lang="en-US" sz="2000" smtClean="0">
                <a:ea typeface="ＭＳ Ｐゴシック" pitchFamily="-107" charset="-128"/>
              </a:rPr>
              <a:t>Microsoft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0"/>
            <a:ext cx="22225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49" name="Picture 9" descr="ASC bl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2" y="1524000"/>
            <a:ext cx="1027347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19"/>
          <p:cNvSpPr>
            <a:spLocks noChangeArrowheads="1"/>
          </p:cNvSpPr>
          <p:nvPr/>
        </p:nvSpPr>
        <p:spPr bwMode="auto">
          <a:xfrm>
            <a:off x="4572000" y="3429000"/>
            <a:ext cx="38862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171450" defTabSz="9144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Other contributors</a:t>
            </a:r>
          </a:p>
          <a:p>
            <a:pPr marL="685800" lvl="1" indent="-228600" defTabSz="9144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Swiss National Supercomputing Centre</a:t>
            </a:r>
          </a:p>
          <a:p>
            <a:pPr marL="685800" lvl="1" indent="-228600" defTabSz="9144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DOE SLAC</a:t>
            </a:r>
          </a:p>
          <a:p>
            <a:pPr marL="685800" lvl="1" indent="-228600" defTabSz="9144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Ohio State</a:t>
            </a:r>
          </a:p>
          <a:p>
            <a:pPr marL="685800" lvl="1" indent="-228600" defTabSz="9144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Mississippi State</a:t>
            </a:r>
          </a:p>
          <a:p>
            <a:pPr marL="685800" lvl="1" indent="-228600" defTabSz="9144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RPI</a:t>
            </a:r>
          </a:p>
        </p:txBody>
      </p:sp>
      <p:pic>
        <p:nvPicPr>
          <p:cNvPr id="2" name="Picture 1" descr="stackedblubi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0"/>
            <a:ext cx="2746340" cy="1054643"/>
          </a:xfrm>
          <a:prstGeom prst="rect">
            <a:avLst/>
          </a:prstGeom>
        </p:spPr>
      </p:pic>
      <p:pic>
        <p:nvPicPr>
          <p:cNvPr id="3" name="Picture 2" descr="SDAV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621280"/>
            <a:ext cx="525364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00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" y="126353"/>
            <a:ext cx="2204185" cy="3280989"/>
          </a:xfrm>
        </p:spPr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85" y="126353"/>
            <a:ext cx="6482615" cy="6418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8168" y="1305182"/>
            <a:ext cx="7570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http://web.ics.purdue.edu/~vbyrd/trainingData.html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2797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Source  . . .  It’s Free!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rId2"/>
              </a:rPr>
              <a:t>http://www.paraview.org/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Built upon the Visualization Toolkit (VTK) library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Primary contributors: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Kitware, Inc.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Sandia National Laboratory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Los Alamos National Laboratory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Army Research  Laboratory</a:t>
            </a:r>
          </a:p>
        </p:txBody>
      </p:sp>
      <p:pic>
        <p:nvPicPr>
          <p:cNvPr id="8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75113"/>
            <a:ext cx="31242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43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07" charset="-128"/>
              </a:rPr>
              <a:t>Used for all ranges of data size.</a:t>
            </a:r>
          </a:p>
          <a:p>
            <a:r>
              <a:rPr lang="en-US" dirty="0">
                <a:ea typeface="ＭＳ Ｐゴシック" pitchFamily="-107" charset="-128"/>
              </a:rPr>
              <a:t>Landmarks of </a:t>
            </a:r>
            <a:r>
              <a:rPr lang="en-US" dirty="0" smtClean="0">
                <a:ea typeface="ＭＳ Ｐゴシック" pitchFamily="-107" charset="-128"/>
              </a:rPr>
              <a:t>usage</a:t>
            </a:r>
            <a:r>
              <a:rPr lang="en-US" dirty="0">
                <a:ea typeface="ＭＳ Ｐゴシック" pitchFamily="-107" charset="-128"/>
              </a:rPr>
              <a:t>: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6 billion structured cells (2005).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250 million unstructured cells (2005).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Billions of AMR cells (2008).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Scaling test over 1 Trillion cells (2010</a:t>
            </a:r>
            <a:r>
              <a:rPr lang="en-US" dirty="0" smtClean="0">
                <a:ea typeface="ＭＳ Ｐゴシック" pitchFamily="-107" charset="-128"/>
              </a:rPr>
              <a:t>).</a:t>
            </a:r>
          </a:p>
          <a:p>
            <a:pPr lvl="1"/>
            <a:r>
              <a:rPr lang="en-US" dirty="0" smtClean="0"/>
              <a:t>6.33 billion unstructured cells in Catalyst (2016).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64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ParaView Application Architecture</a:t>
            </a:r>
          </a:p>
        </p:txBody>
      </p:sp>
      <p:sp>
        <p:nvSpPr>
          <p:cNvPr id="27651" name="Rectangle 2052"/>
          <p:cNvSpPr>
            <a:spLocks noChangeArrowheads="1"/>
          </p:cNvSpPr>
          <p:nvPr/>
        </p:nvSpPr>
        <p:spPr bwMode="auto">
          <a:xfrm>
            <a:off x="27432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ＭＳ Ｐゴシック" pitchFamily="-107" charset="-128"/>
              </a:rPr>
              <a:t>MPI</a:t>
            </a:r>
          </a:p>
        </p:txBody>
      </p:sp>
      <p:sp>
        <p:nvSpPr>
          <p:cNvPr id="27652" name="Rectangle 2053"/>
          <p:cNvSpPr>
            <a:spLocks noChangeArrowheads="1"/>
          </p:cNvSpPr>
          <p:nvPr/>
        </p:nvSpPr>
        <p:spPr bwMode="auto">
          <a:xfrm>
            <a:off x="9144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ＭＳ Ｐゴシック" pitchFamily="-107" charset="-128"/>
              </a:rPr>
              <a:t>OpenGL</a:t>
            </a:r>
          </a:p>
        </p:txBody>
      </p:sp>
      <p:sp>
        <p:nvSpPr>
          <p:cNvPr id="27653" name="Rectangle 2054"/>
          <p:cNvSpPr>
            <a:spLocks noChangeArrowheads="1"/>
          </p:cNvSpPr>
          <p:nvPr/>
        </p:nvSpPr>
        <p:spPr bwMode="auto">
          <a:xfrm>
            <a:off x="45720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ＭＳ Ｐゴシック" pitchFamily="-107" charset="-128"/>
              </a:rPr>
              <a:t>IceT</a:t>
            </a:r>
          </a:p>
        </p:txBody>
      </p:sp>
      <p:sp>
        <p:nvSpPr>
          <p:cNvPr id="27654" name="Rectangle 2055"/>
          <p:cNvSpPr>
            <a:spLocks noChangeArrowheads="1"/>
          </p:cNvSpPr>
          <p:nvPr/>
        </p:nvSpPr>
        <p:spPr bwMode="auto">
          <a:xfrm>
            <a:off x="64008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ＭＳ Ｐゴシック" pitchFamily="-107" charset="-128"/>
              </a:rPr>
              <a:t>Etc.</a:t>
            </a:r>
          </a:p>
        </p:txBody>
      </p:sp>
      <p:sp>
        <p:nvSpPr>
          <p:cNvPr id="27655" name="Rectangle 2056"/>
          <p:cNvSpPr>
            <a:spLocks noChangeArrowheads="1"/>
          </p:cNvSpPr>
          <p:nvPr/>
        </p:nvSpPr>
        <p:spPr bwMode="auto">
          <a:xfrm>
            <a:off x="914400" y="5029200"/>
            <a:ext cx="7315200" cy="8382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ＭＳ Ｐゴシック" pitchFamily="-107" charset="-128"/>
              </a:rPr>
              <a:t>VTK</a:t>
            </a:r>
          </a:p>
        </p:txBody>
      </p:sp>
      <p:sp>
        <p:nvSpPr>
          <p:cNvPr id="27656" name="Rectangle 2057"/>
          <p:cNvSpPr>
            <a:spLocks noChangeArrowheads="1"/>
          </p:cNvSpPr>
          <p:nvPr/>
        </p:nvSpPr>
        <p:spPr bwMode="auto">
          <a:xfrm>
            <a:off x="914400" y="3810000"/>
            <a:ext cx="7315200" cy="1219200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ＭＳ Ｐゴシック" pitchFamily="-107" charset="-128"/>
              </a:rPr>
              <a:t>ParaView Server</a:t>
            </a:r>
          </a:p>
        </p:txBody>
      </p:sp>
      <p:sp>
        <p:nvSpPr>
          <p:cNvPr id="27657" name="Rectangle 2058"/>
          <p:cNvSpPr>
            <a:spLocks noChangeArrowheads="1"/>
          </p:cNvSpPr>
          <p:nvPr/>
        </p:nvSpPr>
        <p:spPr bwMode="auto">
          <a:xfrm>
            <a:off x="914400" y="2514600"/>
            <a:ext cx="21336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ea typeface="ＭＳ Ｐゴシック" pitchFamily="-107" charset="-128"/>
              </a:rPr>
              <a:t>ParaView Client</a:t>
            </a:r>
          </a:p>
        </p:txBody>
      </p:sp>
      <p:sp>
        <p:nvSpPr>
          <p:cNvPr id="27658" name="Rectangle 2059"/>
          <p:cNvSpPr>
            <a:spLocks noChangeArrowheads="1"/>
          </p:cNvSpPr>
          <p:nvPr/>
        </p:nvSpPr>
        <p:spPr bwMode="auto">
          <a:xfrm>
            <a:off x="3048000" y="2514600"/>
            <a:ext cx="12192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ＭＳ Ｐゴシック" pitchFamily="-107" charset="-128"/>
              </a:rPr>
              <a:t>pvpython</a:t>
            </a:r>
          </a:p>
        </p:txBody>
      </p:sp>
      <p:sp>
        <p:nvSpPr>
          <p:cNvPr id="27659" name="Rectangle 2060"/>
          <p:cNvSpPr>
            <a:spLocks noChangeArrowheads="1"/>
          </p:cNvSpPr>
          <p:nvPr/>
        </p:nvSpPr>
        <p:spPr bwMode="auto">
          <a:xfrm>
            <a:off x="6705600" y="2514600"/>
            <a:ext cx="15240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ＭＳ Ｐゴシック" pitchFamily="-107" charset="-128"/>
              </a:rPr>
              <a:t>Custom App</a:t>
            </a:r>
          </a:p>
        </p:txBody>
      </p:sp>
      <p:sp>
        <p:nvSpPr>
          <p:cNvPr id="27661" name="Rectangle 2062"/>
          <p:cNvSpPr>
            <a:spLocks noChangeArrowheads="1"/>
          </p:cNvSpPr>
          <p:nvPr/>
        </p:nvSpPr>
        <p:spPr bwMode="auto">
          <a:xfrm>
            <a:off x="914400" y="3276600"/>
            <a:ext cx="7315200" cy="533400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ＭＳ Ｐゴシック" pitchFamily="-107" charset="-128"/>
              </a:rPr>
              <a:t>UI </a:t>
            </a:r>
            <a:r>
              <a:rPr lang="en-US" dirty="0">
                <a:solidFill>
                  <a:srgbClr val="000000"/>
                </a:solidFill>
                <a:ea typeface="ＭＳ Ｐゴシック" pitchFamily="-107" charset="-128"/>
              </a:rPr>
              <a:t>(</a:t>
            </a:r>
            <a:r>
              <a:rPr lang="en-US" dirty="0" err="1">
                <a:solidFill>
                  <a:srgbClr val="000000"/>
                </a:solidFill>
                <a:ea typeface="ＭＳ Ｐゴシック" pitchFamily="-107" charset="-128"/>
              </a:rPr>
              <a:t>Qt</a:t>
            </a:r>
            <a:r>
              <a:rPr lang="en-US" dirty="0">
                <a:solidFill>
                  <a:srgbClr val="000000"/>
                </a:solidFill>
                <a:ea typeface="ＭＳ Ｐゴシック" pitchFamily="-107" charset="-128"/>
              </a:rPr>
              <a:t> Widgets, Python Wrappings)</a:t>
            </a:r>
          </a:p>
        </p:txBody>
      </p:sp>
      <p:sp>
        <p:nvSpPr>
          <p:cNvPr id="14" name="Rectangle 2059"/>
          <p:cNvSpPr>
            <a:spLocks noChangeArrowheads="1"/>
          </p:cNvSpPr>
          <p:nvPr/>
        </p:nvSpPr>
        <p:spPr bwMode="auto">
          <a:xfrm>
            <a:off x="4267200" y="2514600"/>
            <a:ext cx="12954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ea typeface="ＭＳ Ｐゴシック" pitchFamily="-107" charset="-128"/>
              </a:rPr>
              <a:t>ParaWeb</a:t>
            </a:r>
            <a:endParaRPr lang="en-US" sz="2000" dirty="0">
              <a:solidFill>
                <a:srgbClr val="000000"/>
              </a:solidFill>
              <a:ea typeface="ＭＳ Ｐゴシック" pitchFamily="-107" charset="-128"/>
            </a:endParaRPr>
          </a:p>
        </p:txBody>
      </p:sp>
      <p:sp>
        <p:nvSpPr>
          <p:cNvPr id="15" name="Rectangle 2059"/>
          <p:cNvSpPr>
            <a:spLocks noChangeArrowheads="1"/>
          </p:cNvSpPr>
          <p:nvPr/>
        </p:nvSpPr>
        <p:spPr bwMode="auto">
          <a:xfrm>
            <a:off x="5562600" y="2514600"/>
            <a:ext cx="11430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-107" charset="-128"/>
              </a:rPr>
              <a:t>Catalyst</a:t>
            </a:r>
            <a:endParaRPr lang="en-US" sz="2000" dirty="0">
              <a:solidFill>
                <a:srgbClr val="000000"/>
              </a:solidFill>
              <a:ea typeface="ＭＳ Ｐゴシック" pitchFamily="-107" charset="-128"/>
            </a:endParaRPr>
          </a:p>
        </p:txBody>
      </p:sp>
      <p:pic>
        <p:nvPicPr>
          <p:cNvPr id="2" name="Picture 1" descr="Shuttl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1600200" cy="11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01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4" y="991331"/>
            <a:ext cx="6515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69" y="2879848"/>
            <a:ext cx="3965331" cy="309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5580" y="4252046"/>
            <a:ext cx="331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Grid</a:t>
            </a:r>
            <a:r>
              <a:rPr lang="en-US" dirty="0" smtClean="0"/>
              <a:t> – regular structure, all voxels (cells) are the same size and shape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504801"/>
            <a:ext cx="4962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Adopted from The ParaView Tutorial, The Basics of Visualization, version 3.98</a:t>
            </a:r>
            <a:endParaRPr lang="en-US" sz="1200" dirty="0"/>
          </a:p>
        </p:txBody>
      </p:sp>
      <p:pic>
        <p:nvPicPr>
          <p:cNvPr id="8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99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3574" y="200799"/>
            <a:ext cx="5249008" cy="1143000"/>
          </a:xfrm>
        </p:spPr>
        <p:txBody>
          <a:bodyPr/>
          <a:lstStyle/>
          <a:p>
            <a:r>
              <a:rPr lang="en-US" dirty="0" smtClean="0"/>
              <a:t>Supported Data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8660"/>
            <a:ext cx="66960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52856" y="3812318"/>
            <a:ext cx="5253038" cy="1985434"/>
            <a:chOff x="3662362" y="4318383"/>
            <a:chExt cx="5253038" cy="1985434"/>
          </a:xfrm>
        </p:grpSpPr>
        <p:pic>
          <p:nvPicPr>
            <p:cNvPr id="5" name="Content Placeholder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4318383"/>
              <a:ext cx="2667000" cy="19854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62362" y="4664769"/>
              <a:ext cx="2432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Curvilinear</a:t>
              </a:r>
              <a:r>
                <a:rPr lang="en-US" dirty="0" smtClean="0"/>
                <a:t> – regularly gridded mesh shaping function applied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" y="6504801"/>
            <a:ext cx="4962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Adopted from The ParaView Tutorial, The Basics of Visualization, version 3.98</a:t>
            </a:r>
            <a:endParaRPr lang="en-US" sz="1200" dirty="0"/>
          </a:p>
        </p:txBody>
      </p:sp>
      <p:pic>
        <p:nvPicPr>
          <p:cNvPr id="12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99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3383574" y="200799"/>
            <a:ext cx="5249008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none" baseline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D19B23"/>
                </a:solidFill>
                <a:effectLst/>
                <a:latin typeface="Impact"/>
                <a:ea typeface="+mj-ea"/>
                <a:cs typeface="Impact"/>
              </a:defRPr>
            </a:lvl1pPr>
          </a:lstStyle>
          <a:p>
            <a:r>
              <a:rPr lang="en-US" smtClean="0"/>
              <a:t>Supported Data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3" y="931996"/>
            <a:ext cx="64293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24106" y="3297178"/>
            <a:ext cx="7508476" cy="2727773"/>
            <a:chOff x="1124106" y="3068577"/>
            <a:chExt cx="7508476" cy="2727773"/>
          </a:xfrm>
        </p:grpSpPr>
        <p:pic>
          <p:nvPicPr>
            <p:cNvPr id="5" name="Content Placeholder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146" y="3068577"/>
              <a:ext cx="3770436" cy="27277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24106" y="4460620"/>
              <a:ext cx="36764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Unstructured grid </a:t>
              </a:r>
              <a:r>
                <a:rPr lang="en-US" dirty="0" smtClean="0"/>
                <a:t>– irregular mesh typically composed of tetrahedra, prisms, pyramids, or hexahedra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200" y="6504801"/>
            <a:ext cx="4962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Adopted from The ParaView Tutorial, The Basics of Visualization, version 3.98</a:t>
            </a:r>
            <a:endParaRPr lang="en-US" sz="1200" dirty="0"/>
          </a:p>
        </p:txBody>
      </p:sp>
      <p:pic>
        <p:nvPicPr>
          <p:cNvPr id="12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99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3383574" y="200799"/>
            <a:ext cx="5249008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none" baseline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D19B23"/>
                </a:solidFill>
                <a:effectLst/>
                <a:latin typeface="Impact"/>
                <a:ea typeface="+mj-ea"/>
                <a:cs typeface="Impact"/>
              </a:defRPr>
            </a:lvl1pPr>
          </a:lstStyle>
          <a:p>
            <a:r>
              <a:rPr lang="en-US" smtClean="0"/>
              <a:t>Supported Data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982" y="1244722"/>
            <a:ext cx="5540618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Point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Polygonal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Images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Multi-block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Adaptive Mesh Refinement</a:t>
            </a:r>
            <a:r>
              <a:rPr lang="en-US" sz="2800" dirty="0"/>
              <a:t> (AMR)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Time series support</a:t>
            </a:r>
            <a:endParaRPr lang="en-US" sz="28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95" y="3863673"/>
            <a:ext cx="1924850" cy="19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24" y="1465550"/>
            <a:ext cx="2116336" cy="211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99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3383574" y="200799"/>
            <a:ext cx="5249008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none" baseline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D19B23"/>
                </a:solidFill>
                <a:effectLst/>
                <a:latin typeface="Impact"/>
                <a:ea typeface="+mj-ea"/>
                <a:cs typeface="Impact"/>
              </a:defRPr>
            </a:lvl1pPr>
          </a:lstStyle>
          <a:p>
            <a:r>
              <a:rPr lang="en-US" smtClean="0"/>
              <a:t>Supported Data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13291"/>
            <a:ext cx="79248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Isosurfaces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Cutting planes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Streamlines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Glyphs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Volume rendering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Clipping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Height maps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&amp; more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54" y="2758360"/>
            <a:ext cx="5105400" cy="2467202"/>
          </a:xfrm>
        </p:spPr>
      </p:pic>
      <p:pic>
        <p:nvPicPr>
          <p:cNvPr id="7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1" y="1476200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16376"/>
            <a:ext cx="8229600" cy="1143000"/>
          </a:xfrm>
        </p:spPr>
        <p:txBody>
          <a:bodyPr/>
          <a:lstStyle/>
          <a:p>
            <a:r>
              <a:rPr lang="en-US" dirty="0" smtClean="0"/>
              <a:t>SUPPORTED VISUALIZATION 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0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982" y="1236784"/>
            <a:ext cx="8229600" cy="3429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Supports derived variables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Scriptable via Python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Saves animations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Can run in parallel / distributed mode for large data visualization</a:t>
            </a:r>
            <a:endParaRPr lang="en-US" sz="2800" dirty="0"/>
          </a:p>
        </p:txBody>
      </p:sp>
      <p:pic>
        <p:nvPicPr>
          <p:cNvPr id="7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99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383574" y="200799"/>
            <a:ext cx="5249008" cy="1143000"/>
          </a:xfrm>
        </p:spPr>
        <p:txBody>
          <a:bodyPr/>
          <a:lstStyle/>
          <a:p>
            <a:r>
              <a:rPr lang="en-US" dirty="0" smtClean="0"/>
              <a:t>SPECIAL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8" y="1096101"/>
            <a:ext cx="30575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73" y="1118586"/>
            <a:ext cx="302895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73" y="1134201"/>
            <a:ext cx="296227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1400" y="6054804"/>
            <a:ext cx="16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Many more . . . </a:t>
            </a:r>
            <a:endParaRPr lang="en-US" b="1" dirty="0"/>
          </a:p>
        </p:txBody>
      </p:sp>
      <p:pic>
        <p:nvPicPr>
          <p:cNvPr id="8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7" y="-17584"/>
            <a:ext cx="3105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1962" y="112834"/>
            <a:ext cx="6052038" cy="880697"/>
          </a:xfrm>
        </p:spPr>
        <p:txBody>
          <a:bodyPr/>
          <a:lstStyle/>
          <a:p>
            <a:r>
              <a:rPr lang="en-US" dirty="0" smtClean="0"/>
              <a:t>SUPPORTED FILE FORMATS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you define data visualization?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8941" y="1286037"/>
            <a:ext cx="1021977" cy="10178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2631"/>
            <a:ext cx="8229600" cy="4038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All processing operations (filters) produce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Can further process the result of every operation to build complex visualizations</a:t>
            </a:r>
          </a:p>
          <a:p>
            <a:pPr lvl="1"/>
            <a:r>
              <a:rPr lang="en-US" sz="2800" dirty="0" smtClean="0"/>
              <a:t>Extract a cutting plane, </a:t>
            </a:r>
          </a:p>
          <a:p>
            <a:pPr lvl="1"/>
            <a:r>
              <a:rPr lang="en-US" sz="2800" dirty="0" smtClean="0"/>
              <a:t>Apply glyphs (i.e. vector arrows) to the result</a:t>
            </a:r>
          </a:p>
          <a:p>
            <a:pPr lvl="2"/>
            <a:r>
              <a:rPr lang="en-US" sz="2800" dirty="0" smtClean="0"/>
              <a:t>Gives a plane of glyphs through your 3D volume</a:t>
            </a:r>
            <a:endParaRPr lang="en-US" sz="2800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00799"/>
            <a:ext cx="8175382" cy="1143000"/>
          </a:xfrm>
        </p:spPr>
        <p:txBody>
          <a:bodyPr/>
          <a:lstStyle/>
          <a:p>
            <a:r>
              <a:rPr lang="en-US" dirty="0" smtClean="0"/>
              <a:t>VISUALIZATION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5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85" y="1259376"/>
            <a:ext cx="8229600" cy="3687763"/>
          </a:xfrm>
        </p:spPr>
        <p:txBody>
          <a:bodyPr>
            <a:noAutofit/>
          </a:bodyPr>
          <a:lstStyle/>
          <a:p>
            <a:r>
              <a:rPr lang="en-US" sz="3200" dirty="0" smtClean="0"/>
              <a:t>Three Basic Steps:</a:t>
            </a:r>
          </a:p>
          <a:p>
            <a:pPr lvl="1"/>
            <a:r>
              <a:rPr lang="en-US" sz="3200" dirty="0" smtClean="0"/>
              <a:t>First your data must be </a:t>
            </a:r>
            <a:r>
              <a:rPr lang="en-US" sz="3200" b="1" dirty="0" smtClean="0">
                <a:solidFill>
                  <a:srgbClr val="0070C0"/>
                </a:solidFill>
              </a:rPr>
              <a:t>read</a:t>
            </a:r>
            <a:r>
              <a:rPr lang="en-US" sz="3200" dirty="0" smtClean="0"/>
              <a:t> into ParaView</a:t>
            </a:r>
          </a:p>
          <a:p>
            <a:pPr lvl="1"/>
            <a:r>
              <a:rPr lang="en-US" sz="3200" dirty="0" smtClean="0"/>
              <a:t>Next, you may apply any number of </a:t>
            </a:r>
            <a:r>
              <a:rPr lang="en-US" sz="3200" b="1" dirty="0" smtClean="0">
                <a:solidFill>
                  <a:srgbClr val="0070C0"/>
                </a:solidFill>
              </a:rPr>
              <a:t>filter</a:t>
            </a:r>
            <a:r>
              <a:rPr lang="en-US" sz="3200" dirty="0" smtClean="0"/>
              <a:t>s that process the data to generate, extract, or derive features from the data</a:t>
            </a:r>
          </a:p>
          <a:p>
            <a:pPr lvl="1"/>
            <a:r>
              <a:rPr lang="en-US" sz="3200" dirty="0" smtClean="0"/>
              <a:t>Finally, a viewable image is </a:t>
            </a:r>
            <a:r>
              <a:rPr lang="en-US" sz="3200" b="1" dirty="0" smtClean="0">
                <a:solidFill>
                  <a:srgbClr val="0070C0"/>
                </a:solidFill>
              </a:rPr>
              <a:t>render</a:t>
            </a:r>
            <a:r>
              <a:rPr lang="en-US" sz="3200" dirty="0" smtClean="0"/>
              <a:t>ed from the data</a:t>
            </a: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376"/>
            <a:ext cx="8229600" cy="1143000"/>
          </a:xfrm>
        </p:spPr>
        <p:txBody>
          <a:bodyPr/>
          <a:lstStyle/>
          <a:p>
            <a:r>
              <a:rPr lang="en-US" dirty="0" smtClean="0"/>
              <a:t>VISUALIZING DATA USING PARAVIEW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 5.0.0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Let’s get started . 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" y="126353"/>
            <a:ext cx="2204185" cy="3280989"/>
          </a:xfrm>
        </p:spPr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85" y="126353"/>
            <a:ext cx="6482615" cy="6418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7029" y="1397515"/>
            <a:ext cx="5212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http://web.ics.purdue.edu/~vbyrd/trainingData.html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9184"/>
            <a:ext cx="7772400" cy="1500187"/>
          </a:xfrm>
        </p:spPr>
        <p:txBody>
          <a:bodyPr/>
          <a:lstStyle/>
          <a:p>
            <a:r>
              <a:rPr lang="en-US" dirty="0" smtClean="0"/>
              <a:t>Sanity Check</a:t>
            </a:r>
            <a:endParaRPr lang="en-US" dirty="0"/>
          </a:p>
        </p:txBody>
      </p:sp>
      <p:pic>
        <p:nvPicPr>
          <p:cNvPr id="5" name="Picture 3" descr="C:\Users\Vetria\AppData\Local\Microsoft\Windows\Temporary Internet Files\Content.IE5\087PAZ97\MC90044156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210250" cy="31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05450" y="2550626"/>
            <a:ext cx="6332842" cy="2396159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 cap="none" baseline="0">
                <a:ln>
                  <a:noFill/>
                </a:ln>
                <a:solidFill>
                  <a:srgbClr val="B1810B"/>
                </a:solidFill>
                <a:effectLst/>
                <a:latin typeface="Impact"/>
                <a:ea typeface="+mj-ea"/>
                <a:cs typeface="Impact"/>
              </a:defRPr>
            </a:lvl1pPr>
          </a:lstStyle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b="1" dirty="0" smtClean="0"/>
              <a:t>Software Installed?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b="1" dirty="0" smtClean="0"/>
              <a:t>Data Sets downloaded</a:t>
            </a:r>
            <a:r>
              <a:rPr lang="en-US" sz="3200" dirty="0" smtClean="0"/>
              <a:t>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 smtClean="0"/>
              <a:t>Can you locate the datasets? 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600767" y="4382823"/>
            <a:ext cx="7082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linkClick r:id="rId3"/>
              </a:rPr>
              <a:t>http://web.ics.purdue.edu/~</a:t>
            </a:r>
            <a:r>
              <a:rPr lang="en-US" sz="2400" b="1" dirty="0" smtClean="0">
                <a:solidFill>
                  <a:srgbClr val="FF0000"/>
                </a:solidFill>
                <a:hlinkClick r:id="rId3"/>
              </a:rPr>
              <a:t>vbyrd/trainingData.html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7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Basic Usage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171450"/>
            <a:endParaRPr lang="en-US" smtClean="0"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612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20630" y="134592"/>
            <a:ext cx="6566170" cy="1143000"/>
          </a:xfrm>
        </p:spPr>
        <p:txBody>
          <a:bodyPr/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://www.paraview.org/opensourcelogos/paraview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0" y="274638"/>
            <a:ext cx="2000250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545" y="1019848"/>
            <a:ext cx="7082340" cy="57344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731" y="942807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Menu Bar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4752" y="1257029"/>
            <a:ext cx="94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Tool Bar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9096" y="2463693"/>
            <a:ext cx="124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Pipeline Browser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4752" y="4409942"/>
            <a:ext cx="109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 Inspector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55074" y="3831369"/>
            <a:ext cx="2765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3D Viewer</a:t>
            </a:r>
            <a:endParaRPr lang="en-US" sz="4800" dirty="0">
              <a:solidFill>
                <a:schemeClr val="bg1"/>
              </a:solidFill>
            </a:endParaRPr>
          </a:p>
        </p:txBody>
      </p:sp>
      <p:cxnSp>
        <p:nvCxnSpPr>
          <p:cNvPr id="18" name="Elbow Connector 17"/>
          <p:cNvCxnSpPr>
            <a:stCxn id="11" idx="3"/>
          </p:cNvCxnSpPr>
          <p:nvPr/>
        </p:nvCxnSpPr>
        <p:spPr>
          <a:xfrm>
            <a:off x="1279330" y="1127473"/>
            <a:ext cx="583215" cy="11785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1279330" y="1429993"/>
            <a:ext cx="583215" cy="668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Left Brace 22"/>
          <p:cNvSpPr/>
          <p:nvPr/>
        </p:nvSpPr>
        <p:spPr>
          <a:xfrm>
            <a:off x="1497874" y="3631474"/>
            <a:ext cx="364671" cy="2203269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Getting Back GUI Components</a:t>
            </a:r>
          </a:p>
        </p:txBody>
      </p:sp>
      <p:pic>
        <p:nvPicPr>
          <p:cNvPr id="2" name="Picture 1" descr="ParaView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524000"/>
            <a:ext cx="7239000" cy="51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96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Creating a Cylinder Source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Go to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Source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menu and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Cylinder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button to accept the default parameters.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2" name="Picture 1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3124200"/>
            <a:ext cx="133643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3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Simple Camera Manipulation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Drag left, middle, right buttons for rotate, pan, zoom.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Also use Shift, Ctrl, Alt modifiers.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Also try holding down x, y, or z.</a:t>
            </a:r>
          </a:p>
        </p:txBody>
      </p:sp>
      <p:pic>
        <p:nvPicPr>
          <p:cNvPr id="5" name="Picture 4" descr="ToolbarCenterAx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28" y="5105400"/>
            <a:ext cx="3783145" cy="78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78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3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Visualization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process of transforming raw, complex data into a visual </a:t>
            </a:r>
            <a:r>
              <a:rPr lang="en-US" dirty="0" smtClean="0"/>
              <a:t>representation that does not overwhelm the viewer.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20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Creating a Cylinder Source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Go to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Source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menu and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Cylinder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button to accept the default parameters.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Increase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Resolution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parameter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endParaRPr lang="en-US" dirty="0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            button again.</a:t>
            </a: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4210050"/>
            <a:ext cx="4419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3124200"/>
            <a:ext cx="1336431" cy="457200"/>
          </a:xfrm>
          <a:prstGeom prst="rect">
            <a:avLst/>
          </a:prstGeom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95850"/>
            <a:ext cx="133643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50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Pipeline Object Controls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424" y="2895600"/>
            <a:ext cx="8583152" cy="80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0501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Using Auto Apply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 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Change the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parameter again.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Note that the visualization automatically updates without having to hit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667000"/>
            <a:ext cx="4419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8636"/>
            <a:ext cx="457200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22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Display Properties</a:t>
            </a:r>
          </a:p>
        </p:txBody>
      </p:sp>
      <p:pic>
        <p:nvPicPr>
          <p:cNvPr id="2" name="Picture 1" descr="DisplayPropert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600200"/>
            <a:ext cx="4902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4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Render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 typeface="+mj-lt"/>
              <a:buAutoNum type="arabicPeriod"/>
            </a:pPr>
            <a:r>
              <a:rPr lang="en-US" dirty="0" smtClean="0"/>
              <a:t>Scroll down to the </a:t>
            </a:r>
            <a:r>
              <a:rPr lang="en-US" dirty="0" smtClean="0">
                <a:latin typeface="Verdana"/>
                <a:cs typeface="Verdana"/>
              </a:rPr>
              <a:t>Display</a:t>
            </a:r>
            <a:r>
              <a:rPr lang="en-US" dirty="0" smtClean="0"/>
              <a:t> group.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Click the       </a:t>
            </a:r>
            <a:r>
              <a:rPr lang="en-US" dirty="0" smtClean="0">
                <a:latin typeface="Verdana"/>
                <a:cs typeface="Verdana"/>
              </a:rPr>
              <a:t>Edit</a:t>
            </a:r>
            <a:r>
              <a:rPr lang="en-US" dirty="0" smtClean="0"/>
              <a:t> button. (This button is replicated in the toolbar.)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Select a new color for the cylinder.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057400"/>
            <a:ext cx="6858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1980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Render View Options</a:t>
            </a:r>
          </a:p>
        </p:txBody>
      </p:sp>
      <p:pic>
        <p:nvPicPr>
          <p:cNvPr id="3" name="Picture 2" descr="RenderViewOp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600200"/>
            <a:ext cx="4902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43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Render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 typeface="+mj-lt"/>
              <a:buAutoNum type="arabicPeriod"/>
            </a:pPr>
            <a:r>
              <a:rPr lang="en-US" dirty="0" smtClean="0"/>
              <a:t>Scroll down to the </a:t>
            </a:r>
            <a:r>
              <a:rPr lang="en-US" dirty="0" smtClean="0">
                <a:latin typeface="Verdana"/>
                <a:cs typeface="Verdana"/>
              </a:rPr>
              <a:t>Display</a:t>
            </a:r>
            <a:r>
              <a:rPr lang="en-US" dirty="0" smtClean="0"/>
              <a:t> group.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Click the       </a:t>
            </a:r>
            <a:r>
              <a:rPr lang="en-US" dirty="0" smtClean="0">
                <a:latin typeface="Verdana"/>
                <a:cs typeface="Verdana"/>
              </a:rPr>
              <a:t>Edit</a:t>
            </a:r>
            <a:r>
              <a:rPr lang="en-US" dirty="0" smtClean="0"/>
              <a:t> button. (This button is replicated in the toolbar.)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Select a new color for the cylinder.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Scroll down to the </a:t>
            </a:r>
            <a:r>
              <a:rPr lang="en-US" dirty="0" smtClean="0">
                <a:latin typeface="Verdana"/>
                <a:cs typeface="Verdana"/>
              </a:rPr>
              <a:t>View</a:t>
            </a:r>
            <a:r>
              <a:rPr lang="en-US" dirty="0" smtClean="0"/>
              <a:t> group.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Turn on the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Axis Grid</a:t>
            </a:r>
            <a:r>
              <a:rPr lang="en-US" dirty="0" smtClean="0"/>
              <a:t>.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057400"/>
            <a:ext cx="6858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886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Render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 typeface="+mj-lt"/>
              <a:buAutoNum type="arabicPeriod"/>
            </a:pPr>
            <a:r>
              <a:rPr lang="en-US" dirty="0" smtClean="0"/>
              <a:t>Click </a:t>
            </a:r>
            <a:r>
              <a:rPr lang="en-US" dirty="0" smtClean="0"/>
              <a:t>the       </a:t>
            </a:r>
            <a:r>
              <a:rPr lang="en-US" dirty="0" smtClean="0">
                <a:latin typeface="Verdana"/>
                <a:cs typeface="Verdana"/>
              </a:rPr>
              <a:t>Edit</a:t>
            </a:r>
            <a:r>
              <a:rPr lang="en-US" dirty="0" smtClean="0"/>
              <a:t> button. (This button is </a:t>
            </a:r>
            <a:r>
              <a:rPr lang="en-US" dirty="0" smtClean="0"/>
              <a:t>on </a:t>
            </a:r>
            <a:r>
              <a:rPr lang="en-US" dirty="0" smtClean="0"/>
              <a:t>the toolbar.)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Select a new color for the cylinder.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Click Apply</a:t>
            </a:r>
            <a:endParaRPr lang="en-US" dirty="0" smtClean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7948" y="1374007"/>
            <a:ext cx="6858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0879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Color Palette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 typeface="+mj-lt"/>
              <a:buAutoNum type="arabicPeriod"/>
            </a:pPr>
            <a:r>
              <a:rPr lang="en-US" dirty="0"/>
              <a:t>Make sure the orientation axes are visible in the lower left corner.</a:t>
            </a:r>
          </a:p>
          <a:p>
            <a:pPr marL="685800" indent="-514350">
              <a:buFont typeface="+mj-lt"/>
              <a:buAutoNum type="arabicPeriod"/>
            </a:pPr>
            <a:endParaRPr lang="en-US" dirty="0"/>
          </a:p>
          <a:p>
            <a:pPr marL="685800" indent="-514350">
              <a:buFont typeface="+mj-lt"/>
              <a:buAutoNum type="arabicPeriod"/>
            </a:pPr>
            <a:endParaRPr lang="en-US" dirty="0"/>
          </a:p>
          <a:p>
            <a:pPr marL="685800" indent="-514350">
              <a:buFont typeface="+mj-lt"/>
              <a:buAutoNum type="arabicPeriod"/>
            </a:pPr>
            <a:r>
              <a:rPr lang="en-US" dirty="0"/>
              <a:t>Click the color palette button       and change the colors.</a:t>
            </a:r>
          </a:p>
          <a:p>
            <a:pPr marL="685800" indent="-514350">
              <a:buFont typeface="+mj-lt"/>
              <a:buAutoNum type="arabicPeriod"/>
            </a:pPr>
            <a:endParaRPr lang="en-US" dirty="0"/>
          </a:p>
          <a:p>
            <a:pPr marL="685800" indent="-514350">
              <a:buFont typeface="+mj-lt"/>
              <a:buAutoNum type="arabicPeriod"/>
            </a:pPr>
            <a:r>
              <a:rPr lang="en-US" dirty="0"/>
              <a:t>Try several color palettes.</a:t>
            </a:r>
          </a:p>
        </p:txBody>
      </p:sp>
      <p:pic>
        <p:nvPicPr>
          <p:cNvPr id="4" name="Picture 3" descr="pqShowOrientationAxes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81200"/>
            <a:ext cx="6858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2209800"/>
            <a:ext cx="1130300" cy="111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695700"/>
            <a:ext cx="603152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388" t="5599" r="24459" b="88140"/>
          <a:stretch/>
        </p:blipFill>
        <p:spPr>
          <a:xfrm>
            <a:off x="3810000" y="4867275"/>
            <a:ext cx="5105400" cy="2476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6172200" y="4381500"/>
            <a:ext cx="762000" cy="495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76182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Palettes</a:t>
            </a:r>
            <a:endParaRPr lang="en-US" dirty="0"/>
          </a:p>
        </p:txBody>
      </p:sp>
      <p:pic>
        <p:nvPicPr>
          <p:cNvPr id="4" name="Picture 3" descr="SettingsCol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19" y="1524000"/>
            <a:ext cx="4318381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133600"/>
            <a:ext cx="3862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-107" charset="0"/>
                <a:ea typeface="ＭＳ Ｐゴシック" pitchFamily="-107" charset="-128"/>
              </a:rPr>
              <a:t>→ </a:t>
            </a:r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Edit Current Palette…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8" y="2057400"/>
            <a:ext cx="60315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39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lternate 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asic+SocialMed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lternate+SocialMed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5363</TotalTime>
  <Words>7004</Words>
  <Application>Microsoft Office PowerPoint</Application>
  <PresentationFormat>On-screen Show (4:3)</PresentationFormat>
  <Paragraphs>1377</Paragraphs>
  <Slides>236</Slides>
  <Notes>44</Notes>
  <HiddenSlides>7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236</vt:i4>
      </vt:variant>
    </vt:vector>
  </HeadingPairs>
  <TitlesOfParts>
    <vt:vector size="258" baseType="lpstr">
      <vt:lpstr>Arial Unicode MS</vt:lpstr>
      <vt:lpstr>ＭＳ Ｐゴシック</vt:lpstr>
      <vt:lpstr>Arial</vt:lpstr>
      <vt:lpstr>Baskerville Old Face</vt:lpstr>
      <vt:lpstr>Bradley Hand ITC</vt:lpstr>
      <vt:lpstr>Calibri</vt:lpstr>
      <vt:lpstr>Courier</vt:lpstr>
      <vt:lpstr>Courier New</vt:lpstr>
      <vt:lpstr>Impact</vt:lpstr>
      <vt:lpstr>Lucida Grande</vt:lpstr>
      <vt:lpstr>Roboto</vt:lpstr>
      <vt:lpstr>Tahoma</vt:lpstr>
      <vt:lpstr>Times New Roman</vt:lpstr>
      <vt:lpstr>Verdana</vt:lpstr>
      <vt:lpstr>Wingdings</vt:lpstr>
      <vt:lpstr>Basic</vt:lpstr>
      <vt:lpstr>Alternate Basic</vt:lpstr>
      <vt:lpstr>Basic+SocialMedia</vt:lpstr>
      <vt:lpstr>Alternate+SocialMedia</vt:lpstr>
      <vt:lpstr>Default Design</vt:lpstr>
      <vt:lpstr>1_Default Design</vt:lpstr>
      <vt:lpstr>2_Default Design</vt:lpstr>
      <vt:lpstr>Scientific Visualization </vt:lpstr>
      <vt:lpstr>About Me</vt:lpstr>
      <vt:lpstr>BPViz</vt:lpstr>
      <vt:lpstr>PowerPoint Presentation</vt:lpstr>
      <vt:lpstr>Agenda</vt:lpstr>
      <vt:lpstr>Slides will be made available on Moodle</vt:lpstr>
      <vt:lpstr>Training Data</vt:lpstr>
      <vt:lpstr>How would you define data visualization?</vt:lpstr>
      <vt:lpstr>Data Visualization</vt:lpstr>
      <vt:lpstr>PowerPoint Presentation</vt:lpstr>
      <vt:lpstr>What is the purpose of Visualization?</vt:lpstr>
      <vt:lpstr>PowerPoint Presentation</vt:lpstr>
      <vt:lpstr>What does Insight lead 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Explanation</vt:lpstr>
      <vt:lpstr>Can anyone think of another reason why “insight” is important?</vt:lpstr>
      <vt:lpstr>PowerPoint Presentation</vt:lpstr>
      <vt:lpstr>Napoleon’s Invasion of Russia in 1812 By Jacque Minard</vt:lpstr>
      <vt:lpstr>Hans Rosling’s 200 Countries, 200 Years, 4 minutes</vt:lpstr>
      <vt:lpstr>The use of visualization in the analysis of pollution and air flows in Manhattan, New York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visualization important?</vt:lpstr>
      <vt:lpstr>Data is Everywhere!</vt:lpstr>
      <vt:lpstr>The Growth of Scientific Data</vt:lpstr>
      <vt:lpstr>Visualization Applications</vt:lpstr>
      <vt:lpstr>Visualization Applications</vt:lpstr>
      <vt:lpstr>Visualization Applications</vt:lpstr>
      <vt:lpstr>Visualization Applications</vt:lpstr>
      <vt:lpstr>Training Data</vt:lpstr>
      <vt:lpstr>Data Visualization Process</vt:lpstr>
      <vt:lpstr>When do you think about visualizing your data?</vt:lpstr>
      <vt:lpstr>Exercise</vt:lpstr>
      <vt:lpstr>Data Visualization Process</vt:lpstr>
      <vt:lpstr>Visualization Process</vt:lpstr>
      <vt:lpstr>Visualization Process</vt:lpstr>
      <vt:lpstr>Why do we care?</vt:lpstr>
      <vt:lpstr>Why do you/we care?</vt:lpstr>
      <vt:lpstr>When should you think about visualizing your data?</vt:lpstr>
      <vt:lpstr>Visualization</vt:lpstr>
      <vt:lpstr>PowerPoint Presentation</vt:lpstr>
      <vt:lpstr>Scientific Visualization</vt:lpstr>
      <vt:lpstr>Scientific Visualization Pipeline</vt:lpstr>
      <vt:lpstr>Scientific Visualization Pipeline</vt:lpstr>
      <vt:lpstr>Produce Data</vt:lpstr>
      <vt:lpstr>Analyze, Filter, Reformat</vt:lpstr>
      <vt:lpstr>Apply SciVis Techniques</vt:lpstr>
      <vt:lpstr>Map to Geometry</vt:lpstr>
      <vt:lpstr>Render, Post Process</vt:lpstr>
      <vt:lpstr>View Results</vt:lpstr>
      <vt:lpstr>Visualization Scales with HPC</vt:lpstr>
      <vt:lpstr>Visualization Toolkit (VTK)</vt:lpstr>
      <vt:lpstr>Visualization Toolkit (VTK)</vt:lpstr>
      <vt:lpstr>FAQ: ParaView vs VisIt</vt:lpstr>
      <vt:lpstr>FAQ: VisIt Faster than ParaView?</vt:lpstr>
      <vt:lpstr>FAQ: What’s the Difference?</vt:lpstr>
      <vt:lpstr>FAQ: What’s the Difference?</vt:lpstr>
      <vt:lpstr>Introduction to Scientific Visualization Using</vt:lpstr>
      <vt:lpstr>PowerPoint Presentation</vt:lpstr>
      <vt:lpstr>Current Funding</vt:lpstr>
      <vt:lpstr>PowerPoint Presentation</vt:lpstr>
      <vt:lpstr>Data Ranges</vt:lpstr>
      <vt:lpstr>ParaView Application Architecture</vt:lpstr>
      <vt:lpstr>Supported Data Types</vt:lpstr>
      <vt:lpstr>PowerPoint Presentation</vt:lpstr>
      <vt:lpstr>PowerPoint Presentation</vt:lpstr>
      <vt:lpstr>PowerPoint Presentation</vt:lpstr>
      <vt:lpstr>SUPPORTED VISUALIZATION ALGORITHMS</vt:lpstr>
      <vt:lpstr>SPECIAL FEATURES</vt:lpstr>
      <vt:lpstr>SUPPORTED FILE FORMATS</vt:lpstr>
      <vt:lpstr>VISUALIZATION PIPELINE</vt:lpstr>
      <vt:lpstr>VISUALIZING DATA USING PARAVIEW</vt:lpstr>
      <vt:lpstr>ParaView 5.0.0</vt:lpstr>
      <vt:lpstr>Training Data</vt:lpstr>
      <vt:lpstr>PowerPoint Presentation</vt:lpstr>
      <vt:lpstr>Basic Usage</vt:lpstr>
      <vt:lpstr>User Interface</vt:lpstr>
      <vt:lpstr>Getting Back GUI Components</vt:lpstr>
      <vt:lpstr>Creating a Cylinder Source</vt:lpstr>
      <vt:lpstr>Simple Camera Manipulation</vt:lpstr>
      <vt:lpstr>Creating a Cylinder Source</vt:lpstr>
      <vt:lpstr>Pipeline Object Controls</vt:lpstr>
      <vt:lpstr>Using Auto Apply</vt:lpstr>
      <vt:lpstr>Display Properties</vt:lpstr>
      <vt:lpstr>Change Render Properties</vt:lpstr>
      <vt:lpstr>Render View Options</vt:lpstr>
      <vt:lpstr>Change Render Properties</vt:lpstr>
      <vt:lpstr>Change Render Properties</vt:lpstr>
      <vt:lpstr>Changing the Color Palette</vt:lpstr>
      <vt:lpstr>Color Palettes</vt:lpstr>
      <vt:lpstr>Advanced Properties</vt:lpstr>
      <vt:lpstr>Searching Properties</vt:lpstr>
      <vt:lpstr>Searching Properties</vt:lpstr>
      <vt:lpstr>Undo Redo</vt:lpstr>
      <vt:lpstr>Creating a Cylinder Source</vt:lpstr>
      <vt:lpstr>Training Data</vt:lpstr>
      <vt:lpstr>Coffee Break</vt:lpstr>
      <vt:lpstr>Training Data</vt:lpstr>
      <vt:lpstr>Reset ParaView</vt:lpstr>
      <vt:lpstr>Tutorial Datasets</vt:lpstr>
      <vt:lpstr>What are we going to do?</vt:lpstr>
      <vt:lpstr>Good to Know</vt:lpstr>
      <vt:lpstr>Open Data File: RectGrid2.vtk</vt:lpstr>
      <vt:lpstr>PowerPoint Presentation</vt:lpstr>
      <vt:lpstr>Sample rectilinear grid</vt:lpstr>
      <vt:lpstr>Create Isosurfaces</vt:lpstr>
      <vt:lpstr>Create Isosurface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 Isosurfaces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Slice Isosurfaces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we done?</vt:lpstr>
      <vt:lpstr>Let’s try a more complex data set</vt:lpstr>
      <vt:lpstr>In preparation for the next section</vt:lpstr>
      <vt:lpstr>Locate File: headsq.vti</vt:lpstr>
      <vt:lpstr>PowerPoint Presentation</vt:lpstr>
      <vt:lpstr>PowerPoint Presentation</vt:lpstr>
      <vt:lpstr>Create an Isosurface</vt:lpstr>
      <vt:lpstr>PowerPoint Presentation</vt:lpstr>
      <vt:lpstr>PowerPoint Presentation</vt:lpstr>
      <vt:lpstr>PowerPoint Presentation</vt:lpstr>
      <vt:lpstr>PowerPoint Presentation</vt:lpstr>
      <vt:lpstr>Visually Explore Dataset</vt:lpstr>
      <vt:lpstr>Visually Explore Dataset</vt:lpstr>
      <vt:lpstr>PowerPoint Presentation</vt:lpstr>
      <vt:lpstr>Isosurfaces</vt:lpstr>
      <vt:lpstr>Isosurfaces</vt:lpstr>
      <vt:lpstr>Isosurfaces</vt:lpstr>
      <vt:lpstr>PowerPoint Presentation</vt:lpstr>
      <vt:lpstr>PowerPoint Presentation</vt:lpstr>
      <vt:lpstr>Explore the rendering . . .</vt:lpstr>
      <vt:lpstr>You should be here . . .</vt:lpstr>
      <vt:lpstr>Explore the data set</vt:lpstr>
      <vt:lpstr>Reset Values</vt:lpstr>
      <vt:lpstr>You should be here</vt:lpstr>
      <vt:lpstr>Clip Isosurface</vt:lpstr>
      <vt:lpstr>Clip Isosurface</vt:lpstr>
      <vt:lpstr>Clip Isosurface</vt:lpstr>
      <vt:lpstr>Clip Isosurface</vt:lpstr>
      <vt:lpstr>PowerPoint Presentation</vt:lpstr>
      <vt:lpstr>PowerPoint Presentation</vt:lpstr>
      <vt:lpstr>Clip Isosurface</vt:lpstr>
      <vt:lpstr>Clip Isosurface</vt:lpstr>
      <vt:lpstr>PowerPoint Presentation</vt:lpstr>
      <vt:lpstr>Inside Out Property</vt:lpstr>
      <vt:lpstr>Slice Isosurface</vt:lpstr>
      <vt:lpstr>Slice Isosurface</vt:lpstr>
      <vt:lpstr>PowerPoint Presentation</vt:lpstr>
      <vt:lpstr>PowerPoint Presentation</vt:lpstr>
      <vt:lpstr>PowerPoint Presentation</vt:lpstr>
      <vt:lpstr>PowerPoint Presentation</vt:lpstr>
      <vt:lpstr>PIPELINE BROWSER</vt:lpstr>
      <vt:lpstr>PIPELINE BROWSER</vt:lpstr>
      <vt:lpstr>PowerPoint Presentation</vt:lpstr>
      <vt:lpstr>Many Options to Save Your Work</vt:lpstr>
      <vt:lpstr>Save Your Work</vt:lpstr>
      <vt:lpstr>Save Your Work</vt:lpstr>
      <vt:lpstr>Save Your Work</vt:lpstr>
      <vt:lpstr>Save Your Work</vt:lpstr>
      <vt:lpstr>In preparation for the next section</vt:lpstr>
      <vt:lpstr>Getting Your Data Into VTK File Format</vt:lpstr>
      <vt:lpstr>Supported Data Formats</vt:lpstr>
      <vt:lpstr>VTK Simple Legacy Format</vt:lpstr>
      <vt:lpstr>Simulated Temperature</vt:lpstr>
      <vt:lpstr>vtk Format</vt:lpstr>
      <vt:lpstr>vtk Format</vt:lpstr>
      <vt:lpstr>vtk Format</vt:lpstr>
      <vt:lpstr>vtk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Filters in ParaView</vt:lpstr>
      <vt:lpstr>In preparation for the next section</vt:lpstr>
      <vt:lpstr>More Training Data</vt:lpstr>
      <vt:lpstr>ParaView/Python Scripting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Vetria Byrd</cp:lastModifiedBy>
  <cp:revision>338</cp:revision>
  <cp:lastPrinted>2016-06-29T06:16:31Z</cp:lastPrinted>
  <dcterms:created xsi:type="dcterms:W3CDTF">2011-09-20T15:44:26Z</dcterms:created>
  <dcterms:modified xsi:type="dcterms:W3CDTF">2017-06-28T21:20:52Z</dcterms:modified>
</cp:coreProperties>
</file>