
<file path=[Content_Types].xml><?xml version="1.0" encoding="utf-8"?>
<Types xmlns="http://schemas.openxmlformats.org/package/2006/content-types">
  <Default Extension="xml" ContentType="application/xml"/>
  <Default Extension="jpg" ContentType="image/jpeg"/>
  <Default Extension="jpeg" ContentType="image/jpeg"/>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
  </p:notesMasterIdLst>
  <p:sldIdLst>
    <p:sldId id="257" r:id="rId2"/>
    <p:sldId id="259" r:id="rId3"/>
    <p:sldId id="261" r:id="rId4"/>
    <p:sldId id="262" r:id="rId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85" d="100"/>
          <a:sy n="85" d="100"/>
        </p:scale>
        <p:origin x="-576" y="-34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notesMaster" Target="notesMasters/notesMaster1.xml"/><Relationship Id="rId7" Type="http://schemas.openxmlformats.org/officeDocument/2006/relationships/printerSettings" Target="printerSettings/printerSettings1.bin"/><Relationship Id="rId8" Type="http://schemas.openxmlformats.org/officeDocument/2006/relationships/presProps" Target="presProps.xml"/><Relationship Id="rId9" Type="http://schemas.openxmlformats.org/officeDocument/2006/relationships/viewProps" Target="viewProps.xml"/><Relationship Id="rId10" Type="http://schemas.openxmlformats.org/officeDocument/2006/relationships/theme" Target="theme/theme1.xml"/><Relationship Id="rId1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50C34E1-E8E1-BE46-BB76-24E4453ECEBD}" type="datetimeFigureOut">
              <a:rPr lang="en-US" smtClean="0"/>
              <a:t>6/24/17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A4FA626-ABA0-7948-9FF1-02E8EBB4BFAA}" type="slidenum">
              <a:rPr lang="en-US" smtClean="0"/>
              <a:t>‹#›</a:t>
            </a:fld>
            <a:endParaRPr lang="en-US"/>
          </a:p>
        </p:txBody>
      </p:sp>
    </p:spTree>
    <p:extLst>
      <p:ext uri="{BB962C8B-B14F-4D97-AF65-F5344CB8AC3E}">
        <p14:creationId xmlns:p14="http://schemas.microsoft.com/office/powerpoint/2010/main" val="47737365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A4FA626-ABA0-7948-9FF1-02E8EBB4BFAA}" type="slidenum">
              <a:rPr lang="en-US" smtClean="0"/>
              <a:t>1</a:t>
            </a:fld>
            <a:endParaRPr lang="en-US"/>
          </a:p>
        </p:txBody>
      </p:sp>
    </p:spTree>
    <p:extLst>
      <p:ext uri="{BB962C8B-B14F-4D97-AF65-F5344CB8AC3E}">
        <p14:creationId xmlns:p14="http://schemas.microsoft.com/office/powerpoint/2010/main" val="2714287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Magnetic fields change the mean stratification</a:t>
            </a:r>
          </a:p>
        </p:txBody>
      </p:sp>
      <p:sp>
        <p:nvSpPr>
          <p:cNvPr id="4" name="Slide Number Placeholder 3"/>
          <p:cNvSpPr>
            <a:spLocks noGrp="1"/>
          </p:cNvSpPr>
          <p:nvPr>
            <p:ph type="sldNum" sz="quarter" idx="10"/>
          </p:nvPr>
        </p:nvSpPr>
        <p:spPr/>
        <p:txBody>
          <a:bodyPr/>
          <a:lstStyle/>
          <a:p>
            <a:fld id="{59FD0826-0136-FE4F-AEF8-2904C0EFDF6B}" type="slidenum">
              <a:rPr lang="en-US" smtClean="0"/>
              <a:t>2</a:t>
            </a:fld>
            <a:endParaRPr lang="en-US"/>
          </a:p>
        </p:txBody>
      </p:sp>
    </p:spTree>
    <p:extLst>
      <p:ext uri="{BB962C8B-B14F-4D97-AF65-F5344CB8AC3E}">
        <p14:creationId xmlns:p14="http://schemas.microsoft.com/office/powerpoint/2010/main" val="39730218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baseline="0" dirty="0" smtClean="0"/>
          </a:p>
          <a:p>
            <a:r>
              <a:rPr lang="en-US" baseline="0" dirty="0" smtClean="0"/>
              <a:t>Finite differences</a:t>
            </a:r>
            <a:endParaRPr lang="en-US" baseline="0" dirty="0" smtClean="0"/>
          </a:p>
        </p:txBody>
      </p:sp>
      <p:sp>
        <p:nvSpPr>
          <p:cNvPr id="4" name="Slide Number Placeholder 3"/>
          <p:cNvSpPr>
            <a:spLocks noGrp="1"/>
          </p:cNvSpPr>
          <p:nvPr>
            <p:ph type="sldNum" sz="quarter" idx="10"/>
          </p:nvPr>
        </p:nvSpPr>
        <p:spPr/>
        <p:txBody>
          <a:bodyPr/>
          <a:lstStyle/>
          <a:p>
            <a:fld id="{59FD0826-0136-FE4F-AEF8-2904C0EFDF6B}" type="slidenum">
              <a:rPr lang="en-US" smtClean="0"/>
              <a:t>3</a:t>
            </a:fld>
            <a:endParaRPr lang="en-US"/>
          </a:p>
        </p:txBody>
      </p:sp>
    </p:spTree>
    <p:extLst>
      <p:ext uri="{BB962C8B-B14F-4D97-AF65-F5344CB8AC3E}">
        <p14:creationId xmlns:p14="http://schemas.microsoft.com/office/powerpoint/2010/main" val="39730218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59FD0826-0136-FE4F-AEF8-2904C0EFDF6B}" type="slidenum">
              <a:rPr lang="en-US" smtClean="0"/>
              <a:t>4</a:t>
            </a:fld>
            <a:endParaRPr lang="en-US"/>
          </a:p>
        </p:txBody>
      </p:sp>
    </p:spTree>
    <p:extLst>
      <p:ext uri="{BB962C8B-B14F-4D97-AF65-F5344CB8AC3E}">
        <p14:creationId xmlns:p14="http://schemas.microsoft.com/office/powerpoint/2010/main" val="39730218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30858FD-C60F-B741-B59A-6304F33FBBA3}" type="datetimeFigureOut">
              <a:rPr lang="en-US" smtClean="0"/>
              <a:t>6/24/17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DA9BB2-B782-7E42-AB1F-03363F6D0370}" type="slidenum">
              <a:rPr lang="en-US" smtClean="0"/>
              <a:t>‹#›</a:t>
            </a:fld>
            <a:endParaRPr lang="en-US"/>
          </a:p>
        </p:txBody>
      </p:sp>
    </p:spTree>
    <p:extLst>
      <p:ext uri="{BB962C8B-B14F-4D97-AF65-F5344CB8AC3E}">
        <p14:creationId xmlns:p14="http://schemas.microsoft.com/office/powerpoint/2010/main" val="1252328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0858FD-C60F-B741-B59A-6304F33FBBA3}" type="datetimeFigureOut">
              <a:rPr lang="en-US" smtClean="0"/>
              <a:t>6/24/17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DA9BB2-B782-7E42-AB1F-03363F6D0370}" type="slidenum">
              <a:rPr lang="en-US" smtClean="0"/>
              <a:t>‹#›</a:t>
            </a:fld>
            <a:endParaRPr lang="en-US"/>
          </a:p>
        </p:txBody>
      </p:sp>
    </p:spTree>
    <p:extLst>
      <p:ext uri="{BB962C8B-B14F-4D97-AF65-F5344CB8AC3E}">
        <p14:creationId xmlns:p14="http://schemas.microsoft.com/office/powerpoint/2010/main" val="38777987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0858FD-C60F-B741-B59A-6304F33FBBA3}" type="datetimeFigureOut">
              <a:rPr lang="en-US" smtClean="0"/>
              <a:t>6/24/17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DA9BB2-B782-7E42-AB1F-03363F6D0370}" type="slidenum">
              <a:rPr lang="en-US" smtClean="0"/>
              <a:t>‹#›</a:t>
            </a:fld>
            <a:endParaRPr lang="en-US"/>
          </a:p>
        </p:txBody>
      </p:sp>
    </p:spTree>
    <p:extLst>
      <p:ext uri="{BB962C8B-B14F-4D97-AF65-F5344CB8AC3E}">
        <p14:creationId xmlns:p14="http://schemas.microsoft.com/office/powerpoint/2010/main" val="16762558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0858FD-C60F-B741-B59A-6304F33FBBA3}" type="datetimeFigureOut">
              <a:rPr lang="en-US" smtClean="0"/>
              <a:t>6/24/17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DA9BB2-B782-7E42-AB1F-03363F6D0370}" type="slidenum">
              <a:rPr lang="en-US" smtClean="0"/>
              <a:t>‹#›</a:t>
            </a:fld>
            <a:endParaRPr lang="en-US"/>
          </a:p>
        </p:txBody>
      </p:sp>
    </p:spTree>
    <p:extLst>
      <p:ext uri="{BB962C8B-B14F-4D97-AF65-F5344CB8AC3E}">
        <p14:creationId xmlns:p14="http://schemas.microsoft.com/office/powerpoint/2010/main" val="11798438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30858FD-C60F-B741-B59A-6304F33FBBA3}" type="datetimeFigureOut">
              <a:rPr lang="en-US" smtClean="0"/>
              <a:t>6/24/17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DA9BB2-B782-7E42-AB1F-03363F6D0370}" type="slidenum">
              <a:rPr lang="en-US" smtClean="0"/>
              <a:t>‹#›</a:t>
            </a:fld>
            <a:endParaRPr lang="en-US"/>
          </a:p>
        </p:txBody>
      </p:sp>
    </p:spTree>
    <p:extLst>
      <p:ext uri="{BB962C8B-B14F-4D97-AF65-F5344CB8AC3E}">
        <p14:creationId xmlns:p14="http://schemas.microsoft.com/office/powerpoint/2010/main" val="2172140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30858FD-C60F-B741-B59A-6304F33FBBA3}" type="datetimeFigureOut">
              <a:rPr lang="en-US" smtClean="0"/>
              <a:t>6/24/17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DA9BB2-B782-7E42-AB1F-03363F6D0370}" type="slidenum">
              <a:rPr lang="en-US" smtClean="0"/>
              <a:t>‹#›</a:t>
            </a:fld>
            <a:endParaRPr lang="en-US"/>
          </a:p>
        </p:txBody>
      </p:sp>
    </p:spTree>
    <p:extLst>
      <p:ext uri="{BB962C8B-B14F-4D97-AF65-F5344CB8AC3E}">
        <p14:creationId xmlns:p14="http://schemas.microsoft.com/office/powerpoint/2010/main" val="4326237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30858FD-C60F-B741-B59A-6304F33FBBA3}" type="datetimeFigureOut">
              <a:rPr lang="en-US" smtClean="0"/>
              <a:t>6/24/17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DA9BB2-B782-7E42-AB1F-03363F6D0370}" type="slidenum">
              <a:rPr lang="en-US" smtClean="0"/>
              <a:t>‹#›</a:t>
            </a:fld>
            <a:endParaRPr lang="en-US"/>
          </a:p>
        </p:txBody>
      </p:sp>
    </p:spTree>
    <p:extLst>
      <p:ext uri="{BB962C8B-B14F-4D97-AF65-F5344CB8AC3E}">
        <p14:creationId xmlns:p14="http://schemas.microsoft.com/office/powerpoint/2010/main" val="4978833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30858FD-C60F-B741-B59A-6304F33FBBA3}" type="datetimeFigureOut">
              <a:rPr lang="en-US" smtClean="0"/>
              <a:t>6/24/17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BDA9BB2-B782-7E42-AB1F-03363F6D0370}" type="slidenum">
              <a:rPr lang="en-US" smtClean="0"/>
              <a:t>‹#›</a:t>
            </a:fld>
            <a:endParaRPr lang="en-US"/>
          </a:p>
        </p:txBody>
      </p:sp>
    </p:spTree>
    <p:extLst>
      <p:ext uri="{BB962C8B-B14F-4D97-AF65-F5344CB8AC3E}">
        <p14:creationId xmlns:p14="http://schemas.microsoft.com/office/powerpoint/2010/main" val="2791162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0858FD-C60F-B741-B59A-6304F33FBBA3}" type="datetimeFigureOut">
              <a:rPr lang="en-US" smtClean="0"/>
              <a:t>6/24/17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DA9BB2-B782-7E42-AB1F-03363F6D0370}" type="slidenum">
              <a:rPr lang="en-US" smtClean="0"/>
              <a:t>‹#›</a:t>
            </a:fld>
            <a:endParaRPr lang="en-US"/>
          </a:p>
        </p:txBody>
      </p:sp>
    </p:spTree>
    <p:extLst>
      <p:ext uri="{BB962C8B-B14F-4D97-AF65-F5344CB8AC3E}">
        <p14:creationId xmlns:p14="http://schemas.microsoft.com/office/powerpoint/2010/main" val="22693557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0858FD-C60F-B741-B59A-6304F33FBBA3}" type="datetimeFigureOut">
              <a:rPr lang="en-US" smtClean="0"/>
              <a:t>6/24/17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DA9BB2-B782-7E42-AB1F-03363F6D0370}" type="slidenum">
              <a:rPr lang="en-US" smtClean="0"/>
              <a:t>‹#›</a:t>
            </a:fld>
            <a:endParaRPr lang="en-US"/>
          </a:p>
        </p:txBody>
      </p:sp>
    </p:spTree>
    <p:extLst>
      <p:ext uri="{BB962C8B-B14F-4D97-AF65-F5344CB8AC3E}">
        <p14:creationId xmlns:p14="http://schemas.microsoft.com/office/powerpoint/2010/main" val="35604609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0858FD-C60F-B741-B59A-6304F33FBBA3}" type="datetimeFigureOut">
              <a:rPr lang="en-US" smtClean="0"/>
              <a:t>6/24/17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DA9BB2-B782-7E42-AB1F-03363F6D0370}" type="slidenum">
              <a:rPr lang="en-US" smtClean="0"/>
              <a:t>‹#›</a:t>
            </a:fld>
            <a:endParaRPr lang="en-US"/>
          </a:p>
        </p:txBody>
      </p:sp>
    </p:spTree>
    <p:extLst>
      <p:ext uri="{BB962C8B-B14F-4D97-AF65-F5344CB8AC3E}">
        <p14:creationId xmlns:p14="http://schemas.microsoft.com/office/powerpoint/2010/main" val="393990584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0858FD-C60F-B741-B59A-6304F33FBBA3}" type="datetimeFigureOut">
              <a:rPr lang="en-US" smtClean="0"/>
              <a:t>6/24/17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DA9BB2-B782-7E42-AB1F-03363F6D0370}" type="slidenum">
              <a:rPr lang="en-US" smtClean="0"/>
              <a:t>‹#›</a:t>
            </a:fld>
            <a:endParaRPr lang="en-US"/>
          </a:p>
        </p:txBody>
      </p:sp>
    </p:spTree>
    <p:extLst>
      <p:ext uri="{BB962C8B-B14F-4D97-AF65-F5344CB8AC3E}">
        <p14:creationId xmlns:p14="http://schemas.microsoft.com/office/powerpoint/2010/main" val="13339767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1.jpg"/><Relationship Id="rId1" Type="http://schemas.openxmlformats.org/officeDocument/2006/relationships/tags" Target="../tags/tag1.xml"/><Relationship Id="rId2"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2.png"/><Relationship Id="rId5" Type="http://schemas.openxmlformats.org/officeDocument/2006/relationships/image" Target="../media/image3.png"/><Relationship Id="rId6" Type="http://schemas.microsoft.com/office/2007/relationships/hdphoto" Target="../media/hdphoto1.wdp"/><Relationship Id="rId7" Type="http://schemas.openxmlformats.org/officeDocument/2006/relationships/image" Target="../media/image4.emf"/><Relationship Id="rId8" Type="http://schemas.openxmlformats.org/officeDocument/2006/relationships/image" Target="../media/image5.jpg"/><Relationship Id="rId9" Type="http://schemas.openxmlformats.org/officeDocument/2006/relationships/image" Target="../media/image6.emf"/><Relationship Id="rId10" Type="http://schemas.openxmlformats.org/officeDocument/2006/relationships/image" Target="../media/image7.png"/><Relationship Id="rId11" Type="http://schemas.openxmlformats.org/officeDocument/2006/relationships/image" Target="../media/image8.png"/><Relationship Id="rId1" Type="http://schemas.openxmlformats.org/officeDocument/2006/relationships/tags" Target="../tags/tag2.xml"/><Relationship Id="rId2"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image" Target="../media/image10.jpg"/><Relationship Id="rId5" Type="http://schemas.openxmlformats.org/officeDocument/2006/relationships/image" Target="../media/image11.em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st_tio_20100927_172539.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9353" y="810822"/>
            <a:ext cx="4513695" cy="4513695"/>
          </a:xfrm>
          <a:prstGeom prst="rect">
            <a:avLst/>
          </a:prstGeom>
          <a:ln w="28575" cmpd="sng">
            <a:noFill/>
          </a:ln>
        </p:spPr>
      </p:pic>
      <p:sp>
        <p:nvSpPr>
          <p:cNvPr id="2" name="Title 1"/>
          <p:cNvSpPr>
            <a:spLocks noGrp="1"/>
          </p:cNvSpPr>
          <p:nvPr>
            <p:ph type="title"/>
          </p:nvPr>
        </p:nvSpPr>
        <p:spPr>
          <a:xfrm>
            <a:off x="0" y="-260816"/>
            <a:ext cx="9023048" cy="1143000"/>
          </a:xfrm>
        </p:spPr>
        <p:txBody>
          <a:bodyPr>
            <a:noAutofit/>
          </a:bodyPr>
          <a:lstStyle/>
          <a:p>
            <a:pPr algn="l"/>
            <a:r>
              <a:rPr lang="en-US" sz="2800" dirty="0" smtClean="0"/>
              <a:t>The Impact of Small-Scale Magnetism on Solar Variability</a:t>
            </a:r>
            <a:endParaRPr lang="en-US" sz="2800" dirty="0"/>
          </a:p>
        </p:txBody>
      </p:sp>
      <p:sp>
        <p:nvSpPr>
          <p:cNvPr id="16" name="TextBox 15"/>
          <p:cNvSpPr txBox="1"/>
          <p:nvPr/>
        </p:nvSpPr>
        <p:spPr>
          <a:xfrm>
            <a:off x="157901" y="5324517"/>
            <a:ext cx="9088618" cy="1477328"/>
          </a:xfrm>
          <a:prstGeom prst="rect">
            <a:avLst/>
          </a:prstGeom>
          <a:noFill/>
        </p:spPr>
        <p:txBody>
          <a:bodyPr wrap="square" rtlCol="0">
            <a:spAutoFit/>
          </a:bodyPr>
          <a:lstStyle/>
          <a:p>
            <a:r>
              <a:rPr lang="en-US" dirty="0" smtClean="0"/>
              <a:t>Courtney </a:t>
            </a:r>
            <a:r>
              <a:rPr lang="en-US" dirty="0" smtClean="0"/>
              <a:t>Peck</a:t>
            </a:r>
            <a:r>
              <a:rPr lang="en-US" baseline="30000" dirty="0" smtClean="0"/>
              <a:t>1,3</a:t>
            </a:r>
            <a:r>
              <a:rPr lang="en-US" dirty="0" smtClean="0"/>
              <a:t> </a:t>
            </a:r>
            <a:endParaRPr lang="en-US" dirty="0" smtClean="0"/>
          </a:p>
          <a:p>
            <a:r>
              <a:rPr lang="en-US" dirty="0" smtClean="0"/>
              <a:t>Advisor: Dr. Mark </a:t>
            </a:r>
            <a:r>
              <a:rPr lang="en-US" dirty="0" smtClean="0"/>
              <a:t>Rast</a:t>
            </a:r>
            <a:r>
              <a:rPr lang="en-US" baseline="30000" dirty="0" smtClean="0"/>
              <a:t>2,3</a:t>
            </a:r>
            <a:endParaRPr lang="en-US" dirty="0" smtClean="0"/>
          </a:p>
          <a:p>
            <a:r>
              <a:rPr lang="en-US" dirty="0" smtClean="0"/>
              <a:t>In collaboration with Dr. Serena </a:t>
            </a:r>
            <a:r>
              <a:rPr lang="en-US" dirty="0" smtClean="0"/>
              <a:t>Criscuoli</a:t>
            </a:r>
            <a:r>
              <a:rPr lang="en-US" baseline="30000" dirty="0" smtClean="0"/>
              <a:t>4</a:t>
            </a:r>
            <a:r>
              <a:rPr lang="en-US" dirty="0" smtClean="0"/>
              <a:t>,  </a:t>
            </a:r>
            <a:r>
              <a:rPr lang="en-US" dirty="0" smtClean="0"/>
              <a:t>Dr. </a:t>
            </a:r>
            <a:r>
              <a:rPr lang="en-US" dirty="0" smtClean="0"/>
              <a:t>Friedrich Wöger</a:t>
            </a:r>
            <a:r>
              <a:rPr lang="en-US" baseline="30000" dirty="0" smtClean="0"/>
              <a:t>4</a:t>
            </a:r>
            <a:r>
              <a:rPr lang="en-US" dirty="0" smtClean="0"/>
              <a:t>, </a:t>
            </a:r>
            <a:r>
              <a:rPr lang="en-US" dirty="0" smtClean="0"/>
              <a:t>and Dr. Jose </a:t>
            </a:r>
            <a:r>
              <a:rPr lang="en-US" dirty="0" smtClean="0"/>
              <a:t>Marino</a:t>
            </a:r>
            <a:r>
              <a:rPr lang="en-US" baseline="30000" dirty="0" smtClean="0"/>
              <a:t>4</a:t>
            </a:r>
            <a:endParaRPr lang="en-US" dirty="0" smtClean="0"/>
          </a:p>
          <a:p>
            <a:r>
              <a:rPr lang="en-US" sz="1200" dirty="0" smtClean="0"/>
              <a:t>Department of Physics</a:t>
            </a:r>
            <a:r>
              <a:rPr lang="en-US" sz="1200" baseline="30000" dirty="0" smtClean="0"/>
              <a:t>1</a:t>
            </a:r>
            <a:r>
              <a:rPr lang="en-US" sz="1200" dirty="0" smtClean="0"/>
              <a:t>, Department of Astrophysical and Planetary Sciences</a:t>
            </a:r>
            <a:r>
              <a:rPr lang="en-US" sz="1200" baseline="30000" dirty="0" smtClean="0"/>
              <a:t>2</a:t>
            </a:r>
            <a:r>
              <a:rPr lang="en-US" sz="1200" dirty="0" smtClean="0"/>
              <a:t>, Laboratory for Atmospheric and Space Physics</a:t>
            </a:r>
            <a:r>
              <a:rPr lang="en-US" sz="1200" baseline="30000" dirty="0" smtClean="0"/>
              <a:t>3</a:t>
            </a:r>
            <a:r>
              <a:rPr lang="en-US" sz="1200" dirty="0" smtClean="0"/>
              <a:t>: University of 	Colorado, Boulder</a:t>
            </a:r>
            <a:endParaRPr lang="en-US" sz="1200" baseline="30000" dirty="0" smtClean="0"/>
          </a:p>
          <a:p>
            <a:r>
              <a:rPr lang="en-US" sz="1200" dirty="0" smtClean="0"/>
              <a:t>National Solar Observatory</a:t>
            </a:r>
            <a:r>
              <a:rPr lang="en-US" sz="1200" baseline="30000" dirty="0" smtClean="0"/>
              <a:t>4</a:t>
            </a:r>
            <a:r>
              <a:rPr lang="en-US" sz="1200" dirty="0"/>
              <a:t>,</a:t>
            </a:r>
            <a:r>
              <a:rPr lang="en-US" sz="1200" dirty="0" smtClean="0"/>
              <a:t> </a:t>
            </a:r>
            <a:r>
              <a:rPr lang="en-US" sz="1200" dirty="0" smtClean="0"/>
              <a:t>Boulder CO</a:t>
            </a:r>
          </a:p>
        </p:txBody>
      </p:sp>
      <p:sp>
        <p:nvSpPr>
          <p:cNvPr id="14" name="TextBox 13"/>
          <p:cNvSpPr txBox="1"/>
          <p:nvPr/>
        </p:nvSpPr>
        <p:spPr>
          <a:xfrm>
            <a:off x="157901" y="687950"/>
            <a:ext cx="4021480" cy="4524314"/>
          </a:xfrm>
          <a:prstGeom prst="rect">
            <a:avLst/>
          </a:prstGeom>
          <a:noFill/>
        </p:spPr>
        <p:txBody>
          <a:bodyPr wrap="square" rtlCol="0">
            <a:spAutoFit/>
          </a:bodyPr>
          <a:lstStyle/>
          <a:p>
            <a:r>
              <a:rPr lang="en-US" sz="1200" b="1" dirty="0" smtClean="0"/>
              <a:t>Abstract:</a:t>
            </a:r>
          </a:p>
          <a:p>
            <a:r>
              <a:rPr lang="en-US" sz="1200" dirty="0" smtClean="0"/>
              <a:t>Spectral </a:t>
            </a:r>
            <a:r>
              <a:rPr lang="en-US" sz="1200" dirty="0"/>
              <a:t>solar irradiance (SSI), the radiant energy flux per wavelength of the Sun received at Earth, is an important driver of chemical reactions in the Earth’s atmosphere. Accurate measurements of SSI are therefore necessary as an input for global climate models. While models and observations of the spectrally-integrated total solar irradiance (TSI) variations agree within ∼ 95%, they can disagree on the sign and magnitude of the SSI variations. In this work, we examine the contribution of currently-unresolved small-scale magnetic structures to SSI variations in the photosphere. We examine the emergent spectra of two atmospheres with differing imposed-field conditions — one with a small-scale dynamo and the other with a predominantly vertical magnetic field — with similar mean field strengths at wavelengths spanning from visible to infrared. Comparing the radiative output at various viewing angles of pixels of equal vertical magnetic field strength between the two simulations, we find that the small-scale dynamo simulations produce higher radiative output than those in the predominantly vertical field simulation. This implies that the radiative output of a small magnetic structure depends on the magnetic morphology of the environment in which it is embedded, which is currently not included in SSI models.</a:t>
            </a:r>
            <a:r>
              <a:rPr lang="en-US" sz="1200" dirty="0" smtClean="0">
                <a:effectLst/>
              </a:rPr>
              <a:t> </a:t>
            </a:r>
            <a:endParaRPr lang="en-US" sz="1200" dirty="0"/>
          </a:p>
        </p:txBody>
      </p:sp>
      <p:grpSp>
        <p:nvGrpSpPr>
          <p:cNvPr id="17" name="Group 16"/>
          <p:cNvGrpSpPr/>
          <p:nvPr/>
        </p:nvGrpSpPr>
        <p:grpSpPr>
          <a:xfrm>
            <a:off x="4337550" y="687950"/>
            <a:ext cx="2251511" cy="4487157"/>
            <a:chOff x="4337550" y="687950"/>
            <a:chExt cx="2251511" cy="4487157"/>
          </a:xfrm>
        </p:grpSpPr>
        <p:cxnSp>
          <p:nvCxnSpPr>
            <p:cNvPr id="12" name="Straight Arrow Connector 11"/>
            <p:cNvCxnSpPr/>
            <p:nvPr/>
          </p:nvCxnSpPr>
          <p:spPr>
            <a:xfrm>
              <a:off x="4337550" y="687950"/>
              <a:ext cx="906803" cy="2718640"/>
            </a:xfrm>
            <a:prstGeom prst="straightConnector1">
              <a:avLst/>
            </a:prstGeom>
            <a:ln w="28575"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5" name="Oval 14"/>
            <p:cNvSpPr/>
            <p:nvPr/>
          </p:nvSpPr>
          <p:spPr>
            <a:xfrm>
              <a:off x="4527179" y="3406590"/>
              <a:ext cx="2061882" cy="1768517"/>
            </a:xfrm>
            <a:prstGeom prst="ellipse">
              <a:avLst/>
            </a:prstGeom>
            <a:no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1355645949"/>
      </p:ext>
    </p:extLst>
  </p:cSld>
  <p:clrMapOvr>
    <a:masterClrMapping/>
  </p:clrMapOvr>
  <mc:AlternateContent xmlns:mc="http://schemas.openxmlformats.org/markup-compatibility/2006">
    <mc:Choice xmlns:p14="http://schemas.microsoft.com/office/powerpoint/2010/main" Requires="p14">
      <p:transition spd="slow" p14:dur="2000" advTm="3358"/>
    </mc:Choice>
    <mc:Fallback>
      <p:transition xmlns:p14="http://schemas.microsoft.com/office/powerpoint/2010/main" spd="slow" advTm="3358"/>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6-01 at 4.03.50 PM.png"/>
          <p:cNvPicPr>
            <a:picLocks noChangeAspect="1"/>
          </p:cNvPicPr>
          <p:nvPr/>
        </p:nvPicPr>
        <p:blipFill rotWithShape="1">
          <a:blip r:embed="rId4">
            <a:extLst>
              <a:ext uri="{28A0092B-C50C-407E-A947-70E740481C1C}">
                <a14:useLocalDpi xmlns:a14="http://schemas.microsoft.com/office/drawing/2010/main" val="0"/>
              </a:ext>
            </a:extLst>
          </a:blip>
          <a:srcRect l="802" t="3263"/>
          <a:stretch/>
        </p:blipFill>
        <p:spPr>
          <a:xfrm>
            <a:off x="4916725" y="1456805"/>
            <a:ext cx="2419440" cy="2127585"/>
          </a:xfrm>
          <a:prstGeom prst="rect">
            <a:avLst/>
          </a:prstGeom>
        </p:spPr>
      </p:pic>
      <p:sp>
        <p:nvSpPr>
          <p:cNvPr id="3" name="TextBox 2"/>
          <p:cNvSpPr txBox="1"/>
          <p:nvPr/>
        </p:nvSpPr>
        <p:spPr>
          <a:xfrm>
            <a:off x="7239000" y="3024952"/>
            <a:ext cx="1521044" cy="276999"/>
          </a:xfrm>
          <a:prstGeom prst="rect">
            <a:avLst/>
          </a:prstGeom>
          <a:noFill/>
        </p:spPr>
        <p:txBody>
          <a:bodyPr wrap="none" rtlCol="0">
            <a:spAutoFit/>
          </a:bodyPr>
          <a:lstStyle/>
          <a:p>
            <a:r>
              <a:rPr lang="nb-NO" sz="1200" dirty="0" err="1"/>
              <a:t>F</a:t>
            </a:r>
            <a:r>
              <a:rPr lang="nb-NO" sz="1200" dirty="0" err="1" smtClean="0"/>
              <a:t>ontenla</a:t>
            </a:r>
            <a:r>
              <a:rPr lang="nb-NO" sz="1200" dirty="0" smtClean="0"/>
              <a:t> </a:t>
            </a:r>
            <a:r>
              <a:rPr lang="nb-NO" sz="1200" dirty="0"/>
              <a:t>et al. </a:t>
            </a:r>
            <a:r>
              <a:rPr lang="nb-NO" sz="1200" dirty="0" smtClean="0"/>
              <a:t>(2011)</a:t>
            </a:r>
            <a:endParaRPr lang="en-US" sz="1200" dirty="0"/>
          </a:p>
        </p:txBody>
      </p:sp>
      <p:pic>
        <p:nvPicPr>
          <p:cNvPr id="4" name="Picture 3" descr="20070607.1720.HW.M.P.rdc.jpg"/>
          <p:cNvPicPr>
            <a:picLocks noChangeAspect="1"/>
          </p:cNvPicPr>
          <p:nvPr/>
        </p:nvPicPr>
        <p:blipFill>
          <a:blip r:embed="rId5">
            <a:extLst>
              <a:ext uri="{BEBA8EAE-BF5A-486C-A8C5-ECC9F3942E4B}">
                <a14:imgProps xmlns:a14="http://schemas.microsoft.com/office/drawing/2010/main">
                  <a14:imgLayer r:embed="rId6">
                    <a14:imgEffect>
                      <a14:backgroundRemoval t="3516" b="97266" l="4883" r="94922"/>
                    </a14:imgEffect>
                  </a14:imgLayer>
                </a14:imgProps>
              </a:ext>
              <a:ext uri="{28A0092B-C50C-407E-A947-70E740481C1C}">
                <a14:useLocalDpi xmlns:a14="http://schemas.microsoft.com/office/drawing/2010/main" val="0"/>
              </a:ext>
            </a:extLst>
          </a:blip>
          <a:stretch>
            <a:fillRect/>
          </a:stretch>
        </p:blipFill>
        <p:spPr>
          <a:xfrm>
            <a:off x="2075134" y="1284100"/>
            <a:ext cx="2300290" cy="2300290"/>
          </a:xfrm>
          <a:prstGeom prst="rect">
            <a:avLst/>
          </a:prstGeom>
        </p:spPr>
      </p:pic>
      <p:pic>
        <p:nvPicPr>
          <p:cNvPr id="10" name="Picture 9" descr="Yeo_paper.pdf"/>
          <p:cNvPicPr>
            <a:picLocks noChangeAspect="1"/>
          </p:cNvPicPr>
          <p:nvPr/>
        </p:nvPicPr>
        <p:blipFill rotWithShape="1">
          <a:blip r:embed="rId7">
            <a:extLst>
              <a:ext uri="{28A0092B-C50C-407E-A947-70E740481C1C}">
                <a14:useLocalDpi xmlns:a14="http://schemas.microsoft.com/office/drawing/2010/main" val="0"/>
              </a:ext>
            </a:extLst>
          </a:blip>
          <a:srcRect l="8803" t="8592" r="7540" b="73663"/>
          <a:stretch/>
        </p:blipFill>
        <p:spPr>
          <a:xfrm>
            <a:off x="970339" y="4214960"/>
            <a:ext cx="6918938" cy="2226657"/>
          </a:xfrm>
          <a:prstGeom prst="rect">
            <a:avLst/>
          </a:prstGeom>
        </p:spPr>
      </p:pic>
      <p:cxnSp>
        <p:nvCxnSpPr>
          <p:cNvPr id="13" name="Straight Arrow Connector 12"/>
          <p:cNvCxnSpPr/>
          <p:nvPr/>
        </p:nvCxnSpPr>
        <p:spPr>
          <a:xfrm>
            <a:off x="3885532" y="3582960"/>
            <a:ext cx="466711" cy="63870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5047989" y="3539825"/>
            <a:ext cx="684827" cy="68045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5390403" y="3818126"/>
            <a:ext cx="1429497" cy="523220"/>
          </a:xfrm>
          <a:prstGeom prst="rect">
            <a:avLst/>
          </a:prstGeom>
          <a:noFill/>
        </p:spPr>
        <p:txBody>
          <a:bodyPr wrap="square" rtlCol="0">
            <a:spAutoFit/>
          </a:bodyPr>
          <a:lstStyle/>
          <a:p>
            <a:pPr algn="ctr"/>
            <a:r>
              <a:rPr lang="en-US" sz="1400" dirty="0" smtClean="0"/>
              <a:t>+ free parameter(s)</a:t>
            </a:r>
            <a:endParaRPr lang="en-US" sz="1400" dirty="0"/>
          </a:p>
        </p:txBody>
      </p:sp>
      <p:sp>
        <p:nvSpPr>
          <p:cNvPr id="12" name="Title 1"/>
          <p:cNvSpPr>
            <a:spLocks noGrp="1"/>
          </p:cNvSpPr>
          <p:nvPr>
            <p:ph type="title"/>
          </p:nvPr>
        </p:nvSpPr>
        <p:spPr>
          <a:xfrm>
            <a:off x="0" y="443"/>
            <a:ext cx="9144001" cy="1143000"/>
          </a:xfrm>
        </p:spPr>
        <p:txBody>
          <a:bodyPr anchor="t">
            <a:normAutofit/>
          </a:bodyPr>
          <a:lstStyle/>
          <a:p>
            <a:pPr algn="l"/>
            <a:r>
              <a:rPr lang="en-US" sz="2800" dirty="0" smtClean="0"/>
              <a:t>Irradiance models identify structures based on full-disk images and employ 1D average model atmospheres</a:t>
            </a:r>
            <a:endParaRPr lang="en-US" sz="2800" dirty="0"/>
          </a:p>
        </p:txBody>
      </p:sp>
      <p:pic>
        <p:nvPicPr>
          <p:cNvPr id="18" name="Picture 17" descr="HoytSchatten1998.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46006" y="2297784"/>
            <a:ext cx="6527949" cy="3081396"/>
          </a:xfrm>
          <a:prstGeom prst="rect">
            <a:avLst/>
          </a:prstGeom>
        </p:spPr>
      </p:pic>
      <p:sp>
        <p:nvSpPr>
          <p:cNvPr id="20" name="TextBox 19"/>
          <p:cNvSpPr txBox="1"/>
          <p:nvPr/>
        </p:nvSpPr>
        <p:spPr>
          <a:xfrm>
            <a:off x="7764107" y="6303117"/>
            <a:ext cx="1421984" cy="461665"/>
          </a:xfrm>
          <a:prstGeom prst="rect">
            <a:avLst/>
          </a:prstGeom>
          <a:noFill/>
        </p:spPr>
        <p:txBody>
          <a:bodyPr wrap="none" rtlCol="0">
            <a:spAutoFit/>
          </a:bodyPr>
          <a:lstStyle/>
          <a:p>
            <a:r>
              <a:rPr lang="en-US" sz="1200" dirty="0" smtClean="0"/>
              <a:t>Yeo et al. (2014)</a:t>
            </a:r>
          </a:p>
          <a:p>
            <a:r>
              <a:rPr lang="en-US" sz="1200" dirty="0" err="1" smtClean="0"/>
              <a:t>Ermolli</a:t>
            </a:r>
            <a:r>
              <a:rPr lang="en-US" sz="1200" dirty="0" smtClean="0"/>
              <a:t> et al. (2013)</a:t>
            </a:r>
            <a:endParaRPr lang="en-US" sz="1200" dirty="0"/>
          </a:p>
        </p:txBody>
      </p:sp>
      <p:sp>
        <p:nvSpPr>
          <p:cNvPr id="14" name="TextBox 13"/>
          <p:cNvSpPr txBox="1"/>
          <p:nvPr/>
        </p:nvSpPr>
        <p:spPr>
          <a:xfrm>
            <a:off x="119314" y="1882285"/>
            <a:ext cx="2138391" cy="1077218"/>
          </a:xfrm>
          <a:prstGeom prst="rect">
            <a:avLst/>
          </a:prstGeom>
          <a:noFill/>
        </p:spPr>
        <p:txBody>
          <a:bodyPr wrap="square" rtlCol="0">
            <a:spAutoFit/>
          </a:bodyPr>
          <a:lstStyle/>
          <a:p>
            <a:pPr algn="ctr"/>
            <a:r>
              <a:rPr lang="en-US" sz="1600" dirty="0"/>
              <a:t>C</a:t>
            </a:r>
            <a:r>
              <a:rPr lang="en-US" sz="1600" dirty="0" smtClean="0"/>
              <a:t>overs ~90% of disk and contributes significantly to total magnetic surface flux</a:t>
            </a:r>
            <a:endParaRPr lang="en-US" sz="1600" dirty="0"/>
          </a:p>
        </p:txBody>
      </p:sp>
      <p:pic>
        <p:nvPicPr>
          <p:cNvPr id="16" name="Picture 15" descr="Ermolli et al. - 2013 - Recent variability of the solar spectral irradianc.pdf"/>
          <p:cNvPicPr>
            <a:picLocks noChangeAspect="1"/>
          </p:cNvPicPr>
          <p:nvPr/>
        </p:nvPicPr>
        <p:blipFill rotWithShape="1">
          <a:blip r:embed="rId9">
            <a:extLst>
              <a:ext uri="{28A0092B-C50C-407E-A947-70E740481C1C}">
                <a14:useLocalDpi xmlns:a14="http://schemas.microsoft.com/office/drawing/2010/main" val="0"/>
              </a:ext>
            </a:extLst>
          </a:blip>
          <a:srcRect l="5007" t="6601" r="49002" b="69644"/>
          <a:stretch/>
        </p:blipFill>
        <p:spPr>
          <a:xfrm>
            <a:off x="1934951" y="3538615"/>
            <a:ext cx="4744953" cy="3233454"/>
          </a:xfrm>
          <a:prstGeom prst="rect">
            <a:avLst/>
          </a:prstGeom>
          <a:solidFill>
            <a:schemeClr val="bg1"/>
          </a:solidFill>
        </p:spPr>
      </p:pic>
      <p:sp>
        <p:nvSpPr>
          <p:cNvPr id="5" name="TextBox 4"/>
          <p:cNvSpPr txBox="1"/>
          <p:nvPr/>
        </p:nvSpPr>
        <p:spPr>
          <a:xfrm>
            <a:off x="7239000" y="1456805"/>
            <a:ext cx="1905000" cy="1692771"/>
          </a:xfrm>
          <a:prstGeom prst="rect">
            <a:avLst/>
          </a:prstGeom>
          <a:noFill/>
        </p:spPr>
        <p:txBody>
          <a:bodyPr wrap="square" rtlCol="0">
            <a:spAutoFit/>
          </a:bodyPr>
          <a:lstStyle/>
          <a:p>
            <a:r>
              <a:rPr lang="en-US" sz="1600" dirty="0" smtClean="0"/>
              <a:t>Average atmospheres do not represent the average radiative output</a:t>
            </a:r>
          </a:p>
          <a:p>
            <a:r>
              <a:rPr lang="en-US" sz="1200" dirty="0" err="1" smtClean="0"/>
              <a:t>Uitenbroek</a:t>
            </a:r>
            <a:r>
              <a:rPr lang="en-US" sz="1200" dirty="0" smtClean="0"/>
              <a:t> &amp; </a:t>
            </a:r>
            <a:r>
              <a:rPr lang="en-US" sz="1200" dirty="0" err="1" smtClean="0"/>
              <a:t>Criscuoli</a:t>
            </a:r>
            <a:r>
              <a:rPr lang="en-US" sz="1200" dirty="0" smtClean="0"/>
              <a:t> (2011)</a:t>
            </a:r>
            <a:endParaRPr lang="en-US" sz="1200" dirty="0"/>
          </a:p>
        </p:txBody>
      </p:sp>
      <p:sp>
        <p:nvSpPr>
          <p:cNvPr id="19" name="Title 1"/>
          <p:cNvSpPr txBox="1">
            <a:spLocks/>
          </p:cNvSpPr>
          <p:nvPr/>
        </p:nvSpPr>
        <p:spPr>
          <a:xfrm>
            <a:off x="42091" y="3538616"/>
            <a:ext cx="9144000" cy="3257970"/>
          </a:xfrm>
          <a:prstGeom prst="rect">
            <a:avLst/>
          </a:prstGeom>
          <a:solidFill>
            <a:schemeClr val="bg1"/>
          </a:solidFill>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2400" dirty="0" smtClean="0"/>
          </a:p>
          <a:p>
            <a:endParaRPr lang="en-US" sz="2400" dirty="0"/>
          </a:p>
          <a:p>
            <a:endParaRPr lang="en-US" sz="2400" dirty="0" smtClean="0"/>
          </a:p>
          <a:p>
            <a:endParaRPr lang="en-US" sz="2400" dirty="0" smtClean="0"/>
          </a:p>
          <a:p>
            <a:endParaRPr lang="en-US" sz="2400" dirty="0"/>
          </a:p>
          <a:p>
            <a:r>
              <a:rPr lang="en-US" sz="2400" dirty="0" smtClean="0"/>
              <a:t>The radiative output of the most abundant solar structures likely depends on local magnetic environment, which is currently unresolved</a:t>
            </a:r>
            <a:endParaRPr lang="en-US" sz="2400" dirty="0"/>
          </a:p>
        </p:txBody>
      </p:sp>
      <p:sp>
        <p:nvSpPr>
          <p:cNvPr id="6" name="TextBox 5"/>
          <p:cNvSpPr txBox="1"/>
          <p:nvPr/>
        </p:nvSpPr>
        <p:spPr>
          <a:xfrm>
            <a:off x="4031485" y="3745573"/>
            <a:ext cx="184666" cy="369332"/>
          </a:xfrm>
          <a:prstGeom prst="rect">
            <a:avLst/>
          </a:prstGeom>
          <a:noFill/>
        </p:spPr>
        <p:txBody>
          <a:bodyPr wrap="none" rtlCol="0">
            <a:spAutoFit/>
          </a:bodyPr>
          <a:lstStyle/>
          <a:p>
            <a:endParaRPr lang="en-US" dirty="0"/>
          </a:p>
        </p:txBody>
      </p:sp>
      <p:pic>
        <p:nvPicPr>
          <p:cNvPr id="24" name="Picture 23" descr="Screen Shot 2016-06-01 at 10.08.46 PM.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73318" y="3702329"/>
            <a:ext cx="1758167" cy="1496781"/>
          </a:xfrm>
          <a:prstGeom prst="rect">
            <a:avLst/>
          </a:prstGeom>
        </p:spPr>
      </p:pic>
      <p:sp>
        <p:nvSpPr>
          <p:cNvPr id="25" name="TextBox 24"/>
          <p:cNvSpPr txBox="1"/>
          <p:nvPr/>
        </p:nvSpPr>
        <p:spPr>
          <a:xfrm>
            <a:off x="2196059" y="5003800"/>
            <a:ext cx="2963333" cy="276999"/>
          </a:xfrm>
          <a:prstGeom prst="rect">
            <a:avLst/>
          </a:prstGeom>
          <a:noFill/>
        </p:spPr>
        <p:txBody>
          <a:bodyPr wrap="square" rtlCol="0">
            <a:spAutoFit/>
          </a:bodyPr>
          <a:lstStyle/>
          <a:p>
            <a:r>
              <a:rPr lang="en-US" sz="1200" dirty="0" err="1" smtClean="0"/>
              <a:t>Kitiashvili</a:t>
            </a:r>
            <a:r>
              <a:rPr lang="en-US" sz="1200" dirty="0" smtClean="0"/>
              <a:t> et al (2013) </a:t>
            </a:r>
            <a:endParaRPr lang="en-US" sz="1200" dirty="0"/>
          </a:p>
        </p:txBody>
      </p:sp>
      <p:sp>
        <p:nvSpPr>
          <p:cNvPr id="26" name="TextBox 25"/>
          <p:cNvSpPr txBox="1"/>
          <p:nvPr/>
        </p:nvSpPr>
        <p:spPr>
          <a:xfrm>
            <a:off x="196681" y="4604777"/>
            <a:ext cx="1999377" cy="461665"/>
          </a:xfrm>
          <a:prstGeom prst="rect">
            <a:avLst/>
          </a:prstGeom>
          <a:noFill/>
        </p:spPr>
        <p:txBody>
          <a:bodyPr wrap="square" rtlCol="0">
            <a:spAutoFit/>
          </a:bodyPr>
          <a:lstStyle/>
          <a:p>
            <a:r>
              <a:rPr lang="en-US" sz="1200" dirty="0" smtClean="0"/>
              <a:t>(e.g., </a:t>
            </a:r>
            <a:r>
              <a:rPr lang="en-US" sz="1200" dirty="0" err="1" smtClean="0"/>
              <a:t>Lites</a:t>
            </a:r>
            <a:r>
              <a:rPr lang="en-US" sz="1200" dirty="0" smtClean="0"/>
              <a:t> et al., 2008; Buehler et al., 2013) </a:t>
            </a:r>
            <a:endParaRPr lang="en-US" sz="1200" dirty="0"/>
          </a:p>
        </p:txBody>
      </p:sp>
      <p:sp>
        <p:nvSpPr>
          <p:cNvPr id="7" name="TextBox 6"/>
          <p:cNvSpPr txBox="1"/>
          <p:nvPr/>
        </p:nvSpPr>
        <p:spPr>
          <a:xfrm>
            <a:off x="119314" y="3618070"/>
            <a:ext cx="2138391" cy="1077218"/>
          </a:xfrm>
          <a:prstGeom prst="rect">
            <a:avLst/>
          </a:prstGeom>
          <a:noFill/>
        </p:spPr>
        <p:txBody>
          <a:bodyPr wrap="square" rtlCol="0">
            <a:spAutoFit/>
          </a:bodyPr>
          <a:lstStyle/>
          <a:p>
            <a:pPr algn="ctr"/>
            <a:r>
              <a:rPr lang="en-US" sz="1600" dirty="0" smtClean="0"/>
              <a:t>Presence of small-scale dynamo may impact quiet-sun radiative output</a:t>
            </a:r>
            <a:endParaRPr lang="en-US" sz="1600" dirty="0"/>
          </a:p>
        </p:txBody>
      </p:sp>
      <p:pic>
        <p:nvPicPr>
          <p:cNvPr id="27" name="Picture 26" descr="fulldisk_res_ld.png"/>
          <p:cNvPicPr>
            <a:picLocks noChangeAspect="1"/>
          </p:cNvPicPr>
          <p:nvPr/>
        </p:nvPicPr>
        <p:blipFill rotWithShape="1">
          <a:blip r:embed="rId11">
            <a:extLst>
              <a:ext uri="{28A0092B-C50C-407E-A947-70E740481C1C}">
                <a14:useLocalDpi xmlns:a14="http://schemas.microsoft.com/office/drawing/2010/main" val="0"/>
              </a:ext>
            </a:extLst>
          </a:blip>
          <a:srcRect l="-2193" t="3400" r="16" b="-646"/>
          <a:stretch/>
        </p:blipFill>
        <p:spPr>
          <a:xfrm>
            <a:off x="5133010" y="3618070"/>
            <a:ext cx="2203155" cy="1761110"/>
          </a:xfrm>
          <a:prstGeom prst="rect">
            <a:avLst/>
          </a:prstGeom>
        </p:spPr>
      </p:pic>
      <p:sp>
        <p:nvSpPr>
          <p:cNvPr id="8" name="TextBox 7"/>
          <p:cNvSpPr txBox="1"/>
          <p:nvPr/>
        </p:nvSpPr>
        <p:spPr>
          <a:xfrm>
            <a:off x="7286129" y="3802737"/>
            <a:ext cx="1843154" cy="1077218"/>
          </a:xfrm>
          <a:prstGeom prst="rect">
            <a:avLst/>
          </a:prstGeom>
          <a:noFill/>
        </p:spPr>
        <p:txBody>
          <a:bodyPr wrap="square" rtlCol="0">
            <a:spAutoFit/>
          </a:bodyPr>
          <a:lstStyle/>
          <a:p>
            <a:r>
              <a:rPr lang="en-US" sz="1600" dirty="0" smtClean="0"/>
              <a:t>Full-disk images can not resolve under-lying substructure of quiet-sun</a:t>
            </a:r>
            <a:endParaRPr lang="en-US" sz="1600" dirty="0"/>
          </a:p>
        </p:txBody>
      </p:sp>
    </p:spTree>
    <p:custDataLst>
      <p:tags r:id="rId1"/>
    </p:custDataLst>
    <p:extLst>
      <p:ext uri="{BB962C8B-B14F-4D97-AF65-F5344CB8AC3E}">
        <p14:creationId xmlns:p14="http://schemas.microsoft.com/office/powerpoint/2010/main" val="757223858"/>
      </p:ext>
    </p:extLst>
  </p:cSld>
  <p:clrMapOvr>
    <a:masterClrMapping/>
  </p:clrMapOvr>
  <mc:AlternateContent xmlns:mc="http://schemas.openxmlformats.org/markup-compatibility/2006">
    <mc:Choice xmlns:p14="http://schemas.microsoft.com/office/powerpoint/2010/main" Requires="p14">
      <p:transition spd="slow" p14:dur="2000" advTm="4480"/>
    </mc:Choice>
    <mc:Fallback>
      <p:transition xmlns:p14="http://schemas.microsoft.com/office/powerpoint/2010/main" spd="slow" advTm="448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1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grpId="1" nodeType="afterEffect">
                                  <p:stCondLst>
                                    <p:cond delay="0"/>
                                  </p:stCondLst>
                                  <p:childTnLst>
                                    <p:set>
                                      <p:cBhvr>
                                        <p:cTn id="39" dur="1" fill="hold">
                                          <p:stCondLst>
                                            <p:cond delay="0"/>
                                          </p:stCondLst>
                                        </p:cTn>
                                        <p:tgtEl>
                                          <p:spTgt spid="25"/>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7"/>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26"/>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27"/>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1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P spid="14" grpId="0"/>
      <p:bldP spid="5" grpId="0"/>
      <p:bldP spid="19" grpId="0" animBg="1"/>
      <p:bldP spid="25" grpId="0"/>
      <p:bldP spid="25" grpId="1"/>
      <p:bldP spid="26" grpId="0"/>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77130"/>
            <a:ext cx="9144001" cy="1143000"/>
          </a:xfrm>
        </p:spPr>
        <p:txBody>
          <a:bodyPr anchor="t">
            <a:normAutofit/>
          </a:bodyPr>
          <a:lstStyle/>
          <a:p>
            <a:pPr algn="l"/>
            <a:r>
              <a:rPr lang="en-US" sz="2800" dirty="0" smtClean="0"/>
              <a:t>Synthesize the radiative output of 3D MHD simulations with HPC</a:t>
            </a:r>
            <a:endParaRPr lang="en-US" sz="2800" dirty="0"/>
          </a:p>
        </p:txBody>
      </p:sp>
      <p:sp>
        <p:nvSpPr>
          <p:cNvPr id="20" name="TextBox 19"/>
          <p:cNvSpPr txBox="1"/>
          <p:nvPr/>
        </p:nvSpPr>
        <p:spPr>
          <a:xfrm>
            <a:off x="-3183785" y="6858000"/>
            <a:ext cx="3415322" cy="923330"/>
          </a:xfrm>
          <a:prstGeom prst="rect">
            <a:avLst/>
          </a:prstGeom>
          <a:noFill/>
        </p:spPr>
        <p:txBody>
          <a:bodyPr wrap="square" rtlCol="0">
            <a:spAutoFit/>
          </a:bodyPr>
          <a:lstStyle/>
          <a:p>
            <a:pPr algn="ctr"/>
            <a:r>
              <a:rPr lang="en-US" dirty="0" smtClean="0"/>
              <a:t>Also shown for continuum wavelengths between 400 and 2300 nm</a:t>
            </a:r>
            <a:endParaRPr lang="en-US" dirty="0"/>
          </a:p>
        </p:txBody>
      </p:sp>
      <p:grpSp>
        <p:nvGrpSpPr>
          <p:cNvPr id="9" name="Group 8"/>
          <p:cNvGrpSpPr/>
          <p:nvPr/>
        </p:nvGrpSpPr>
        <p:grpSpPr>
          <a:xfrm>
            <a:off x="990224" y="922123"/>
            <a:ext cx="1828800" cy="1828800"/>
            <a:chOff x="2611734" y="1912122"/>
            <a:chExt cx="1828800" cy="1828800"/>
          </a:xfrm>
        </p:grpSpPr>
        <p:sp>
          <p:nvSpPr>
            <p:cNvPr id="7" name="Cube 6"/>
            <p:cNvSpPr>
              <a:spLocks noChangeAspect="1"/>
            </p:cNvSpPr>
            <p:nvPr/>
          </p:nvSpPr>
          <p:spPr>
            <a:xfrm>
              <a:off x="2611734" y="1912122"/>
              <a:ext cx="1828800" cy="1828800"/>
            </a:xfrm>
            <a:prstGeom prst="cub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p:cNvSpPr txBox="1"/>
            <p:nvPr/>
          </p:nvSpPr>
          <p:spPr>
            <a:xfrm>
              <a:off x="2617693" y="2763993"/>
              <a:ext cx="1417162" cy="646331"/>
            </a:xfrm>
            <a:prstGeom prst="rect">
              <a:avLst/>
            </a:prstGeom>
            <a:noFill/>
          </p:spPr>
          <p:txBody>
            <a:bodyPr wrap="none" rtlCol="0">
              <a:spAutoFit/>
            </a:bodyPr>
            <a:lstStyle/>
            <a:p>
              <a:pPr algn="ctr"/>
              <a:r>
                <a:rPr lang="en-US" dirty="0" smtClean="0"/>
                <a:t>3D MHD </a:t>
              </a:r>
              <a:r>
                <a:rPr lang="en-US" dirty="0" err="1" smtClean="0"/>
                <a:t>sim</a:t>
              </a:r>
              <a:r>
                <a:rPr lang="en-US" dirty="0" smtClean="0"/>
                <a:t>.</a:t>
              </a:r>
            </a:p>
            <a:p>
              <a:r>
                <a:rPr lang="en-US" dirty="0" smtClean="0"/>
                <a:t>P, T, v, </a:t>
              </a:r>
              <a:r>
                <a:rPr lang="en-US" dirty="0" err="1" smtClean="0"/>
                <a:t>ρ</a:t>
              </a:r>
              <a:r>
                <a:rPr lang="en-US" dirty="0" smtClean="0"/>
                <a:t>, B</a:t>
              </a:r>
              <a:endParaRPr lang="en-US" dirty="0"/>
            </a:p>
          </p:txBody>
        </p:sp>
      </p:grpSp>
      <p:cxnSp>
        <p:nvCxnSpPr>
          <p:cNvPr id="4" name="Straight Arrow Connector 3"/>
          <p:cNvCxnSpPr/>
          <p:nvPr/>
        </p:nvCxnSpPr>
        <p:spPr>
          <a:xfrm>
            <a:off x="3541889" y="2436326"/>
            <a:ext cx="2059556"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3014789" y="1439109"/>
            <a:ext cx="2891325" cy="923330"/>
          </a:xfrm>
          <a:prstGeom prst="rect">
            <a:avLst/>
          </a:prstGeom>
          <a:noFill/>
        </p:spPr>
        <p:txBody>
          <a:bodyPr wrap="square" rtlCol="0">
            <a:spAutoFit/>
          </a:bodyPr>
          <a:lstStyle/>
          <a:p>
            <a:pPr algn="ctr"/>
            <a:r>
              <a:rPr lang="en-US" dirty="0" smtClean="0"/>
              <a:t>Solve radiative transfer equation as function of viewing angle</a:t>
            </a:r>
            <a:endParaRPr lang="en-US" dirty="0"/>
          </a:p>
        </p:txBody>
      </p:sp>
      <p:pic>
        <p:nvPicPr>
          <p:cNvPr id="15" name="Picture 14" descr="SC_Diffusion.pdf"/>
          <p:cNvPicPr>
            <a:picLocks noChangeAspect="1"/>
          </p:cNvPicPr>
          <p:nvPr/>
        </p:nvPicPr>
        <p:blipFill rotWithShape="1">
          <a:blip r:embed="rId3">
            <a:extLst>
              <a:ext uri="{28A0092B-C50C-407E-A947-70E740481C1C}">
                <a14:useLocalDpi xmlns:a14="http://schemas.microsoft.com/office/drawing/2010/main" val="0"/>
              </a:ext>
            </a:extLst>
          </a:blip>
          <a:srcRect l="31124" t="52644" r="35985" b="37552"/>
          <a:stretch/>
        </p:blipFill>
        <p:spPr>
          <a:xfrm>
            <a:off x="5664651" y="1220130"/>
            <a:ext cx="3479350" cy="1342069"/>
          </a:xfrm>
          <a:prstGeom prst="rect">
            <a:avLst/>
          </a:prstGeom>
        </p:spPr>
      </p:pic>
      <p:grpSp>
        <p:nvGrpSpPr>
          <p:cNvPr id="16" name="Group 15"/>
          <p:cNvGrpSpPr>
            <a:grpSpLocks noChangeAspect="1"/>
          </p:cNvGrpSpPr>
          <p:nvPr/>
        </p:nvGrpSpPr>
        <p:grpSpPr>
          <a:xfrm>
            <a:off x="1758702" y="4083987"/>
            <a:ext cx="2512173" cy="2491813"/>
            <a:chOff x="268941" y="1010976"/>
            <a:chExt cx="5589399" cy="5544100"/>
          </a:xfrm>
        </p:grpSpPr>
        <p:pic>
          <p:nvPicPr>
            <p:cNvPr id="27" name="Picture 26" descr="full_disk.jpg"/>
            <p:cNvPicPr>
              <a:picLocks noChangeAspect="1"/>
            </p:cNvPicPr>
            <p:nvPr/>
          </p:nvPicPr>
          <p:blipFill rotWithShape="1">
            <a:blip r:embed="rId4">
              <a:extLst>
                <a:ext uri="{28A0092B-C50C-407E-A947-70E740481C1C}">
                  <a14:useLocalDpi xmlns:a14="http://schemas.microsoft.com/office/drawing/2010/main" val="0"/>
                </a:ext>
              </a:extLst>
            </a:blip>
            <a:srcRect l="5705" t="5843" r="4848" b="5436"/>
            <a:stretch/>
          </p:blipFill>
          <p:spPr>
            <a:xfrm>
              <a:off x="268941" y="1010976"/>
              <a:ext cx="5589399" cy="5544100"/>
            </a:xfrm>
            <a:prstGeom prst="rect">
              <a:avLst/>
            </a:prstGeom>
          </p:spPr>
        </p:pic>
        <p:sp>
          <p:nvSpPr>
            <p:cNvPr id="28" name="Rectangle 27"/>
            <p:cNvSpPr/>
            <p:nvPr/>
          </p:nvSpPr>
          <p:spPr>
            <a:xfrm>
              <a:off x="2927518" y="3722616"/>
              <a:ext cx="2848261" cy="22859"/>
            </a:xfrm>
            <a:prstGeom prst="rect">
              <a:avLst/>
            </a:prstGeom>
            <a:noFill/>
            <a:ln w="31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7" name="Picture 16" descr="SC_Diffusion.pdf"/>
          <p:cNvPicPr>
            <a:picLocks noChangeAspect="1"/>
          </p:cNvPicPr>
          <p:nvPr/>
        </p:nvPicPr>
        <p:blipFill rotWithShape="1">
          <a:blip r:embed="rId5">
            <a:extLst>
              <a:ext uri="{28A0092B-C50C-407E-A947-70E740481C1C}">
                <a14:useLocalDpi xmlns:a14="http://schemas.microsoft.com/office/drawing/2010/main" val="0"/>
              </a:ext>
            </a:extLst>
          </a:blip>
          <a:srcRect t="36031" b="41073"/>
          <a:stretch/>
        </p:blipFill>
        <p:spPr>
          <a:xfrm rot="10800000">
            <a:off x="4416777" y="4602398"/>
            <a:ext cx="4727223" cy="1400688"/>
          </a:xfrm>
          <a:prstGeom prst="rect">
            <a:avLst/>
          </a:prstGeom>
        </p:spPr>
      </p:pic>
      <p:cxnSp>
        <p:nvCxnSpPr>
          <p:cNvPr id="33" name="Straight Connector 32"/>
          <p:cNvCxnSpPr>
            <a:stCxn id="28" idx="3"/>
          </p:cNvCxnSpPr>
          <p:nvPr/>
        </p:nvCxnSpPr>
        <p:spPr>
          <a:xfrm flipV="1">
            <a:off x="4233768" y="4602398"/>
            <a:ext cx="711761" cy="705481"/>
          </a:xfrm>
          <a:prstGeom prst="line">
            <a:avLst/>
          </a:prstGeom>
          <a:ln w="3175" cmpd="sng">
            <a:solidFill>
              <a:srgbClr val="404040"/>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a:stCxn id="28" idx="3"/>
          </p:cNvCxnSpPr>
          <p:nvPr/>
        </p:nvCxnSpPr>
        <p:spPr>
          <a:xfrm>
            <a:off x="4233768" y="5307879"/>
            <a:ext cx="711761" cy="695208"/>
          </a:xfrm>
          <a:prstGeom prst="line">
            <a:avLst/>
          </a:prstGeom>
          <a:ln w="3175" cmpd="sng">
            <a:solidFill>
              <a:srgbClr val="404040"/>
            </a:solidFill>
          </a:ln>
          <a:effectLst/>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194529" y="2879786"/>
            <a:ext cx="2974877" cy="923330"/>
          </a:xfrm>
          <a:prstGeom prst="rect">
            <a:avLst/>
          </a:prstGeom>
          <a:noFill/>
        </p:spPr>
        <p:txBody>
          <a:bodyPr wrap="square" rtlCol="0">
            <a:spAutoFit/>
          </a:bodyPr>
          <a:lstStyle/>
          <a:p>
            <a:pPr algn="ctr"/>
            <a:r>
              <a:rPr lang="en-US" dirty="0" smtClean="0"/>
              <a:t>Large computational problem</a:t>
            </a:r>
          </a:p>
          <a:p>
            <a:pPr algn="ctr"/>
            <a:r>
              <a:rPr lang="en-US" dirty="0" smtClean="0"/>
              <a:t>Doesn’t fully solve radiative transfer</a:t>
            </a:r>
          </a:p>
        </p:txBody>
      </p:sp>
      <p:sp>
        <p:nvSpPr>
          <p:cNvPr id="41" name="TextBox 40"/>
          <p:cNvSpPr txBox="1"/>
          <p:nvPr/>
        </p:nvSpPr>
        <p:spPr>
          <a:xfrm>
            <a:off x="6001993" y="2674484"/>
            <a:ext cx="3142008" cy="1200329"/>
          </a:xfrm>
          <a:prstGeom prst="rect">
            <a:avLst/>
          </a:prstGeom>
          <a:noFill/>
        </p:spPr>
        <p:txBody>
          <a:bodyPr wrap="square" rtlCol="0">
            <a:spAutoFit/>
          </a:bodyPr>
          <a:lstStyle/>
          <a:p>
            <a:pPr algn="ctr"/>
            <a:r>
              <a:rPr lang="en-US" dirty="0" smtClean="0"/>
              <a:t>Solved using finite difference</a:t>
            </a:r>
          </a:p>
          <a:p>
            <a:pPr algn="ctr"/>
            <a:r>
              <a:rPr lang="en-US" dirty="0" smtClean="0"/>
              <a:t>3 atmospheres, 768X768X180 pixels, 10 viewing angles, 17+ frequencies (</a:t>
            </a:r>
            <a:r>
              <a:rPr lang="en-US" dirty="0" err="1" smtClean="0"/>
              <a:t>ν</a:t>
            </a:r>
            <a:r>
              <a:rPr lang="en-US" dirty="0" smtClean="0"/>
              <a:t>) </a:t>
            </a:r>
          </a:p>
        </p:txBody>
      </p:sp>
      <p:sp>
        <p:nvSpPr>
          <p:cNvPr id="42" name="TextBox 41"/>
          <p:cNvSpPr txBox="1"/>
          <p:nvPr/>
        </p:nvSpPr>
        <p:spPr>
          <a:xfrm rot="18536707">
            <a:off x="640419" y="971344"/>
            <a:ext cx="711528" cy="307777"/>
          </a:xfrm>
          <a:prstGeom prst="rect">
            <a:avLst/>
          </a:prstGeom>
          <a:noFill/>
        </p:spPr>
        <p:txBody>
          <a:bodyPr wrap="none" rtlCol="0">
            <a:spAutoFit/>
          </a:bodyPr>
          <a:lstStyle/>
          <a:p>
            <a:r>
              <a:rPr lang="en-US" sz="1400" dirty="0" smtClean="0"/>
              <a:t>768 pix</a:t>
            </a:r>
            <a:endParaRPr lang="en-US" sz="1400" dirty="0"/>
          </a:p>
        </p:txBody>
      </p:sp>
      <p:sp>
        <p:nvSpPr>
          <p:cNvPr id="43" name="TextBox 42"/>
          <p:cNvSpPr txBox="1"/>
          <p:nvPr/>
        </p:nvSpPr>
        <p:spPr>
          <a:xfrm>
            <a:off x="1339495" y="1101541"/>
            <a:ext cx="711528" cy="307777"/>
          </a:xfrm>
          <a:prstGeom prst="rect">
            <a:avLst/>
          </a:prstGeom>
          <a:noFill/>
        </p:spPr>
        <p:txBody>
          <a:bodyPr wrap="none" rtlCol="0">
            <a:spAutoFit/>
          </a:bodyPr>
          <a:lstStyle/>
          <a:p>
            <a:r>
              <a:rPr lang="en-US" sz="1400" dirty="0" smtClean="0"/>
              <a:t>768 pix</a:t>
            </a:r>
            <a:endParaRPr lang="en-US" sz="1400" dirty="0"/>
          </a:p>
        </p:txBody>
      </p:sp>
      <p:sp>
        <p:nvSpPr>
          <p:cNvPr id="44" name="TextBox 43"/>
          <p:cNvSpPr txBox="1"/>
          <p:nvPr/>
        </p:nvSpPr>
        <p:spPr>
          <a:xfrm rot="16200000">
            <a:off x="450996" y="1910674"/>
            <a:ext cx="711528" cy="307777"/>
          </a:xfrm>
          <a:prstGeom prst="rect">
            <a:avLst/>
          </a:prstGeom>
          <a:noFill/>
        </p:spPr>
        <p:txBody>
          <a:bodyPr wrap="none" rtlCol="0">
            <a:spAutoFit/>
          </a:bodyPr>
          <a:lstStyle/>
          <a:p>
            <a:r>
              <a:rPr lang="en-US" sz="1400" dirty="0" smtClean="0"/>
              <a:t>180 pix</a:t>
            </a:r>
            <a:endParaRPr lang="en-US" sz="1400" dirty="0"/>
          </a:p>
        </p:txBody>
      </p:sp>
      <p:sp>
        <p:nvSpPr>
          <p:cNvPr id="47" name="TextBox 46"/>
          <p:cNvSpPr txBox="1"/>
          <p:nvPr/>
        </p:nvSpPr>
        <p:spPr>
          <a:xfrm>
            <a:off x="5283697" y="4294621"/>
            <a:ext cx="797351" cy="307777"/>
          </a:xfrm>
          <a:prstGeom prst="rect">
            <a:avLst/>
          </a:prstGeom>
          <a:noFill/>
        </p:spPr>
        <p:txBody>
          <a:bodyPr wrap="none" rtlCol="0">
            <a:spAutoFit/>
          </a:bodyPr>
          <a:lstStyle/>
          <a:p>
            <a:r>
              <a:rPr lang="en-US" sz="1400" dirty="0" smtClean="0"/>
              <a:t>6X6 Mm </a:t>
            </a:r>
            <a:endParaRPr lang="en-US" sz="1400" dirty="0"/>
          </a:p>
        </p:txBody>
      </p:sp>
      <p:sp>
        <p:nvSpPr>
          <p:cNvPr id="49" name="TextBox 48"/>
          <p:cNvSpPr txBox="1"/>
          <p:nvPr/>
        </p:nvSpPr>
        <p:spPr>
          <a:xfrm>
            <a:off x="6430078" y="6092735"/>
            <a:ext cx="1245052" cy="369332"/>
          </a:xfrm>
          <a:prstGeom prst="rect">
            <a:avLst/>
          </a:prstGeom>
          <a:noFill/>
        </p:spPr>
        <p:txBody>
          <a:bodyPr wrap="none" rtlCol="0">
            <a:spAutoFit/>
          </a:bodyPr>
          <a:lstStyle/>
          <a:p>
            <a:r>
              <a:rPr lang="el-GR" dirty="0" smtClean="0"/>
              <a:t>λ</a:t>
            </a:r>
            <a:r>
              <a:rPr lang="en-US" dirty="0" smtClean="0"/>
              <a:t> = 500 nm</a:t>
            </a:r>
            <a:endParaRPr lang="en-US" dirty="0"/>
          </a:p>
        </p:txBody>
      </p:sp>
    </p:spTree>
    <p:extLst>
      <p:ext uri="{BB962C8B-B14F-4D97-AF65-F5344CB8AC3E}">
        <p14:creationId xmlns:p14="http://schemas.microsoft.com/office/powerpoint/2010/main" val="3648755824"/>
      </p:ext>
    </p:extLst>
  </p:cSld>
  <p:clrMapOvr>
    <a:masterClrMapping/>
  </p:clrMapOvr>
  <mc:AlternateContent xmlns:mc="http://schemas.openxmlformats.org/markup-compatibility/2006">
    <mc:Choice xmlns:p14="http://schemas.microsoft.com/office/powerpoint/2010/main" Requires="p14">
      <p:transition spd="slow" p14:dur="2000" advTm="703"/>
    </mc:Choice>
    <mc:Fallback>
      <p:transition xmlns:p14="http://schemas.microsoft.com/office/powerpoint/2010/main" spd="slow" advTm="703"/>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3090"/>
            <a:ext cx="9144001" cy="1143000"/>
          </a:xfrm>
        </p:spPr>
        <p:txBody>
          <a:bodyPr anchor="t">
            <a:normAutofit/>
          </a:bodyPr>
          <a:lstStyle/>
          <a:p>
            <a:pPr algn="l"/>
            <a:r>
              <a:rPr lang="en-US" sz="2800" dirty="0" smtClean="0"/>
              <a:t>For identical </a:t>
            </a:r>
            <a:r>
              <a:rPr lang="en-US" sz="2800" dirty="0"/>
              <a:t>field strength pixels, the radiative output differs between the two </a:t>
            </a:r>
            <a:r>
              <a:rPr lang="en-US" sz="2800" dirty="0" smtClean="0"/>
              <a:t>magnetic environments</a:t>
            </a:r>
            <a:endParaRPr lang="en-US" sz="2800" dirty="0"/>
          </a:p>
        </p:txBody>
      </p:sp>
      <p:sp>
        <p:nvSpPr>
          <p:cNvPr id="20" name="TextBox 19"/>
          <p:cNvSpPr txBox="1"/>
          <p:nvPr/>
        </p:nvSpPr>
        <p:spPr>
          <a:xfrm>
            <a:off x="-2938118" y="6706925"/>
            <a:ext cx="3415322" cy="923330"/>
          </a:xfrm>
          <a:prstGeom prst="rect">
            <a:avLst/>
          </a:prstGeom>
          <a:noFill/>
        </p:spPr>
        <p:txBody>
          <a:bodyPr wrap="square" rtlCol="0">
            <a:spAutoFit/>
          </a:bodyPr>
          <a:lstStyle/>
          <a:p>
            <a:pPr algn="ctr"/>
            <a:r>
              <a:rPr lang="en-US" dirty="0" smtClean="0"/>
              <a:t>Also shown for continuum wavelengths between 400 and 2300 nm</a:t>
            </a:r>
            <a:endParaRPr lang="en-US" dirty="0"/>
          </a:p>
        </p:txBody>
      </p:sp>
      <p:sp>
        <p:nvSpPr>
          <p:cNvPr id="9" name="TextBox 8"/>
          <p:cNvSpPr txBox="1"/>
          <p:nvPr/>
        </p:nvSpPr>
        <p:spPr>
          <a:xfrm>
            <a:off x="477204" y="6953204"/>
            <a:ext cx="2086328" cy="646331"/>
          </a:xfrm>
          <a:prstGeom prst="rect">
            <a:avLst/>
          </a:prstGeom>
          <a:noFill/>
        </p:spPr>
        <p:txBody>
          <a:bodyPr wrap="none" rtlCol="0">
            <a:spAutoFit/>
          </a:bodyPr>
          <a:lstStyle/>
          <a:p>
            <a:endParaRPr lang="en-US" dirty="0" smtClean="0"/>
          </a:p>
          <a:p>
            <a:r>
              <a:rPr lang="en-US" dirty="0" smtClean="0"/>
              <a:t>Brief on future work</a:t>
            </a:r>
            <a:endParaRPr lang="en-US" dirty="0"/>
          </a:p>
        </p:txBody>
      </p:sp>
      <p:pic>
        <p:nvPicPr>
          <p:cNvPr id="12" name="Picture 11" descr="LD_Bz.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942" y="3892508"/>
            <a:ext cx="2412514" cy="1837870"/>
          </a:xfrm>
          <a:prstGeom prst="rect">
            <a:avLst/>
          </a:prstGeom>
        </p:spPr>
      </p:pic>
      <p:pic>
        <p:nvPicPr>
          <p:cNvPr id="13" name="Picture 12" descr="MF_Bz.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8942" y="1621450"/>
            <a:ext cx="2412516" cy="1837871"/>
          </a:xfrm>
          <a:prstGeom prst="rect">
            <a:avLst/>
          </a:prstGeom>
        </p:spPr>
      </p:pic>
      <p:sp>
        <p:nvSpPr>
          <p:cNvPr id="4" name="TextBox 3"/>
          <p:cNvSpPr txBox="1"/>
          <p:nvPr/>
        </p:nvSpPr>
        <p:spPr>
          <a:xfrm>
            <a:off x="3940019" y="1501921"/>
            <a:ext cx="2796226" cy="2862323"/>
          </a:xfrm>
          <a:prstGeom prst="rect">
            <a:avLst/>
          </a:prstGeom>
          <a:noFill/>
        </p:spPr>
        <p:txBody>
          <a:bodyPr wrap="square" rtlCol="0">
            <a:spAutoFit/>
          </a:bodyPr>
          <a:lstStyle/>
          <a:p>
            <a:r>
              <a:rPr lang="en-US" dirty="0" smtClean="0"/>
              <a:t>Two simulations of small scale magnetism</a:t>
            </a:r>
          </a:p>
          <a:p>
            <a:pPr marL="285750" indent="-285750">
              <a:buFont typeface="Arial"/>
              <a:buChar char="•"/>
            </a:pPr>
            <a:r>
              <a:rPr lang="en-US" dirty="0" smtClean="0"/>
              <a:t>Predominantly vertical magnetic field</a:t>
            </a:r>
          </a:p>
          <a:p>
            <a:pPr marL="285750" indent="-285750">
              <a:buFont typeface="Arial"/>
              <a:buChar char="•"/>
            </a:pPr>
            <a:r>
              <a:rPr lang="en-US" dirty="0" smtClean="0"/>
              <a:t>Predominantly transverse magnetic field</a:t>
            </a:r>
          </a:p>
          <a:p>
            <a:r>
              <a:rPr lang="en-US" dirty="0" smtClean="0"/>
              <a:t>Equivalent total unsigned magnetic flux</a:t>
            </a:r>
          </a:p>
          <a:p>
            <a:pPr marL="285750" indent="-285750">
              <a:buFont typeface="Arial"/>
              <a:buChar char="•"/>
            </a:pPr>
            <a:endParaRPr lang="en-US" dirty="0"/>
          </a:p>
        </p:txBody>
      </p:sp>
      <p:sp>
        <p:nvSpPr>
          <p:cNvPr id="5" name="TextBox 4"/>
          <p:cNvSpPr txBox="1"/>
          <p:nvPr/>
        </p:nvSpPr>
        <p:spPr>
          <a:xfrm>
            <a:off x="3940019" y="4215673"/>
            <a:ext cx="2002118" cy="1477328"/>
          </a:xfrm>
          <a:prstGeom prst="rect">
            <a:avLst/>
          </a:prstGeom>
          <a:noFill/>
        </p:spPr>
        <p:txBody>
          <a:bodyPr wrap="square" rtlCol="0">
            <a:spAutoFit/>
          </a:bodyPr>
          <a:lstStyle/>
          <a:p>
            <a:r>
              <a:rPr lang="en-US" dirty="0" smtClean="0"/>
              <a:t>Compare their radiative output to infer potential net effect on spectral irradiance</a:t>
            </a:r>
            <a:endParaRPr lang="en-US" dirty="0"/>
          </a:p>
        </p:txBody>
      </p:sp>
      <p:grpSp>
        <p:nvGrpSpPr>
          <p:cNvPr id="8" name="Group 7"/>
          <p:cNvGrpSpPr/>
          <p:nvPr/>
        </p:nvGrpSpPr>
        <p:grpSpPr>
          <a:xfrm>
            <a:off x="3940019" y="1961692"/>
            <a:ext cx="4710922" cy="3314591"/>
            <a:chOff x="782934" y="2099406"/>
            <a:chExt cx="6199516" cy="4106381"/>
          </a:xfrm>
          <a:solidFill>
            <a:schemeClr val="bg1"/>
          </a:solidFill>
        </p:grpSpPr>
        <p:pic>
          <p:nvPicPr>
            <p:cNvPr id="7" name="Picture 6" descr="I_Bz_figur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2934" y="2099406"/>
              <a:ext cx="6199516" cy="4106381"/>
            </a:xfrm>
            <a:prstGeom prst="rect">
              <a:avLst/>
            </a:prstGeom>
            <a:grpFill/>
          </p:spPr>
        </p:pic>
        <p:sp>
          <p:nvSpPr>
            <p:cNvPr id="19" name="TextBox 18"/>
            <p:cNvSpPr txBox="1"/>
            <p:nvPr/>
          </p:nvSpPr>
          <p:spPr>
            <a:xfrm>
              <a:off x="4614075" y="5050739"/>
              <a:ext cx="1245053" cy="369332"/>
            </a:xfrm>
            <a:prstGeom prst="rect">
              <a:avLst/>
            </a:prstGeom>
            <a:grpFill/>
          </p:spPr>
          <p:txBody>
            <a:bodyPr wrap="none" rtlCol="0">
              <a:spAutoFit/>
            </a:bodyPr>
            <a:lstStyle/>
            <a:p>
              <a:r>
                <a:rPr lang="el-GR" dirty="0" smtClean="0"/>
                <a:t>λ</a:t>
              </a:r>
              <a:r>
                <a:rPr lang="en-US" dirty="0" smtClean="0"/>
                <a:t> = 500 nm</a:t>
              </a:r>
              <a:endParaRPr lang="en-US" dirty="0"/>
            </a:p>
          </p:txBody>
        </p:sp>
      </p:grpSp>
      <p:cxnSp>
        <p:nvCxnSpPr>
          <p:cNvPr id="10" name="Straight Arrow Connector 9"/>
          <p:cNvCxnSpPr>
            <a:stCxn id="13" idx="3"/>
          </p:cNvCxnSpPr>
          <p:nvPr/>
        </p:nvCxnSpPr>
        <p:spPr>
          <a:xfrm>
            <a:off x="3461458" y="2540386"/>
            <a:ext cx="4335887" cy="552440"/>
          </a:xfrm>
          <a:prstGeom prst="straightConnector1">
            <a:avLst/>
          </a:prstGeom>
          <a:ln w="1905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12" idx="3"/>
          </p:cNvCxnSpPr>
          <p:nvPr/>
        </p:nvCxnSpPr>
        <p:spPr>
          <a:xfrm flipV="1">
            <a:off x="3461456" y="3892508"/>
            <a:ext cx="1245015" cy="918935"/>
          </a:xfrm>
          <a:prstGeom prst="straightConnector1">
            <a:avLst/>
          </a:prstGeom>
          <a:ln w="1905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1314823" y="6060594"/>
            <a:ext cx="7052235" cy="646331"/>
          </a:xfrm>
          <a:prstGeom prst="rect">
            <a:avLst/>
          </a:prstGeom>
          <a:noFill/>
        </p:spPr>
        <p:txBody>
          <a:bodyPr wrap="square" rtlCol="0">
            <a:spAutoFit/>
          </a:bodyPr>
          <a:lstStyle/>
          <a:p>
            <a:pPr algn="ctr"/>
            <a:r>
              <a:rPr lang="en-US" dirty="0" smtClean="0"/>
              <a:t>Radiative output at large magnetic field depends explicitly on the magnetic environment it is embedded</a:t>
            </a:r>
            <a:endParaRPr lang="en-US" dirty="0"/>
          </a:p>
        </p:txBody>
      </p:sp>
      <p:sp>
        <p:nvSpPr>
          <p:cNvPr id="21" name="TextBox 20"/>
          <p:cNvSpPr txBox="1"/>
          <p:nvPr/>
        </p:nvSpPr>
        <p:spPr>
          <a:xfrm>
            <a:off x="1180353" y="6060594"/>
            <a:ext cx="7052235" cy="646331"/>
          </a:xfrm>
          <a:prstGeom prst="rect">
            <a:avLst/>
          </a:prstGeom>
          <a:solidFill>
            <a:srgbClr val="FFFFFF"/>
          </a:solidFill>
        </p:spPr>
        <p:txBody>
          <a:bodyPr wrap="square" rtlCol="0">
            <a:spAutoFit/>
          </a:bodyPr>
          <a:lstStyle/>
          <a:p>
            <a:pPr algn="ctr"/>
            <a:r>
              <a:rPr lang="en-US" dirty="0" smtClean="0"/>
              <a:t>We aim to demonstrate the source of the radiative differences to better understand the solar irradiance variability </a:t>
            </a:r>
            <a:endParaRPr lang="en-US" dirty="0"/>
          </a:p>
        </p:txBody>
      </p:sp>
    </p:spTree>
    <p:extLst>
      <p:ext uri="{BB962C8B-B14F-4D97-AF65-F5344CB8AC3E}">
        <p14:creationId xmlns:p14="http://schemas.microsoft.com/office/powerpoint/2010/main" val="3429009816"/>
      </p:ext>
    </p:extLst>
  </p:cSld>
  <p:clrMapOvr>
    <a:masterClrMapping/>
  </p:clrMapOvr>
  <mc:AlternateContent xmlns:mc="http://schemas.openxmlformats.org/markup-compatibility/2006">
    <mc:Choice xmlns:p14="http://schemas.microsoft.com/office/powerpoint/2010/main" Requires="p14">
      <p:transition spd="slow" p14:dur="2000" advTm="636"/>
    </mc:Choice>
    <mc:Fallback>
      <p:transition xmlns:p14="http://schemas.microsoft.com/office/powerpoint/2010/main" spd="slow" advTm="636"/>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4"/>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17" grpId="0"/>
      <p:bldP spid="2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7|0.7"/>
</p:tagLst>
</file>

<file path=ppt/tags/tag2.xml><?xml version="1.0" encoding="utf-8"?>
<p:tagLst xmlns:a="http://schemas.openxmlformats.org/drawingml/2006/main" xmlns:r="http://schemas.openxmlformats.org/officeDocument/2006/relationships" xmlns:p="http://schemas.openxmlformats.org/presentationml/2006/main">
  <p:tag name="TIMING" val="|0.6|0.9|0.2|0.5|0.2|0.5|0.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2931</TotalTime>
  <Words>620</Words>
  <Application>Microsoft Macintosh PowerPoint</Application>
  <PresentationFormat>On-screen Show (4:3)</PresentationFormat>
  <Paragraphs>61</Paragraphs>
  <Slides>4</Slides>
  <Notes>4</Notes>
  <HiddenSlides>0</HiddenSlides>
  <MMClips>0</MMClips>
  <ScaleCrop>false</ScaleCrop>
  <HeadingPairs>
    <vt:vector size="4" baseType="variant">
      <vt:variant>
        <vt:lpstr>Theme</vt:lpstr>
      </vt:variant>
      <vt:variant>
        <vt:i4>1</vt:i4>
      </vt:variant>
      <vt:variant>
        <vt:lpstr>Slide Titles</vt:lpstr>
      </vt:variant>
      <vt:variant>
        <vt:i4>4</vt:i4>
      </vt:variant>
    </vt:vector>
  </HeadingPairs>
  <TitlesOfParts>
    <vt:vector size="5" baseType="lpstr">
      <vt:lpstr>Office Theme</vt:lpstr>
      <vt:lpstr>The Impact of Small-Scale Magnetism on Solar Variability</vt:lpstr>
      <vt:lpstr>Irradiance models identify structures based on full-disk images and employ 1D average model atmospheres</vt:lpstr>
      <vt:lpstr>Synthesize the radiative output of 3D MHD simulations with HPC</vt:lpstr>
      <vt:lpstr>For identical field strength pixels, the radiative output differs between the two magnetic environments</vt:lpstr>
    </vt:vector>
  </TitlesOfParts>
  <Company>Montana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Impact of Quiet-Sun Magnetism on Radiative Output</dc:title>
  <dc:creator>Courtney Peck</dc:creator>
  <cp:lastModifiedBy>Courtney Peck</cp:lastModifiedBy>
  <cp:revision>15</cp:revision>
  <dcterms:created xsi:type="dcterms:W3CDTF">2017-06-24T19:34:52Z</dcterms:created>
  <dcterms:modified xsi:type="dcterms:W3CDTF">2017-06-26T20:26:44Z</dcterms:modified>
</cp:coreProperties>
</file>