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20" r:id="rId2"/>
    <p:sldId id="404" r:id="rId3"/>
    <p:sldId id="405" r:id="rId4"/>
    <p:sldId id="406" r:id="rId5"/>
    <p:sldId id="40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4444" autoAdjust="0"/>
  </p:normalViewPr>
  <p:slideViewPr>
    <p:cSldViewPr snapToGrid="0">
      <p:cViewPr>
        <p:scale>
          <a:sx n="180" d="100"/>
          <a:sy n="180" d="100"/>
        </p:scale>
        <p:origin x="-3768" y="-2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Book1" TargetMode="Externa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C:\Users\EduardBenet\Documents\PhD\Permeability%20Paper\Book1.xlsx" TargetMode="External"/><Relationship Id="rId1" Type="http://schemas.microsoft.com/office/2011/relationships/chartStyle" Target="style2.xml"/><Relationship Id="rId2"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229849380861"/>
          <c:y val="0.0649338879809835"/>
          <c:w val="0.732799196262293"/>
          <c:h val="0.619226266528005"/>
        </c:manualLayout>
      </c:layout>
      <c:lineChart>
        <c:grouping val="standard"/>
        <c:varyColors val="0"/>
        <c:ser>
          <c:idx val="0"/>
          <c:order val="0"/>
          <c:tx>
            <c:v>Rv/s = 1.5</c:v>
          </c:tx>
          <c:spPr>
            <a:ln w="28575" cap="rnd">
              <a:solidFill>
                <a:schemeClr val="accent1"/>
              </a:solidFill>
              <a:round/>
            </a:ln>
            <a:effectLst/>
          </c:spPr>
          <c:marker>
            <c:symbol val="triangle"/>
            <c:size val="10"/>
            <c:spPr>
              <a:solidFill>
                <a:schemeClr val="accent1"/>
              </a:solidFill>
              <a:ln w="9525">
                <a:solidFill>
                  <a:schemeClr val="accent1"/>
                </a:solidFill>
              </a:ln>
              <a:effectLst/>
            </c:spPr>
          </c:marker>
          <c:cat>
            <c:strRef>
              <c:f>Sheet1!$H$16:$H$21</c:f>
              <c:strCache>
                <c:ptCount val="6"/>
                <c:pt idx="0">
                  <c:v>0.5</c:v>
                </c:pt>
                <c:pt idx="1">
                  <c:v>0.75</c:v>
                </c:pt>
                <c:pt idx="2">
                  <c:v>1</c:v>
                </c:pt>
                <c:pt idx="3">
                  <c:v>1.5</c:v>
                </c:pt>
                <c:pt idx="4">
                  <c:v>2</c:v>
                </c:pt>
                <c:pt idx="5">
                  <c:v>2.5</c:v>
                </c:pt>
              </c:strCache>
            </c:strRef>
          </c:cat>
          <c:val>
            <c:numRef>
              <c:f>Sheet1!$K$24:$K$29</c:f>
              <c:numCache>
                <c:formatCode>General</c:formatCode>
                <c:ptCount val="6"/>
                <c:pt idx="0">
                  <c:v>430.0</c:v>
                </c:pt>
                <c:pt idx="1">
                  <c:v>430.0</c:v>
                </c:pt>
                <c:pt idx="2">
                  <c:v>455.0</c:v>
                </c:pt>
                <c:pt idx="3">
                  <c:v>455.0</c:v>
                </c:pt>
                <c:pt idx="4">
                  <c:v>462.5</c:v>
                </c:pt>
                <c:pt idx="5">
                  <c:v>475.0</c:v>
                </c:pt>
              </c:numCache>
            </c:numRef>
          </c:val>
          <c:smooth val="0"/>
        </c:ser>
        <c:ser>
          <c:idx val="1"/>
          <c:order val="1"/>
          <c:tx>
            <c:v>Rv/s = 1.75</c:v>
          </c:tx>
          <c:spPr>
            <a:ln w="28575" cap="rnd">
              <a:solidFill>
                <a:schemeClr val="accent2"/>
              </a:solidFill>
              <a:round/>
            </a:ln>
            <a:effectLst/>
          </c:spPr>
          <c:marker>
            <c:symbol val="circle"/>
            <c:size val="10"/>
            <c:spPr>
              <a:solidFill>
                <a:schemeClr val="accent2"/>
              </a:solidFill>
              <a:ln w="9525">
                <a:solidFill>
                  <a:schemeClr val="accent2"/>
                </a:solidFill>
              </a:ln>
              <a:effectLst/>
            </c:spPr>
          </c:marker>
          <c:cat>
            <c:strRef>
              <c:f>Sheet1!$H$16:$H$21</c:f>
              <c:strCache>
                <c:ptCount val="6"/>
                <c:pt idx="0">
                  <c:v>0.5</c:v>
                </c:pt>
                <c:pt idx="1">
                  <c:v>0.75</c:v>
                </c:pt>
                <c:pt idx="2">
                  <c:v>1</c:v>
                </c:pt>
                <c:pt idx="3">
                  <c:v>1.5</c:v>
                </c:pt>
                <c:pt idx="4">
                  <c:v>2</c:v>
                </c:pt>
                <c:pt idx="5">
                  <c:v>2.5</c:v>
                </c:pt>
              </c:strCache>
            </c:strRef>
          </c:cat>
          <c:val>
            <c:numRef>
              <c:f>Sheet1!$L$24:$L$29</c:f>
              <c:numCache>
                <c:formatCode>General</c:formatCode>
                <c:ptCount val="6"/>
                <c:pt idx="0">
                  <c:v>412.5</c:v>
                </c:pt>
                <c:pt idx="1">
                  <c:v>452.5</c:v>
                </c:pt>
                <c:pt idx="2">
                  <c:v>505.0</c:v>
                </c:pt>
                <c:pt idx="3">
                  <c:v>505.0</c:v>
                </c:pt>
                <c:pt idx="4">
                  <c:v>522.5</c:v>
                </c:pt>
                <c:pt idx="5">
                  <c:v>532.5</c:v>
                </c:pt>
              </c:numCache>
            </c:numRef>
          </c:val>
          <c:smooth val="0"/>
        </c:ser>
        <c:ser>
          <c:idx val="2"/>
          <c:order val="2"/>
          <c:tx>
            <c:v>Rv/s = 2</c:v>
          </c:tx>
          <c:spPr>
            <a:ln w="28575" cap="rnd">
              <a:solidFill>
                <a:schemeClr val="accent3"/>
              </a:solidFill>
              <a:round/>
            </a:ln>
            <a:effectLst/>
          </c:spPr>
          <c:marker>
            <c:symbol val="square"/>
            <c:size val="10"/>
            <c:spPr>
              <a:solidFill>
                <a:schemeClr val="accent3"/>
              </a:solidFill>
              <a:ln w="9525">
                <a:solidFill>
                  <a:schemeClr val="accent3"/>
                </a:solidFill>
              </a:ln>
              <a:effectLst/>
            </c:spPr>
          </c:marker>
          <c:cat>
            <c:strRef>
              <c:f>Sheet1!$H$16:$H$21</c:f>
              <c:strCache>
                <c:ptCount val="6"/>
                <c:pt idx="0">
                  <c:v>0.5</c:v>
                </c:pt>
                <c:pt idx="1">
                  <c:v>0.75</c:v>
                </c:pt>
                <c:pt idx="2">
                  <c:v>1</c:v>
                </c:pt>
                <c:pt idx="3">
                  <c:v>1.5</c:v>
                </c:pt>
                <c:pt idx="4">
                  <c:v>2</c:v>
                </c:pt>
                <c:pt idx="5">
                  <c:v>2.5</c:v>
                </c:pt>
              </c:strCache>
            </c:strRef>
          </c:cat>
          <c:val>
            <c:numRef>
              <c:f>Sheet1!$M$24:$M$29</c:f>
              <c:numCache>
                <c:formatCode>General</c:formatCode>
                <c:ptCount val="6"/>
                <c:pt idx="0">
                  <c:v>490.0</c:v>
                </c:pt>
                <c:pt idx="1">
                  <c:v>555.0</c:v>
                </c:pt>
                <c:pt idx="2">
                  <c:v>567.5</c:v>
                </c:pt>
                <c:pt idx="3">
                  <c:v>567.5</c:v>
                </c:pt>
                <c:pt idx="4">
                  <c:v>587.5</c:v>
                </c:pt>
                <c:pt idx="5">
                  <c:v>587.5</c:v>
                </c:pt>
              </c:numCache>
            </c:numRef>
          </c:val>
          <c:smooth val="0"/>
        </c:ser>
        <c:dLbls>
          <c:showLegendKey val="0"/>
          <c:showVal val="0"/>
          <c:showCatName val="0"/>
          <c:showSerName val="0"/>
          <c:showPercent val="0"/>
          <c:showBubbleSize val="0"/>
        </c:dLbls>
        <c:marker val="1"/>
        <c:smooth val="0"/>
        <c:axId val="-192125936"/>
        <c:axId val="-310116640"/>
      </c:lineChart>
      <c:catAx>
        <c:axId val="-19212593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smtClean="0"/>
                  <a:t>R</a:t>
                </a:r>
                <a:r>
                  <a:rPr lang="en-US" sz="1400" dirty="0" smtClean="0"/>
                  <a:t>0</a:t>
                </a:r>
                <a:r>
                  <a:rPr lang="en-US" dirty="0" smtClean="0"/>
                  <a:t>/s </a:t>
                </a:r>
                <a:endParaRPr lang="en-US" dirty="0"/>
              </a:p>
            </c:rich>
          </c:tx>
          <c:layout>
            <c:manualLayout>
              <c:xMode val="edge"/>
              <c:yMode val="edge"/>
              <c:x val="0.566048452968275"/>
              <c:y val="0.77137423859753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0116640"/>
        <c:crosses val="autoZero"/>
        <c:auto val="1"/>
        <c:lblAlgn val="ctr"/>
        <c:lblOffset val="100"/>
        <c:noMultiLvlLbl val="0"/>
      </c:catAx>
      <c:valAx>
        <c:axId val="-310116640"/>
        <c:scaling>
          <c:orientation val="minMax"/>
          <c:max val="600.0"/>
          <c:min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Critical Pressure Drop (Pa)</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125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solidFill>
        <a:schemeClr val="tx1"/>
      </a:solidFill>
    </a:ln>
    <a:effectLst/>
  </c:spPr>
  <c:txPr>
    <a:bodyPr/>
    <a:lstStyle/>
    <a:p>
      <a:pPr>
        <a:defRPr sz="2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R0/s =0.5</c:v>
          </c:tx>
          <c:spPr>
            <a:ln w="28575" cap="rnd">
              <a:solidFill>
                <a:schemeClr val="accent1"/>
              </a:solidFill>
              <a:round/>
            </a:ln>
            <a:effectLst/>
          </c:spPr>
          <c:marker>
            <c:symbol val="star"/>
            <c:size val="10"/>
            <c:spPr>
              <a:noFill/>
              <a:ln w="9525">
                <a:solidFill>
                  <a:schemeClr val="accent1"/>
                </a:solidFill>
              </a:ln>
              <a:effectLst/>
            </c:spPr>
          </c:marker>
          <c:cat>
            <c:strRef>
              <c:f>Sheet1!$J$15:$M$15</c:f>
              <c:strCache>
                <c:ptCount val="4"/>
                <c:pt idx="0">
                  <c:v>1.25</c:v>
                </c:pt>
                <c:pt idx="1">
                  <c:v>1.5</c:v>
                </c:pt>
                <c:pt idx="2">
                  <c:v>1.75</c:v>
                </c:pt>
                <c:pt idx="3">
                  <c:v>2</c:v>
                </c:pt>
              </c:strCache>
            </c:strRef>
          </c:cat>
          <c:val>
            <c:numRef>
              <c:f>Sheet1!$J$16:$M$16</c:f>
              <c:numCache>
                <c:formatCode>General</c:formatCode>
                <c:ptCount val="4"/>
                <c:pt idx="0">
                  <c:v>300.0</c:v>
                </c:pt>
                <c:pt idx="1">
                  <c:v>425.0</c:v>
                </c:pt>
                <c:pt idx="2">
                  <c:v>400.0</c:v>
                </c:pt>
                <c:pt idx="3">
                  <c:v>480.0</c:v>
                </c:pt>
              </c:numCache>
            </c:numRef>
          </c:val>
          <c:smooth val="0"/>
        </c:ser>
        <c:ser>
          <c:idx val="1"/>
          <c:order val="1"/>
          <c:tx>
            <c:v>R0/s=0.75</c:v>
          </c:tx>
          <c:spPr>
            <a:ln w="28575" cap="rnd">
              <a:solidFill>
                <a:schemeClr val="accent2"/>
              </a:solidFill>
              <a:round/>
            </a:ln>
            <a:effectLst/>
          </c:spPr>
          <c:marker>
            <c:symbol val="circle"/>
            <c:size val="10"/>
            <c:spPr>
              <a:solidFill>
                <a:schemeClr val="accent2"/>
              </a:solidFill>
              <a:ln w="9525">
                <a:solidFill>
                  <a:schemeClr val="accent2"/>
                </a:solidFill>
              </a:ln>
              <a:effectLst/>
            </c:spPr>
          </c:marker>
          <c:cat>
            <c:strRef>
              <c:f>Sheet1!$J$15:$M$15</c:f>
              <c:strCache>
                <c:ptCount val="4"/>
                <c:pt idx="0">
                  <c:v>1.25</c:v>
                </c:pt>
                <c:pt idx="1">
                  <c:v>1.5</c:v>
                </c:pt>
                <c:pt idx="2">
                  <c:v>1.75</c:v>
                </c:pt>
                <c:pt idx="3">
                  <c:v>2</c:v>
                </c:pt>
              </c:strCache>
            </c:strRef>
          </c:cat>
          <c:val>
            <c:numRef>
              <c:f>Sheet1!$J$17:$M$17</c:f>
              <c:numCache>
                <c:formatCode>General</c:formatCode>
                <c:ptCount val="4"/>
                <c:pt idx="0">
                  <c:v>300.0</c:v>
                </c:pt>
                <c:pt idx="1">
                  <c:v>425.0</c:v>
                </c:pt>
                <c:pt idx="2">
                  <c:v>430.0</c:v>
                </c:pt>
                <c:pt idx="3">
                  <c:v>550.0</c:v>
                </c:pt>
              </c:numCache>
            </c:numRef>
          </c:val>
          <c:smooth val="0"/>
        </c:ser>
        <c:ser>
          <c:idx val="2"/>
          <c:order val="2"/>
          <c:tx>
            <c:v>R0/s =1</c:v>
          </c:tx>
          <c:spPr>
            <a:ln w="28575" cap="rnd">
              <a:solidFill>
                <a:schemeClr val="accent3"/>
              </a:solidFill>
              <a:round/>
            </a:ln>
            <a:effectLst/>
          </c:spPr>
          <c:marker>
            <c:symbol val="none"/>
          </c:marker>
          <c:cat>
            <c:strRef>
              <c:f>Sheet1!$J$15:$M$15</c:f>
              <c:strCache>
                <c:ptCount val="4"/>
                <c:pt idx="0">
                  <c:v>1.25</c:v>
                </c:pt>
                <c:pt idx="1">
                  <c:v>1.5</c:v>
                </c:pt>
                <c:pt idx="2">
                  <c:v>1.75</c:v>
                </c:pt>
                <c:pt idx="3">
                  <c:v>2</c:v>
                </c:pt>
              </c:strCache>
            </c:strRef>
          </c:cat>
          <c:val>
            <c:numRef>
              <c:f>Sheet1!$J$18:$M$18</c:f>
              <c:numCache>
                <c:formatCode>General</c:formatCode>
                <c:ptCount val="4"/>
                <c:pt idx="0">
                  <c:v>300.0</c:v>
                </c:pt>
                <c:pt idx="1">
                  <c:v>450.0</c:v>
                </c:pt>
                <c:pt idx="2">
                  <c:v>500.0</c:v>
                </c:pt>
                <c:pt idx="3">
                  <c:v>560.0</c:v>
                </c:pt>
              </c:numCache>
            </c:numRef>
          </c:val>
          <c:smooth val="0"/>
        </c:ser>
        <c:ser>
          <c:idx val="3"/>
          <c:order val="3"/>
          <c:tx>
            <c:v>R0/s =1.5</c:v>
          </c:tx>
          <c:spPr>
            <a:ln w="28575" cap="rnd">
              <a:solidFill>
                <a:schemeClr val="accent4"/>
              </a:solidFill>
              <a:round/>
            </a:ln>
            <a:effectLst/>
          </c:spPr>
          <c:marker>
            <c:symbol val="triangle"/>
            <c:size val="10"/>
            <c:spPr>
              <a:solidFill>
                <a:schemeClr val="accent4"/>
              </a:solidFill>
              <a:ln w="9525">
                <a:solidFill>
                  <a:schemeClr val="accent4"/>
                </a:solidFill>
              </a:ln>
              <a:effectLst/>
            </c:spPr>
          </c:marker>
          <c:cat>
            <c:strRef>
              <c:f>Sheet1!$J$15:$M$15</c:f>
              <c:strCache>
                <c:ptCount val="4"/>
                <c:pt idx="0">
                  <c:v>1.25</c:v>
                </c:pt>
                <c:pt idx="1">
                  <c:v>1.5</c:v>
                </c:pt>
                <c:pt idx="2">
                  <c:v>1.75</c:v>
                </c:pt>
                <c:pt idx="3">
                  <c:v>2</c:v>
                </c:pt>
              </c:strCache>
            </c:strRef>
          </c:cat>
          <c:val>
            <c:numRef>
              <c:f>Sheet1!$J$19:$M$19</c:f>
              <c:numCache>
                <c:formatCode>General</c:formatCode>
                <c:ptCount val="4"/>
                <c:pt idx="0">
                  <c:v>300.0</c:v>
                </c:pt>
                <c:pt idx="1">
                  <c:v>450.0</c:v>
                </c:pt>
                <c:pt idx="2">
                  <c:v>500.0</c:v>
                </c:pt>
                <c:pt idx="3">
                  <c:v>560.0</c:v>
                </c:pt>
              </c:numCache>
            </c:numRef>
          </c:val>
          <c:smooth val="0"/>
        </c:ser>
        <c:ser>
          <c:idx val="4"/>
          <c:order val="4"/>
          <c:tx>
            <c:v>R0/s =2</c:v>
          </c:tx>
          <c:spPr>
            <a:ln w="28575" cap="rnd">
              <a:solidFill>
                <a:srgbClr val="00B050"/>
              </a:solidFill>
              <a:round/>
            </a:ln>
            <a:effectLst/>
          </c:spPr>
          <c:marker>
            <c:symbol val="none"/>
          </c:marker>
          <c:cat>
            <c:strRef>
              <c:f>Sheet1!$J$15:$M$15</c:f>
              <c:strCache>
                <c:ptCount val="4"/>
                <c:pt idx="0">
                  <c:v>1.25</c:v>
                </c:pt>
                <c:pt idx="1">
                  <c:v>1.5</c:v>
                </c:pt>
                <c:pt idx="2">
                  <c:v>1.75</c:v>
                </c:pt>
                <c:pt idx="3">
                  <c:v>2</c:v>
                </c:pt>
              </c:strCache>
            </c:strRef>
          </c:cat>
          <c:val>
            <c:numRef>
              <c:f>Sheet1!$J$20:$M$20</c:f>
              <c:numCache>
                <c:formatCode>General</c:formatCode>
                <c:ptCount val="4"/>
                <c:pt idx="0">
                  <c:v>300.0</c:v>
                </c:pt>
                <c:pt idx="1">
                  <c:v>450.0</c:v>
                </c:pt>
                <c:pt idx="2">
                  <c:v>515.0</c:v>
                </c:pt>
                <c:pt idx="3">
                  <c:v>575.0</c:v>
                </c:pt>
              </c:numCache>
            </c:numRef>
          </c:val>
          <c:smooth val="0"/>
        </c:ser>
        <c:ser>
          <c:idx val="5"/>
          <c:order val="5"/>
          <c:tx>
            <c:v>R0/s =2.5</c:v>
          </c:tx>
          <c:spPr>
            <a:ln w="28575" cap="rnd">
              <a:solidFill>
                <a:schemeClr val="accent6"/>
              </a:solidFill>
              <a:round/>
            </a:ln>
            <a:effectLst/>
          </c:spPr>
          <c:marker>
            <c:symbol val="square"/>
            <c:size val="10"/>
            <c:spPr>
              <a:solidFill>
                <a:schemeClr val="accent6"/>
              </a:solidFill>
              <a:ln w="9525">
                <a:solidFill>
                  <a:schemeClr val="accent6"/>
                </a:solidFill>
              </a:ln>
              <a:effectLst/>
            </c:spPr>
          </c:marker>
          <c:cat>
            <c:strRef>
              <c:f>Sheet1!$J$15:$M$15</c:f>
              <c:strCache>
                <c:ptCount val="4"/>
                <c:pt idx="0">
                  <c:v>1.25</c:v>
                </c:pt>
                <c:pt idx="1">
                  <c:v>1.5</c:v>
                </c:pt>
                <c:pt idx="2">
                  <c:v>1.75</c:v>
                </c:pt>
                <c:pt idx="3">
                  <c:v>2</c:v>
                </c:pt>
              </c:strCache>
            </c:strRef>
          </c:cat>
          <c:val>
            <c:numRef>
              <c:f>Sheet1!$J$21:$M$21</c:f>
              <c:numCache>
                <c:formatCode>General</c:formatCode>
                <c:ptCount val="4"/>
                <c:pt idx="0">
                  <c:v>300.0</c:v>
                </c:pt>
                <c:pt idx="1">
                  <c:v>450.0</c:v>
                </c:pt>
                <c:pt idx="2">
                  <c:v>515.0</c:v>
                </c:pt>
                <c:pt idx="3">
                  <c:v>575.0</c:v>
                </c:pt>
              </c:numCache>
            </c:numRef>
          </c:val>
          <c:smooth val="0"/>
        </c:ser>
        <c:dLbls>
          <c:showLegendKey val="0"/>
          <c:showVal val="0"/>
          <c:showCatName val="0"/>
          <c:showSerName val="0"/>
          <c:showPercent val="0"/>
          <c:showBubbleSize val="0"/>
        </c:dLbls>
        <c:marker val="1"/>
        <c:smooth val="0"/>
        <c:axId val="-310321600"/>
        <c:axId val="-192286240"/>
      </c:lineChart>
      <c:catAx>
        <c:axId val="-3103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2286240"/>
        <c:crosses val="autoZero"/>
        <c:auto val="1"/>
        <c:lblAlgn val="ctr"/>
        <c:lblOffset val="100"/>
        <c:noMultiLvlLbl val="0"/>
      </c:catAx>
      <c:valAx>
        <c:axId val="-192286240"/>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0321600"/>
        <c:crosses val="autoZero"/>
        <c:crossBetween val="between"/>
      </c:valAx>
      <c:spPr>
        <a:noFill/>
        <a:ln>
          <a:noFill/>
        </a:ln>
        <a:effectLst/>
      </c:spPr>
    </c:plotArea>
    <c:legend>
      <c:legendPos val="b"/>
      <c:legendEntry>
        <c:idx val="2"/>
        <c:delete val="1"/>
      </c:legendEntry>
      <c:legendEntry>
        <c:idx val="4"/>
        <c:delete val="1"/>
      </c:legendEntry>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87F17-03D2-4F05-AA3D-D9ABC1DB73D4}" type="datetimeFigureOut">
              <a:rPr lang="en-US" smtClean="0"/>
              <a:t>6/26/17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2AA94-AF85-4B5C-9B81-AD25F0D1AF53}" type="slidenum">
              <a:rPr lang="en-US" smtClean="0"/>
              <a:t>‹#›</a:t>
            </a:fld>
            <a:endParaRPr lang="en-US"/>
          </a:p>
        </p:txBody>
      </p:sp>
    </p:spTree>
    <p:extLst>
      <p:ext uri="{BB962C8B-B14F-4D97-AF65-F5344CB8AC3E}">
        <p14:creationId xmlns:p14="http://schemas.microsoft.com/office/powerpoint/2010/main" val="6524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7481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48649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4110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18879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408341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386353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601" y="593367"/>
            <a:ext cx="113607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415601" y="1536633"/>
            <a:ext cx="113607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5488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66822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143983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38149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255154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149928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413379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106614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18464-25AD-46BB-B9B1-E0A7D85EE465}" type="slidenum">
              <a:rPr lang="en-US" smtClean="0"/>
              <a:t>‹#›</a:t>
            </a:fld>
            <a:endParaRPr lang="en-US"/>
          </a:p>
        </p:txBody>
      </p:sp>
    </p:spTree>
    <p:extLst>
      <p:ext uri="{BB962C8B-B14F-4D97-AF65-F5344CB8AC3E}">
        <p14:creationId xmlns:p14="http://schemas.microsoft.com/office/powerpoint/2010/main" val="1074105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18464-25AD-46BB-B9B1-E0A7D85EE465}" type="slidenum">
              <a:rPr lang="en-US" smtClean="0"/>
              <a:t>‹#›</a:t>
            </a:fld>
            <a:endParaRPr lang="en-US"/>
          </a:p>
        </p:txBody>
      </p:sp>
    </p:spTree>
    <p:extLst>
      <p:ext uri="{BB962C8B-B14F-4D97-AF65-F5344CB8AC3E}">
        <p14:creationId xmlns:p14="http://schemas.microsoft.com/office/powerpoint/2010/main" val="3944491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hyperlink" Target="https://scholar.google.com/citations?view_op=view_citation&amp;hl=en&amp;user=BG5rOTgAAAAJ&amp;citation_for_view=BG5rOTgAAAAJ:u5HHmVD_uO8C" TargetMode="External"/><Relationship Id="rId7" Type="http://schemas.openxmlformats.org/officeDocument/2006/relationships/image" Target="../media/image2.wmf"/><Relationship Id="rId8" Type="http://schemas.openxmlformats.org/officeDocument/2006/relationships/image" Target="../media/image3.png"/><Relationship Id="rId9" Type="http://schemas.openxmlformats.org/officeDocument/2006/relationships/image" Target="../media/image4.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microsoft.com/office/2007/relationships/media" Target="../media/media2.mp4"/><Relationship Id="rId2"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01" y="181465"/>
            <a:ext cx="1282699" cy="1303670"/>
          </a:xfrm>
          <a:prstGeom prst="rect">
            <a:avLst/>
          </a:prstGeom>
        </p:spPr>
      </p:pic>
      <p:sp>
        <p:nvSpPr>
          <p:cNvPr id="51" name="Shape 51"/>
          <p:cNvSpPr txBox="1">
            <a:spLocks noGrp="1"/>
          </p:cNvSpPr>
          <p:nvPr>
            <p:ph type="subTitle" idx="1"/>
          </p:nvPr>
        </p:nvSpPr>
        <p:spPr>
          <a:xfrm>
            <a:off x="3052413" y="568252"/>
            <a:ext cx="5426399" cy="530096"/>
          </a:xfrm>
          <a:prstGeom prst="rect">
            <a:avLst/>
          </a:prstGeom>
        </p:spPr>
        <p:txBody>
          <a:bodyPr vert="horz" lIns="121900" tIns="121900" rIns="121900" bIns="121900" rtlCol="0" anchor="t" anchorCtr="0">
            <a:noAutofit/>
          </a:bodyPr>
          <a:lstStyle/>
          <a:p>
            <a:pPr>
              <a:spcBef>
                <a:spcPts val="0"/>
              </a:spcBef>
            </a:pPr>
            <a:r>
              <a:rPr lang="en-US" sz="2000" dirty="0" smtClean="0">
                <a:latin typeface="Times New Roman" charset="0"/>
                <a:ea typeface="Times New Roman" charset="0"/>
                <a:cs typeface="Times New Roman" charset="0"/>
              </a:rPr>
              <a:t>IHPCSS17 Poster Session </a:t>
            </a:r>
            <a:r>
              <a:rPr lang="en-US" sz="2000" dirty="0" smtClean="0">
                <a:solidFill>
                  <a:srgbClr val="0070C0"/>
                </a:solidFill>
                <a:latin typeface="Times New Roman" charset="0"/>
                <a:ea typeface="Times New Roman" charset="0"/>
                <a:cs typeface="Times New Roman" charset="0"/>
              </a:rPr>
              <a:t>Aly </a:t>
            </a:r>
            <a:r>
              <a:rPr lang="en-US" sz="2000" dirty="0" err="1" smtClean="0">
                <a:solidFill>
                  <a:srgbClr val="0070C0"/>
                </a:solidFill>
                <a:latin typeface="Times New Roman" charset="0"/>
                <a:ea typeface="Times New Roman" charset="0"/>
                <a:cs typeface="Times New Roman" charset="0"/>
              </a:rPr>
              <a:t>Badran</a:t>
            </a:r>
            <a:r>
              <a:rPr lang="en-US" sz="2000" dirty="0" smtClean="0">
                <a:solidFill>
                  <a:srgbClr val="0070C0"/>
                </a:solidFill>
                <a:latin typeface="Times New Roman" charset="0"/>
                <a:ea typeface="Times New Roman" charset="0"/>
                <a:cs typeface="Times New Roman" charset="0"/>
              </a:rPr>
              <a:t> C-2</a:t>
            </a:r>
            <a:endParaRPr lang="en" sz="2000" dirty="0">
              <a:solidFill>
                <a:srgbClr val="0070C0"/>
              </a:solidFill>
              <a:latin typeface="Times New Roman" charset="0"/>
              <a:ea typeface="Times New Roman" charset="0"/>
              <a:cs typeface="Times New Roman" charset="0"/>
            </a:endParaRPr>
          </a:p>
        </p:txBody>
      </p:sp>
      <p:sp>
        <p:nvSpPr>
          <p:cNvPr id="4" name="Rectangle 3"/>
          <p:cNvSpPr/>
          <p:nvPr/>
        </p:nvSpPr>
        <p:spPr>
          <a:xfrm>
            <a:off x="6151372" y="6211669"/>
            <a:ext cx="6000750" cy="646331"/>
          </a:xfrm>
          <a:prstGeom prst="rect">
            <a:avLst/>
          </a:prstGeom>
        </p:spPr>
        <p:txBody>
          <a:bodyPr wrap="square">
            <a:spAutoFit/>
          </a:bodyPr>
          <a:lstStyle/>
          <a:p>
            <a:r>
              <a:rPr lang="en-US" sz="1200" dirty="0">
                <a:latin typeface="TimesNewRomanPSMT" charset="0"/>
                <a:hlinkClick r:id="rId6"/>
              </a:rPr>
              <a:t>E. Benet, A. </a:t>
            </a:r>
            <a:r>
              <a:rPr lang="en-US" sz="1200" dirty="0" err="1">
                <a:latin typeface="TimesNewRomanPSMT" charset="0"/>
                <a:hlinkClick r:id="rId6"/>
              </a:rPr>
              <a:t>Badran</a:t>
            </a:r>
            <a:r>
              <a:rPr lang="en-US" sz="1200" dirty="0">
                <a:latin typeface="TimesNewRomanPSMT" charset="0"/>
                <a:hlinkClick r:id="rId6"/>
              </a:rPr>
              <a:t>, J. Pellegrino and F. </a:t>
            </a:r>
            <a:r>
              <a:rPr lang="en-US" sz="1200" dirty="0" err="1">
                <a:latin typeface="TimesNewRomanPSMT" charset="0"/>
                <a:hlinkClick r:id="rId6"/>
              </a:rPr>
              <a:t>Vernerey</a:t>
            </a:r>
            <a:r>
              <a:rPr lang="en-US" sz="1200" dirty="0">
                <a:latin typeface="TimesNewRomanPSMT" charset="0"/>
                <a:hlinkClick r:id="rId6"/>
              </a:rPr>
              <a:t>. </a:t>
            </a:r>
            <a:r>
              <a:rPr lang="en-US" sz="1200" i="1" dirty="0">
                <a:solidFill>
                  <a:srgbClr val="2D2D2D"/>
                </a:solidFill>
                <a:latin typeface="TimesNewRomanPS" charset="0"/>
                <a:hlinkClick r:id="rId6"/>
              </a:rPr>
              <a:t>The porous media's effect on the permeation of elastic (soft) particles</a:t>
            </a:r>
            <a:r>
              <a:rPr lang="en-US" sz="1200" dirty="0">
                <a:solidFill>
                  <a:srgbClr val="2D2D2D"/>
                </a:solidFill>
                <a:latin typeface="TimesNewRomanPSMT" charset="0"/>
                <a:hlinkClick r:id="rId6"/>
              </a:rPr>
              <a:t>, Journal of Membrane Science, Volume 535, August 2017, Pages 10-19 </a:t>
            </a:r>
            <a:endParaRPr lang="en-US" sz="1200" dirty="0"/>
          </a:p>
        </p:txBody>
      </p:sp>
      <p:sp>
        <p:nvSpPr>
          <p:cNvPr id="6" name="Rectangle 5"/>
          <p:cNvSpPr/>
          <p:nvPr/>
        </p:nvSpPr>
        <p:spPr>
          <a:xfrm>
            <a:off x="0" y="1419274"/>
            <a:ext cx="12192000" cy="1384995"/>
          </a:xfrm>
          <a:prstGeom prst="rect">
            <a:avLst/>
          </a:prstGeom>
        </p:spPr>
        <p:txBody>
          <a:bodyPr wrap="square">
            <a:spAutoFit/>
          </a:bodyPr>
          <a:lstStyle/>
          <a:p>
            <a:pPr algn="ctr"/>
            <a:r>
              <a:rPr lang="en-US" sz="3200" dirty="0">
                <a:latin typeface="Times New Roman" charset="0"/>
                <a:ea typeface="Times New Roman" charset="0"/>
                <a:cs typeface="Times New Roman" charset="0"/>
              </a:rPr>
              <a:t>The porous media's effect on the permeation of elastic (soft) particles </a:t>
            </a:r>
            <a:br>
              <a:rPr lang="en-US" sz="3200" dirty="0">
                <a:latin typeface="Times New Roman" charset="0"/>
                <a:ea typeface="Times New Roman" charset="0"/>
                <a:cs typeface="Times New Roman" charset="0"/>
              </a:rPr>
            </a:br>
            <a:r>
              <a:rPr lang="en-US" sz="2000" dirty="0">
                <a:solidFill>
                  <a:srgbClr val="0070C0"/>
                </a:solidFill>
                <a:latin typeface="Times New Roman" charset="0"/>
                <a:ea typeface="Times New Roman" charset="0"/>
                <a:cs typeface="Times New Roman" charset="0"/>
              </a:rPr>
              <a:t>Eduard Benet, Aly </a:t>
            </a:r>
            <a:r>
              <a:rPr lang="en-US" sz="2000" dirty="0" err="1">
                <a:solidFill>
                  <a:srgbClr val="0070C0"/>
                </a:solidFill>
                <a:latin typeface="Times New Roman" charset="0"/>
                <a:ea typeface="Times New Roman" charset="0"/>
                <a:cs typeface="Times New Roman" charset="0"/>
              </a:rPr>
              <a:t>Badran</a:t>
            </a:r>
            <a:r>
              <a:rPr lang="en-US" sz="2000" dirty="0">
                <a:solidFill>
                  <a:srgbClr val="0070C0"/>
                </a:solidFill>
                <a:latin typeface="Times New Roman" charset="0"/>
                <a:ea typeface="Times New Roman" charset="0"/>
                <a:cs typeface="Times New Roman" charset="0"/>
              </a:rPr>
              <a:t>, John Pellegrino, Franck </a:t>
            </a:r>
            <a:r>
              <a:rPr lang="en-US" sz="2000" dirty="0" err="1">
                <a:solidFill>
                  <a:srgbClr val="0070C0"/>
                </a:solidFill>
                <a:latin typeface="Times New Roman" charset="0"/>
                <a:ea typeface="Times New Roman" charset="0"/>
                <a:cs typeface="Times New Roman" charset="0"/>
              </a:rPr>
              <a:t>Vernerey</a:t>
            </a:r>
            <a:r>
              <a:rPr lang="en-US" sz="2000" dirty="0">
                <a:solidFill>
                  <a:srgbClr val="0070C0"/>
                </a:solidFill>
                <a:latin typeface="Times New Roman" charset="0"/>
                <a:ea typeface="Times New Roman" charset="0"/>
                <a:cs typeface="Times New Roman" charset="0"/>
              </a:rPr>
              <a:t> </a:t>
            </a:r>
            <a:r>
              <a:rPr lang="en-US" sz="3200" dirty="0"/>
              <a:t/>
            </a:r>
            <a:br>
              <a:rPr lang="en-US" sz="3200" dirty="0"/>
            </a:br>
            <a:endParaRPr lang="en-US" sz="3200" dirty="0"/>
          </a:p>
        </p:txBody>
      </p:sp>
      <p:sp>
        <p:nvSpPr>
          <p:cNvPr id="10" name="Rectangle 9"/>
          <p:cNvSpPr/>
          <p:nvPr/>
        </p:nvSpPr>
        <p:spPr>
          <a:xfrm>
            <a:off x="146050" y="2431882"/>
            <a:ext cx="5899150" cy="4247317"/>
          </a:xfrm>
          <a:prstGeom prst="rect">
            <a:avLst/>
          </a:prstGeom>
        </p:spPr>
        <p:txBody>
          <a:bodyPr wrap="square" numCol="1">
            <a:spAutoFit/>
          </a:bodyPr>
          <a:lstStyle/>
          <a:p>
            <a:pPr algn="just"/>
            <a:r>
              <a:rPr lang="en-US" sz="1500" dirty="0">
                <a:solidFill>
                  <a:srgbClr val="454545"/>
                </a:solidFill>
                <a:latin typeface="Times New Roman" charset="0"/>
                <a:ea typeface="Times New Roman" charset="0"/>
                <a:cs typeface="Times New Roman" charset="0"/>
              </a:rPr>
              <a:t>To further the ability to design membranes for separation/fractionation of deformable particles (such as, cells, </a:t>
            </a:r>
            <a:r>
              <a:rPr lang="en-US" sz="1500" dirty="0" smtClean="0">
                <a:solidFill>
                  <a:srgbClr val="454545"/>
                </a:solidFill>
                <a:latin typeface="Times New Roman" charset="0"/>
                <a:ea typeface="Times New Roman" charset="0"/>
                <a:cs typeface="Times New Roman" charset="0"/>
              </a:rPr>
              <a:t>liposomes and vesicles), </a:t>
            </a:r>
            <a:r>
              <a:rPr lang="en-US" sz="1500" dirty="0">
                <a:solidFill>
                  <a:srgbClr val="454545"/>
                </a:solidFill>
                <a:latin typeface="Times New Roman" charset="0"/>
                <a:ea typeface="Times New Roman" charset="0"/>
                <a:cs typeface="Times New Roman" charset="0"/>
              </a:rPr>
              <a:t>we have </a:t>
            </a:r>
            <a:r>
              <a:rPr lang="en-US" sz="1500" u="sng" dirty="0">
                <a:solidFill>
                  <a:srgbClr val="454545"/>
                </a:solidFill>
                <a:latin typeface="Times New Roman" charset="0"/>
                <a:ea typeface="Times New Roman" charset="0"/>
                <a:cs typeface="Times New Roman" charset="0"/>
              </a:rPr>
              <a:t>developed a 2-d multiscale computational approach to study how the pressure drops and bulk flow within the depth of a porous "membrane" influences the mobility of an immiscible droplet through that structure</a:t>
            </a:r>
            <a:r>
              <a:rPr lang="en-US" sz="1500" dirty="0" smtClean="0">
                <a:solidFill>
                  <a:srgbClr val="454545"/>
                </a:solidFill>
                <a:latin typeface="Times New Roman" charset="0"/>
                <a:ea typeface="Times New Roman" charset="0"/>
                <a:cs typeface="Times New Roman" charset="0"/>
              </a:rPr>
              <a:t>. We </a:t>
            </a:r>
            <a:r>
              <a:rPr lang="en-US" sz="1500" dirty="0">
                <a:solidFill>
                  <a:srgbClr val="454545"/>
                </a:solidFill>
                <a:latin typeface="Times New Roman" charset="0"/>
                <a:ea typeface="Times New Roman" charset="0"/>
                <a:cs typeface="Times New Roman" charset="0"/>
              </a:rPr>
              <a:t>calculated how the combination of several model 2-d porous network domain geometries (pore size and distribution), and a soft particle's deformation-related property (surface tension), influences the particles' velocity relative to the bulk fluid flux (aka sieving) in model porous domains made up of circular obstacles. The focus in this paper is on the scaling relationship between the particle's properties, the geometry of the system, and the overall droplet's sieving through a periodic domain. In this work we present first the case of a droplet permeating through an individual pore to determine its critical pressure. Then, the base case of a single pore and droplet is extended to include arrays of obstacles (creating a porous network domain) with different droplet volume fraction. These cases can provide a set of scaling rules to guide membrane design for droplet separation purposes.</a:t>
            </a:r>
            <a:endParaRPr lang="en-US" sz="1500" dirty="0">
              <a:latin typeface="Times New Roman" charset="0"/>
              <a:ea typeface="Times New Roman" charset="0"/>
              <a:cs typeface="Times New Roman" charset="0"/>
            </a:endParaRPr>
          </a:p>
        </p:txBody>
      </p:sp>
      <p:pic>
        <p:nvPicPr>
          <p:cNvPr id="14"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68075" y="211138"/>
            <a:ext cx="37877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20475" y="363538"/>
            <a:ext cx="37877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2875" y="515938"/>
            <a:ext cx="37877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2750" y="169370"/>
            <a:ext cx="1257300" cy="1244852"/>
          </a:xfrm>
          <a:prstGeom prst="rect">
            <a:avLst/>
          </a:prstGeom>
        </p:spPr>
      </p:pic>
      <p:sp>
        <p:nvSpPr>
          <p:cNvPr id="12" name="Rectangle 11"/>
          <p:cNvSpPr/>
          <p:nvPr/>
        </p:nvSpPr>
        <p:spPr>
          <a:xfrm>
            <a:off x="146050" y="2128322"/>
            <a:ext cx="1056700"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Abstract:</a:t>
            </a:r>
            <a:endParaRPr lang="en-US" b="1" i="1" dirty="0">
              <a:solidFill>
                <a:srgbClr val="0070C0"/>
              </a:solidFill>
              <a:latin typeface="Times New Roman" charset="0"/>
              <a:ea typeface="Times New Roman" charset="0"/>
              <a:cs typeface="Times New Roman" charset="0"/>
            </a:endParaRPr>
          </a:p>
        </p:txBody>
      </p:sp>
      <p:pic>
        <p:nvPicPr>
          <p:cNvPr id="13" name="circular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12308" t="3185" r="8372" b="3797"/>
          <a:stretch/>
        </p:blipFill>
        <p:spPr>
          <a:xfrm>
            <a:off x="6197600" y="2611086"/>
            <a:ext cx="5868020" cy="3446079"/>
          </a:xfrm>
          <a:prstGeom prst="rect">
            <a:avLst/>
          </a:prstGeom>
        </p:spPr>
      </p:pic>
      <p:sp>
        <p:nvSpPr>
          <p:cNvPr id="17" name="Slide Number Placeholder 16"/>
          <p:cNvSpPr>
            <a:spLocks noGrp="1"/>
          </p:cNvSpPr>
          <p:nvPr>
            <p:ph type="sldNum" sz="quarter" idx="12"/>
          </p:nvPr>
        </p:nvSpPr>
        <p:spPr/>
        <p:txBody>
          <a:bodyPr/>
          <a:lstStyle/>
          <a:p>
            <a:fld id="{4C118464-25AD-46BB-B9B1-E0A7D85EE465}" type="slidenum">
              <a:rPr lang="en-US" smtClean="0"/>
              <a:t>1</a:t>
            </a:fld>
            <a:endParaRPr lang="en-US"/>
          </a:p>
        </p:txBody>
      </p:sp>
    </p:spTree>
    <p:extLst>
      <p:ext uri="{BB962C8B-B14F-4D97-AF65-F5344CB8AC3E}">
        <p14:creationId xmlns:p14="http://schemas.microsoft.com/office/powerpoint/2010/main" val="86499622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9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779" r="11806" b="22311"/>
          <a:stretch/>
        </p:blipFill>
        <p:spPr>
          <a:xfrm>
            <a:off x="4856632" y="2921000"/>
            <a:ext cx="7259392" cy="3696902"/>
          </a:xfrm>
          <a:prstGeom prst="rect">
            <a:avLst/>
          </a:prstGeom>
        </p:spPr>
      </p:pic>
      <p:sp>
        <p:nvSpPr>
          <p:cNvPr id="61" name="Shape 61"/>
          <p:cNvSpPr txBox="1">
            <a:spLocks noGrp="1"/>
          </p:cNvSpPr>
          <p:nvPr>
            <p:ph type="sldNum" idx="12"/>
          </p:nvPr>
        </p:nvSpPr>
        <p:spPr>
          <a:xfrm>
            <a:off x="11296610" y="6217621"/>
            <a:ext cx="731599" cy="524800"/>
          </a:xfrm>
          <a:prstGeom prst="rect">
            <a:avLst/>
          </a:prstGeom>
        </p:spPr>
        <p:txBody>
          <a:bodyPr vert="horz" lIns="121900" tIns="121900" rIns="121900" bIns="121900" rtlCol="0" anchor="ctr" anchorCtr="0">
            <a:noAutofit/>
          </a:bodyPr>
          <a:lstStyle/>
          <a:p>
            <a:fld id="{00000000-1234-1234-1234-123412341234}" type="slidenum">
              <a:rPr lang="en"/>
              <a:pPr/>
              <a:t>2</a:t>
            </a:fld>
            <a:endParaRPr lang="en"/>
          </a:p>
        </p:txBody>
      </p:sp>
      <p:sp>
        <p:nvSpPr>
          <p:cNvPr id="24" name="Rectangle 23"/>
          <p:cNvSpPr/>
          <p:nvPr/>
        </p:nvSpPr>
        <p:spPr>
          <a:xfrm>
            <a:off x="194309" y="507786"/>
            <a:ext cx="11468100" cy="1815882"/>
          </a:xfrm>
          <a:prstGeom prst="rect">
            <a:avLst/>
          </a:prstGeom>
        </p:spPr>
        <p:txBody>
          <a:bodyPr wrap="square">
            <a:spAutoFit/>
          </a:bodyPr>
          <a:lstStyle/>
          <a:p>
            <a:pPr marL="285750" indent="-285750" algn="just">
              <a:buFont typeface="Arial" charset="0"/>
              <a:buChar char="•"/>
              <a:defRPr/>
            </a:pPr>
            <a:r>
              <a:rPr lang="en-US" altLang="ko-KR" sz="1400" dirty="0" smtClean="0">
                <a:latin typeface="Times New Roman" charset="0"/>
                <a:ea typeface="Times New Roman" charset="0"/>
                <a:cs typeface="Times New Roman" charset="0"/>
              </a:rPr>
              <a:t>Develop a </a:t>
            </a:r>
            <a:r>
              <a:rPr lang="en-US" altLang="ko-KR" sz="1400" dirty="0">
                <a:latin typeface="Times New Roman" charset="0"/>
                <a:ea typeface="Times New Roman" charset="0"/>
                <a:cs typeface="Times New Roman" charset="0"/>
              </a:rPr>
              <a:t>multiscale model </a:t>
            </a:r>
            <a:r>
              <a:rPr lang="en-US" altLang="ko-KR" sz="1400" dirty="0" smtClean="0">
                <a:latin typeface="Times New Roman" charset="0"/>
                <a:ea typeface="Times New Roman" charset="0"/>
                <a:cs typeface="Times New Roman" charset="0"/>
              </a:rPr>
              <a:t>to characterize and predict </a:t>
            </a:r>
            <a:r>
              <a:rPr lang="en-US" altLang="ko-KR" sz="1400" dirty="0">
                <a:latin typeface="Times New Roman" charset="0"/>
                <a:ea typeface="Times New Roman" charset="0"/>
                <a:cs typeface="Times New Roman" charset="0"/>
              </a:rPr>
              <a:t>the effect of particle deformability on their permeation through filtration membranes under the various extant operating conditions.</a:t>
            </a:r>
          </a:p>
          <a:p>
            <a:pPr marL="285750" indent="-285750" algn="just">
              <a:buFont typeface="Arial" charset="0"/>
              <a:buChar char="•"/>
              <a:defRPr/>
            </a:pPr>
            <a:r>
              <a:rPr lang="en-US" altLang="ko-KR" sz="1400" dirty="0" smtClean="0">
                <a:latin typeface="Times New Roman" charset="0"/>
                <a:ea typeface="Times New Roman" charset="0"/>
                <a:cs typeface="Times New Roman" charset="0"/>
              </a:rPr>
              <a:t>Provide a </a:t>
            </a:r>
            <a:r>
              <a:rPr lang="en-US" altLang="ko-KR" sz="1400" dirty="0">
                <a:latin typeface="Times New Roman" charset="0"/>
                <a:ea typeface="Times New Roman" charset="0"/>
                <a:cs typeface="Times New Roman" charset="0"/>
              </a:rPr>
              <a:t>continuum mechanics modeling </a:t>
            </a:r>
            <a:r>
              <a:rPr lang="en-US" altLang="ko-KR" sz="1400" dirty="0" smtClean="0">
                <a:latin typeface="Times New Roman" charset="0"/>
                <a:ea typeface="Times New Roman" charset="0"/>
                <a:cs typeface="Times New Roman" charset="0"/>
              </a:rPr>
              <a:t>tool (with </a:t>
            </a:r>
            <a:r>
              <a:rPr lang="en-US" altLang="ko-KR" sz="1400" dirty="0">
                <a:latin typeface="Times New Roman" charset="0"/>
                <a:ea typeface="Times New Roman" charset="0"/>
                <a:cs typeface="Times New Roman" charset="0"/>
              </a:rPr>
              <a:t>experimental </a:t>
            </a:r>
            <a:r>
              <a:rPr lang="en-US" altLang="ko-KR" sz="1400" dirty="0" smtClean="0">
                <a:latin typeface="Times New Roman" charset="0"/>
                <a:ea typeface="Times New Roman" charset="0"/>
                <a:cs typeface="Times New Roman" charset="0"/>
              </a:rPr>
              <a:t>validation) that </a:t>
            </a:r>
            <a:r>
              <a:rPr lang="en-US" altLang="ko-KR" sz="1400" dirty="0">
                <a:latin typeface="Times New Roman" charset="0"/>
                <a:ea typeface="Times New Roman" charset="0"/>
                <a:cs typeface="Times New Roman" charset="0"/>
              </a:rPr>
              <a:t>predicts the movement and deformation of immiscible soft particles through </a:t>
            </a:r>
            <a:r>
              <a:rPr lang="en-US" altLang="ko-KR" sz="1400" dirty="0" smtClean="0">
                <a:latin typeface="Times New Roman" charset="0"/>
                <a:ea typeface="Times New Roman" charset="0"/>
                <a:cs typeface="Times New Roman" charset="0"/>
              </a:rPr>
              <a:t>membranes.  </a:t>
            </a:r>
            <a:endParaRPr lang="en-US" altLang="ko-KR" sz="1400" dirty="0">
              <a:latin typeface="Times New Roman" charset="0"/>
              <a:ea typeface="Times New Roman" charset="0"/>
              <a:cs typeface="Times New Roman" charset="0"/>
            </a:endParaRPr>
          </a:p>
          <a:p>
            <a:pPr marL="285750" indent="-285750" algn="just">
              <a:buFont typeface="Arial" charset="0"/>
              <a:buChar char="•"/>
              <a:defRPr/>
            </a:pPr>
            <a:r>
              <a:rPr lang="en-US" altLang="ko-KR" sz="1400" dirty="0" smtClean="0">
                <a:latin typeface="Times New Roman" charset="0"/>
                <a:ea typeface="Times New Roman" charset="0"/>
                <a:cs typeface="Times New Roman" charset="0"/>
              </a:rPr>
              <a:t>Determine how </a:t>
            </a:r>
            <a:r>
              <a:rPr lang="en-US" altLang="ko-KR" sz="1400" dirty="0">
                <a:latin typeface="Times New Roman" charset="0"/>
                <a:ea typeface="Times New Roman" charset="0"/>
                <a:cs typeface="Times New Roman" charset="0"/>
              </a:rPr>
              <a:t>to improve current models of filtration to target both size and deformability for soft vesicles such as oil droplets, </a:t>
            </a:r>
            <a:r>
              <a:rPr lang="en-US" altLang="ko-KR" sz="1400" dirty="0" smtClean="0">
                <a:latin typeface="Times New Roman" charset="0"/>
                <a:ea typeface="Times New Roman" charset="0"/>
                <a:cs typeface="Times New Roman" charset="0"/>
              </a:rPr>
              <a:t>cells and liposomes.</a:t>
            </a:r>
          </a:p>
          <a:p>
            <a:pPr algn="just">
              <a:defRPr/>
            </a:pPr>
            <a:endParaRPr lang="en-US" altLang="ko-KR" sz="1400" dirty="0" smtClean="0"/>
          </a:p>
          <a:p>
            <a:pPr algn="just">
              <a:defRPr/>
            </a:pPr>
            <a:endParaRPr lang="en-US" altLang="ko-KR" sz="1400" dirty="0"/>
          </a:p>
          <a:p>
            <a:endParaRPr lang="en-US" sz="1400" dirty="0"/>
          </a:p>
        </p:txBody>
      </p:sp>
      <p:sp>
        <p:nvSpPr>
          <p:cNvPr id="28" name="Rectangle 27"/>
          <p:cNvSpPr/>
          <p:nvPr/>
        </p:nvSpPr>
        <p:spPr>
          <a:xfrm>
            <a:off x="194309" y="138454"/>
            <a:ext cx="1236236"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Objectives:</a:t>
            </a:r>
            <a:endParaRPr lang="en-US" b="1" i="1" dirty="0">
              <a:solidFill>
                <a:srgbClr val="0070C0"/>
              </a:solidFill>
              <a:latin typeface="Times New Roman" charset="0"/>
              <a:ea typeface="Times New Roman" charset="0"/>
              <a:cs typeface="Times New Roman" charset="0"/>
            </a:endParaRPr>
          </a:p>
        </p:txBody>
      </p:sp>
      <p:sp>
        <p:nvSpPr>
          <p:cNvPr id="31" name="Rectangle 30"/>
          <p:cNvSpPr/>
          <p:nvPr/>
        </p:nvSpPr>
        <p:spPr>
          <a:xfrm>
            <a:off x="194309" y="1929154"/>
            <a:ext cx="3140603"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Parametric study (single pore):</a:t>
            </a:r>
            <a:endParaRPr lang="en-US" b="1" i="1" dirty="0">
              <a:solidFill>
                <a:srgbClr val="0070C0"/>
              </a:solidFill>
              <a:latin typeface="Times New Roman" charset="0"/>
              <a:ea typeface="Times New Roman" charset="0"/>
              <a:cs typeface="Times New Roman" charset="0"/>
            </a:endParaRPr>
          </a:p>
        </p:txBody>
      </p:sp>
      <p:sp>
        <p:nvSpPr>
          <p:cNvPr id="3" name="Rectangle 2"/>
          <p:cNvSpPr/>
          <p:nvPr/>
        </p:nvSpPr>
        <p:spPr>
          <a:xfrm>
            <a:off x="330199" y="2298486"/>
            <a:ext cx="11861801" cy="1169551"/>
          </a:xfrm>
          <a:prstGeom prst="rect">
            <a:avLst/>
          </a:prstGeom>
        </p:spPr>
        <p:txBody>
          <a:bodyPr wrap="square">
            <a:spAutoFit/>
          </a:bodyPr>
          <a:lstStyle/>
          <a:p>
            <a:pPr algn="just">
              <a:defRPr/>
            </a:pPr>
            <a:r>
              <a:rPr lang="en-US" altLang="ko-KR" sz="1400" dirty="0">
                <a:latin typeface="Times New Roman" charset="0"/>
                <a:ea typeface="Times New Roman" charset="0"/>
                <a:cs typeface="Times New Roman" charset="0"/>
              </a:rPr>
              <a:t>To understand the vesicle permeation through a porous network we first need to understand how it permeates through a </a:t>
            </a:r>
            <a:r>
              <a:rPr lang="en-US" altLang="ko-KR" sz="1400" b="1" dirty="0">
                <a:latin typeface="Times New Roman" charset="0"/>
                <a:ea typeface="Times New Roman" charset="0"/>
                <a:cs typeface="Times New Roman" charset="0"/>
              </a:rPr>
              <a:t>single </a:t>
            </a:r>
            <a:r>
              <a:rPr lang="en-US" altLang="ko-KR" sz="1400" b="1" dirty="0" smtClean="0">
                <a:latin typeface="Times New Roman" charset="0"/>
                <a:ea typeface="Times New Roman" charset="0"/>
                <a:cs typeface="Times New Roman" charset="0"/>
              </a:rPr>
              <a:t>pore</a:t>
            </a:r>
            <a:r>
              <a:rPr lang="en-US" altLang="ko-KR" sz="1400" dirty="0" smtClean="0">
                <a:latin typeface="Times New Roman" charset="0"/>
                <a:ea typeface="Times New Roman" charset="0"/>
                <a:cs typeface="Times New Roman" charset="0"/>
              </a:rPr>
              <a:t>.</a:t>
            </a:r>
          </a:p>
          <a:p>
            <a:pPr algn="just">
              <a:defRPr/>
            </a:pPr>
            <a:r>
              <a:rPr lang="en-US" altLang="ko-KR" sz="1400" dirty="0" smtClean="0">
                <a:latin typeface="Times New Roman" charset="0"/>
                <a:ea typeface="Times New Roman" charset="0"/>
                <a:cs typeface="Times New Roman" charset="0"/>
              </a:rPr>
              <a:t>We </a:t>
            </a:r>
            <a:r>
              <a:rPr lang="en-US" altLang="ko-KR" sz="1400" dirty="0">
                <a:latin typeface="Times New Roman" charset="0"/>
                <a:ea typeface="Times New Roman" charset="0"/>
                <a:cs typeface="Times New Roman" charset="0"/>
              </a:rPr>
              <a:t>performed a parametric study to investigate what parameters affect the critical pressure drop of a fluid vesicle (e.g. an oil droplet) through a circular pore</a:t>
            </a:r>
            <a:r>
              <a:rPr lang="en-US" altLang="ko-KR" sz="1400" dirty="0" smtClean="0">
                <a:latin typeface="Times New Roman" charset="0"/>
                <a:ea typeface="Times New Roman" charset="0"/>
                <a:cs typeface="Times New Roman" charset="0"/>
              </a:rPr>
              <a:t>.</a:t>
            </a:r>
          </a:p>
          <a:p>
            <a:pPr algn="just">
              <a:defRPr/>
            </a:pPr>
            <a:endParaRPr lang="en-US" altLang="ko-KR" sz="1400" dirty="0" smtClean="0">
              <a:latin typeface="Times New Roman" charset="0"/>
              <a:ea typeface="Times New Roman" charset="0"/>
              <a:cs typeface="Times New Roman" charset="0"/>
            </a:endParaRPr>
          </a:p>
          <a:p>
            <a:pPr algn="just">
              <a:defRPr/>
            </a:pPr>
            <a:r>
              <a:rPr lang="en-US" altLang="ko-KR" sz="1400" dirty="0" smtClean="0">
                <a:latin typeface="Times New Roman" charset="0"/>
                <a:ea typeface="Times New Roman" charset="0"/>
                <a:cs typeface="Times New Roman" charset="0"/>
              </a:rPr>
              <a:t>Critical Pressure </a:t>
            </a:r>
            <a:r>
              <a:rPr lang="en-US" altLang="ko-KR" sz="1400" dirty="0">
                <a:latin typeface="Times New Roman" charset="0"/>
                <a:ea typeface="Times New Roman" charset="0"/>
                <a:cs typeface="Times New Roman" charset="0"/>
              </a:rPr>
              <a:t>D</a:t>
            </a:r>
            <a:r>
              <a:rPr lang="en-US" altLang="ko-KR" sz="1400" dirty="0" smtClean="0">
                <a:latin typeface="Times New Roman" charset="0"/>
                <a:ea typeface="Times New Roman" charset="0"/>
                <a:cs typeface="Times New Roman" charset="0"/>
              </a:rPr>
              <a:t>rop:</a:t>
            </a:r>
          </a:p>
          <a:p>
            <a:pPr algn="just">
              <a:defRPr/>
            </a:pPr>
            <a:endParaRPr lang="en-US" altLang="ko-KR" sz="1400" dirty="0">
              <a:latin typeface="Times New Roman" charset="0"/>
              <a:ea typeface="Times New Roman" charset="0"/>
              <a:cs typeface="Times New Roman"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 y="4025033"/>
            <a:ext cx="4814609" cy="916555"/>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330199" y="5694401"/>
                <a:ext cx="4660901" cy="523220"/>
              </a:xfrm>
              <a:prstGeom prst="rect">
                <a:avLst/>
              </a:prstGeom>
            </p:spPr>
            <p:txBody>
              <a:bodyPr wrap="square">
                <a:spAutoFit/>
              </a:bodyPr>
              <a:lstStyle/>
              <a:p>
                <a:pPr algn="just">
                  <a:defRPr/>
                </a:pPr>
                <a:r>
                  <a:rPr lang="en-US" altLang="ko-KR" sz="1400" dirty="0" smtClean="0">
                    <a:latin typeface="Times New Roman" charset="0"/>
                    <a:ea typeface="Times New Roman" charset="0"/>
                    <a:cs typeface="Times New Roman" charset="0"/>
                  </a:rPr>
                  <a:t>Where </a:t>
                </a:r>
                <a14:m>
                  <m:oMath xmlns:m="http://schemas.openxmlformats.org/officeDocument/2006/math">
                    <m:r>
                      <a:rPr lang="en-US" sz="1400" i="1">
                        <a:latin typeface="Cambria Math" charset="0"/>
                        <a:ea typeface="Cambria Math" charset="0"/>
                        <a:cs typeface="Cambria Math" charset="0"/>
                      </a:rPr>
                      <m:t>𝛾</m:t>
                    </m:r>
                  </m:oMath>
                </a14:m>
                <a:r>
                  <a:rPr lang="en-US" sz="1400" dirty="0" smtClean="0"/>
                  <a:t> is the surface tension and </a:t>
                </a:r>
                <a14:m>
                  <m:oMath xmlns:m="http://schemas.openxmlformats.org/officeDocument/2006/math">
                    <m:r>
                      <a:rPr lang="en-US" sz="1400" b="0" i="1" smtClean="0">
                        <a:latin typeface="Cambria Math" charset="0"/>
                      </a:rPr>
                      <m:t>𝑓</m:t>
                    </m:r>
                  </m:oMath>
                </a14:m>
                <a:r>
                  <a:rPr lang="en-US" sz="1400" dirty="0" smtClean="0"/>
                  <a:t> is a function determined by the computational tool </a:t>
                </a:r>
                <a:endParaRPr lang="en-US" sz="1400" dirty="0"/>
              </a:p>
            </p:txBody>
          </p:sp>
        </mc:Choice>
        <mc:Fallback>
          <p:sp>
            <p:nvSpPr>
              <p:cNvPr id="9" name="Rectangle 8"/>
              <p:cNvSpPr>
                <a:spLocks noRot="1" noChangeAspect="1" noMove="1" noResize="1" noEditPoints="1" noAdjustHandles="1" noChangeArrowheads="1" noChangeShapeType="1" noTextEdit="1"/>
              </p:cNvSpPr>
              <p:nvPr/>
            </p:nvSpPr>
            <p:spPr>
              <a:xfrm>
                <a:off x="330199" y="5694401"/>
                <a:ext cx="4660901" cy="523220"/>
              </a:xfrm>
              <a:prstGeom prst="rect">
                <a:avLst/>
              </a:prstGeom>
              <a:blipFill rotWithShape="0">
                <a:blip r:embed="rId5"/>
                <a:stretch>
                  <a:fillRect l="-392" t="-3488" r="-261" b="-11628"/>
                </a:stretch>
              </a:blipFill>
            </p:spPr>
            <p:txBody>
              <a:bodyPr/>
              <a:lstStyle/>
              <a:p>
                <a:r>
                  <a:rPr lang="en-US">
                    <a:noFill/>
                  </a:rPr>
                  <a:t> </a:t>
                </a:r>
              </a:p>
            </p:txBody>
          </p:sp>
        </mc:Fallback>
      </mc:AlternateContent>
    </p:spTree>
    <p:extLst>
      <p:ext uri="{BB962C8B-B14F-4D97-AF65-F5344CB8AC3E}">
        <p14:creationId xmlns:p14="http://schemas.microsoft.com/office/powerpoint/2010/main" val="154192727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Shape 61"/>
          <p:cNvSpPr txBox="1">
            <a:spLocks noGrp="1"/>
          </p:cNvSpPr>
          <p:nvPr>
            <p:ph type="sldNum" idx="12"/>
          </p:nvPr>
        </p:nvSpPr>
        <p:spPr>
          <a:xfrm>
            <a:off x="11296610" y="6217621"/>
            <a:ext cx="731599" cy="524800"/>
          </a:xfrm>
          <a:prstGeom prst="rect">
            <a:avLst/>
          </a:prstGeom>
        </p:spPr>
        <p:txBody>
          <a:bodyPr vert="horz" lIns="121900" tIns="121900" rIns="121900" bIns="121900" rtlCol="0" anchor="ctr" anchorCtr="0">
            <a:noAutofit/>
          </a:bodyPr>
          <a:lstStyle/>
          <a:p>
            <a:fld id="{00000000-1234-1234-1234-123412341234}" type="slidenum">
              <a:rPr lang="en"/>
              <a:pPr/>
              <a:t>3</a:t>
            </a:fld>
            <a:endParaRPr lang="en"/>
          </a:p>
        </p:txBody>
      </p:sp>
      <p:graphicFrame>
        <p:nvGraphicFramePr>
          <p:cNvPr id="5" name="Chart 4"/>
          <p:cNvGraphicFramePr/>
          <p:nvPr>
            <p:extLst>
              <p:ext uri="{D42A27DB-BD31-4B8C-83A1-F6EECF244321}">
                <p14:modId xmlns:p14="http://schemas.microsoft.com/office/powerpoint/2010/main" val="337055709"/>
              </p:ext>
            </p:extLst>
          </p:nvPr>
        </p:nvGraphicFramePr>
        <p:xfrm>
          <a:off x="0" y="429685"/>
          <a:ext cx="6121400" cy="336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18277076"/>
              </p:ext>
            </p:extLst>
          </p:nvPr>
        </p:nvGraphicFramePr>
        <p:xfrm>
          <a:off x="6121400" y="429685"/>
          <a:ext cx="6070600" cy="33655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01706" y="4340184"/>
            <a:ext cx="5114291" cy="2308324"/>
          </a:xfrm>
          <a:prstGeom prst="rect">
            <a:avLst/>
          </a:prstGeom>
        </p:spPr>
        <p:txBody>
          <a:bodyPr wrap="square">
            <a:spAutoFit/>
          </a:bodyPr>
          <a:lstStyle/>
          <a:p>
            <a:pPr marL="285750" indent="-285750" algn="just">
              <a:buFont typeface="Arial" charset="0"/>
              <a:buChar char="•"/>
              <a:defRPr/>
            </a:pPr>
            <a:r>
              <a:rPr lang="en-US" altLang="ko-KR" sz="1400" dirty="0">
                <a:latin typeface="Times New Roman" charset="0"/>
                <a:ea typeface="Times New Roman" charset="0"/>
                <a:cs typeface="Times New Roman" charset="0"/>
              </a:rPr>
              <a:t>Larger pores imply larger pressure drops</a:t>
            </a:r>
          </a:p>
          <a:p>
            <a:pPr marL="285750" indent="-285750" algn="just">
              <a:buFont typeface="Arial" charset="0"/>
              <a:buChar char="•"/>
              <a:defRPr/>
            </a:pPr>
            <a:r>
              <a:rPr lang="en-US" altLang="ko-KR" sz="1400" dirty="0">
                <a:latin typeface="Times New Roman" charset="0"/>
                <a:ea typeface="Times New Roman" charset="0"/>
                <a:cs typeface="Times New Roman" charset="0"/>
              </a:rPr>
              <a:t>Larger vesicles need larger pressure drops</a:t>
            </a:r>
          </a:p>
          <a:p>
            <a:pPr marL="285750" indent="-285750" algn="just">
              <a:buFont typeface="Arial" charset="0"/>
              <a:buChar char="•"/>
              <a:defRPr/>
            </a:pPr>
            <a:r>
              <a:rPr lang="en-US" altLang="ko-KR" sz="1400" dirty="0">
                <a:latin typeface="Times New Roman" charset="0"/>
                <a:ea typeface="Times New Roman" charset="0"/>
                <a:cs typeface="Times New Roman" charset="0"/>
              </a:rPr>
              <a:t>The increase in the critical pressure becomes more non-linear with the increase on the vesicle size.</a:t>
            </a:r>
          </a:p>
          <a:p>
            <a:pPr marL="285750" indent="-285750" algn="just">
              <a:buFont typeface="Arial" charset="0"/>
              <a:buChar char="•"/>
              <a:defRPr/>
            </a:pPr>
            <a:r>
              <a:rPr lang="en-US" altLang="ko-KR" sz="1400" dirty="0">
                <a:latin typeface="Times New Roman" charset="0"/>
                <a:ea typeface="Times New Roman" charset="0"/>
                <a:cs typeface="Times New Roman" charset="0"/>
              </a:rPr>
              <a:t>Those cases do not give any information on the time needed for a vesicle to cross the domain, such as the one depicted on the right</a:t>
            </a:r>
            <a:r>
              <a:rPr lang="en-US" altLang="ko-KR" sz="1400" dirty="0" smtClean="0">
                <a:latin typeface="Times New Roman" charset="0"/>
                <a:ea typeface="Times New Roman" charset="0"/>
                <a:cs typeface="Times New Roman" charset="0"/>
              </a:rPr>
              <a:t>.</a:t>
            </a:r>
          </a:p>
          <a:p>
            <a:pPr marL="285750" indent="-285750" algn="just">
              <a:buFont typeface="Arial" charset="0"/>
              <a:buChar char="•"/>
              <a:defRPr/>
            </a:pPr>
            <a:r>
              <a:rPr lang="en-US" altLang="ko-KR" sz="1400" dirty="0" smtClean="0">
                <a:latin typeface="Times New Roman" charset="0"/>
                <a:ea typeface="Times New Roman" charset="0"/>
                <a:cs typeface="Times New Roman" charset="0"/>
              </a:rPr>
              <a:t>Pore geometry affects the deformation mode of the vesicle and therefore the critical pressure of the proble</a:t>
            </a:r>
            <a:r>
              <a:rPr lang="en-US" altLang="ko-KR" sz="1400" dirty="0">
                <a:latin typeface="Times New Roman" charset="0"/>
                <a:ea typeface="Times New Roman" charset="0"/>
                <a:cs typeface="Times New Roman" charset="0"/>
              </a:rPr>
              <a:t>m</a:t>
            </a:r>
          </a:p>
          <a:p>
            <a:pPr algn="just">
              <a:defRPr/>
            </a:pPr>
            <a:endParaRPr lang="en-US" altLang="ko-KR" dirty="0">
              <a:latin typeface="Calibri" panose="020F0502020204030204" pitchFamily="34" charset="0"/>
              <a:ea typeface="MS PGothic" panose="020B0600070205080204" pitchFamily="34" charset="-128"/>
            </a:endParaRPr>
          </a:p>
        </p:txBody>
      </p:sp>
      <p:sp>
        <p:nvSpPr>
          <p:cNvPr id="15" name="Rectangle 14"/>
          <p:cNvSpPr/>
          <p:nvPr/>
        </p:nvSpPr>
        <p:spPr>
          <a:xfrm>
            <a:off x="101706" y="60353"/>
            <a:ext cx="2672526"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Parametric Study Results:</a:t>
            </a:r>
            <a:endParaRPr lang="en-US" b="1" i="1" dirty="0">
              <a:solidFill>
                <a:srgbClr val="0070C0"/>
              </a:solidFill>
              <a:latin typeface="Times New Roman" charset="0"/>
              <a:ea typeface="Times New Roman" charset="0"/>
              <a:cs typeface="Times New Roman"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9342" y="3992451"/>
            <a:ext cx="6173067" cy="2865549"/>
          </a:xfrm>
          <a:prstGeom prst="rect">
            <a:avLst/>
          </a:prstGeom>
        </p:spPr>
      </p:pic>
      <p:sp>
        <p:nvSpPr>
          <p:cNvPr id="17" name="Rectangle 16"/>
          <p:cNvSpPr/>
          <p:nvPr/>
        </p:nvSpPr>
        <p:spPr>
          <a:xfrm>
            <a:off x="101706" y="3970852"/>
            <a:ext cx="1441420"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Conclusions:</a:t>
            </a:r>
            <a:endParaRPr lang="en-US" b="1" i="1" dirty="0">
              <a:solidFill>
                <a:srgbClr val="0070C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61468707"/>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78" y="138454"/>
            <a:ext cx="8978844" cy="3162514"/>
          </a:xfrm>
          <a:prstGeom prst="rect">
            <a:avLst/>
          </a:prstGeom>
        </p:spPr>
      </p:pic>
      <p:sp>
        <p:nvSpPr>
          <p:cNvPr id="5" name="Rectangle 4"/>
          <p:cNvSpPr/>
          <p:nvPr/>
        </p:nvSpPr>
        <p:spPr>
          <a:xfrm>
            <a:off x="194309" y="138454"/>
            <a:ext cx="2589427"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Experimental Validation:</a:t>
            </a:r>
            <a:endParaRPr lang="en-US" b="1" i="1" dirty="0">
              <a:solidFill>
                <a:srgbClr val="0070C0"/>
              </a:solidFill>
              <a:latin typeface="Times New Roman" charset="0"/>
              <a:ea typeface="Times New Roman" charset="0"/>
              <a:cs typeface="Times New Roman"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6800"/>
            <a:ext cx="12192000" cy="3344895"/>
          </a:xfrm>
          <a:prstGeom prst="rect">
            <a:avLst/>
          </a:prstGeom>
        </p:spPr>
      </p:pic>
      <p:sp>
        <p:nvSpPr>
          <p:cNvPr id="8" name="Rectangle 7"/>
          <p:cNvSpPr/>
          <p:nvPr/>
        </p:nvSpPr>
        <p:spPr>
          <a:xfrm>
            <a:off x="194308" y="3237468"/>
            <a:ext cx="1864613"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Porous Network:</a:t>
            </a:r>
            <a:endParaRPr lang="en-US" b="1" i="1" dirty="0">
              <a:solidFill>
                <a:srgbClr val="0070C0"/>
              </a:solidFill>
              <a:latin typeface="Times New Roman" charset="0"/>
              <a:ea typeface="Times New Roman" charset="0"/>
              <a:cs typeface="Times New Roman" charset="0"/>
            </a:endParaRPr>
          </a:p>
        </p:txBody>
      </p:sp>
      <p:sp>
        <p:nvSpPr>
          <p:cNvPr id="9" name="Slide Number Placeholder 8"/>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78474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65668"/>
            <a:ext cx="2557110"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Porous Network Results:</a:t>
            </a:r>
            <a:endParaRPr lang="en-US" b="1" i="1" dirty="0">
              <a:solidFill>
                <a:srgbClr val="0070C0"/>
              </a:solidFill>
              <a:latin typeface="Times New Roman" charset="0"/>
              <a:ea typeface="Times New Roman" charset="0"/>
              <a:cs typeface="Times New Roman"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12" y="635000"/>
            <a:ext cx="4818717" cy="2116456"/>
          </a:xfrm>
          <a:prstGeom prst="rect">
            <a:avLst/>
          </a:prstGeom>
        </p:spPr>
      </p:pic>
      <p:sp>
        <p:nvSpPr>
          <p:cNvPr id="6" name="Rectangle 5"/>
          <p:cNvSpPr/>
          <p:nvPr/>
        </p:nvSpPr>
        <p:spPr>
          <a:xfrm>
            <a:off x="114300" y="2999933"/>
            <a:ext cx="4102405" cy="369332"/>
          </a:xfrm>
          <a:prstGeom prst="rect">
            <a:avLst/>
          </a:prstGeom>
        </p:spPr>
        <p:txBody>
          <a:bodyPr wrap="none">
            <a:spAutoFit/>
          </a:bodyPr>
          <a:lstStyle/>
          <a:p>
            <a:r>
              <a:rPr lang="en-US" b="1" i="1" dirty="0" smtClean="0">
                <a:solidFill>
                  <a:srgbClr val="0070C0"/>
                </a:solidFill>
                <a:latin typeface="Times New Roman" charset="0"/>
                <a:ea typeface="Times New Roman" charset="0"/>
                <a:cs typeface="Times New Roman" charset="0"/>
              </a:rPr>
              <a:t>Industry Graphical User Interface Demo</a:t>
            </a:r>
            <a:endParaRPr lang="en-US" b="1" i="1" dirty="0">
              <a:solidFill>
                <a:srgbClr val="0070C0"/>
              </a:solidFill>
              <a:latin typeface="Times New Roman" charset="0"/>
              <a:ea typeface="Times New Roman" charset="0"/>
              <a:cs typeface="Times New Roman"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71" y="4120634"/>
            <a:ext cx="2322661" cy="2616200"/>
          </a:xfrm>
          <a:prstGeom prst="rect">
            <a:avLst/>
          </a:prstGeom>
        </p:spPr>
      </p:pic>
      <p:pic>
        <p:nvPicPr>
          <p:cNvPr id="9" name="film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9335" r="7846" b="8567"/>
          <a:stretch/>
        </p:blipFill>
        <p:spPr>
          <a:xfrm>
            <a:off x="5393441" y="1853600"/>
            <a:ext cx="6634768" cy="4883234"/>
          </a:xfrm>
          <a:prstGeom prst="rect">
            <a:avLst/>
          </a:prstGeom>
        </p:spPr>
      </p:pic>
      <p:sp>
        <p:nvSpPr>
          <p:cNvPr id="10" name="Slide Number Placeholder 9"/>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47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66207</TotalTime>
  <Words>542</Words>
  <Application>Microsoft Macintosh PowerPoint</Application>
  <PresentationFormat>Widescreen</PresentationFormat>
  <Paragraphs>34</Paragraphs>
  <Slides>5</Slides>
  <Notes>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Calibri Light</vt:lpstr>
      <vt:lpstr>Cambria Math</vt:lpstr>
      <vt:lpstr>MS PGothic</vt:lpstr>
      <vt:lpstr>TimesNewRomanPS</vt:lpstr>
      <vt:lpstr>TimesNewRomanPSMT</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dc7</dc:creator>
  <cp:lastModifiedBy>Aly Badran</cp:lastModifiedBy>
  <cp:revision>1050</cp:revision>
  <dcterms:created xsi:type="dcterms:W3CDTF">2016-02-08T21:37:00Z</dcterms:created>
  <dcterms:modified xsi:type="dcterms:W3CDTF">2017-06-28T15:24:30Z</dcterms:modified>
</cp:coreProperties>
</file>