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308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351" r:id="rId20"/>
    <p:sldId id="352" r:id="rId21"/>
    <p:sldId id="367" r:id="rId22"/>
    <p:sldId id="354" r:id="rId23"/>
    <p:sldId id="355" r:id="rId24"/>
    <p:sldId id="366" r:id="rId25"/>
    <p:sldId id="356" r:id="rId26"/>
    <p:sldId id="357" r:id="rId27"/>
    <p:sldId id="358" r:id="rId28"/>
    <p:sldId id="359" r:id="rId29"/>
    <p:sldId id="360" r:id="rId30"/>
    <p:sldId id="361" r:id="rId31"/>
    <p:sldId id="362" r:id="rId32"/>
    <p:sldId id="363" r:id="rId33"/>
    <p:sldId id="365" r:id="rId34"/>
  </p:sldIdLst>
  <p:sldSz cx="14630400" cy="8229600"/>
  <p:notesSz cx="7315200" cy="9601200"/>
  <p:defaultTextStyle>
    <a:defPPr>
      <a:defRPr lang="en-US"/>
    </a:defPPr>
    <a:lvl1pPr marL="0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731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463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6194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926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657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2389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1120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852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2592">
          <p15:clr>
            <a:srgbClr val="A4A3A4"/>
          </p15:clr>
        </p15:guide>
        <p15:guide id="4" pos="46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024">
          <p15:clr>
            <a:srgbClr val="A4A3A4"/>
          </p15:clr>
        </p15:guide>
        <p15:guide id="4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9900"/>
    <a:srgbClr val="0000FF"/>
    <a:srgbClr val="800000"/>
    <a:srgbClr val="9D171E"/>
    <a:srgbClr val="9E1C1F"/>
    <a:srgbClr val="B5B79A"/>
    <a:srgbClr val="F4FF52"/>
    <a:srgbClr val="F9D691"/>
    <a:srgbClr val="FDFE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33"/>
    <p:restoredTop sz="86383"/>
  </p:normalViewPr>
  <p:slideViewPr>
    <p:cSldViewPr>
      <p:cViewPr varScale="1">
        <p:scale>
          <a:sx n="86" d="100"/>
          <a:sy n="86" d="100"/>
        </p:scale>
        <p:origin x="102" y="84"/>
      </p:cViewPr>
      <p:guideLst>
        <p:guide pos="3839"/>
        <p:guide orient="horz" pos="2160"/>
        <p:guide orient="horz" pos="2592"/>
        <p:guide pos="4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2748" y="102"/>
      </p:cViewPr>
      <p:guideLst>
        <p:guide orient="horz" pos="2880"/>
        <p:guide pos="2160"/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19" cy="480060"/>
          </a:xfrm>
          <a:prstGeom prst="rect">
            <a:avLst/>
          </a:prstGeom>
        </p:spPr>
        <p:txBody>
          <a:bodyPr vert="horz" lIns="96649" tIns="48326" rIns="96649" bIns="48326" rtlCol="0"/>
          <a:lstStyle>
            <a:lvl1pPr algn="l">
              <a:defRPr sz="14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90" y="0"/>
            <a:ext cx="3169919" cy="480060"/>
          </a:xfrm>
          <a:prstGeom prst="rect">
            <a:avLst/>
          </a:prstGeom>
        </p:spPr>
        <p:txBody>
          <a:bodyPr vert="horz" lIns="96649" tIns="48326" rIns="96649" bIns="48326" rtlCol="0"/>
          <a:lstStyle>
            <a:lvl1pPr algn="r">
              <a:defRPr sz="1400"/>
            </a:lvl1pPr>
          </a:lstStyle>
          <a:p>
            <a:fld id="{128FCA9C-FF92-4024-BDEC-A6D3B663DC09}" type="datetimeFigureOut">
              <a:rPr lang="en-US"/>
              <a:t>7/27/2021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74"/>
            <a:ext cx="3169919" cy="480060"/>
          </a:xfrm>
          <a:prstGeom prst="rect">
            <a:avLst/>
          </a:prstGeom>
        </p:spPr>
        <p:txBody>
          <a:bodyPr vert="horz" lIns="96649" tIns="48326" rIns="96649" bIns="48326" rtlCol="0" anchor="b"/>
          <a:lstStyle>
            <a:lvl1pPr algn="l">
              <a:defRPr sz="14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90" y="9119474"/>
            <a:ext cx="3169919" cy="480060"/>
          </a:xfrm>
          <a:prstGeom prst="rect">
            <a:avLst/>
          </a:prstGeom>
        </p:spPr>
        <p:txBody>
          <a:bodyPr vert="horz" lIns="96649" tIns="48326" rIns="96649" bIns="48326" rtlCol="0" anchor="b"/>
          <a:lstStyle>
            <a:lvl1pPr algn="r">
              <a:defRPr sz="14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19" cy="480060"/>
          </a:xfrm>
          <a:prstGeom prst="rect">
            <a:avLst/>
          </a:prstGeom>
        </p:spPr>
        <p:txBody>
          <a:bodyPr vert="horz" lIns="96649" tIns="48326" rIns="96649" bIns="48326" rtlCol="0"/>
          <a:lstStyle>
            <a:lvl1pPr algn="l">
              <a:defRPr sz="14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90" y="0"/>
            <a:ext cx="3169919" cy="480060"/>
          </a:xfrm>
          <a:prstGeom prst="rect">
            <a:avLst/>
          </a:prstGeom>
        </p:spPr>
        <p:txBody>
          <a:bodyPr vert="horz" lIns="96649" tIns="48326" rIns="96649" bIns="48326" rtlCol="0"/>
          <a:lstStyle>
            <a:lvl1pPr algn="r">
              <a:defRPr sz="1400"/>
            </a:lvl1pPr>
          </a:lstStyle>
          <a:p>
            <a:fld id="{772AB877-E7B1-4681-847E-D0918612832B}" type="datetimeFigureOut">
              <a:rPr lang="en-US"/>
              <a:t>7/27/2021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2313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9" tIns="48326" rIns="96649" bIns="48326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9" tIns="48326" rIns="96649" bIns="48326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19" cy="480060"/>
          </a:xfrm>
          <a:prstGeom prst="rect">
            <a:avLst/>
          </a:prstGeom>
        </p:spPr>
        <p:txBody>
          <a:bodyPr vert="horz" lIns="96649" tIns="48326" rIns="96649" bIns="48326" rtlCol="0" anchor="b"/>
          <a:lstStyle>
            <a:lvl1pPr algn="l">
              <a:defRPr sz="14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90" y="9119474"/>
            <a:ext cx="3169919" cy="480060"/>
          </a:xfrm>
          <a:prstGeom prst="rect">
            <a:avLst/>
          </a:prstGeom>
        </p:spPr>
        <p:txBody>
          <a:bodyPr vert="horz" lIns="96649" tIns="48326" rIns="96649" bIns="48326" rtlCol="0" anchor="b"/>
          <a:lstStyle>
            <a:lvl1pPr algn="r">
              <a:defRPr sz="14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463" rtl="0" eaLnBrk="1" latinLnBrk="0" hangingPunct="1">
      <a:defRPr sz="14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548731" algn="l" defTabSz="1097463" rtl="0" eaLnBrk="1" latinLnBrk="0" hangingPunct="1">
      <a:defRPr sz="14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1097463" algn="l" defTabSz="1097463" rtl="0" eaLnBrk="1" latinLnBrk="0" hangingPunct="1">
      <a:defRPr sz="14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646194" algn="l" defTabSz="1097463" rtl="0" eaLnBrk="1" latinLnBrk="0" hangingPunct="1">
      <a:defRPr sz="14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2194926" algn="l" defTabSz="1097463" rtl="0" eaLnBrk="1" latinLnBrk="0" hangingPunct="1">
      <a:defRPr sz="14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743657" algn="l" defTabSz="10974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92389" algn="l" defTabSz="10974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41120" algn="l" defTabSz="10974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9852" algn="l" defTabSz="10974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links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E6464-DBE5-4018-B25C-40B10B1D747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127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l="-8000" r="-11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98" y="246751"/>
            <a:ext cx="1576836" cy="8046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1461516" y="2560321"/>
            <a:ext cx="11707369" cy="1920241"/>
          </a:xfrm>
        </p:spPr>
        <p:txBody>
          <a:bodyPr>
            <a:normAutofit/>
          </a:bodyPr>
          <a:lstStyle>
            <a:lvl1pPr algn="ctr">
              <a:lnSpc>
                <a:spcPts val="6601"/>
              </a:lnSpc>
              <a:defRPr sz="5300" b="1" i="0" cap="none" baseline="0">
                <a:solidFill>
                  <a:srgbClr val="9D171E"/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lang="en-US" dirty="0"/>
              <a:t>Click to Edit Text</a:t>
            </a:r>
          </a:p>
        </p:txBody>
      </p:sp>
      <p:sp>
        <p:nvSpPr>
          <p:cNvPr id="2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461517" y="4846320"/>
            <a:ext cx="11707368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900" baseline="0">
                <a:solidFill>
                  <a:srgbClr val="9D171E"/>
                </a:solidFill>
                <a:latin typeface="Arial" charset="0"/>
                <a:ea typeface="Arial" charset="0"/>
                <a:cs typeface="Arial" charset="0"/>
              </a:defRPr>
            </a:lvl1pPr>
            <a:lvl2pPr marL="548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6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2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1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20" name="Footer Placeholder 19"/>
          <p:cNvSpPr>
            <a:spLocks noGrp="1"/>
          </p:cNvSpPr>
          <p:nvPr userDrawn="1">
            <p:ph type="ftr" sz="quarter" idx="11"/>
          </p:nvPr>
        </p:nvSpPr>
        <p:spPr>
          <a:xfrm>
            <a:off x="9053012" y="7774490"/>
            <a:ext cx="4939046" cy="43815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Southern California Earthquake Center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3940725" y="9236805"/>
            <a:ext cx="221735" cy="509678"/>
          </a:xfrm>
          <a:prstGeom prst="rect">
            <a:avLst/>
          </a:prstGeom>
          <a:noFill/>
        </p:spPr>
        <p:txBody>
          <a:bodyPr wrap="none" lIns="109746" tIns="54873" rIns="109746" bIns="54873" rtlCol="0">
            <a:spAutoFit/>
          </a:bodyPr>
          <a:lstStyle/>
          <a:p>
            <a:pPr>
              <a:lnSpc>
                <a:spcPct val="90000"/>
              </a:lnSpc>
            </a:pPr>
            <a:endParaRPr lang="en-US" sz="29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7875662"/>
            <a:ext cx="14630400" cy="35393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949" y="1188720"/>
            <a:ext cx="13902505" cy="64922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7/27/2021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3950" y="1188720"/>
            <a:ext cx="6768324" cy="6492240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1900"/>
            </a:lvl6pPr>
            <a:lvl7pPr>
              <a:defRPr sz="1900" baseline="0"/>
            </a:lvl7pPr>
            <a:lvl8pPr>
              <a:defRPr sz="1900" baseline="0"/>
            </a:lvl8pPr>
            <a:lvl9pPr>
              <a:defRPr sz="19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6932" y="1188720"/>
            <a:ext cx="6749522" cy="6492240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" y="7875662"/>
            <a:ext cx="14630400" cy="35393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2669-E835-224C-A4FB-E230BDF9E72D}" type="datetime1">
              <a:rPr lang="en-US" smtClean="0"/>
              <a:t>7/27/2021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" y="7875662"/>
            <a:ext cx="14630400" cy="35393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3949" y="1097281"/>
            <a:ext cx="6750032" cy="109728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900" b="0" cap="none" baseline="0">
                <a:solidFill>
                  <a:schemeClr val="tx1">
                    <a:lumMod val="50000"/>
                  </a:schemeClr>
                </a:solidFill>
              </a:defRPr>
            </a:lvl1pPr>
            <a:lvl2pPr marL="548731" indent="0">
              <a:buNone/>
              <a:defRPr sz="2400" b="1"/>
            </a:lvl2pPr>
            <a:lvl3pPr marL="1097463" indent="0">
              <a:buNone/>
              <a:defRPr sz="2200" b="1"/>
            </a:lvl3pPr>
            <a:lvl4pPr marL="1646194" indent="0">
              <a:buNone/>
              <a:defRPr sz="1900" b="1"/>
            </a:lvl4pPr>
            <a:lvl5pPr marL="2194926" indent="0">
              <a:buNone/>
              <a:defRPr sz="1900" b="1"/>
            </a:lvl5pPr>
            <a:lvl6pPr marL="2743657" indent="0">
              <a:buNone/>
              <a:defRPr sz="1900" b="1"/>
            </a:lvl6pPr>
            <a:lvl7pPr marL="3292389" indent="0">
              <a:buNone/>
              <a:defRPr sz="1900" b="1"/>
            </a:lvl7pPr>
            <a:lvl8pPr marL="3841120" indent="0">
              <a:buNone/>
              <a:defRPr sz="1900" b="1"/>
            </a:lvl8pPr>
            <a:lvl9pPr marL="4389852" indent="0">
              <a:buNone/>
              <a:defRPr sz="19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3949" y="2194560"/>
            <a:ext cx="6750032" cy="5486400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7516422" y="1097281"/>
            <a:ext cx="6750032" cy="109728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900" b="0" cap="none" baseline="0">
                <a:solidFill>
                  <a:schemeClr val="tx1">
                    <a:lumMod val="50000"/>
                  </a:schemeClr>
                </a:solidFill>
              </a:defRPr>
            </a:lvl1pPr>
            <a:lvl2pPr marL="548731" indent="0">
              <a:buNone/>
              <a:defRPr sz="2400" b="1"/>
            </a:lvl2pPr>
            <a:lvl3pPr marL="1097463" indent="0">
              <a:buNone/>
              <a:defRPr sz="2200" b="1"/>
            </a:lvl3pPr>
            <a:lvl4pPr marL="1646194" indent="0">
              <a:buNone/>
              <a:defRPr sz="1900" b="1"/>
            </a:lvl4pPr>
            <a:lvl5pPr marL="2194926" indent="0">
              <a:buNone/>
              <a:defRPr sz="1900" b="1"/>
            </a:lvl5pPr>
            <a:lvl6pPr marL="2743657" indent="0">
              <a:buNone/>
              <a:defRPr sz="1900" b="1"/>
            </a:lvl6pPr>
            <a:lvl7pPr marL="3292389" indent="0">
              <a:buNone/>
              <a:defRPr sz="1900" b="1"/>
            </a:lvl7pPr>
            <a:lvl8pPr marL="3841120" indent="0">
              <a:buNone/>
              <a:defRPr sz="1900" b="1"/>
            </a:lvl8pPr>
            <a:lvl9pPr marL="4389852" indent="0">
              <a:buNone/>
              <a:defRPr sz="19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16422" y="2194560"/>
            <a:ext cx="6750032" cy="5486400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1700"/>
            </a:lvl6pPr>
            <a:lvl7pPr>
              <a:defRPr sz="1700"/>
            </a:lvl7pPr>
            <a:lvl8pPr>
              <a:defRPr sz="1700" baseline="0"/>
            </a:lvl8pPr>
            <a:lvl9pPr>
              <a:defRPr sz="17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EFF26-A8E4-414A-8E66-6412DFAC93C0}" type="datetime1">
              <a:rPr lang="en-US" smtClean="0"/>
              <a:t>7/27/2021</a:t>
            </a:fld>
            <a:endParaRPr lang="bg-BG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7875662"/>
            <a:ext cx="14630400" cy="35393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F229-4F64-DF42-8714-B47E434B5860}" type="datetime1">
              <a:rPr lang="en-US" smtClean="0"/>
              <a:t>7/27/2021</a:t>
            </a:fld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7875662"/>
            <a:ext cx="14630400" cy="35393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C0F0A-C9FE-4240-9713-B9651F67AA84}" type="datetime1">
              <a:rPr lang="en-US" smtClean="0"/>
              <a:t>7/27/2021</a:t>
            </a:fld>
            <a:endParaRPr lang="bg-B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>
            <a:lum/>
          </a:blip>
          <a:srcRect/>
          <a:stretch>
            <a:fillRect l="-8000" r="-11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984" y="2500860"/>
            <a:ext cx="10734194" cy="1967789"/>
          </a:xfrm>
          <a:prstGeom prst="rect">
            <a:avLst/>
          </a:prstGeom>
        </p:spPr>
      </p:pic>
      <p:sp>
        <p:nvSpPr>
          <p:cNvPr id="29" name="Footer Placeholder 19"/>
          <p:cNvSpPr>
            <a:spLocks noGrp="1"/>
          </p:cNvSpPr>
          <p:nvPr>
            <p:ph type="ftr" sz="quarter" idx="11"/>
          </p:nvPr>
        </p:nvSpPr>
        <p:spPr>
          <a:xfrm>
            <a:off x="9235940" y="7735825"/>
            <a:ext cx="4939046" cy="438150"/>
          </a:xfrm>
        </p:spPr>
        <p:txBody>
          <a:bodyPr/>
          <a:lstStyle>
            <a:lvl1pPr>
              <a:defRPr sz="2200" b="1" i="1"/>
            </a:lvl1pPr>
          </a:lstStyle>
          <a:p>
            <a:r>
              <a:rPr lang="en-US" dirty="0" err="1"/>
              <a:t>www.SCEC.org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3949" y="329566"/>
            <a:ext cx="13902505" cy="767714"/>
          </a:xfrm>
          <a:prstGeom prst="rect">
            <a:avLst/>
          </a:prstGeom>
        </p:spPr>
        <p:txBody>
          <a:bodyPr vert="horz" lIns="109746" tIns="54873" rIns="109746" bIns="54873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949" y="1188720"/>
            <a:ext cx="13902505" cy="6492240"/>
          </a:xfrm>
          <a:prstGeom prst="rect">
            <a:avLst/>
          </a:prstGeom>
        </p:spPr>
        <p:txBody>
          <a:bodyPr vert="horz" lIns="109746" tIns="54873" rIns="109746" bIns="54873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2486" y="7945169"/>
            <a:ext cx="1675947" cy="217169"/>
          </a:xfrm>
          <a:prstGeom prst="rect">
            <a:avLst/>
          </a:prstGeom>
        </p:spPr>
        <p:txBody>
          <a:bodyPr vert="horz" lIns="109746" tIns="54873" rIns="109746" bIns="54873" rtlCol="0" anchor="ctr"/>
          <a:lstStyle>
            <a:lvl1pPr algn="l">
              <a:defRPr sz="1700" i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8D8011A-9C5E-E94F-9F56-DB8DA800CF19}" type="datetime1">
              <a:rPr lang="en-US" smtClean="0"/>
              <a:pPr/>
              <a:t>7/27/2021</a:t>
            </a:fld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077421" y="7945169"/>
            <a:ext cx="1371957" cy="217169"/>
          </a:xfrm>
          <a:prstGeom prst="rect">
            <a:avLst/>
          </a:prstGeom>
        </p:spPr>
        <p:txBody>
          <a:bodyPr vert="horz" lIns="109746" tIns="54873" rIns="109746" bIns="54873" rtlCol="0" anchor="ctr"/>
          <a:lstStyle>
            <a:lvl1pPr algn="r">
              <a:defRPr sz="17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4845678" y="7834678"/>
            <a:ext cx="4939046" cy="438150"/>
          </a:xfrm>
          <a:prstGeom prst="rect">
            <a:avLst/>
          </a:prstGeom>
        </p:spPr>
        <p:txBody>
          <a:bodyPr vert="horz" lIns="109746" tIns="54873" rIns="109746" bIns="54873" rtlCol="0" anchor="ctr"/>
          <a:lstStyle>
            <a:lvl1pPr algn="ctr">
              <a:defRPr sz="1700" b="1" i="1">
                <a:solidFill>
                  <a:srgbClr val="FFFFFF"/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lang="en-US" dirty="0"/>
              <a:t>Southern California Earthquake Center</a:t>
            </a:r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60" r:id="rId7"/>
  </p:sldLayoutIdLst>
  <p:hf hdr="0"/>
  <p:txStyles>
    <p:titleStyle>
      <a:lvl1pPr algn="ctr" defTabSz="1097463" rtl="0" eaLnBrk="1" latinLnBrk="0" hangingPunct="1">
        <a:lnSpc>
          <a:spcPct val="90000"/>
        </a:lnSpc>
        <a:spcBef>
          <a:spcPct val="0"/>
        </a:spcBef>
        <a:buNone/>
        <a:defRPr sz="5300" b="1" i="1" kern="1200" cap="none" baseline="0">
          <a:solidFill>
            <a:srgbClr val="9D171E"/>
          </a:solidFill>
          <a:latin typeface="Times" charset="0"/>
          <a:ea typeface="Times" charset="0"/>
          <a:cs typeface="Times" charset="0"/>
        </a:defRPr>
      </a:lvl1pPr>
    </p:titleStyle>
    <p:bodyStyle>
      <a:lvl1pPr marL="280082" indent="-270555" algn="l" defTabSz="1097463" rtl="0" eaLnBrk="1" latinLnBrk="0" hangingPunct="1">
        <a:lnSpc>
          <a:spcPct val="100000"/>
        </a:lnSpc>
        <a:spcBef>
          <a:spcPts val="2160"/>
        </a:spcBef>
        <a:buClr>
          <a:schemeClr val="tx1"/>
        </a:buClr>
        <a:buSzPct val="90000"/>
        <a:buFont typeface="Arial" pitchFamily="34" charset="0"/>
        <a:buChar char="•"/>
        <a:tabLst/>
        <a:defRPr sz="34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1pPr>
      <a:lvl2pPr marL="483951" indent="-203870" algn="l" defTabSz="1097463" rtl="0" eaLnBrk="1" latinLnBrk="0" hangingPunct="1">
        <a:lnSpc>
          <a:spcPct val="100000"/>
        </a:lnSpc>
        <a:spcBef>
          <a:spcPts val="720"/>
        </a:spcBef>
        <a:buClr>
          <a:schemeClr val="tx1"/>
        </a:buClr>
        <a:buSzPct val="80000"/>
        <a:buFont typeface="Arial" charset="0"/>
        <a:buChar char="•"/>
        <a:tabLst/>
        <a:defRPr sz="29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2pPr>
      <a:lvl3pPr marL="825003" indent="-222923" algn="l" defTabSz="1097463" rtl="0" eaLnBrk="1" latinLnBrk="0" hangingPunct="1">
        <a:lnSpc>
          <a:spcPct val="100000"/>
        </a:lnSpc>
        <a:spcBef>
          <a:spcPts val="720"/>
        </a:spcBef>
        <a:buClr>
          <a:schemeClr val="tx1"/>
        </a:buClr>
        <a:buSzPct val="80000"/>
        <a:buFont typeface="Arial" pitchFamily="34" charset="0"/>
        <a:buChar char="•"/>
        <a:tabLst/>
        <a:defRPr sz="24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3pPr>
      <a:lvl4pPr marL="1105084" indent="-228638" algn="l" defTabSz="1097463" rtl="0" eaLnBrk="1" latinLnBrk="0" hangingPunct="1">
        <a:lnSpc>
          <a:spcPct val="100000"/>
        </a:lnSpc>
        <a:spcBef>
          <a:spcPts val="720"/>
        </a:spcBef>
        <a:buClr>
          <a:schemeClr val="tx1"/>
        </a:buClr>
        <a:buSzPct val="80000"/>
        <a:buFont typeface="Arial" pitchFamily="34" charset="0"/>
        <a:buChar char="•"/>
        <a:tabLst/>
        <a:defRPr sz="22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4pPr>
      <a:lvl5pPr marL="1377545" indent="-226733" algn="l" defTabSz="1097463" rtl="0" eaLnBrk="1" latinLnBrk="0" hangingPunct="1">
        <a:lnSpc>
          <a:spcPct val="100000"/>
        </a:lnSpc>
        <a:spcBef>
          <a:spcPts val="720"/>
        </a:spcBef>
        <a:buClr>
          <a:schemeClr val="tx1"/>
        </a:buClr>
        <a:buSzPct val="80000"/>
        <a:buFont typeface="Arial" pitchFamily="34" charset="0"/>
        <a:buChar char="•"/>
        <a:tabLst/>
        <a:defRPr sz="22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5pPr>
      <a:lvl6pPr marL="1701067" indent="-274366" algn="l" defTabSz="1097463" rtl="0" eaLnBrk="1" latinLnBrk="0" hangingPunct="1">
        <a:spcBef>
          <a:spcPts val="720"/>
        </a:spcBef>
        <a:buSzPct val="80000"/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1975433" indent="-274366" algn="l" defTabSz="1097463" rtl="0" eaLnBrk="1" latinLnBrk="0" hangingPunct="1">
        <a:spcBef>
          <a:spcPts val="720"/>
        </a:spcBef>
        <a:buSzPct val="80000"/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799" indent="-274366" algn="l" defTabSz="1097463" rtl="0" eaLnBrk="1" latinLnBrk="0" hangingPunct="1">
        <a:spcBef>
          <a:spcPts val="720"/>
        </a:spcBef>
        <a:buSzPct val="80000"/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2524165" indent="-274366" algn="l" defTabSz="1097463" rtl="0" eaLnBrk="1" latinLnBrk="0" hangingPunct="1">
        <a:spcBef>
          <a:spcPts val="720"/>
        </a:spcBef>
        <a:buSzPct val="80000"/>
        <a:buFont typeface="Arial" pitchFamily="34" charset="0"/>
        <a:buChar char="•"/>
        <a:defRPr sz="19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731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463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6194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926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657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2389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1120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852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airflow.apache.org/" TargetMode="External"/><Relationship Id="rId13" Type="http://schemas.openxmlformats.org/officeDocument/2006/relationships/hyperlink" Target="https://www.pachyderm.com/" TargetMode="External"/><Relationship Id="rId3" Type="http://schemas.openxmlformats.org/officeDocument/2006/relationships/hyperlink" Target="http://www.scec.org/" TargetMode="External"/><Relationship Id="rId7" Type="http://schemas.openxmlformats.org/officeDocument/2006/relationships/hyperlink" Target="https://parsl-project.org/" TargetMode="External"/><Relationship Id="rId12" Type="http://schemas.openxmlformats.org/officeDocument/2006/relationships/hyperlink" Target="https://www.nextflow.i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s.wisc.edu/condor/" TargetMode="External"/><Relationship Id="rId11" Type="http://schemas.openxmlformats.org/officeDocument/2006/relationships/hyperlink" Target="http://ccl.cse.nd.edu/software/workqueue/" TargetMode="External"/><Relationship Id="rId5" Type="http://schemas.openxmlformats.org/officeDocument/2006/relationships/hyperlink" Target="http://pegasus.isi.edu/wms/docs/latest/cli-pegasus-mpi-cluster.php" TargetMode="External"/><Relationship Id="rId10" Type="http://schemas.openxmlformats.org/officeDocument/2006/relationships/hyperlink" Target="http://ccl.cse.nd.edu/software/makeflow/" TargetMode="External"/><Relationship Id="rId4" Type="http://schemas.openxmlformats.org/officeDocument/2006/relationships/hyperlink" Target="http://pegasus.isi.edu/" TargetMode="External"/><Relationship Id="rId9" Type="http://schemas.openxmlformats.org/officeDocument/2006/relationships/hyperlink" Target="https://www.fz-juelich.de/ias/jsc/EN/Expertise/Support/Software/JUBE/_node.html" TargetMode="External"/><Relationship Id="rId14" Type="http://schemas.openxmlformats.org/officeDocument/2006/relationships/hyperlink" Target="https://scec.usc.edu/scecpedia/CyberShak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11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1516" y="2362200"/>
            <a:ext cx="11707369" cy="1920241"/>
          </a:xfrm>
        </p:spPr>
        <p:txBody>
          <a:bodyPr>
            <a:normAutofit/>
          </a:bodyPr>
          <a:lstStyle/>
          <a:p>
            <a:r>
              <a:rPr lang="en-US" dirty="0"/>
              <a:t>Simplify Your Science</a:t>
            </a:r>
            <a:br>
              <a:rPr lang="en-US" dirty="0"/>
            </a:br>
            <a:r>
              <a:rPr lang="en-US" dirty="0"/>
              <a:t>with Workflow Tools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1517" y="4648200"/>
            <a:ext cx="11707368" cy="1630680"/>
          </a:xfrm>
        </p:spPr>
        <p:txBody>
          <a:bodyPr>
            <a:normAutofit/>
          </a:bodyPr>
          <a:lstStyle/>
          <a:p>
            <a:r>
              <a:rPr lang="en-US" dirty="0"/>
              <a:t>Scott Callaghan</a:t>
            </a:r>
          </a:p>
          <a:p>
            <a:r>
              <a:rPr lang="en-US" dirty="0"/>
              <a:t>scottcal@usc.edu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6200" y="6858000"/>
            <a:ext cx="11707368" cy="838200"/>
          </a:xfrm>
          <a:prstGeom prst="rect">
            <a:avLst/>
          </a:prstGeom>
        </p:spPr>
        <p:txBody>
          <a:bodyPr vert="horz" lIns="109746" tIns="54873" rIns="109746" bIns="54873" rtlCol="0">
            <a:normAutofit/>
          </a:bodyPr>
          <a:lstStyle>
            <a:lvl1pPr marL="0" indent="0" algn="ctr" defTabSz="1097463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90000"/>
              <a:buFont typeface="Arial" pitchFamily="34" charset="0"/>
              <a:buNone/>
              <a:tabLst/>
              <a:defRPr sz="2900" kern="1200" baseline="0">
                <a:solidFill>
                  <a:srgbClr val="9D171E"/>
                </a:solidFill>
                <a:latin typeface="Arial" charset="0"/>
                <a:ea typeface="Arial" charset="0"/>
                <a:cs typeface="Arial" charset="0"/>
              </a:defRPr>
            </a:lvl1pPr>
            <a:lvl2pPr marL="548731" indent="0" algn="ctr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charset="0"/>
              <a:buNone/>
              <a:tabLst/>
              <a:defRPr sz="2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097463" indent="0" algn="ctr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None/>
              <a:tabLst/>
              <a:defRPr sz="24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646194" indent="0" algn="ctr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None/>
              <a:tabLst/>
              <a:defRPr sz="2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194926" indent="0" algn="ctr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None/>
              <a:tabLst/>
              <a:defRPr sz="2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743657" indent="0" algn="ctr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92389" indent="0" algn="ctr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41120" indent="0" algn="ctr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89852" indent="0" algn="ctr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None/>
              <a:defRPr sz="19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/>
              <a:t>2021 IHPCSS</a:t>
            </a:r>
          </a:p>
          <a:p>
            <a:pPr algn="l"/>
            <a:r>
              <a:rPr lang="en-US" sz="2000" dirty="0"/>
              <a:t>July 28, 2021</a:t>
            </a:r>
          </a:p>
        </p:txBody>
      </p:sp>
    </p:spTree>
    <p:extLst>
      <p:ext uri="{BB962C8B-B14F-4D97-AF65-F5344CB8AC3E}">
        <p14:creationId xmlns:p14="http://schemas.microsoft.com/office/powerpoint/2010/main" val="1916830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Pegasus-WMS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295400"/>
            <a:ext cx="14295120" cy="6248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Developed at USC’s Information Sciences Institute</a:t>
            </a:r>
          </a:p>
          <a:p>
            <a:r>
              <a:rPr lang="en-US" dirty="0"/>
              <a:t>Used in many science domains, including LIGO project</a:t>
            </a:r>
          </a:p>
          <a:p>
            <a:r>
              <a:rPr lang="en-US" dirty="0"/>
              <a:t>Workflows are executed from local machine</a:t>
            </a:r>
          </a:p>
          <a:p>
            <a:pPr lvl="1"/>
            <a:r>
              <a:rPr lang="en-US" dirty="0"/>
              <a:t>Jobs can run on local machine or on distributed resources</a:t>
            </a:r>
          </a:p>
          <a:p>
            <a:r>
              <a:rPr lang="en-US" dirty="0"/>
              <a:t>You use API to write code describing workflow (“</a:t>
            </a:r>
            <a:r>
              <a:rPr lang="en-US" b="1" i="1" dirty="0"/>
              <a:t>create</a:t>
            </a:r>
            <a:r>
              <a:rPr lang="en-US" dirty="0"/>
              <a:t>”)</a:t>
            </a:r>
          </a:p>
          <a:p>
            <a:pPr lvl="1"/>
            <a:r>
              <a:rPr lang="en-US" dirty="0"/>
              <a:t>Python (recommended), Java, or R</a:t>
            </a:r>
          </a:p>
          <a:p>
            <a:pPr lvl="1"/>
            <a:r>
              <a:rPr lang="en-US" dirty="0"/>
              <a:t>Define tasks with parent / child relationships</a:t>
            </a:r>
          </a:p>
          <a:p>
            <a:pPr lvl="1"/>
            <a:r>
              <a:rPr lang="en-US" dirty="0"/>
              <a:t>Describe files and their roles</a:t>
            </a:r>
          </a:p>
          <a:p>
            <a:r>
              <a:rPr lang="en-US" dirty="0"/>
              <a:t>Pegasus creates XML file of workflow called a “DAX”</a:t>
            </a:r>
          </a:p>
          <a:p>
            <a:r>
              <a:rPr lang="en-US" dirty="0"/>
              <a:t>Workflow represented by directed acyclic graph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9</a:t>
            </a:fld>
            <a:endParaRPr lang="en-US" sz="192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05A3A-8648-4A69-996C-A6FAC0443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34E27D95-FA28-4113-9A52-DBB8ACADED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1828800"/>
            <a:ext cx="3803912" cy="589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40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Sample Workflow Creation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10</a:t>
            </a:fld>
            <a:endParaRPr lang="en-US" sz="1920"/>
          </a:p>
        </p:txBody>
      </p:sp>
      <p:grpSp>
        <p:nvGrpSpPr>
          <p:cNvPr id="3" name="Group 2"/>
          <p:cNvGrpSpPr/>
          <p:nvPr/>
        </p:nvGrpSpPr>
        <p:grpSpPr>
          <a:xfrm>
            <a:off x="456858" y="3575844"/>
            <a:ext cx="2926080" cy="1005840"/>
            <a:chOff x="219724" y="2934696"/>
            <a:chExt cx="1828800" cy="838200"/>
          </a:xfrm>
        </p:grpSpPr>
        <p:sp>
          <p:nvSpPr>
            <p:cNvPr id="47" name="Oval 46"/>
            <p:cNvSpPr/>
            <p:nvPr/>
          </p:nvSpPr>
          <p:spPr bwMode="auto">
            <a:xfrm>
              <a:off x="241495" y="2934696"/>
              <a:ext cx="1752600" cy="838200"/>
            </a:xfrm>
            <a:prstGeom prst="ellipse">
              <a:avLst/>
            </a:prstGeom>
            <a:gradFill>
              <a:gsLst>
                <a:gs pos="0">
                  <a:srgbClr val="00B050"/>
                </a:gs>
                <a:gs pos="100000">
                  <a:srgbClr val="CCFFCC"/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46304" tIns="73152" rIns="146304" bIns="73152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463040" fontAlgn="base">
                <a:spcBef>
                  <a:spcPct val="0"/>
                </a:spcBef>
                <a:spcAft>
                  <a:spcPct val="0"/>
                </a:spcAft>
              </a:pPr>
              <a:endParaRPr lang="en-US" sz="5120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9724" y="3042417"/>
              <a:ext cx="1828800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/>
                <a:t>my_job</a:t>
              </a:r>
              <a:endParaRPr lang="en-US" sz="3600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802797" y="609600"/>
            <a:ext cx="2194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input.txt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37037" y="7187625"/>
            <a:ext cx="2926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output.txt</a:t>
            </a:r>
            <a:endParaRPr lang="en-US" sz="3600" dirty="0"/>
          </a:p>
        </p:txBody>
      </p:sp>
      <p:cxnSp>
        <p:nvCxnSpPr>
          <p:cNvPr id="40" name="Straight Arrow Connector 39"/>
          <p:cNvCxnSpPr>
            <a:cxnSpLocks/>
            <a:stCxn id="78" idx="2"/>
            <a:endCxn id="47" idx="0"/>
          </p:cNvCxnSpPr>
          <p:nvPr/>
        </p:nvCxnSpPr>
        <p:spPr bwMode="auto">
          <a:xfrm flipH="1">
            <a:off x="1893772" y="2499360"/>
            <a:ext cx="6305" cy="1076484"/>
          </a:xfrm>
          <a:prstGeom prst="straightConnector1">
            <a:avLst/>
          </a:prstGeom>
          <a:solidFill>
            <a:srgbClr val="BABEB6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8" name="Straight Arrow Connector 47"/>
          <p:cNvCxnSpPr>
            <a:cxnSpLocks/>
            <a:stCxn id="47" idx="4"/>
          </p:cNvCxnSpPr>
          <p:nvPr/>
        </p:nvCxnSpPr>
        <p:spPr bwMode="auto">
          <a:xfrm>
            <a:off x="1893772" y="4581684"/>
            <a:ext cx="6305" cy="1335160"/>
          </a:xfrm>
          <a:prstGeom prst="straightConnector1">
            <a:avLst/>
          </a:prstGeom>
          <a:solidFill>
            <a:srgbClr val="BABEB6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78" name="Rectangle 77"/>
          <p:cNvSpPr/>
          <p:nvPr/>
        </p:nvSpPr>
        <p:spPr bwMode="auto">
          <a:xfrm>
            <a:off x="1290477" y="1219200"/>
            <a:ext cx="1219200" cy="1280160"/>
          </a:xfrm>
          <a:prstGeom prst="rect">
            <a:avLst/>
          </a:prstGeom>
          <a:gradFill>
            <a:gsLst>
              <a:gs pos="0">
                <a:srgbClr val="FF9900"/>
              </a:gs>
              <a:gs pos="100000">
                <a:srgbClr val="FFCC66"/>
              </a:gs>
            </a:gsLst>
            <a:lin ang="5400000" scaled="0"/>
          </a:gra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1290477" y="5957313"/>
            <a:ext cx="1219200" cy="1209211"/>
          </a:xfrm>
          <a:prstGeom prst="rect">
            <a:avLst/>
          </a:prstGeom>
          <a:gradFill>
            <a:gsLst>
              <a:gs pos="0">
                <a:srgbClr val="FF9900"/>
              </a:gs>
              <a:gs pos="100000">
                <a:srgbClr val="FFCC66"/>
              </a:gs>
            </a:gsLst>
            <a:lin ang="5400000" scaled="0"/>
          </a:gra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77" name="Content Placeholder 2"/>
          <p:cNvSpPr>
            <a:spLocks noGrp="1"/>
          </p:cNvSpPr>
          <p:nvPr>
            <p:ph idx="1"/>
          </p:nvPr>
        </p:nvSpPr>
        <p:spPr>
          <a:xfrm>
            <a:off x="3901440" y="1371600"/>
            <a:ext cx="10728960" cy="63246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None/>
            </a:pPr>
            <a:r>
              <a:rPr lang="en-US" sz="208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//Create DAX object</a:t>
            </a:r>
          </a:p>
          <a:p>
            <a:pPr>
              <a:spcBef>
                <a:spcPts val="0"/>
              </a:spcBef>
              <a:buNone/>
            </a:pPr>
            <a:r>
              <a:rPr lang="en-US" sz="208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dax</a:t>
            </a:r>
            <a:r>
              <a:rPr lang="en-US" sz="208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ADAG("</a:t>
            </a:r>
            <a:r>
              <a:rPr lang="en-US" sz="208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test_dax</a:t>
            </a:r>
            <a:r>
              <a:rPr lang="en-US" sz="208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")</a:t>
            </a:r>
          </a:p>
          <a:p>
            <a:pPr>
              <a:spcBef>
                <a:spcPts val="600"/>
              </a:spcBef>
              <a:buNone/>
            </a:pPr>
            <a:r>
              <a:rPr lang="en-US" sz="208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//Define my job</a:t>
            </a:r>
          </a:p>
          <a:p>
            <a:pPr>
              <a:spcBef>
                <a:spcPts val="0"/>
              </a:spcBef>
              <a:buNone/>
            </a:pPr>
            <a:r>
              <a:rPr lang="en-US" sz="208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myJob</a:t>
            </a:r>
            <a:r>
              <a:rPr lang="en-US" sz="208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Job(name=“</a:t>
            </a:r>
            <a:r>
              <a:rPr lang="en-US" sz="208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MyGreatJob</a:t>
            </a:r>
            <a:r>
              <a:rPr lang="en-US" sz="208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")</a:t>
            </a:r>
          </a:p>
          <a:p>
            <a:pPr>
              <a:spcBef>
                <a:spcPts val="600"/>
              </a:spcBef>
              <a:buNone/>
            </a:pPr>
            <a:r>
              <a:rPr lang="en-US" sz="208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//Input and output files to my job</a:t>
            </a:r>
          </a:p>
          <a:p>
            <a:pPr>
              <a:spcBef>
                <a:spcPts val="0"/>
              </a:spcBef>
              <a:buNone/>
            </a:pPr>
            <a:r>
              <a:rPr lang="en-US" sz="208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inputFile</a:t>
            </a:r>
            <a:r>
              <a:rPr lang="en-US" sz="208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File("input.txt")</a:t>
            </a:r>
          </a:p>
          <a:p>
            <a:pPr>
              <a:spcBef>
                <a:spcPts val="0"/>
              </a:spcBef>
              <a:buNone/>
            </a:pPr>
            <a:r>
              <a:rPr lang="en-US" sz="208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outputFile</a:t>
            </a:r>
            <a:r>
              <a:rPr lang="en-US" sz="208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File("output.txt")</a:t>
            </a:r>
          </a:p>
          <a:p>
            <a:pPr>
              <a:spcBef>
                <a:spcPts val="600"/>
              </a:spcBef>
              <a:buNone/>
            </a:pPr>
            <a:r>
              <a:rPr lang="en-US" sz="208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//Arguments to </a:t>
            </a:r>
            <a:r>
              <a:rPr lang="en-US" sz="208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my_job</a:t>
            </a:r>
            <a:r>
              <a:rPr lang="en-US" sz="208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(./</a:t>
            </a:r>
            <a:r>
              <a:rPr lang="en-US" sz="208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my_job</a:t>
            </a:r>
            <a:r>
              <a:rPr lang="en-US" sz="208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input=input.txt output=output.txt)</a:t>
            </a:r>
          </a:p>
          <a:p>
            <a:pPr>
              <a:spcBef>
                <a:spcPts val="0"/>
              </a:spcBef>
              <a:buNone/>
            </a:pPr>
            <a:r>
              <a:rPr lang="en-US" sz="208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myJob.addArgument</a:t>
            </a:r>
            <a:r>
              <a:rPr lang="en-US" sz="208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("input=input.txt", "output=output.txt")</a:t>
            </a:r>
          </a:p>
          <a:p>
            <a:pPr>
              <a:spcBef>
                <a:spcPts val="600"/>
              </a:spcBef>
              <a:buNone/>
            </a:pPr>
            <a:r>
              <a:rPr lang="en-US" sz="208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//Role of the files for the job</a:t>
            </a:r>
          </a:p>
          <a:p>
            <a:pPr>
              <a:spcBef>
                <a:spcPts val="0"/>
              </a:spcBef>
              <a:buNone/>
            </a:pPr>
            <a:r>
              <a:rPr lang="en-US" sz="208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myJob.uses</a:t>
            </a:r>
            <a:r>
              <a:rPr lang="en-US" sz="208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8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inputFile</a:t>
            </a:r>
            <a:r>
              <a:rPr lang="en-US" sz="208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link=</a:t>
            </a:r>
            <a:r>
              <a:rPr lang="en-US" sz="208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Link.INPUT</a:t>
            </a:r>
            <a:r>
              <a:rPr lang="en-US" sz="208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spcBef>
                <a:spcPts val="0"/>
              </a:spcBef>
              <a:buNone/>
            </a:pPr>
            <a:r>
              <a:rPr lang="en-US" sz="208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myJob.uses</a:t>
            </a:r>
            <a:r>
              <a:rPr lang="en-US" sz="208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8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outputFile</a:t>
            </a:r>
            <a:r>
              <a:rPr lang="en-US" sz="208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link=</a:t>
            </a:r>
            <a:r>
              <a:rPr lang="en-US" sz="208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Link.OUTPUT</a:t>
            </a:r>
            <a:r>
              <a:rPr lang="en-US" sz="208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sz="2080" i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600"/>
              </a:spcBef>
              <a:buNone/>
            </a:pPr>
            <a:r>
              <a:rPr lang="en-US" sz="208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//Add the job to the workflow</a:t>
            </a:r>
          </a:p>
          <a:p>
            <a:pPr>
              <a:spcBef>
                <a:spcPts val="0"/>
              </a:spcBef>
              <a:buNone/>
            </a:pPr>
            <a:r>
              <a:rPr lang="en-US" sz="208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dax.addJob</a:t>
            </a:r>
            <a:r>
              <a:rPr lang="en-US" sz="208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8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myJob</a:t>
            </a:r>
            <a:r>
              <a:rPr lang="en-US" sz="208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spcBef>
                <a:spcPts val="600"/>
              </a:spcBef>
              <a:buNone/>
            </a:pPr>
            <a:r>
              <a:rPr lang="en-US" sz="208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//Write to file</a:t>
            </a:r>
          </a:p>
          <a:p>
            <a:pPr>
              <a:spcBef>
                <a:spcPts val="0"/>
              </a:spcBef>
              <a:buNone/>
            </a:pPr>
            <a:r>
              <a:rPr lang="en-US" sz="208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fp</a:t>
            </a:r>
            <a:r>
              <a:rPr lang="en-US" sz="208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open("</a:t>
            </a:r>
            <a:r>
              <a:rPr lang="en-US" sz="208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test.dax</a:t>
            </a:r>
            <a:r>
              <a:rPr lang="en-US" sz="208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", "w")</a:t>
            </a:r>
          </a:p>
          <a:p>
            <a:pPr>
              <a:spcBef>
                <a:spcPts val="0"/>
              </a:spcBef>
              <a:buNone/>
            </a:pPr>
            <a:r>
              <a:rPr lang="en-US" sz="208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dax.writeXML</a:t>
            </a:r>
            <a:r>
              <a:rPr lang="en-US" sz="208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8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fp</a:t>
            </a:r>
            <a:r>
              <a:rPr lang="en-US" sz="208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spcBef>
                <a:spcPts val="0"/>
              </a:spcBef>
              <a:buNone/>
            </a:pPr>
            <a:r>
              <a:rPr lang="en-US" sz="208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fp.close</a:t>
            </a:r>
            <a:r>
              <a:rPr lang="en-US" sz="208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A7C55BEC-46E4-42E2-96CF-2C8693DF7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892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Getting ready to run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371600"/>
            <a:ext cx="14295120" cy="6522720"/>
          </a:xfrm>
        </p:spPr>
        <p:txBody>
          <a:bodyPr>
            <a:normAutofit fontScale="92500" lnSpcReduction="10000"/>
          </a:bodyPr>
          <a:lstStyle/>
          <a:p>
            <a:r>
              <a:rPr lang="en-US" sz="3840" dirty="0"/>
              <a:t>DAX is “abstract workflow” – system-independent</a:t>
            </a:r>
          </a:p>
          <a:p>
            <a:pPr lvl="1"/>
            <a:r>
              <a:rPr lang="en-US" sz="3200" dirty="0"/>
              <a:t>Logical filenames and executables</a:t>
            </a:r>
          </a:p>
          <a:p>
            <a:pPr lvl="1"/>
            <a:r>
              <a:rPr lang="en-US" sz="3200" dirty="0"/>
              <a:t>Algorithm description</a:t>
            </a:r>
          </a:p>
          <a:p>
            <a:r>
              <a:rPr lang="en-US" sz="3840" dirty="0"/>
              <a:t>Use Pegasus to prepare workflow for execution (“</a:t>
            </a:r>
            <a:r>
              <a:rPr lang="en-US" sz="3840" b="1" i="1" dirty="0"/>
              <a:t>plan</a:t>
            </a:r>
            <a:r>
              <a:rPr lang="en-US" sz="3840" dirty="0"/>
              <a:t>”)</a:t>
            </a:r>
          </a:p>
          <a:p>
            <a:pPr lvl="1"/>
            <a:r>
              <a:rPr lang="en-US" sz="3200" dirty="0"/>
              <a:t>Uses catalogs to resolve logical names, compute info</a:t>
            </a:r>
          </a:p>
          <a:p>
            <a:pPr lvl="1"/>
            <a:r>
              <a:rPr lang="en-US" sz="3200" dirty="0"/>
              <a:t>Pegasus automatically augments workflow</a:t>
            </a:r>
          </a:p>
          <a:p>
            <a:pPr lvl="2"/>
            <a:r>
              <a:rPr lang="en-US" sz="3040" dirty="0"/>
              <a:t>Staging jobs (if needed) using </a:t>
            </a:r>
            <a:r>
              <a:rPr lang="en-US" sz="3040" dirty="0" err="1"/>
              <a:t>scp</a:t>
            </a:r>
            <a:r>
              <a:rPr lang="en-US" sz="3040" dirty="0"/>
              <a:t>, </a:t>
            </a:r>
            <a:r>
              <a:rPr lang="en-US" sz="3040" dirty="0" err="1"/>
              <a:t>wget</a:t>
            </a:r>
            <a:r>
              <a:rPr lang="en-US" sz="3040" dirty="0"/>
              <a:t>, Globus, Docker Hub, Amazon S3, …</a:t>
            </a:r>
          </a:p>
          <a:p>
            <a:pPr lvl="2"/>
            <a:r>
              <a:rPr lang="en-US" sz="3040" dirty="0"/>
              <a:t>Registers output files in a catalog to find later</a:t>
            </a:r>
          </a:p>
          <a:p>
            <a:pPr lvl="2"/>
            <a:r>
              <a:rPr lang="en-US" sz="3040" dirty="0"/>
              <a:t>Wraps jobs in </a:t>
            </a:r>
            <a:r>
              <a:rPr lang="en-US" sz="3040" dirty="0" err="1"/>
              <a:t>pegasus-kickstart</a:t>
            </a:r>
            <a:r>
              <a:rPr lang="en-US" sz="3040" dirty="0"/>
              <a:t> for detailed statistics</a:t>
            </a:r>
          </a:p>
          <a:p>
            <a:pPr lvl="1"/>
            <a:r>
              <a:rPr lang="en-US" sz="3200" dirty="0"/>
              <a:t>Generates a DAG</a:t>
            </a:r>
          </a:p>
          <a:p>
            <a:pPr lvl="2"/>
            <a:r>
              <a:rPr lang="en-US" sz="3040" dirty="0"/>
              <a:t>Top-level workflow description (tasks and dependencies)</a:t>
            </a:r>
          </a:p>
          <a:p>
            <a:pPr lvl="2"/>
            <a:r>
              <a:rPr lang="en-US" sz="3040" dirty="0"/>
              <a:t>Submission file for each job with specifics for the execution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11</a:t>
            </a:fld>
            <a:endParaRPr lang="en-US" sz="192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92249-E42C-418C-963E-B880CF7E6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637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 bwMode="auto">
          <a:xfrm>
            <a:off x="8610600" y="1855034"/>
            <a:ext cx="3033818" cy="1650166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4701011" y="1828800"/>
            <a:ext cx="2858029" cy="1650166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220451" y="990601"/>
            <a:ext cx="3930717" cy="3268508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Pegasus Workflow Path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12</a:t>
            </a:fld>
            <a:endParaRPr lang="en-US" sz="1920"/>
          </a:p>
        </p:txBody>
      </p:sp>
      <p:sp>
        <p:nvSpPr>
          <p:cNvPr id="6" name="TextBox 5"/>
          <p:cNvSpPr txBox="1"/>
          <p:nvPr/>
        </p:nvSpPr>
        <p:spPr>
          <a:xfrm>
            <a:off x="0" y="1525103"/>
            <a:ext cx="426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Create workflow description</a:t>
            </a:r>
            <a:br>
              <a:rPr lang="en-US" sz="3200" dirty="0"/>
            </a:br>
            <a:r>
              <a:rPr lang="en-US" sz="3200" dirty="0"/>
              <a:t>(you write this)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960120" y="3124200"/>
            <a:ext cx="2316480" cy="1005840"/>
          </a:xfrm>
          <a:prstGeom prst="ellipse">
            <a:avLst/>
          </a:prstGeom>
          <a:gradFill>
            <a:gsLst>
              <a:gs pos="0">
                <a:srgbClr val="00B0F0"/>
              </a:gs>
              <a:gs pos="100000">
                <a:srgbClr val="CCECFF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5186" y="3347621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DAX API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31080" y="2327898"/>
            <a:ext cx="256032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40" dirty="0"/>
              <a:t>Plan</a:t>
            </a:r>
            <a:endParaRPr lang="en-US" sz="3520" dirty="0"/>
          </a:p>
        </p:txBody>
      </p:sp>
      <p:sp>
        <p:nvSpPr>
          <p:cNvPr id="14" name="TextBox 13"/>
          <p:cNvSpPr txBox="1"/>
          <p:nvPr/>
        </p:nvSpPr>
        <p:spPr>
          <a:xfrm>
            <a:off x="8664469" y="2312234"/>
            <a:ext cx="304800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40" dirty="0"/>
              <a:t>Run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41074" y="6397537"/>
            <a:ext cx="428352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Abstract workflow (DAX)</a:t>
            </a:r>
          </a:p>
          <a:p>
            <a:r>
              <a:rPr lang="en-US" sz="2800" dirty="0"/>
              <a:t>Logical names, algorithm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job name=“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MyGreatJob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10668000" y="4434840"/>
            <a:ext cx="2682240" cy="1889760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61759" y="6397537"/>
            <a:ext cx="573024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Concrete workflow (DAG)</a:t>
            </a:r>
          </a:p>
          <a:p>
            <a:r>
              <a:rPr lang="en-US" sz="2800" dirty="0"/>
              <a:t>Physical paths, job scripts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executable=/path/to/directory/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my_job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746886" y="4717804"/>
            <a:ext cx="256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Scheduler</a:t>
            </a:r>
          </a:p>
          <a:p>
            <a:pPr algn="ctr"/>
            <a:r>
              <a:rPr lang="en-US" sz="3200" dirty="0"/>
              <a:t>(</a:t>
            </a:r>
            <a:r>
              <a:rPr lang="en-US" sz="3200" dirty="0" err="1"/>
              <a:t>HTCondor</a:t>
            </a:r>
            <a:r>
              <a:rPr lang="en-US" sz="3200" dirty="0"/>
              <a:t>)</a:t>
            </a:r>
          </a:p>
        </p:txBody>
      </p:sp>
      <p:cxnSp>
        <p:nvCxnSpPr>
          <p:cNvPr id="24" name="Straight Arrow Connector 23"/>
          <p:cNvCxnSpPr>
            <a:cxnSpLocks/>
          </p:cNvCxnSpPr>
          <p:nvPr/>
        </p:nvCxnSpPr>
        <p:spPr bwMode="auto">
          <a:xfrm>
            <a:off x="3537603" y="3811559"/>
            <a:ext cx="645234" cy="964371"/>
          </a:xfrm>
          <a:prstGeom prst="straightConnector1">
            <a:avLst/>
          </a:prstGeom>
          <a:solidFill>
            <a:srgbClr val="BABEB6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6" name="Straight Arrow Connector 25"/>
          <p:cNvCxnSpPr>
            <a:cxnSpLocks/>
          </p:cNvCxnSpPr>
          <p:nvPr/>
        </p:nvCxnSpPr>
        <p:spPr bwMode="auto">
          <a:xfrm flipV="1">
            <a:off x="4473183" y="3352800"/>
            <a:ext cx="874348" cy="1423130"/>
          </a:xfrm>
          <a:prstGeom prst="straightConnector1">
            <a:avLst/>
          </a:prstGeom>
          <a:solidFill>
            <a:srgbClr val="BABEB6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0" name="Straight Arrow Connector 29"/>
          <p:cNvCxnSpPr>
            <a:cxnSpLocks/>
          </p:cNvCxnSpPr>
          <p:nvPr/>
        </p:nvCxnSpPr>
        <p:spPr bwMode="auto">
          <a:xfrm>
            <a:off x="7162800" y="3200400"/>
            <a:ext cx="803771" cy="1260278"/>
          </a:xfrm>
          <a:prstGeom prst="straightConnector1">
            <a:avLst/>
          </a:prstGeom>
          <a:solidFill>
            <a:srgbClr val="BABEB6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5" name="Straight Arrow Connector 34"/>
          <p:cNvCxnSpPr>
            <a:cxnSpLocks/>
          </p:cNvCxnSpPr>
          <p:nvPr/>
        </p:nvCxnSpPr>
        <p:spPr bwMode="auto">
          <a:xfrm flipV="1">
            <a:off x="8606651" y="3395141"/>
            <a:ext cx="804334" cy="1050291"/>
          </a:xfrm>
          <a:prstGeom prst="straightConnector1">
            <a:avLst/>
          </a:prstGeom>
          <a:solidFill>
            <a:srgbClr val="BABEB6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 rot="16200000" flipH="1">
            <a:off x="10637519" y="3640704"/>
            <a:ext cx="1097283" cy="609600"/>
          </a:xfrm>
          <a:prstGeom prst="straightConnector1">
            <a:avLst/>
          </a:prstGeom>
          <a:solidFill>
            <a:srgbClr val="BABEB6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5" name="Straight Arrow Connector 24"/>
          <p:cNvCxnSpPr>
            <a:cxnSpLocks/>
          </p:cNvCxnSpPr>
          <p:nvPr/>
        </p:nvCxnSpPr>
        <p:spPr bwMode="auto">
          <a:xfrm flipV="1">
            <a:off x="12447131" y="3429001"/>
            <a:ext cx="903109" cy="1016431"/>
          </a:xfrm>
          <a:prstGeom prst="straightConnector1">
            <a:avLst/>
          </a:prstGeom>
          <a:solidFill>
            <a:srgbClr val="BABEB6"/>
          </a:solidFill>
          <a:ln w="76200" cap="flat" cmpd="dbl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1" name="Isosceles Triangle 30"/>
          <p:cNvSpPr/>
          <p:nvPr/>
        </p:nvSpPr>
        <p:spPr bwMode="auto">
          <a:xfrm>
            <a:off x="12082076" y="1600200"/>
            <a:ext cx="2409778" cy="1806517"/>
          </a:xfrm>
          <a:prstGeom prst="triangle">
            <a:avLst/>
          </a:prstGeom>
          <a:gradFill>
            <a:gsLst>
              <a:gs pos="0">
                <a:srgbClr val="7030A0"/>
              </a:gs>
              <a:gs pos="100000">
                <a:srgbClr val="CCCCFF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268200" y="2209800"/>
            <a:ext cx="2072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Jobs Execute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7453146" y="4449672"/>
            <a:ext cx="1264710" cy="1463040"/>
          </a:xfrm>
          <a:prstGeom prst="rect">
            <a:avLst/>
          </a:prstGeom>
          <a:gradFill>
            <a:gsLst>
              <a:gs pos="0">
                <a:srgbClr val="FF9900"/>
              </a:gs>
              <a:gs pos="100000">
                <a:srgbClr val="FFCC66"/>
              </a:gs>
            </a:gsLst>
            <a:lin ang="5400000" scaled="0"/>
          </a:gra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3581400" y="4785360"/>
            <a:ext cx="1341120" cy="1549832"/>
          </a:xfrm>
          <a:prstGeom prst="rect">
            <a:avLst/>
          </a:prstGeom>
          <a:gradFill>
            <a:gsLst>
              <a:gs pos="0">
                <a:srgbClr val="FF9900"/>
              </a:gs>
              <a:gs pos="100000">
                <a:srgbClr val="FFCC66"/>
              </a:gs>
            </a:gsLst>
            <a:lin ang="5400000" scaled="0"/>
          </a:gra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E9D9072-435E-4C0F-905B-7DC28F80DDF4}"/>
              </a:ext>
            </a:extLst>
          </p:cNvPr>
          <p:cNvSpPr/>
          <p:nvPr/>
        </p:nvSpPr>
        <p:spPr bwMode="auto">
          <a:xfrm>
            <a:off x="7639645" y="4628312"/>
            <a:ext cx="1264710" cy="1463040"/>
          </a:xfrm>
          <a:prstGeom prst="rect">
            <a:avLst/>
          </a:prstGeom>
          <a:gradFill>
            <a:gsLst>
              <a:gs pos="0">
                <a:srgbClr val="FF9900"/>
              </a:gs>
              <a:gs pos="100000">
                <a:srgbClr val="FFCC66"/>
              </a:gs>
            </a:gsLst>
            <a:lin ang="5400000" scaled="0"/>
          </a:gra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9EA6837-1B46-487F-9B4E-0A83DED058E2}"/>
              </a:ext>
            </a:extLst>
          </p:cNvPr>
          <p:cNvSpPr/>
          <p:nvPr/>
        </p:nvSpPr>
        <p:spPr bwMode="auto">
          <a:xfrm>
            <a:off x="7837975" y="4872152"/>
            <a:ext cx="1264710" cy="1463040"/>
          </a:xfrm>
          <a:prstGeom prst="rect">
            <a:avLst/>
          </a:prstGeom>
          <a:gradFill>
            <a:gsLst>
              <a:gs pos="0">
                <a:srgbClr val="FF9900"/>
              </a:gs>
              <a:gs pos="100000">
                <a:srgbClr val="FFCC66"/>
              </a:gs>
            </a:gsLst>
            <a:lin ang="5400000" scaled="0"/>
          </a:gra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8" name="Footer Placeholder 4">
            <a:extLst>
              <a:ext uri="{FF2B5EF4-FFF2-40B4-BE49-F238E27FC236}">
                <a16:creationId xmlns:a16="http://schemas.microsoft.com/office/drawing/2014/main" id="{C8798E27-0ACE-4455-8973-C120EFACD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584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tools in stack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295400"/>
            <a:ext cx="14142720" cy="6400800"/>
          </a:xfrm>
        </p:spPr>
        <p:txBody>
          <a:bodyPr>
            <a:normAutofit/>
          </a:bodyPr>
          <a:lstStyle/>
          <a:p>
            <a:r>
              <a:rPr lang="en-US" dirty="0" err="1"/>
              <a:t>HTCondor</a:t>
            </a:r>
            <a:r>
              <a:rPr lang="en-US" dirty="0"/>
              <a:t> (University of Wisconsin Madison)</a:t>
            </a:r>
          </a:p>
          <a:p>
            <a:pPr lvl="1"/>
            <a:r>
              <a:rPr lang="en-US" dirty="0"/>
              <a:t>Pegasus submits workflow to </a:t>
            </a:r>
            <a:r>
              <a:rPr lang="en-US" dirty="0" err="1"/>
              <a:t>HTCondor</a:t>
            </a:r>
            <a:r>
              <a:rPr lang="en-US" dirty="0"/>
              <a:t> (“</a:t>
            </a:r>
            <a:r>
              <a:rPr lang="en-US" b="1" i="1" dirty="0"/>
              <a:t>run</a:t>
            </a:r>
            <a:r>
              <a:rPr lang="en-US" dirty="0"/>
              <a:t>”)</a:t>
            </a:r>
          </a:p>
          <a:p>
            <a:pPr lvl="1"/>
            <a:r>
              <a:rPr lang="en-US" dirty="0"/>
              <a:t>Supervises runtime execution of DAG files</a:t>
            </a:r>
          </a:p>
          <a:p>
            <a:pPr lvl="2"/>
            <a:r>
              <a:rPr lang="en-US" dirty="0"/>
              <a:t>Maintains job queue</a:t>
            </a:r>
          </a:p>
          <a:p>
            <a:pPr lvl="2"/>
            <a:r>
              <a:rPr lang="en-US" dirty="0"/>
              <a:t>Monitors dependencies</a:t>
            </a:r>
          </a:p>
          <a:p>
            <a:pPr lvl="2"/>
            <a:r>
              <a:rPr lang="en-US" dirty="0"/>
              <a:t>Schedules jobs</a:t>
            </a:r>
          </a:p>
          <a:p>
            <a:pPr lvl="2"/>
            <a:r>
              <a:rPr lang="en-US" dirty="0"/>
              <a:t>Retries failures</a:t>
            </a:r>
          </a:p>
          <a:p>
            <a:pPr lvl="2"/>
            <a:r>
              <a:rPr lang="en-US" dirty="0"/>
              <a:t>Writes checkpoint</a:t>
            </a:r>
          </a:p>
          <a:p>
            <a:r>
              <a:rPr lang="en-US" dirty="0"/>
              <a:t>Tools for remote job submission to clusters and clouds</a:t>
            </a:r>
          </a:p>
          <a:p>
            <a:pPr lvl="1"/>
            <a:r>
              <a:rPr lang="en-US" dirty="0"/>
              <a:t>SSH, BOSCO, CREAMCE, </a:t>
            </a:r>
            <a:r>
              <a:rPr lang="en-US" dirty="0" err="1"/>
              <a:t>glideins</a:t>
            </a:r>
            <a:r>
              <a:rPr lang="en-US" dirty="0"/>
              <a:t>/pilot jobs, …</a:t>
            </a:r>
          </a:p>
          <a:p>
            <a:pPr lvl="1"/>
            <a:r>
              <a:rPr lang="en-US" dirty="0"/>
              <a:t>Condor uses these tools to match jobs to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13</a:t>
            </a:fld>
            <a:endParaRPr lang="en-US" sz="192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C1866-4324-4A47-B79D-8D45500D9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545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 bwMode="auto">
          <a:xfrm>
            <a:off x="4335251" y="6319997"/>
            <a:ext cx="1380806" cy="1269523"/>
          </a:xfrm>
          <a:prstGeom prst="rect">
            <a:avLst/>
          </a:prstGeom>
          <a:gradFill>
            <a:gsLst>
              <a:gs pos="0">
                <a:srgbClr val="FF9900"/>
              </a:gs>
              <a:gs pos="100000">
                <a:srgbClr val="FFCC66"/>
              </a:gs>
            </a:gsLst>
            <a:lin ang="5400000" scaled="0"/>
          </a:gra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2560320" y="1645920"/>
            <a:ext cx="3048000" cy="146304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2926080" y="4555566"/>
            <a:ext cx="2316480" cy="1113714"/>
          </a:xfrm>
          <a:prstGeom prst="roundRect">
            <a:avLst/>
          </a:prstGeom>
          <a:gradFill>
            <a:gsLst>
              <a:gs pos="0">
                <a:srgbClr val="005A9E"/>
              </a:gs>
              <a:gs pos="100000">
                <a:srgbClr val="6699FF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11338560" y="4297680"/>
            <a:ext cx="2438400" cy="2560320"/>
          </a:xfrm>
          <a:prstGeom prst="roundRect">
            <a:avLst/>
          </a:prstGeom>
          <a:gradFill>
            <a:gsLst>
              <a:gs pos="0">
                <a:srgbClr val="005A9E"/>
              </a:gs>
              <a:gs pos="100000">
                <a:srgbClr val="6699FF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Full workflow stack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14</a:t>
            </a:fld>
            <a:endParaRPr lang="en-US" sz="1920"/>
          </a:p>
        </p:txBody>
      </p:sp>
      <p:sp>
        <p:nvSpPr>
          <p:cNvPr id="8" name="Rounded Rectangle 7"/>
          <p:cNvSpPr/>
          <p:nvPr/>
        </p:nvSpPr>
        <p:spPr bwMode="auto">
          <a:xfrm>
            <a:off x="6949441" y="4480560"/>
            <a:ext cx="2387362" cy="2194560"/>
          </a:xfrm>
          <a:prstGeom prst="roundRect">
            <a:avLst/>
          </a:prstGeom>
          <a:gradFill>
            <a:gsLst>
              <a:gs pos="0">
                <a:srgbClr val="005A9E"/>
              </a:gs>
              <a:gs pos="100000">
                <a:srgbClr val="6699FF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65760" y="3474720"/>
            <a:ext cx="13776960" cy="0"/>
          </a:xfrm>
          <a:prstGeom prst="line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274320" y="1600200"/>
            <a:ext cx="2316480" cy="147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80" dirty="0"/>
              <a:t>What you do: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4320" y="4478631"/>
            <a:ext cx="2926080" cy="147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80" dirty="0"/>
              <a:t>What the tools do: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26080" y="1608320"/>
            <a:ext cx="231648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80" dirty="0"/>
              <a:t>Create workflow description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71893" y="4726936"/>
            <a:ext cx="243840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40" dirty="0"/>
              <a:t>Pegasus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70549" y="4528966"/>
            <a:ext cx="2560320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20" dirty="0" err="1"/>
              <a:t>HTCondor</a:t>
            </a:r>
            <a:endParaRPr lang="en-US" sz="3520" dirty="0"/>
          </a:p>
        </p:txBody>
      </p:sp>
      <p:sp>
        <p:nvSpPr>
          <p:cNvPr id="21" name="TextBox 20"/>
          <p:cNvSpPr txBox="1"/>
          <p:nvPr/>
        </p:nvSpPr>
        <p:spPr>
          <a:xfrm>
            <a:off x="11338560" y="4297680"/>
            <a:ext cx="2560320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20" dirty="0"/>
              <a:t>Remote scheduler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7315200" y="5162310"/>
            <a:ext cx="1463040" cy="1280160"/>
          </a:xfrm>
          <a:prstGeom prst="rect">
            <a:avLst/>
          </a:prstGeom>
          <a:solidFill>
            <a:srgbClr val="BABEB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11826240" y="5455920"/>
            <a:ext cx="1463040" cy="1280160"/>
          </a:xfrm>
          <a:prstGeom prst="rect">
            <a:avLst/>
          </a:prstGeom>
          <a:solidFill>
            <a:srgbClr val="BABEB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93280" y="5212080"/>
            <a:ext cx="1706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local queue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1704320" y="5520857"/>
            <a:ext cx="1706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remote queue</a:t>
            </a:r>
          </a:p>
        </p:txBody>
      </p:sp>
      <p:cxnSp>
        <p:nvCxnSpPr>
          <p:cNvPr id="43" name="Straight Arrow Connector 42"/>
          <p:cNvCxnSpPr>
            <a:cxnSpLocks/>
          </p:cNvCxnSpPr>
          <p:nvPr/>
        </p:nvCxnSpPr>
        <p:spPr bwMode="auto">
          <a:xfrm>
            <a:off x="4084322" y="3108960"/>
            <a:ext cx="0" cy="1420006"/>
          </a:xfrm>
          <a:prstGeom prst="straightConnector1">
            <a:avLst/>
          </a:prstGeom>
          <a:solidFill>
            <a:srgbClr val="BABEB6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4023360" y="5669280"/>
            <a:ext cx="792480" cy="640080"/>
          </a:xfrm>
          <a:prstGeom prst="straightConnector1">
            <a:avLst/>
          </a:prstGeom>
          <a:solidFill>
            <a:srgbClr val="BABEB6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 rot="5400000">
            <a:off x="7076760" y="4480560"/>
            <a:ext cx="6217920" cy="0"/>
          </a:xfrm>
          <a:prstGeom prst="line">
            <a:avLst/>
          </a:prstGeom>
          <a:solidFill>
            <a:srgbClr val="BABEB6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7802880" y="1371600"/>
            <a:ext cx="2194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/>
              <a:t>Local machine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344680" y="1371601"/>
            <a:ext cx="2072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Remote machine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343400" y="6631936"/>
            <a:ext cx="1377245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40" dirty="0"/>
              <a:t>DAG</a:t>
            </a:r>
          </a:p>
        </p:txBody>
      </p:sp>
      <p:cxnSp>
        <p:nvCxnSpPr>
          <p:cNvPr id="42" name="Straight Arrow Connector 41"/>
          <p:cNvCxnSpPr/>
          <p:nvPr/>
        </p:nvCxnSpPr>
        <p:spPr bwMode="auto">
          <a:xfrm flipV="1">
            <a:off x="5364480" y="5394960"/>
            <a:ext cx="1584960" cy="914400"/>
          </a:xfrm>
          <a:prstGeom prst="straightConnector1">
            <a:avLst/>
          </a:prstGeom>
          <a:solidFill>
            <a:srgbClr val="BABEB6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9429268" y="4884598"/>
            <a:ext cx="1706880" cy="96756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321392" y="4793454"/>
            <a:ext cx="1828802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20" dirty="0"/>
              <a:t>SSH,</a:t>
            </a:r>
          </a:p>
          <a:p>
            <a:pPr algn="ctr"/>
            <a:r>
              <a:rPr lang="en-US" sz="3520" dirty="0"/>
              <a:t>etc.</a:t>
            </a:r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847F7035-78A5-4BAD-B409-8D99070B2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 bwMode="auto">
          <a:xfrm>
            <a:off x="8778240" y="5394961"/>
            <a:ext cx="2560320" cy="1906"/>
          </a:xfrm>
          <a:prstGeom prst="straightConnector1">
            <a:avLst/>
          </a:prstGeom>
          <a:solidFill>
            <a:srgbClr val="BABEB6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52549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Workflow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" y="1295400"/>
            <a:ext cx="14295120" cy="5669280"/>
          </a:xfrm>
        </p:spPr>
        <p:txBody>
          <a:bodyPr/>
          <a:lstStyle/>
          <a:p>
            <a:r>
              <a:rPr lang="en-US" dirty="0"/>
              <a:t>Regardless of the tool, same basic elements</a:t>
            </a:r>
          </a:p>
          <a:p>
            <a:pPr lvl="1"/>
            <a:r>
              <a:rPr lang="en-US" dirty="0"/>
              <a:t>Describe your high-level workflow (Pegasus “Create”)</a:t>
            </a:r>
          </a:p>
          <a:p>
            <a:pPr lvl="1"/>
            <a:r>
              <a:rPr lang="en-US" dirty="0"/>
              <a:t>Prepare your workflow for the execution environment (Pegasus “Plan”)</a:t>
            </a:r>
          </a:p>
          <a:p>
            <a:pPr lvl="1"/>
            <a:r>
              <a:rPr lang="en-US" dirty="0"/>
              <a:t>Schedule and run your workflow (</a:t>
            </a:r>
            <a:r>
              <a:rPr lang="en-US" dirty="0" err="1"/>
              <a:t>HTCondor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Send jobs to remote resources (SSH, pilot jobs)</a:t>
            </a:r>
          </a:p>
          <a:p>
            <a:pPr lvl="1"/>
            <a:r>
              <a:rPr lang="en-US" dirty="0"/>
              <a:t>Monitor the execution of the jobs (</a:t>
            </a:r>
            <a:r>
              <a:rPr lang="en-US" dirty="0" err="1"/>
              <a:t>HTCondor</a:t>
            </a:r>
            <a:r>
              <a:rPr lang="en-US" dirty="0"/>
              <a:t> </a:t>
            </a:r>
            <a:r>
              <a:rPr lang="en-US" dirty="0" err="1"/>
              <a:t>DAGMan</a:t>
            </a:r>
            <a:r>
              <a:rPr lang="en-US" dirty="0"/>
              <a:t>)</a:t>
            </a:r>
          </a:p>
          <a:p>
            <a:r>
              <a:rPr lang="en-US" dirty="0"/>
              <a:t>Brief overview of some other available tools</a:t>
            </a:r>
          </a:p>
          <a:p>
            <a:pPr lvl="1"/>
            <a:r>
              <a:rPr lang="en-US" dirty="0"/>
              <a:t>All support large-scale workflows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15</a:t>
            </a:fld>
            <a:endParaRPr lang="en-US" sz="192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D6B07-B29B-4458-861B-F16D6CC6A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760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Workflow Tools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16</a:t>
            </a:fld>
            <a:endParaRPr lang="en-US" sz="192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82B55AC-3135-45AA-B16C-431266BEE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91F95FA-49F0-43F3-AF44-233D7A31457A}"/>
              </a:ext>
            </a:extLst>
          </p:cNvPr>
          <p:cNvSpPr txBox="1">
            <a:spLocks/>
          </p:cNvSpPr>
          <p:nvPr/>
        </p:nvSpPr>
        <p:spPr>
          <a:xfrm>
            <a:off x="7071360" y="1227762"/>
            <a:ext cx="7051859" cy="6339840"/>
          </a:xfrm>
          <a:prstGeom prst="rect">
            <a:avLst/>
          </a:prstGeom>
        </p:spPr>
        <p:txBody>
          <a:bodyPr vert="horz" lIns="109746" tIns="54873" rIns="109746" bIns="54873" rtlCol="0">
            <a:normAutofit/>
          </a:bodyPr>
          <a:lstStyle>
            <a:lvl1pPr marL="280082" indent="-270555" algn="l" defTabSz="1097463" rtl="0" eaLnBrk="1" latinLnBrk="0" hangingPunct="1">
              <a:lnSpc>
                <a:spcPct val="100000"/>
              </a:lnSpc>
              <a:spcBef>
                <a:spcPts val="216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tabLst/>
              <a:defRPr sz="34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1pPr>
            <a:lvl2pPr marL="483951" indent="-203870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charset="0"/>
              <a:buChar char="•"/>
              <a:tabLst/>
              <a:defRPr sz="29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2pPr>
            <a:lvl3pPr marL="825003" indent="-222923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24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105084" indent="-228638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22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1377545" indent="-226733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22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1701067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75433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9799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24165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3400" dirty="0"/>
              <a:t>Airflow (Apache project / Airbnb)</a:t>
            </a:r>
          </a:p>
          <a:p>
            <a:pPr lvl="2"/>
            <a:r>
              <a:rPr lang="en-US" sz="2900" dirty="0"/>
              <a:t>Workflow defined with Python API</a:t>
            </a:r>
          </a:p>
          <a:p>
            <a:pPr lvl="2"/>
            <a:r>
              <a:rPr lang="en-US" sz="2900" dirty="0"/>
              <a:t>Description used to write DAGs</a:t>
            </a:r>
          </a:p>
          <a:p>
            <a:pPr lvl="2"/>
            <a:r>
              <a:rPr lang="en-US" sz="2900" dirty="0"/>
              <a:t>Internal scheduler triggers tasks</a:t>
            </a:r>
          </a:p>
          <a:p>
            <a:pPr lvl="2"/>
            <a:r>
              <a:rPr lang="en-US" sz="2900" dirty="0"/>
              <a:t>Support for Kubernetes (deploys containers)</a:t>
            </a:r>
          </a:p>
          <a:p>
            <a:pPr lvl="2"/>
            <a:r>
              <a:rPr lang="en-US" sz="2900" dirty="0"/>
              <a:t>Web UI for getting status</a:t>
            </a:r>
          </a:p>
          <a:p>
            <a:pPr lvl="2"/>
            <a:endParaRPr lang="en-US" sz="29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121470-2140-45F3-8A2E-C7EF66061A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5004157"/>
            <a:ext cx="7099456" cy="2768243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3298A47-26D3-45C5-BF9C-926BB3EA2427}"/>
              </a:ext>
            </a:extLst>
          </p:cNvPr>
          <p:cNvSpPr txBox="1">
            <a:spLocks/>
          </p:cNvSpPr>
          <p:nvPr/>
        </p:nvSpPr>
        <p:spPr>
          <a:xfrm>
            <a:off x="357081" y="1256618"/>
            <a:ext cx="7051859" cy="6896782"/>
          </a:xfrm>
          <a:prstGeom prst="rect">
            <a:avLst/>
          </a:prstGeom>
        </p:spPr>
        <p:txBody>
          <a:bodyPr vert="horz" lIns="109746" tIns="54873" rIns="109746" bIns="54873" rtlCol="0">
            <a:normAutofit/>
          </a:bodyPr>
          <a:lstStyle>
            <a:lvl1pPr marL="280082" indent="-270555" algn="l" defTabSz="1097463" rtl="0" eaLnBrk="1" latinLnBrk="0" hangingPunct="1">
              <a:lnSpc>
                <a:spcPct val="100000"/>
              </a:lnSpc>
              <a:spcBef>
                <a:spcPts val="216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tabLst/>
              <a:defRPr sz="34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1pPr>
            <a:lvl2pPr marL="483951" indent="-203870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charset="0"/>
              <a:buChar char="•"/>
              <a:tabLst/>
              <a:defRPr sz="29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2pPr>
            <a:lvl3pPr marL="825003" indent="-222923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24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105084" indent="-228638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22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1377545" indent="-226733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22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1701067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75433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9799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24165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Parsl</a:t>
            </a:r>
            <a:r>
              <a:rPr lang="en-US" dirty="0"/>
              <a:t> (U of Chicago/Argonne NL)</a:t>
            </a:r>
          </a:p>
          <a:p>
            <a:pPr lvl="1"/>
            <a:r>
              <a:rPr lang="en-US" sz="2880" dirty="0"/>
              <a:t>Parallelize Python by annotating functions or external apps</a:t>
            </a:r>
          </a:p>
          <a:p>
            <a:pPr lvl="1"/>
            <a:r>
              <a:rPr lang="en-US" sz="2880" dirty="0"/>
              <a:t>Integrated with </a:t>
            </a:r>
            <a:r>
              <a:rPr lang="en-US" sz="2880" dirty="0" err="1"/>
              <a:t>Jupyter</a:t>
            </a:r>
            <a:r>
              <a:rPr lang="en-US" sz="2880" dirty="0"/>
              <a:t> notebooks</a:t>
            </a:r>
          </a:p>
          <a:p>
            <a:pPr lvl="1"/>
            <a:r>
              <a:rPr lang="en-US" sz="2880" dirty="0"/>
              <a:t>Link outputs and inputs of annotations to describe workflow</a:t>
            </a:r>
          </a:p>
          <a:p>
            <a:pPr lvl="1"/>
            <a:endParaRPr lang="en-US" sz="2880" dirty="0"/>
          </a:p>
          <a:p>
            <a:pPr lvl="1"/>
            <a:endParaRPr lang="en-US" sz="2880" dirty="0"/>
          </a:p>
          <a:p>
            <a:pPr lvl="1"/>
            <a:endParaRPr lang="en-US" sz="2880" dirty="0"/>
          </a:p>
          <a:p>
            <a:pPr lvl="1"/>
            <a:endParaRPr lang="en-US" sz="2880" dirty="0"/>
          </a:p>
          <a:p>
            <a:pPr marL="280081" lvl="1" indent="0">
              <a:buNone/>
            </a:pPr>
            <a:endParaRPr lang="en-US" sz="2880" dirty="0"/>
          </a:p>
          <a:p>
            <a:pPr lvl="1"/>
            <a:endParaRPr lang="en-US" sz="1400" dirty="0"/>
          </a:p>
          <a:p>
            <a:pPr lvl="1"/>
            <a:r>
              <a:rPr lang="en-US" sz="2880" dirty="0"/>
              <a:t>Focus on large data, many tasks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028C51-025B-44DA-962E-B79F397B5F1F}"/>
              </a:ext>
            </a:extLst>
          </p:cNvPr>
          <p:cNvSpPr txBox="1"/>
          <p:nvPr/>
        </p:nvSpPr>
        <p:spPr>
          <a:xfrm>
            <a:off x="837530" y="4344412"/>
            <a:ext cx="632527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@bash_app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mysim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=("output/p1.out", "w"),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stderr=("output/p1.err", "w")):</a:t>
            </a:r>
          </a:p>
          <a:p>
            <a: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#Call a bash command-line app ‘simulate’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"app/simulate"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call the </a:t>
            </a:r>
            <a:r>
              <a:rPr lang="en-US" sz="16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mysim</a:t>
            </a:r>
            <a: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app and wait for the result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mysim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().result()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open the output file and read the result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with open('output/p1.out', 'r') as f: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f.read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</p:txBody>
      </p:sp>
    </p:spTree>
    <p:extLst>
      <p:ext uri="{BB962C8B-B14F-4D97-AF65-F5344CB8AC3E}">
        <p14:creationId xmlns:p14="http://schemas.microsoft.com/office/powerpoint/2010/main" val="2129522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759E5-8228-4DDA-ADEF-72D3C732B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Workflow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9DCA1-79C2-4A87-B10A-CBA3C0212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JUBE </a:t>
            </a:r>
            <a:r>
              <a:rPr lang="en-US" sz="3600" dirty="0"/>
              <a:t>(</a:t>
            </a:r>
            <a:r>
              <a:rPr lang="en-US" sz="3600" dirty="0" err="1"/>
              <a:t>Jülich</a:t>
            </a:r>
            <a:r>
              <a:rPr lang="en-US" sz="3600" dirty="0"/>
              <a:t> Supercomputing Center)</a:t>
            </a:r>
          </a:p>
          <a:p>
            <a:pPr lvl="1"/>
            <a:r>
              <a:rPr lang="en-US" dirty="0"/>
              <a:t>Designed for automating benchmarks and testing on multiple systems</a:t>
            </a:r>
          </a:p>
          <a:p>
            <a:pPr lvl="1"/>
            <a:r>
              <a:rPr lang="en-US" dirty="0"/>
              <a:t>Workflow described via XML files</a:t>
            </a:r>
          </a:p>
          <a:p>
            <a:r>
              <a:rPr lang="en-US" dirty="0" err="1"/>
              <a:t>Makeflow</a:t>
            </a:r>
            <a:r>
              <a:rPr lang="en-US" dirty="0"/>
              <a:t> (Notre Dame)</a:t>
            </a:r>
          </a:p>
          <a:p>
            <a:pPr lvl="1"/>
            <a:r>
              <a:rPr lang="en-US" dirty="0" err="1"/>
              <a:t>Makefile</a:t>
            </a:r>
            <a:r>
              <a:rPr lang="en-US" dirty="0"/>
              <a:t>-type syntax to specify workflow</a:t>
            </a:r>
          </a:p>
          <a:p>
            <a:pPr lvl="2"/>
            <a:r>
              <a:rPr lang="en-US" dirty="0"/>
              <a:t>Targets are output files, dependent on input files, with execution string to run </a:t>
            </a:r>
          </a:p>
          <a:p>
            <a:pPr lvl="1"/>
            <a:r>
              <a:rPr lang="en-US" dirty="0"/>
              <a:t>Can work with Work Queue for management of compute resources (workers)</a:t>
            </a:r>
          </a:p>
          <a:p>
            <a:pPr lvl="2"/>
            <a:r>
              <a:rPr lang="en-US" dirty="0"/>
              <a:t>Multiple clusters, pilot jobs, dynamic worker pool</a:t>
            </a:r>
          </a:p>
          <a:p>
            <a:r>
              <a:rPr lang="en-US" dirty="0" err="1"/>
              <a:t>Nextflow</a:t>
            </a:r>
            <a:r>
              <a:rPr lang="en-US" dirty="0"/>
              <a:t> (Barcelona Centre for Genomic Regulation)</a:t>
            </a:r>
          </a:p>
          <a:p>
            <a:pPr lvl="1"/>
            <a:r>
              <a:rPr lang="en-US" dirty="0"/>
              <a:t>Uses dataflow paradigm: tasks write/read from channels (not always a file)</a:t>
            </a:r>
          </a:p>
          <a:p>
            <a:pPr lvl="1"/>
            <a:r>
              <a:rPr lang="en-US" dirty="0"/>
              <a:t>Custom scripting language for defining workflows</a:t>
            </a:r>
          </a:p>
          <a:p>
            <a:r>
              <a:rPr lang="en-US" dirty="0"/>
              <a:t>Pachyderm (commercial software, free version with limited size/runtime)</a:t>
            </a:r>
          </a:p>
          <a:p>
            <a:pPr lvl="1"/>
            <a:r>
              <a:rPr lang="en-US" dirty="0"/>
              <a:t>Data-driven: “Git for Data Science”</a:t>
            </a:r>
          </a:p>
          <a:p>
            <a:pPr lvl="1"/>
            <a:r>
              <a:rPr lang="en-US" dirty="0"/>
              <a:t>Provides data version control and tools for building and running data science workflows</a:t>
            </a:r>
          </a:p>
          <a:p>
            <a:r>
              <a:rPr lang="en-US" dirty="0"/>
              <a:t>Many more!  Ask me about specific use cases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F6F53F-68C9-4B32-9C02-C6A260FC9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4E4E7-F820-4272-925C-0F9BF532A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17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15119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4312-1DC4-4713-8F40-9EC921A2E4A5}" type="slidenum">
              <a:rPr lang="en-US"/>
              <a:pPr/>
              <a:t>18</a:t>
            </a:fld>
            <a:endParaRPr lang="en-US" sz="1920"/>
          </a:p>
        </p:txBody>
      </p:sp>
      <p:sp>
        <p:nvSpPr>
          <p:cNvPr id="952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Workflow Application:  CyberShake</a:t>
            </a:r>
          </a:p>
        </p:txBody>
      </p:sp>
      <p:sp>
        <p:nvSpPr>
          <p:cNvPr id="95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080" y="1143000"/>
            <a:ext cx="14142720" cy="5669280"/>
          </a:xfrm>
        </p:spPr>
        <p:txBody>
          <a:bodyPr/>
          <a:lstStyle/>
          <a:p>
            <a:r>
              <a:rPr lang="en-US" dirty="0"/>
              <a:t>What will peak earthquake shaking be over the next 50 years?</a:t>
            </a:r>
          </a:p>
          <a:p>
            <a:pPr lvl="1"/>
            <a:r>
              <a:rPr lang="en-US" dirty="0"/>
              <a:t>Used in building codes, insurance rates, disaster planning</a:t>
            </a:r>
          </a:p>
          <a:p>
            <a:pPr lvl="1"/>
            <a:r>
              <a:rPr lang="en-US" dirty="0"/>
              <a:t>Answered via Probabilistic Seismic Hazard Analysis (PSHA)</a:t>
            </a:r>
          </a:p>
          <a:p>
            <a:pPr lvl="2"/>
            <a:r>
              <a:rPr lang="en-US" dirty="0"/>
              <a:t>Get list of all possible earthquakes</a:t>
            </a:r>
          </a:p>
          <a:p>
            <a:pPr lvl="2"/>
            <a:r>
              <a:rPr lang="en-US" dirty="0"/>
              <a:t>Figure out how much shaking each causes</a:t>
            </a:r>
          </a:p>
          <a:p>
            <a:pPr lvl="2"/>
            <a:r>
              <a:rPr lang="en-US" dirty="0"/>
              <a:t>Combine shaking levels with probabilities</a:t>
            </a:r>
          </a:p>
          <a:p>
            <a:endParaRPr lang="en-US" sz="3840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6" b="4400"/>
          <a:stretch/>
        </p:blipFill>
        <p:spPr bwMode="auto">
          <a:xfrm>
            <a:off x="1066158" y="4264818"/>
            <a:ext cx="4725042" cy="3612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Arrow Connector 18"/>
          <p:cNvCxnSpPr>
            <a:cxnSpLocks/>
          </p:cNvCxnSpPr>
          <p:nvPr/>
        </p:nvCxnSpPr>
        <p:spPr bwMode="auto">
          <a:xfrm>
            <a:off x="1563066" y="6167841"/>
            <a:ext cx="799134" cy="0"/>
          </a:xfrm>
          <a:prstGeom prst="straightConnector1">
            <a:avLst/>
          </a:prstGeom>
          <a:solidFill>
            <a:srgbClr val="BABEB6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>
            <a:cxnSpLocks/>
          </p:cNvCxnSpPr>
          <p:nvPr/>
        </p:nvCxnSpPr>
        <p:spPr bwMode="auto">
          <a:xfrm>
            <a:off x="2362200" y="6167841"/>
            <a:ext cx="0" cy="1363734"/>
          </a:xfrm>
          <a:prstGeom prst="straightConnector1">
            <a:avLst/>
          </a:prstGeom>
          <a:solidFill>
            <a:srgbClr val="BABEB6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1905000" y="5786735"/>
            <a:ext cx="326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2% in 50 years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09800" y="7086600"/>
            <a:ext cx="1197693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dirty="0"/>
              <a:t>0.4 g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2DE8DB4-5D64-472A-B225-835234A93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3ACB977D-3EB9-419A-827D-6C759729F9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8" t="14259" r="19584" b="7963"/>
          <a:stretch/>
        </p:blipFill>
        <p:spPr bwMode="auto">
          <a:xfrm>
            <a:off x="8194768" y="3073041"/>
            <a:ext cx="6435632" cy="4775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578CEEE-25CD-4522-9405-ECFF2439C7FC}"/>
              </a:ext>
            </a:extLst>
          </p:cNvPr>
          <p:cNvCxnSpPr>
            <a:cxnSpLocks/>
          </p:cNvCxnSpPr>
          <p:nvPr/>
        </p:nvCxnSpPr>
        <p:spPr>
          <a:xfrm flipV="1">
            <a:off x="2971800" y="5546239"/>
            <a:ext cx="5943600" cy="161139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29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scientific workflows?</a:t>
            </a:r>
          </a:p>
          <a:p>
            <a:r>
              <a:rPr lang="en-US" dirty="0"/>
              <a:t>What problems do workflow tools solve?</a:t>
            </a:r>
          </a:p>
          <a:p>
            <a:r>
              <a:rPr lang="en-US" dirty="0"/>
              <a:t>Overview of available workflow tools</a:t>
            </a:r>
          </a:p>
          <a:p>
            <a:r>
              <a:rPr lang="en-US" dirty="0"/>
              <a:t>Real-world seismic hazard application (SCEC </a:t>
            </a:r>
            <a:r>
              <a:rPr lang="en-US" dirty="0" err="1"/>
              <a:t>CyberShake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Computational overview</a:t>
            </a:r>
          </a:p>
          <a:p>
            <a:pPr lvl="1"/>
            <a:r>
              <a:rPr lang="en-US" dirty="0"/>
              <a:t>Challenges and solutions</a:t>
            </a:r>
          </a:p>
          <a:p>
            <a:r>
              <a:rPr lang="en-US" dirty="0"/>
              <a:t>Ways to simplify your work</a:t>
            </a:r>
          </a:p>
          <a:p>
            <a:r>
              <a:rPr lang="en-US" dirty="0"/>
              <a:t>Goal:  Help you figure out if this would be useful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1</a:t>
            </a:fld>
            <a:endParaRPr lang="en-US" sz="192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D7EE6E0-A3C4-4BFC-81F5-338E8CB09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967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895" y="329566"/>
            <a:ext cx="13902505" cy="767714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CyberShake</a:t>
            </a:r>
            <a:r>
              <a:rPr lang="en-US" dirty="0"/>
              <a:t> Computational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371600"/>
            <a:ext cx="14295120" cy="6309360"/>
          </a:xfrm>
        </p:spPr>
        <p:txBody>
          <a:bodyPr>
            <a:normAutofit/>
          </a:bodyPr>
          <a:lstStyle/>
          <a:p>
            <a:r>
              <a:rPr lang="en-US" dirty="0"/>
              <a:t>Determine shaking of ~500,000 earthquakes per site</a:t>
            </a:r>
          </a:p>
          <a:p>
            <a:r>
              <a:rPr lang="en-US" dirty="0"/>
              <a:t>2 large parallel jobs</a:t>
            </a:r>
          </a:p>
          <a:p>
            <a:pPr lvl="1"/>
            <a:r>
              <a:rPr lang="en-US" dirty="0"/>
              <a:t>Perform wave propagation</a:t>
            </a:r>
          </a:p>
          <a:p>
            <a:pPr lvl="1"/>
            <a:r>
              <a:rPr lang="en-US" dirty="0"/>
              <a:t>400 GPUs x 30 min</a:t>
            </a:r>
          </a:p>
          <a:p>
            <a:pPr lvl="1"/>
            <a:r>
              <a:rPr lang="en-US" dirty="0"/>
              <a:t>1.5 TB total output</a:t>
            </a:r>
          </a:p>
          <a:p>
            <a:r>
              <a:rPr lang="en-US" dirty="0"/>
              <a:t>500,000 small serial jobs</a:t>
            </a:r>
          </a:p>
          <a:p>
            <a:pPr lvl="1"/>
            <a:r>
              <a:rPr lang="en-US" dirty="0"/>
              <a:t>Calculate seismograms and shaking measures</a:t>
            </a:r>
          </a:p>
          <a:p>
            <a:pPr lvl="1"/>
            <a:r>
              <a:rPr lang="en-US" dirty="0"/>
              <a:t>1 core x 4 min</a:t>
            </a:r>
          </a:p>
          <a:p>
            <a:pPr lvl="1"/>
            <a:r>
              <a:rPr lang="en-US" dirty="0"/>
              <a:t>17 GB total output</a:t>
            </a:r>
          </a:p>
          <a:p>
            <a:r>
              <a:rPr lang="en-US" dirty="0"/>
              <a:t>Need ~900 sites for hazard 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19</a:t>
            </a:fld>
            <a:endParaRPr lang="en-US" sz="192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5A8A1-9BA2-43AB-BF43-764ECD7D7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200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77B2F-9CFB-48A0-8C35-AF01B74AE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CyberShake</a:t>
            </a:r>
            <a:r>
              <a:rPr lang="en-US" dirty="0"/>
              <a:t>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36616-31C9-4687-B0B5-FFBE34310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Automation</a:t>
            </a:r>
          </a:p>
          <a:p>
            <a:pPr lvl="1"/>
            <a:r>
              <a:rPr lang="en-US" dirty="0"/>
              <a:t>Too much work to run by hand</a:t>
            </a:r>
          </a:p>
          <a:p>
            <a:r>
              <a:rPr lang="en-US" dirty="0"/>
              <a:t>Data management</a:t>
            </a:r>
          </a:p>
          <a:p>
            <a:pPr lvl="1"/>
            <a:r>
              <a:rPr lang="en-US" dirty="0"/>
              <a:t>Input files need to be moved to cluster</a:t>
            </a:r>
          </a:p>
          <a:p>
            <a:pPr lvl="1"/>
            <a:r>
              <a:rPr lang="en-US" dirty="0"/>
              <a:t>Output files transferred back for archiving</a:t>
            </a:r>
          </a:p>
          <a:p>
            <a:r>
              <a:rPr lang="en-US" dirty="0"/>
              <a:t>Error recovery</a:t>
            </a:r>
          </a:p>
          <a:p>
            <a:pPr lvl="1"/>
            <a:r>
              <a:rPr lang="en-US" dirty="0"/>
              <a:t>Detect and recover from basic errors automatically</a:t>
            </a:r>
          </a:p>
          <a:p>
            <a:r>
              <a:rPr lang="en-US" dirty="0"/>
              <a:t>Resource provisioning</a:t>
            </a:r>
          </a:p>
          <a:p>
            <a:pPr lvl="1"/>
            <a:r>
              <a:rPr lang="en-US" dirty="0"/>
              <a:t>How to execute large numbers of small tasks?</a:t>
            </a:r>
          </a:p>
          <a:p>
            <a:r>
              <a:rPr lang="en-US" dirty="0"/>
              <a:t>Decided to use scientific workflows</a:t>
            </a:r>
          </a:p>
          <a:p>
            <a:pPr lvl="1"/>
            <a:r>
              <a:rPr lang="en-US" dirty="0"/>
              <a:t>Selected Pegasus-WMS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B8314-DDE8-4FB1-B3DA-B331D0710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F8E32-3A6D-473A-9994-4328548F4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20</a:t>
            </a:fld>
            <a:endParaRPr lang="uk-UA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F3BC3CE-BDBD-4A56-8FB4-A852BE2BD9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5" r="19102"/>
          <a:stretch/>
        </p:blipFill>
        <p:spPr bwMode="auto">
          <a:xfrm>
            <a:off x="9906000" y="1219200"/>
            <a:ext cx="4495799" cy="6509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7911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Challenge:  Resource Provisioning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447800"/>
            <a:ext cx="14295120" cy="566928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large parallel GPU jobs, submit to remote scheduler</a:t>
            </a:r>
          </a:p>
          <a:p>
            <a:pPr lvl="1"/>
            <a:r>
              <a:rPr lang="en-US" dirty="0"/>
              <a:t>SSH (or other tool) puts jobs in remote queue</a:t>
            </a:r>
          </a:p>
          <a:p>
            <a:pPr lvl="1"/>
            <a:r>
              <a:rPr lang="en-US" dirty="0"/>
              <a:t>Runs like a normal batch job</a:t>
            </a:r>
          </a:p>
          <a:p>
            <a:pPr lvl="1"/>
            <a:r>
              <a:rPr lang="en-US" dirty="0"/>
              <a:t>Can specify either CPU or GPU nodes</a:t>
            </a:r>
          </a:p>
          <a:p>
            <a:r>
              <a:rPr lang="en-US" dirty="0"/>
              <a:t>For small serial jobs, need high throughput</a:t>
            </a:r>
          </a:p>
          <a:p>
            <a:pPr lvl="1"/>
            <a:r>
              <a:rPr lang="en-US" dirty="0"/>
              <a:t>Putting lots of jobs in the batch queue is ill-advised</a:t>
            </a:r>
          </a:p>
          <a:p>
            <a:pPr lvl="2"/>
            <a:r>
              <a:rPr lang="en-US" dirty="0"/>
              <a:t>Scheduler isn’t designed for heavy job load</a:t>
            </a:r>
          </a:p>
          <a:p>
            <a:pPr lvl="2"/>
            <a:r>
              <a:rPr lang="en-US" dirty="0"/>
              <a:t>Scheduler cycle is ~5 minutes</a:t>
            </a:r>
          </a:p>
          <a:p>
            <a:pPr lvl="2"/>
            <a:r>
              <a:rPr lang="en-US" dirty="0"/>
              <a:t>Policy limits number of job submissions</a:t>
            </a:r>
          </a:p>
          <a:p>
            <a:r>
              <a:rPr lang="en-US" dirty="0"/>
              <a:t>Solution: Pegasus-</a:t>
            </a:r>
            <a:r>
              <a:rPr lang="en-US" dirty="0" err="1"/>
              <a:t>mpi</a:t>
            </a:r>
            <a:r>
              <a:rPr lang="en-US" dirty="0"/>
              <a:t>-cluster (PMC)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21</a:t>
            </a:fld>
            <a:endParaRPr lang="en-US" sz="192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173F3-BA83-4FCE-9AB7-153D305B0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8185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Pegasus-</a:t>
            </a:r>
            <a:r>
              <a:rPr lang="en-US" dirty="0" err="1"/>
              <a:t>mpi</a:t>
            </a:r>
            <a:r>
              <a:rPr lang="en-US" dirty="0"/>
              <a:t>-cluster (PMC)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371600"/>
            <a:ext cx="14295120" cy="646307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MPI wrapper around serial or thread-parallel jobs</a:t>
            </a:r>
          </a:p>
          <a:p>
            <a:pPr lvl="1"/>
            <a:r>
              <a:rPr lang="en-US" dirty="0"/>
              <a:t>Master-worker paradigm</a:t>
            </a:r>
          </a:p>
          <a:p>
            <a:pPr lvl="1"/>
            <a:r>
              <a:rPr lang="en-US" dirty="0"/>
              <a:t>Preserves dependencies</a:t>
            </a:r>
          </a:p>
          <a:p>
            <a:pPr lvl="1"/>
            <a:r>
              <a:rPr lang="en-US" dirty="0" err="1"/>
              <a:t>HTCondor</a:t>
            </a:r>
            <a:r>
              <a:rPr lang="en-US" dirty="0"/>
              <a:t> submits job to multiple nodes, starts PMC</a:t>
            </a:r>
          </a:p>
          <a:p>
            <a:pPr lvl="1"/>
            <a:r>
              <a:rPr lang="en-US" dirty="0"/>
              <a:t>Specify jobs as usual, Pegasus does wrapping</a:t>
            </a:r>
          </a:p>
          <a:p>
            <a:r>
              <a:rPr lang="en-US" dirty="0"/>
              <a:t>Uses intelligent scheduling</a:t>
            </a:r>
          </a:p>
          <a:p>
            <a:pPr lvl="1"/>
            <a:r>
              <a:rPr lang="en-US" dirty="0"/>
              <a:t>Core counts</a:t>
            </a:r>
          </a:p>
          <a:p>
            <a:pPr lvl="1"/>
            <a:r>
              <a:rPr lang="en-US" dirty="0"/>
              <a:t>Memory requirements</a:t>
            </a:r>
          </a:p>
          <a:p>
            <a:r>
              <a:rPr lang="en-US" dirty="0"/>
              <a:t>Can combine writes</a:t>
            </a:r>
          </a:p>
          <a:p>
            <a:pPr lvl="1"/>
            <a:r>
              <a:rPr lang="en-US" dirty="0"/>
              <a:t>Workers write to master, master aggregates to fewer files</a:t>
            </a:r>
          </a:p>
          <a:p>
            <a:r>
              <a:rPr lang="en-US" dirty="0"/>
              <a:t>Developed for our application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22</a:t>
            </a:fld>
            <a:endParaRPr lang="en-US" sz="192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77C524-40FE-43B8-8B55-D3822B6AC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799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D3A1-49BA-4E30-A705-5E257DECC743}" type="slidenum">
              <a:rPr lang="en-US"/>
              <a:pPr/>
              <a:t>23</a:t>
            </a:fld>
            <a:endParaRPr lang="en-US" sz="1920" dirty="0"/>
          </a:p>
        </p:txBody>
      </p:sp>
      <p:sp>
        <p:nvSpPr>
          <p:cNvPr id="929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Challenge:  Data Management</a:t>
            </a:r>
          </a:p>
        </p:txBody>
      </p:sp>
      <p:sp>
        <p:nvSpPr>
          <p:cNvPr id="92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" y="1371600"/>
            <a:ext cx="14295120" cy="6217920"/>
          </a:xfrm>
        </p:spPr>
        <p:txBody>
          <a:bodyPr>
            <a:normAutofit/>
          </a:bodyPr>
          <a:lstStyle/>
          <a:p>
            <a:r>
              <a:rPr lang="en-US" dirty="0"/>
              <a:t>Millions of data files</a:t>
            </a:r>
          </a:p>
          <a:p>
            <a:pPr lvl="1"/>
            <a:r>
              <a:rPr lang="en-US" dirty="0"/>
              <a:t>Pegasus provides staging</a:t>
            </a:r>
          </a:p>
          <a:p>
            <a:pPr lvl="2"/>
            <a:r>
              <a:rPr lang="en-US" dirty="0" err="1"/>
              <a:t>Symlinks</a:t>
            </a:r>
            <a:r>
              <a:rPr lang="en-US" dirty="0"/>
              <a:t> files if possible, transfers files if needed</a:t>
            </a:r>
          </a:p>
          <a:p>
            <a:pPr lvl="2"/>
            <a:r>
              <a:rPr lang="en-US" dirty="0"/>
              <a:t>Transfers output back to local archival disk</a:t>
            </a:r>
          </a:p>
          <a:p>
            <a:pPr lvl="2"/>
            <a:r>
              <a:rPr lang="en-US" dirty="0"/>
              <a:t>Supports running parts of workflows on separate machines</a:t>
            </a:r>
          </a:p>
          <a:p>
            <a:pPr lvl="1"/>
            <a:r>
              <a:rPr lang="en-US" dirty="0"/>
              <a:t>Cleans up temporary files when no longer needed</a:t>
            </a:r>
          </a:p>
          <a:p>
            <a:pPr lvl="1"/>
            <a:r>
              <a:rPr lang="en-US" dirty="0"/>
              <a:t>Directory hierarchy to reduce files per directory</a:t>
            </a:r>
          </a:p>
          <a:p>
            <a:r>
              <a:rPr lang="en-US" dirty="0"/>
              <a:t>We added automated checks to check integrity</a:t>
            </a:r>
          </a:p>
          <a:p>
            <a:pPr lvl="1"/>
            <a:r>
              <a:rPr lang="en-US" dirty="0"/>
              <a:t>Correct number of files, </a:t>
            </a:r>
            <a:r>
              <a:rPr lang="en-US" dirty="0" err="1"/>
              <a:t>NaN</a:t>
            </a:r>
            <a:r>
              <a:rPr lang="en-US" dirty="0"/>
              <a:t>, zero-value checks, correct size</a:t>
            </a:r>
          </a:p>
          <a:p>
            <a:pPr lvl="1"/>
            <a:r>
              <a:rPr lang="en-US" dirty="0"/>
              <a:t>Included as new jobs in workflow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424A5-2656-4ED0-9CF1-560AD4C55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6810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CyberShake</a:t>
            </a:r>
            <a:r>
              <a:rPr lang="en-US" dirty="0"/>
              <a:t> Study 18.8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604" y="1219200"/>
            <a:ext cx="9540884" cy="6615478"/>
          </a:xfrm>
        </p:spPr>
        <p:txBody>
          <a:bodyPr>
            <a:normAutofit fontScale="85000" lnSpcReduction="10000"/>
          </a:bodyPr>
          <a:lstStyle/>
          <a:p>
            <a:pPr marL="225425" indent="-225425"/>
            <a:r>
              <a:rPr lang="en-US" sz="3800" dirty="0"/>
              <a:t>Hazard results for 869 sites</a:t>
            </a:r>
          </a:p>
          <a:p>
            <a:pPr marL="225425" indent="-225425"/>
            <a:r>
              <a:rPr lang="en-US" sz="3800" dirty="0"/>
              <a:t>Used OLCF </a:t>
            </a:r>
            <a:r>
              <a:rPr lang="en-US" sz="3800" i="1" dirty="0"/>
              <a:t>Titan </a:t>
            </a:r>
            <a:r>
              <a:rPr lang="en-US" sz="3800" dirty="0"/>
              <a:t>and NCSA </a:t>
            </a:r>
            <a:r>
              <a:rPr lang="en-US" sz="3800" i="1" dirty="0"/>
              <a:t>Blue Waters</a:t>
            </a:r>
          </a:p>
          <a:p>
            <a:pPr marL="429294" lvl="1" indent="-225425"/>
            <a:r>
              <a:rPr lang="en-US" sz="3300" dirty="0"/>
              <a:t>1/3 of workflows ran jobs on both systems</a:t>
            </a:r>
          </a:p>
          <a:p>
            <a:pPr marL="225425" indent="-225425"/>
            <a:r>
              <a:rPr lang="en-US" sz="3800" dirty="0"/>
              <a:t>6.2 million node-hours (120M core-hours)</a:t>
            </a:r>
          </a:p>
          <a:p>
            <a:pPr marL="429294" lvl="1" indent="-225425"/>
            <a:r>
              <a:rPr lang="en-US" sz="3300" dirty="0"/>
              <a:t>Averaged 2,018 nodes (CPUs &amp; GPUs) for 128 days</a:t>
            </a:r>
          </a:p>
          <a:p>
            <a:pPr marL="429294" lvl="1" indent="-225425"/>
            <a:r>
              <a:rPr lang="en-US" sz="3400" dirty="0"/>
              <a:t>Max of 16,219 nodes (~280,000 cores)</a:t>
            </a:r>
          </a:p>
          <a:p>
            <a:pPr marL="225425" indent="-225425"/>
            <a:r>
              <a:rPr lang="en-US" sz="3900" dirty="0"/>
              <a:t>Workflow tools scheduled 17,921 jobs</a:t>
            </a:r>
          </a:p>
          <a:p>
            <a:pPr marL="225425" indent="-225425"/>
            <a:r>
              <a:rPr lang="en-US" sz="3800" dirty="0"/>
              <a:t>Workflow tools managed 1.2 PB of data</a:t>
            </a:r>
          </a:p>
          <a:p>
            <a:pPr marL="566477" lvl="2" indent="-225425"/>
            <a:r>
              <a:rPr lang="en-US" sz="3300" dirty="0"/>
              <a:t>157 TB of data automatically transferred</a:t>
            </a:r>
          </a:p>
          <a:p>
            <a:pPr marL="566477" lvl="2" indent="-225425"/>
            <a:r>
              <a:rPr lang="en-US" sz="3300" dirty="0"/>
              <a:t>14.4 TB (~12M files) staged back to local disk</a:t>
            </a:r>
          </a:p>
          <a:p>
            <a:pPr marL="225425" indent="-225425"/>
            <a:r>
              <a:rPr lang="en-US" sz="3800" dirty="0"/>
              <a:t>Workflow tools scale!</a:t>
            </a:r>
          </a:p>
          <a:p>
            <a:pPr marL="225425" indent="-225425">
              <a:buNone/>
            </a:pPr>
            <a:endParaRPr lang="en-US" sz="352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24</a:t>
            </a:fld>
            <a:endParaRPr lang="en-US" sz="192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00B8570-FE33-46F8-A740-ECD552BAC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E39D26-D8E7-4657-9FF0-4C9F9AC5D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814881"/>
            <a:ext cx="5593723" cy="737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5074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Problems Workflows Solve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371600"/>
            <a:ext cx="14295120" cy="6248400"/>
          </a:xfrm>
        </p:spPr>
        <p:txBody>
          <a:bodyPr>
            <a:normAutofit fontScale="92500" lnSpcReduction="10000"/>
          </a:bodyPr>
          <a:lstStyle/>
          <a:p>
            <a:r>
              <a:rPr lang="en-US" sz="3840" dirty="0"/>
              <a:t>Task executions</a:t>
            </a:r>
          </a:p>
          <a:p>
            <a:pPr lvl="1"/>
            <a:r>
              <a:rPr lang="en-US" sz="3200" dirty="0"/>
              <a:t>Workflow tools will retry and checkpoint if needed</a:t>
            </a:r>
          </a:p>
          <a:p>
            <a:r>
              <a:rPr lang="en-US" sz="3840" dirty="0"/>
              <a:t>Data management</a:t>
            </a:r>
          </a:p>
          <a:p>
            <a:pPr lvl="1"/>
            <a:r>
              <a:rPr lang="en-US" sz="3200" dirty="0"/>
              <a:t>Stage-in and stage-out data for jobs automatically</a:t>
            </a:r>
          </a:p>
          <a:p>
            <a:r>
              <a:rPr lang="en-US" sz="3840" dirty="0"/>
              <a:t>Task scheduling</a:t>
            </a:r>
          </a:p>
          <a:p>
            <a:pPr lvl="1"/>
            <a:r>
              <a:rPr lang="en-US" sz="3200" dirty="0"/>
              <a:t>Optimal execution on available resources</a:t>
            </a:r>
          </a:p>
          <a:p>
            <a:r>
              <a:rPr lang="en-US" sz="3840" dirty="0"/>
              <a:t>Metadata</a:t>
            </a:r>
          </a:p>
          <a:p>
            <a:pPr lvl="1"/>
            <a:r>
              <a:rPr lang="en-US" sz="3200" dirty="0"/>
              <a:t>Automatically track runtime, environment, arguments, inputs</a:t>
            </a:r>
          </a:p>
          <a:p>
            <a:r>
              <a:rPr lang="en-US" sz="3840" dirty="0"/>
              <a:t>Getting computational resources</a:t>
            </a:r>
          </a:p>
          <a:p>
            <a:pPr lvl="1"/>
            <a:r>
              <a:rPr lang="en-US" sz="3200" dirty="0"/>
              <a:t>Whether large parallel jobs or high throughput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25</a:t>
            </a:fld>
            <a:endParaRPr lang="en-US" sz="192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04F1D-A782-4D7A-B921-00F9EC99A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2015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Should you use workflow tools?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371600"/>
            <a:ext cx="14295120" cy="6172200"/>
          </a:xfrm>
        </p:spPr>
        <p:txBody>
          <a:bodyPr>
            <a:normAutofit/>
          </a:bodyPr>
          <a:lstStyle/>
          <a:p>
            <a:r>
              <a:rPr lang="en-US" dirty="0"/>
              <a:t>Probably using a workflow already</a:t>
            </a:r>
          </a:p>
          <a:p>
            <a:pPr lvl="1"/>
            <a:r>
              <a:rPr lang="en-US" dirty="0"/>
              <a:t>Replaces manual hand-offs and polling to monitor status</a:t>
            </a:r>
          </a:p>
          <a:p>
            <a:r>
              <a:rPr lang="en-US" dirty="0"/>
              <a:t>Provides framework to assemble community codes</a:t>
            </a:r>
          </a:p>
          <a:p>
            <a:pPr lvl="1"/>
            <a:r>
              <a:rPr lang="en-US" dirty="0"/>
              <a:t>Also useful for training new teammates</a:t>
            </a:r>
          </a:p>
          <a:p>
            <a:r>
              <a:rPr lang="en-US" dirty="0"/>
              <a:t>Scales from local computer to large clusters</a:t>
            </a:r>
          </a:p>
          <a:p>
            <a:r>
              <a:rPr lang="en-US" dirty="0"/>
              <a:t>Provide portable algorithm description independent of data</a:t>
            </a:r>
          </a:p>
          <a:p>
            <a:pPr lvl="1"/>
            <a:r>
              <a:rPr lang="en-US" dirty="0" err="1"/>
              <a:t>CyberShake</a:t>
            </a:r>
            <a:r>
              <a:rPr lang="en-US" dirty="0"/>
              <a:t> has run on 9 systems since 2007 with same workflow</a:t>
            </a:r>
          </a:p>
          <a:p>
            <a:r>
              <a:rPr lang="en-US" dirty="0"/>
              <a:t>Does add additional software layers and complexity</a:t>
            </a:r>
          </a:p>
          <a:p>
            <a:pPr lvl="1"/>
            <a:r>
              <a:rPr lang="en-US" dirty="0"/>
              <a:t>Some development time is required</a:t>
            </a:r>
            <a:endParaRPr lang="en-US" sz="448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26</a:t>
            </a:fld>
            <a:endParaRPr lang="en-US" sz="192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6F033-E3A7-410E-83ED-A8F46B331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861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Final Thoughts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493520"/>
            <a:ext cx="14295120" cy="627888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Automation is vital, even without workflow tools</a:t>
            </a:r>
          </a:p>
          <a:p>
            <a:pPr lvl="1"/>
            <a:r>
              <a:rPr lang="en-US" dirty="0"/>
              <a:t>Eliminate human polling</a:t>
            </a:r>
          </a:p>
          <a:p>
            <a:pPr lvl="1"/>
            <a:r>
              <a:rPr lang="en-US" dirty="0"/>
              <a:t>Get everything to run automatically if successful</a:t>
            </a:r>
          </a:p>
          <a:p>
            <a:pPr lvl="1"/>
            <a:r>
              <a:rPr lang="en-US" dirty="0"/>
              <a:t>Be able to recover from common errors</a:t>
            </a:r>
          </a:p>
          <a:p>
            <a:r>
              <a:rPr lang="en-US" dirty="0"/>
              <a:t>Put ALL processing steps in the workflow</a:t>
            </a:r>
          </a:p>
          <a:p>
            <a:pPr lvl="1"/>
            <a:r>
              <a:rPr lang="en-US" dirty="0"/>
              <a:t>Include validation, visualization, publishing, notifications</a:t>
            </a:r>
          </a:p>
          <a:p>
            <a:r>
              <a:rPr lang="en-US" dirty="0"/>
              <a:t>Avoid premature optimization</a:t>
            </a:r>
          </a:p>
          <a:p>
            <a:r>
              <a:rPr lang="en-US" dirty="0"/>
              <a:t>Consider new compute environments (dream big!)</a:t>
            </a:r>
          </a:p>
          <a:p>
            <a:pPr lvl="1"/>
            <a:r>
              <a:rPr lang="en-US" dirty="0"/>
              <a:t>Larger clusters, XSEDE/PRACE/RIKEN/</a:t>
            </a:r>
            <a:r>
              <a:rPr lang="en-US" dirty="0" err="1"/>
              <a:t>SciNet</a:t>
            </a:r>
            <a:r>
              <a:rPr lang="en-US" dirty="0"/>
              <a:t>, Amazon EC2</a:t>
            </a:r>
          </a:p>
          <a:p>
            <a:r>
              <a:rPr lang="en-US" dirty="0"/>
              <a:t>Tool developers want to help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27</a:t>
            </a:fld>
            <a:endParaRPr lang="en-US" sz="192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E678A-1328-4315-9ED4-5F58891BE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8772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219200"/>
            <a:ext cx="14295120" cy="6461760"/>
          </a:xfrm>
        </p:spPr>
        <p:txBody>
          <a:bodyPr>
            <a:normAutofit/>
          </a:bodyPr>
          <a:lstStyle/>
          <a:p>
            <a:pPr>
              <a:spcBef>
                <a:spcPts val="320"/>
              </a:spcBef>
            </a:pPr>
            <a:r>
              <a:rPr lang="en-US" sz="2600" dirty="0"/>
              <a:t>SCEC:  </a:t>
            </a:r>
            <a:r>
              <a:rPr lang="en-US" sz="2600" dirty="0">
                <a:hlinkClick r:id="rId3"/>
              </a:rPr>
              <a:t>http://www.scec.org</a:t>
            </a:r>
            <a:endParaRPr lang="en-US" sz="2600" dirty="0"/>
          </a:p>
          <a:p>
            <a:pPr>
              <a:spcBef>
                <a:spcPts val="320"/>
              </a:spcBef>
            </a:pPr>
            <a:r>
              <a:rPr lang="en-US" sz="2600" dirty="0"/>
              <a:t>Pegasus:  </a:t>
            </a:r>
            <a:r>
              <a:rPr lang="en-US" sz="2600" dirty="0">
                <a:hlinkClick r:id="rId4"/>
              </a:rPr>
              <a:t>http://pegasus.isi.edu</a:t>
            </a:r>
            <a:endParaRPr lang="en-US" sz="2600" dirty="0"/>
          </a:p>
          <a:p>
            <a:pPr>
              <a:spcBef>
                <a:spcPts val="320"/>
              </a:spcBef>
            </a:pPr>
            <a:r>
              <a:rPr lang="en-US" sz="2600" dirty="0"/>
              <a:t>Pegasus-</a:t>
            </a:r>
            <a:r>
              <a:rPr lang="en-US" sz="2600" dirty="0" err="1"/>
              <a:t>mpi</a:t>
            </a:r>
            <a:r>
              <a:rPr lang="en-US" sz="2600" dirty="0"/>
              <a:t>-cluster:  </a:t>
            </a:r>
            <a:r>
              <a:rPr lang="en-US" sz="2600" dirty="0">
                <a:hlinkClick r:id="rId5"/>
              </a:rPr>
              <a:t>http://pegasus.isi.edu/wms/docs/latest/cli-pegasus-mpi-cluster.php</a:t>
            </a:r>
            <a:endParaRPr lang="en-US" sz="2600" dirty="0"/>
          </a:p>
          <a:p>
            <a:pPr>
              <a:spcBef>
                <a:spcPts val="320"/>
              </a:spcBef>
            </a:pPr>
            <a:r>
              <a:rPr lang="en-US" sz="2600" dirty="0" err="1"/>
              <a:t>HTCondor</a:t>
            </a:r>
            <a:r>
              <a:rPr lang="en-US" sz="2600" dirty="0"/>
              <a:t>: </a:t>
            </a:r>
            <a:r>
              <a:rPr lang="en-US" sz="2600" dirty="0">
                <a:hlinkClick r:id="rId6"/>
              </a:rPr>
              <a:t>http://www.cs.wisc.edu/htcondor/</a:t>
            </a:r>
            <a:endParaRPr lang="en-US" sz="2600" dirty="0"/>
          </a:p>
          <a:p>
            <a:pPr>
              <a:spcBef>
                <a:spcPts val="320"/>
              </a:spcBef>
            </a:pPr>
            <a:r>
              <a:rPr lang="en-US" sz="2600" dirty="0" err="1"/>
              <a:t>Parsl</a:t>
            </a:r>
            <a:r>
              <a:rPr lang="en-US" sz="2600" dirty="0"/>
              <a:t>:  </a:t>
            </a:r>
            <a:r>
              <a:rPr lang="en-US" sz="2600" dirty="0">
                <a:hlinkClick r:id="rId7"/>
              </a:rPr>
              <a:t>https://parsl-project.org/</a:t>
            </a:r>
            <a:endParaRPr lang="en-US" sz="2600" dirty="0"/>
          </a:p>
          <a:p>
            <a:pPr>
              <a:spcBef>
                <a:spcPts val="320"/>
              </a:spcBef>
            </a:pPr>
            <a:r>
              <a:rPr lang="en-US" sz="2600" dirty="0"/>
              <a:t>Apache Airflow: </a:t>
            </a:r>
            <a:r>
              <a:rPr lang="en-US" sz="2600" dirty="0">
                <a:hlinkClick r:id="rId8"/>
              </a:rPr>
              <a:t>https://airflow.apache.org/</a:t>
            </a:r>
            <a:endParaRPr lang="en-US" sz="2600" dirty="0"/>
          </a:p>
          <a:p>
            <a:pPr>
              <a:spcBef>
                <a:spcPts val="320"/>
              </a:spcBef>
            </a:pPr>
            <a:r>
              <a:rPr lang="en-US" sz="2600" dirty="0"/>
              <a:t>JUBE: </a:t>
            </a:r>
            <a:r>
              <a:rPr lang="en-US" sz="2600" dirty="0">
                <a:hlinkClick r:id="rId9"/>
              </a:rPr>
              <a:t>https://www.fz-juelich.de/ias/jsc/EN/Expertise/Support/Software/JUBE/_node.html</a:t>
            </a:r>
            <a:endParaRPr lang="en-US" sz="2600" dirty="0"/>
          </a:p>
          <a:p>
            <a:pPr>
              <a:spcBef>
                <a:spcPts val="320"/>
              </a:spcBef>
            </a:pPr>
            <a:r>
              <a:rPr lang="en-US" sz="2600" dirty="0" err="1"/>
              <a:t>Makeflow</a:t>
            </a:r>
            <a:r>
              <a:rPr lang="en-US" sz="2600" dirty="0"/>
              <a:t>: </a:t>
            </a:r>
            <a:r>
              <a:rPr lang="en-US" sz="2600" dirty="0">
                <a:hlinkClick r:id="rId10"/>
              </a:rPr>
              <a:t>http://ccl.cse.nd.edu/software/makeflow/</a:t>
            </a:r>
            <a:endParaRPr lang="en-US" sz="2600" dirty="0"/>
          </a:p>
          <a:p>
            <a:pPr>
              <a:spcBef>
                <a:spcPts val="320"/>
              </a:spcBef>
            </a:pPr>
            <a:r>
              <a:rPr lang="en-US" sz="2600" dirty="0"/>
              <a:t>Work Queue: </a:t>
            </a:r>
            <a:r>
              <a:rPr lang="en-US" sz="2600" dirty="0">
                <a:hlinkClick r:id="rId11"/>
              </a:rPr>
              <a:t>http://ccl.cse.nd.edu/software/workqueue/</a:t>
            </a:r>
            <a:endParaRPr lang="en-US" sz="2600" dirty="0"/>
          </a:p>
          <a:p>
            <a:pPr>
              <a:spcBef>
                <a:spcPts val="320"/>
              </a:spcBef>
            </a:pPr>
            <a:r>
              <a:rPr lang="en-US" sz="2600" dirty="0" err="1"/>
              <a:t>Nextflow</a:t>
            </a:r>
            <a:r>
              <a:rPr lang="en-US" sz="2600" dirty="0"/>
              <a:t>: </a:t>
            </a:r>
            <a:r>
              <a:rPr lang="en-US" sz="2600" dirty="0">
                <a:hlinkClick r:id="rId12"/>
              </a:rPr>
              <a:t>https://www.nextflow.io/</a:t>
            </a:r>
            <a:endParaRPr lang="en-US" sz="2600" dirty="0"/>
          </a:p>
          <a:p>
            <a:pPr>
              <a:spcBef>
                <a:spcPts val="320"/>
              </a:spcBef>
            </a:pPr>
            <a:r>
              <a:rPr lang="en-US" sz="2600" dirty="0"/>
              <a:t>Pachyderm: </a:t>
            </a:r>
            <a:r>
              <a:rPr lang="en-US" sz="2600" dirty="0">
                <a:hlinkClick r:id="rId13"/>
              </a:rPr>
              <a:t>https://www.pachyderm.com/</a:t>
            </a:r>
            <a:endParaRPr lang="en-US" sz="2600" dirty="0"/>
          </a:p>
          <a:p>
            <a:pPr>
              <a:spcBef>
                <a:spcPts val="320"/>
              </a:spcBef>
            </a:pPr>
            <a:r>
              <a:rPr lang="en-US" sz="2600" dirty="0" err="1"/>
              <a:t>CyberShake</a:t>
            </a:r>
            <a:r>
              <a:rPr lang="en-US" sz="2600" dirty="0"/>
              <a:t>: </a:t>
            </a:r>
            <a:r>
              <a:rPr lang="en-US" sz="2600" dirty="0">
                <a:hlinkClick r:id="rId14"/>
              </a:rPr>
              <a:t>http://scec.usc.edu/scecpedia/CyberShake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28</a:t>
            </a:fld>
            <a:endParaRPr lang="en-US" sz="192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DD479-4FDF-4A1D-8061-0C55BF2F4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071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Scientific Workflows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Formal way to express a scientific calculation</a:t>
            </a:r>
          </a:p>
          <a:p>
            <a:r>
              <a:rPr lang="en-US" dirty="0"/>
              <a:t>Multiple tasks with dependencies between them</a:t>
            </a:r>
          </a:p>
          <a:p>
            <a:pPr lvl="1"/>
            <a:r>
              <a:rPr lang="en-US" dirty="0"/>
              <a:t>No limitations on tasks</a:t>
            </a:r>
          </a:p>
          <a:p>
            <a:r>
              <a:rPr lang="en-US" dirty="0"/>
              <a:t>Capture task parameters, input, output</a:t>
            </a:r>
          </a:p>
          <a:p>
            <a:r>
              <a:rPr lang="en-US" dirty="0"/>
              <a:t>Workflow process and data are independent</a:t>
            </a:r>
          </a:p>
          <a:p>
            <a:pPr lvl="1"/>
            <a:r>
              <a:rPr lang="en-US" dirty="0"/>
              <a:t>Often, run same workflow with different data</a:t>
            </a:r>
          </a:p>
          <a:p>
            <a:pPr lvl="1"/>
            <a:r>
              <a:rPr lang="en-US" dirty="0"/>
              <a:t>Could take the same workflow and run it on different systems</a:t>
            </a:r>
          </a:p>
          <a:p>
            <a:r>
              <a:rPr lang="en-US" dirty="0"/>
              <a:t>Actually, you use workflows all the time…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2</a:t>
            </a:fld>
            <a:endParaRPr lang="en-US" sz="192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D164E-42E9-40AE-98A5-7963341E3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4658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29</a:t>
            </a:fld>
            <a:endParaRPr lang="uk-UA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228600" y="7874896"/>
            <a:ext cx="1584960" cy="274320"/>
          </a:xfrm>
          <a:prstGeom prst="rect">
            <a:avLst/>
          </a:prstGeom>
        </p:spPr>
        <p:txBody>
          <a:bodyPr vert="horz" lIns="109746" tIns="54873" rIns="109746" bIns="54873" rtlCol="0" anchor="ctr"/>
          <a:lstStyle>
            <a:defPPr>
              <a:defRPr lang="en-US"/>
            </a:defPPr>
            <a:lvl1pPr marL="0" algn="r" defTabSz="1097463" rtl="0" eaLnBrk="1" latinLnBrk="0" hangingPunct="1">
              <a:defRPr sz="1700" kern="12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 marL="548731" algn="l" defTabSz="1097463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463" algn="l" defTabSz="1097463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6194" algn="l" defTabSz="1097463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926" algn="l" defTabSz="1097463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657" algn="l" defTabSz="1097463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2389" algn="l" defTabSz="1097463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1120" algn="l" defTabSz="1097463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852" algn="l" defTabSz="1097463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900" dirty="0"/>
          </a:p>
        </p:txBody>
      </p:sp>
      <p:pic>
        <p:nvPicPr>
          <p:cNvPr id="8" name="Picture 7" descr="bigusg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669" y="3512363"/>
            <a:ext cx="2292123" cy="84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8405" y="5902241"/>
            <a:ext cx="3158885" cy="8818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2983938"/>
            <a:ext cx="1981200" cy="1218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6" descr="C:\Users\Philip James\Documents\PetaSHA_Builds\Build_7_31June2008\SCEC_SSA_2008\New_TACC_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59490" y="3879477"/>
            <a:ext cx="2550446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USCgri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985567"/>
            <a:ext cx="91440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61304" y="1428754"/>
            <a:ext cx="2745841" cy="12041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4" name="Picture 9" descr="isi_logo_red_larg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60511" y="4655857"/>
            <a:ext cx="1953997" cy="124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4"/>
          <p:cNvGrpSpPr/>
          <p:nvPr/>
        </p:nvGrpSpPr>
        <p:grpSpPr>
          <a:xfrm>
            <a:off x="8610600" y="5329300"/>
            <a:ext cx="4445773" cy="629913"/>
            <a:chOff x="3009900" y="4800600"/>
            <a:chExt cx="3619500" cy="512840"/>
          </a:xfrm>
        </p:grpSpPr>
        <p:sp>
          <p:nvSpPr>
            <p:cNvPr id="16" name="Rectangle 15"/>
            <p:cNvSpPr/>
            <p:nvPr/>
          </p:nvSpPr>
          <p:spPr bwMode="auto">
            <a:xfrm>
              <a:off x="3009900" y="4800600"/>
              <a:ext cx="3619500" cy="51284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7" name="Picture 2" descr="https://www.olcf.ornl.gov/wp-content/themes/olcf/images/olcf-logo-white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4827665"/>
              <a:ext cx="3524250" cy="485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10607334" y="6789569"/>
            <a:ext cx="3389164" cy="1085128"/>
            <a:chOff x="-914400" y="852134"/>
            <a:chExt cx="6515100" cy="2085976"/>
          </a:xfrm>
        </p:grpSpPr>
        <p:sp>
          <p:nvSpPr>
            <p:cNvPr id="19" name="Rectangle 18"/>
            <p:cNvSpPr/>
            <p:nvPr/>
          </p:nvSpPr>
          <p:spPr bwMode="auto">
            <a:xfrm>
              <a:off x="-914400" y="852134"/>
              <a:ext cx="6172200" cy="1774030"/>
            </a:xfrm>
            <a:prstGeom prst="rect">
              <a:avLst/>
            </a:prstGeom>
            <a:solidFill>
              <a:srgbClr val="3366CC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20" name="Picture 2" descr="https://pegasus.isi.edu/wordpress/wp-content/uploads/2015/10/logo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62000" y="852134"/>
              <a:ext cx="6362700" cy="2085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" y="1195316"/>
            <a:ext cx="2386193" cy="1280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1" descr="incite-1-220x94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29" y="5898429"/>
            <a:ext cx="1651001" cy="705427"/>
          </a:xfrm>
          <a:prstGeom prst="rect">
            <a:avLst/>
          </a:prstGeom>
        </p:spPr>
      </p:pic>
      <p:pic>
        <p:nvPicPr>
          <p:cNvPr id="23" name="Picture 22" descr="doe-logo-1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1560803"/>
            <a:ext cx="3637743" cy="914524"/>
          </a:xfrm>
          <a:prstGeom prst="rect">
            <a:avLst/>
          </a:prstGeom>
        </p:spPr>
      </p:pic>
      <p:pic>
        <p:nvPicPr>
          <p:cNvPr id="24" name="Picture 23" descr="Blue Waters logo.tiff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844" y="3200400"/>
            <a:ext cx="2057401" cy="73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733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Perhaps your workflow is simple…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3</a:t>
            </a:fld>
            <a:endParaRPr lang="en-US" sz="1920"/>
          </a:p>
        </p:txBody>
      </p:sp>
      <p:sp>
        <p:nvSpPr>
          <p:cNvPr id="5" name="Oval 4"/>
          <p:cNvSpPr/>
          <p:nvPr/>
        </p:nvSpPr>
        <p:spPr bwMode="auto">
          <a:xfrm>
            <a:off x="426720" y="3602917"/>
            <a:ext cx="2316480" cy="109728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2066" y="3816181"/>
            <a:ext cx="195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stage-in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1F7B9E7-6B4B-4B98-8327-2C2749FF6C5B}"/>
              </a:ext>
            </a:extLst>
          </p:cNvPr>
          <p:cNvGrpSpPr/>
          <p:nvPr/>
        </p:nvGrpSpPr>
        <p:grpSpPr>
          <a:xfrm>
            <a:off x="3779520" y="3602917"/>
            <a:ext cx="2735947" cy="1097280"/>
            <a:chOff x="3779520" y="3602917"/>
            <a:chExt cx="2735947" cy="1097280"/>
          </a:xfrm>
        </p:grpSpPr>
        <p:sp>
          <p:nvSpPr>
            <p:cNvPr id="7" name="Oval 6"/>
            <p:cNvSpPr/>
            <p:nvPr/>
          </p:nvSpPr>
          <p:spPr bwMode="auto">
            <a:xfrm>
              <a:off x="3779520" y="3602917"/>
              <a:ext cx="2682240" cy="1097280"/>
            </a:xfrm>
            <a:prstGeom prst="ellipse">
              <a:avLst/>
            </a:prstGeom>
            <a:gradFill>
              <a:gsLst>
                <a:gs pos="0">
                  <a:srgbClr val="00B050"/>
                </a:gs>
                <a:gs pos="100000">
                  <a:srgbClr val="CCFFCC"/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46304" tIns="73152" rIns="146304" bIns="73152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463040" fontAlgn="base">
                <a:spcBef>
                  <a:spcPct val="0"/>
                </a:spcBef>
                <a:spcAft>
                  <a:spcPct val="0"/>
                </a:spcAft>
              </a:pPr>
              <a:endParaRPr lang="en-US" sz="5120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77067" y="3825970"/>
              <a:ext cx="2438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parallel job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C6595F9-19CA-4E5A-82FA-1F700AC7A1D5}"/>
              </a:ext>
            </a:extLst>
          </p:cNvPr>
          <p:cNvGrpSpPr/>
          <p:nvPr/>
        </p:nvGrpSpPr>
        <p:grpSpPr>
          <a:xfrm>
            <a:off x="7634349" y="3602917"/>
            <a:ext cx="2865804" cy="1097280"/>
            <a:chOff x="7634349" y="3602917"/>
            <a:chExt cx="2865804" cy="1097280"/>
          </a:xfrm>
        </p:grpSpPr>
        <p:sp>
          <p:nvSpPr>
            <p:cNvPr id="10" name="Oval 9"/>
            <p:cNvSpPr/>
            <p:nvPr/>
          </p:nvSpPr>
          <p:spPr bwMode="auto">
            <a:xfrm>
              <a:off x="7634349" y="3602917"/>
              <a:ext cx="2850771" cy="1097280"/>
            </a:xfrm>
            <a:prstGeom prst="ellipse">
              <a:avLst/>
            </a:prstGeom>
            <a:gradFill>
              <a:gsLst>
                <a:gs pos="0">
                  <a:srgbClr val="00B050"/>
                </a:gs>
                <a:gs pos="100000">
                  <a:srgbClr val="CCFFCC"/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46304" tIns="73152" rIns="146304" bIns="73152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463040" fontAlgn="base">
                <a:spcBef>
                  <a:spcPct val="0"/>
                </a:spcBef>
                <a:spcAft>
                  <a:spcPct val="0"/>
                </a:spcAft>
              </a:pPr>
              <a:endParaRPr lang="en-US" sz="5120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817913" y="3839805"/>
              <a:ext cx="26822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post-process</a:t>
              </a:r>
            </a:p>
          </p:txBody>
        </p:sp>
      </p:grpSp>
      <p:sp>
        <p:nvSpPr>
          <p:cNvPr id="12" name="Oval 11"/>
          <p:cNvSpPr/>
          <p:nvPr/>
        </p:nvSpPr>
        <p:spPr bwMode="auto">
          <a:xfrm>
            <a:off x="11521440" y="3601948"/>
            <a:ext cx="2377440" cy="109728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750362" y="3804938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stage-out</a:t>
            </a:r>
          </a:p>
        </p:txBody>
      </p:sp>
      <p:cxnSp>
        <p:nvCxnSpPr>
          <p:cNvPr id="86" name="Straight Arrow Connector 85"/>
          <p:cNvCxnSpPr>
            <a:stCxn id="5" idx="6"/>
            <a:endCxn id="7" idx="2"/>
          </p:cNvCxnSpPr>
          <p:nvPr/>
        </p:nvCxnSpPr>
        <p:spPr bwMode="auto">
          <a:xfrm>
            <a:off x="2743200" y="4151557"/>
            <a:ext cx="1036320" cy="0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87" name="Straight Arrow Connector 86"/>
          <p:cNvCxnSpPr>
            <a:endCxn id="10" idx="2"/>
          </p:cNvCxnSpPr>
          <p:nvPr/>
        </p:nvCxnSpPr>
        <p:spPr bwMode="auto">
          <a:xfrm>
            <a:off x="6461760" y="4151557"/>
            <a:ext cx="1172589" cy="0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89" name="Straight Arrow Connector 88"/>
          <p:cNvCxnSpPr/>
          <p:nvPr/>
        </p:nvCxnSpPr>
        <p:spPr bwMode="auto">
          <a:xfrm>
            <a:off x="10485120" y="4138064"/>
            <a:ext cx="1036320" cy="0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BCBA232-0F1A-4709-8632-B194D38C0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776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…or maybe a bit more complicated…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4</a:t>
            </a:fld>
            <a:endParaRPr lang="en-US" sz="1920"/>
          </a:p>
        </p:txBody>
      </p:sp>
      <p:sp>
        <p:nvSpPr>
          <p:cNvPr id="5" name="Oval 4"/>
          <p:cNvSpPr/>
          <p:nvPr/>
        </p:nvSpPr>
        <p:spPr bwMode="auto">
          <a:xfrm>
            <a:off x="426720" y="3322320"/>
            <a:ext cx="2743200" cy="109728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8842" y="3514067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pre-process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4220589" y="3307032"/>
            <a:ext cx="1753491" cy="109728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41520" y="3535584"/>
            <a:ext cx="1706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Job 2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8122029" y="3322320"/>
            <a:ext cx="2850771" cy="109728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71560" y="3550872"/>
            <a:ext cx="2682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visualize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11765280" y="3322320"/>
            <a:ext cx="2377440" cy="109728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92000" y="3535584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publish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4220589" y="4663440"/>
            <a:ext cx="1753491" cy="109728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65320" y="4891992"/>
            <a:ext cx="1706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Job 3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4220589" y="1981200"/>
            <a:ext cx="1753491" cy="109728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41520" y="2189204"/>
            <a:ext cx="1706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Job 1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4220589" y="6126480"/>
            <a:ext cx="1753491" cy="109728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65320" y="6355032"/>
            <a:ext cx="1706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Job 4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3169920" y="3870960"/>
            <a:ext cx="1036320" cy="0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1" name="Straight Arrow Connector 20"/>
          <p:cNvCxnSpPr>
            <a:cxnSpLocks/>
            <a:endCxn id="16" idx="2"/>
          </p:cNvCxnSpPr>
          <p:nvPr/>
        </p:nvCxnSpPr>
        <p:spPr bwMode="auto">
          <a:xfrm flipV="1">
            <a:off x="2926080" y="2529840"/>
            <a:ext cx="1294509" cy="984228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2" name="Straight Arrow Connector 21"/>
          <p:cNvCxnSpPr>
            <a:endCxn id="14" idx="2"/>
          </p:cNvCxnSpPr>
          <p:nvPr/>
        </p:nvCxnSpPr>
        <p:spPr bwMode="auto">
          <a:xfrm>
            <a:off x="2926080" y="4170383"/>
            <a:ext cx="1294509" cy="1041698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4" name="Straight Arrow Connector 23"/>
          <p:cNvCxnSpPr>
            <a:endCxn id="18" idx="2"/>
          </p:cNvCxnSpPr>
          <p:nvPr/>
        </p:nvCxnSpPr>
        <p:spPr bwMode="auto">
          <a:xfrm>
            <a:off x="2621280" y="4297680"/>
            <a:ext cx="1599309" cy="2377440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6" name="Straight Arrow Connector 25"/>
          <p:cNvCxnSpPr>
            <a:cxnSpLocks/>
          </p:cNvCxnSpPr>
          <p:nvPr/>
        </p:nvCxnSpPr>
        <p:spPr bwMode="auto">
          <a:xfrm>
            <a:off x="5974080" y="2502947"/>
            <a:ext cx="2147948" cy="1186451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8" name="Straight Arrow Connector 27"/>
          <p:cNvCxnSpPr>
            <a:endCxn id="10" idx="2"/>
          </p:cNvCxnSpPr>
          <p:nvPr/>
        </p:nvCxnSpPr>
        <p:spPr bwMode="auto">
          <a:xfrm>
            <a:off x="5974080" y="3870960"/>
            <a:ext cx="2147949" cy="0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V="1">
            <a:off x="5974080" y="4053840"/>
            <a:ext cx="2316480" cy="1158240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2" name="Straight Arrow Connector 31"/>
          <p:cNvCxnSpPr>
            <a:endCxn id="10" idx="3"/>
          </p:cNvCxnSpPr>
          <p:nvPr/>
        </p:nvCxnSpPr>
        <p:spPr bwMode="auto">
          <a:xfrm flipV="1">
            <a:off x="5974081" y="4258907"/>
            <a:ext cx="2565435" cy="2410835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4" name="Straight Arrow Connector 33"/>
          <p:cNvCxnSpPr>
            <a:stCxn id="10" idx="6"/>
            <a:endCxn id="12" idx="2"/>
          </p:cNvCxnSpPr>
          <p:nvPr/>
        </p:nvCxnSpPr>
        <p:spPr bwMode="auto">
          <a:xfrm>
            <a:off x="10972800" y="3870960"/>
            <a:ext cx="792480" cy="0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60775081-27BB-40AF-8F65-5C76D331B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748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…or maybe just confusing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5</a:t>
            </a:fld>
            <a:endParaRPr lang="en-US" sz="1920"/>
          </a:p>
        </p:txBody>
      </p:sp>
      <p:sp>
        <p:nvSpPr>
          <p:cNvPr id="5" name="Oval 4"/>
          <p:cNvSpPr/>
          <p:nvPr/>
        </p:nvSpPr>
        <p:spPr bwMode="auto">
          <a:xfrm>
            <a:off x="426720" y="2092737"/>
            <a:ext cx="2316480" cy="109728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306001"/>
            <a:ext cx="195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stage-in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4023360" y="3677697"/>
            <a:ext cx="2682240" cy="109728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200" y="3906249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parallel job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8168640" y="2214657"/>
            <a:ext cx="2850771" cy="109728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15251" y="2254378"/>
            <a:ext cx="2682240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dirty="0"/>
              <a:t>post-process again if it failed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11826240" y="2114254"/>
            <a:ext cx="2377440" cy="109728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039600" y="2327518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stage-out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444646" y="4208411"/>
            <a:ext cx="2316480" cy="134112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4287298"/>
            <a:ext cx="1950720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dirty="0"/>
              <a:t>stage-in that other file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4145280" y="2092737"/>
            <a:ext cx="2316480" cy="109728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97680" y="2108537"/>
            <a:ext cx="1950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edit file names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4023360" y="5384577"/>
            <a:ext cx="2316480" cy="134112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14800" y="5562600"/>
            <a:ext cx="2133600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dirty="0"/>
              <a:t>job you always forget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8290560" y="5881533"/>
            <a:ext cx="2316480" cy="134112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73440" y="5943600"/>
            <a:ext cx="1950720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dirty="0"/>
              <a:t>job from past post-doc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7254240" y="3677697"/>
            <a:ext cx="2682240" cy="109728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1704320" y="6125373"/>
            <a:ext cx="2316480" cy="109728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887200" y="6238018"/>
            <a:ext cx="1950720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dirty="0"/>
              <a:t>email your supervisor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39000" y="3886200"/>
            <a:ext cx="2682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post-process</a:t>
            </a:r>
          </a:p>
        </p:txBody>
      </p:sp>
      <p:cxnSp>
        <p:nvCxnSpPr>
          <p:cNvPr id="28" name="Straight Arrow Connector 27"/>
          <p:cNvCxnSpPr>
            <a:stCxn id="5" idx="6"/>
            <a:endCxn id="16" idx="2"/>
          </p:cNvCxnSpPr>
          <p:nvPr/>
        </p:nvCxnSpPr>
        <p:spPr bwMode="auto">
          <a:xfrm>
            <a:off x="2743200" y="2641377"/>
            <a:ext cx="1402080" cy="0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9" name="Straight Arrow Connector 28"/>
          <p:cNvCxnSpPr>
            <a:endCxn id="7" idx="2"/>
          </p:cNvCxnSpPr>
          <p:nvPr/>
        </p:nvCxnSpPr>
        <p:spPr bwMode="auto">
          <a:xfrm flipV="1">
            <a:off x="2621280" y="4226338"/>
            <a:ext cx="1402080" cy="343397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1" name="Straight Arrow Connector 30"/>
          <p:cNvCxnSpPr>
            <a:endCxn id="18" idx="2"/>
          </p:cNvCxnSpPr>
          <p:nvPr/>
        </p:nvCxnSpPr>
        <p:spPr bwMode="auto">
          <a:xfrm>
            <a:off x="2438400" y="5364855"/>
            <a:ext cx="1584960" cy="690282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3" name="Straight Arrow Connector 32"/>
          <p:cNvCxnSpPr>
            <a:endCxn id="7" idx="0"/>
          </p:cNvCxnSpPr>
          <p:nvPr/>
        </p:nvCxnSpPr>
        <p:spPr bwMode="auto">
          <a:xfrm>
            <a:off x="5303520" y="3190017"/>
            <a:ext cx="60960" cy="487680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6" name="Straight Arrow Connector 35"/>
          <p:cNvCxnSpPr>
            <a:cxnSpLocks/>
          </p:cNvCxnSpPr>
          <p:nvPr/>
        </p:nvCxnSpPr>
        <p:spPr bwMode="auto">
          <a:xfrm flipH="1" flipV="1">
            <a:off x="8778240" y="4774977"/>
            <a:ext cx="670560" cy="1097280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8" name="Straight Arrow Connector 37"/>
          <p:cNvCxnSpPr>
            <a:endCxn id="22" idx="2"/>
          </p:cNvCxnSpPr>
          <p:nvPr/>
        </p:nvCxnSpPr>
        <p:spPr bwMode="auto">
          <a:xfrm>
            <a:off x="6705600" y="4226337"/>
            <a:ext cx="548640" cy="0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0" name="Straight Arrow Connector 39"/>
          <p:cNvCxnSpPr>
            <a:cxnSpLocks/>
          </p:cNvCxnSpPr>
          <p:nvPr/>
        </p:nvCxnSpPr>
        <p:spPr bwMode="auto">
          <a:xfrm>
            <a:off x="6278880" y="6238017"/>
            <a:ext cx="2011680" cy="304800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flipV="1">
            <a:off x="8641081" y="3311937"/>
            <a:ext cx="472440" cy="365760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7" name="Straight Arrow Connector 46"/>
          <p:cNvCxnSpPr>
            <a:endCxn id="12" idx="2"/>
          </p:cNvCxnSpPr>
          <p:nvPr/>
        </p:nvCxnSpPr>
        <p:spPr bwMode="auto">
          <a:xfrm flipV="1">
            <a:off x="11019411" y="2662894"/>
            <a:ext cx="806829" cy="59302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9" name="Straight Arrow Connector 48"/>
          <p:cNvCxnSpPr>
            <a:cxnSpLocks/>
          </p:cNvCxnSpPr>
          <p:nvPr/>
        </p:nvCxnSpPr>
        <p:spPr bwMode="auto">
          <a:xfrm flipH="1">
            <a:off x="12862560" y="3203415"/>
            <a:ext cx="152400" cy="2912682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52" name="Oval 51"/>
          <p:cNvSpPr/>
          <p:nvPr/>
        </p:nvSpPr>
        <p:spPr bwMode="auto">
          <a:xfrm>
            <a:off x="9997440" y="4409216"/>
            <a:ext cx="2316480" cy="1300779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936480" y="4572000"/>
            <a:ext cx="2438400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dirty="0"/>
              <a:t>do you still need this job?</a:t>
            </a:r>
          </a:p>
        </p:txBody>
      </p:sp>
      <p:cxnSp>
        <p:nvCxnSpPr>
          <p:cNvPr id="54" name="Straight Arrow Connector 53"/>
          <p:cNvCxnSpPr>
            <a:cxnSpLocks/>
          </p:cNvCxnSpPr>
          <p:nvPr/>
        </p:nvCxnSpPr>
        <p:spPr bwMode="auto">
          <a:xfrm>
            <a:off x="11932921" y="5529809"/>
            <a:ext cx="380999" cy="708208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6" name="Straight Arrow Connector 55"/>
          <p:cNvCxnSpPr>
            <a:cxnSpLocks/>
          </p:cNvCxnSpPr>
          <p:nvPr/>
        </p:nvCxnSpPr>
        <p:spPr bwMode="auto">
          <a:xfrm>
            <a:off x="9930979" y="4274805"/>
            <a:ext cx="395349" cy="353731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9" name="Footer Placeholder 4">
            <a:extLst>
              <a:ext uri="{FF2B5EF4-FFF2-40B4-BE49-F238E27FC236}">
                <a16:creationId xmlns:a16="http://schemas.microsoft.com/office/drawing/2014/main" id="{22B09844-506B-4757-A68C-D7A11242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54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Workflow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295400"/>
            <a:ext cx="14295120" cy="6324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Task executions with dependencies</a:t>
            </a:r>
          </a:p>
          <a:p>
            <a:pPr lvl="1"/>
            <a:r>
              <a:rPr lang="en-US" dirty="0"/>
              <a:t>Specify a series of tasks to run</a:t>
            </a:r>
          </a:p>
          <a:p>
            <a:pPr lvl="1"/>
            <a:r>
              <a:rPr lang="en-US" dirty="0"/>
              <a:t>Outputs from one task may be inputs for another</a:t>
            </a:r>
          </a:p>
          <a:p>
            <a:r>
              <a:rPr lang="en-US" dirty="0"/>
              <a:t>Task scheduling</a:t>
            </a:r>
          </a:p>
          <a:p>
            <a:pPr lvl="1"/>
            <a:r>
              <a:rPr lang="en-US" dirty="0"/>
              <a:t>Some tasks may be able to run in parallel with other tasks</a:t>
            </a:r>
          </a:p>
          <a:p>
            <a:r>
              <a:rPr lang="en-US" dirty="0"/>
              <a:t>File management</a:t>
            </a:r>
          </a:p>
          <a:p>
            <a:pPr lvl="1"/>
            <a:r>
              <a:rPr lang="en-US" dirty="0"/>
              <a:t>Inputs must be present for tasks to run</a:t>
            </a:r>
          </a:p>
          <a:p>
            <a:r>
              <a:rPr lang="en-US" dirty="0"/>
              <a:t>Metadata</a:t>
            </a:r>
          </a:p>
          <a:p>
            <a:pPr lvl="1"/>
            <a:r>
              <a:rPr lang="en-US" dirty="0"/>
              <a:t>Track when a task was run, key parameters</a:t>
            </a:r>
          </a:p>
          <a:p>
            <a:r>
              <a:rPr lang="en-US" dirty="0"/>
              <a:t>Resource provisioning (getting processors)</a:t>
            </a:r>
          </a:p>
          <a:p>
            <a:pPr lvl="1"/>
            <a:r>
              <a:rPr lang="en-US" dirty="0"/>
              <a:t>Computational resources are needed to run jobs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6</a:t>
            </a:fld>
            <a:endParaRPr lang="en-US" sz="192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5F6EF4-7473-432C-B634-F84A27780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17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 we need help with?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295400"/>
            <a:ext cx="14295120" cy="6400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Task executions with dependencies</a:t>
            </a:r>
          </a:p>
          <a:p>
            <a:pPr lvl="1"/>
            <a:r>
              <a:rPr lang="en-US" dirty="0"/>
              <a:t>What if something fails in the middle?</a:t>
            </a:r>
          </a:p>
          <a:p>
            <a:pPr lvl="1"/>
            <a:r>
              <a:rPr lang="en-US" dirty="0"/>
              <a:t>Dependencies may be complex</a:t>
            </a:r>
          </a:p>
          <a:p>
            <a:r>
              <a:rPr lang="en-US" dirty="0"/>
              <a:t>Task scheduling</a:t>
            </a:r>
          </a:p>
          <a:p>
            <a:pPr lvl="1"/>
            <a:r>
              <a:rPr lang="en-US" dirty="0"/>
              <a:t>Minimize execution time while preserving dependencies</a:t>
            </a:r>
          </a:p>
          <a:p>
            <a:r>
              <a:rPr lang="en-US" dirty="0"/>
              <a:t>File management</a:t>
            </a:r>
          </a:p>
          <a:p>
            <a:pPr lvl="1"/>
            <a:r>
              <a:rPr lang="en-US" dirty="0"/>
              <a:t>Make sure inputs are available for tasks</a:t>
            </a:r>
          </a:p>
          <a:p>
            <a:r>
              <a:rPr lang="en-US" dirty="0"/>
              <a:t>Metadata</a:t>
            </a:r>
          </a:p>
          <a:p>
            <a:pPr lvl="1"/>
            <a:r>
              <a:rPr lang="en-US" dirty="0"/>
              <a:t>Automatically capture and track</a:t>
            </a:r>
          </a:p>
          <a:p>
            <a:r>
              <a:rPr lang="en-US" dirty="0"/>
              <a:t>Matching jobs to processors (across multiple systems?)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7</a:t>
            </a:fld>
            <a:endParaRPr lang="en-US" sz="192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DFFE24-936D-4BD5-8CC5-48A8DEB72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953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Workflow tools can help!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Automate your pipeline</a:t>
            </a:r>
          </a:p>
          <a:p>
            <a:r>
              <a:rPr lang="en-US" dirty="0"/>
              <a:t>Define your workflow via programming or GUI</a:t>
            </a:r>
          </a:p>
          <a:p>
            <a:r>
              <a:rPr lang="en-US" dirty="0"/>
              <a:t>Run workflow on local or remote system</a:t>
            </a:r>
          </a:p>
          <a:p>
            <a:r>
              <a:rPr lang="en-US" dirty="0"/>
              <a:t>Can support all kinds of workflows</a:t>
            </a:r>
          </a:p>
          <a:p>
            <a:r>
              <a:rPr lang="en-US" dirty="0"/>
              <a:t>Use existing code (no changes)</a:t>
            </a:r>
          </a:p>
          <a:p>
            <a:r>
              <a:rPr lang="en-US" dirty="0"/>
              <a:t>Provide many kinds of fancy features and capabilities</a:t>
            </a:r>
          </a:p>
          <a:p>
            <a:pPr lvl="1"/>
            <a:r>
              <a:rPr lang="en-US" dirty="0"/>
              <a:t>Flexible, but can be complex</a:t>
            </a:r>
          </a:p>
          <a:p>
            <a:r>
              <a:rPr lang="en-US" dirty="0"/>
              <a:t>Will discuss one set of tools (Pegasus) as example, but concepts are shared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8</a:t>
            </a:fld>
            <a:endParaRPr lang="en-US" sz="192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D4A639-555E-4DCE-9725-268CB2F43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828189"/>
      </p:ext>
    </p:extLst>
  </p:cSld>
  <p:clrMapOvr>
    <a:masterClrMapping/>
  </p:clrMapOvr>
</p:sld>
</file>

<file path=ppt/theme/theme1.xml><?xml version="1.0" encoding="utf-8"?>
<a:theme xmlns:a="http://schemas.openxmlformats.org/drawingml/2006/main" name="Continental North America 16x9">
  <a:themeElements>
    <a:clrScheme name="Custom 8">
      <a:dk1>
        <a:srgbClr val="000000"/>
      </a:dk1>
      <a:lt1>
        <a:srgbClr val="990000"/>
      </a:lt1>
      <a:dk2>
        <a:srgbClr val="DDDDBE"/>
      </a:dk2>
      <a:lt2>
        <a:srgbClr val="AAB9C3"/>
      </a:lt2>
      <a:accent1>
        <a:srgbClr val="561643"/>
      </a:accent1>
      <a:accent2>
        <a:srgbClr val="2076FF"/>
      </a:accent2>
      <a:accent3>
        <a:srgbClr val="8EA604"/>
      </a:accent3>
      <a:accent4>
        <a:srgbClr val="F4B841"/>
      </a:accent4>
      <a:accent5>
        <a:srgbClr val="D17422"/>
      </a:accent5>
      <a:accent6>
        <a:srgbClr val="F75C03"/>
      </a:accent6>
      <a:hlink>
        <a:srgbClr val="2075FF"/>
      </a:hlink>
      <a:folHlink>
        <a:srgbClr val="AAB9C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WorldMapSeries-NorthAmerica_Tan" id="{8CFAC0C2-7596-8141-AC09-7B1BE1AF27ED}" vid="{D2FAE4A1-1E70-C04D-8AB3-03C38252D52D}"/>
    </a:ext>
  </a:extLst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1380830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template - appropriate for students, teachers, or businesses -  features a title slide with a map of the North American continent in a gray-on-gray color scheme. It's one of a related series of templates, each featuring a different continent.  This template is compatible with PowerPoint 2013 and later, and offers a variety of slide layouts including title slides, bulleted lists, photo with captions, a sample chart, and blank slide, all in a widescreen (16X9) format.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2011-12-19T18:35:00+00:00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TP102804878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725058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6EE188-8C78-4767-B50A-130BE28738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DA6411-895A-4DF5-A580-370C32B8C9B0}">
  <ds:schemaRefs>
    <ds:schemaRef ds:uri="http://purl.org/dc/dcmitype/"/>
    <ds:schemaRef ds:uri="http://purl.org/dc/elements/1.1/"/>
    <ds:schemaRef ds:uri="http://schemas.microsoft.com/office/2006/documentManagement/types"/>
    <ds:schemaRef ds:uri="http://schemas.microsoft.com/office/2006/metadata/properties"/>
    <ds:schemaRef ds:uri="4873beb7-5857-4685-be1f-d57550cc96cc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DA4BDDA-73A5-4604-9F26-B2277CE31D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2234</Words>
  <Application>Microsoft Office PowerPoint</Application>
  <PresentationFormat>Custom</PresentationFormat>
  <Paragraphs>409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Century Gothic</vt:lpstr>
      <vt:lpstr>Courier New</vt:lpstr>
      <vt:lpstr>Times</vt:lpstr>
      <vt:lpstr>Continental North America 16x9</vt:lpstr>
      <vt:lpstr>Simplify Your Science with Workflow Tools</vt:lpstr>
      <vt:lpstr>Overview</vt:lpstr>
      <vt:lpstr>Scientific Workflows</vt:lpstr>
      <vt:lpstr>Perhaps your workflow is simple…</vt:lpstr>
      <vt:lpstr>…or maybe a bit more complicated…</vt:lpstr>
      <vt:lpstr>…or maybe just confusing</vt:lpstr>
      <vt:lpstr>Workflow Components</vt:lpstr>
      <vt:lpstr>What do we need help with?</vt:lpstr>
      <vt:lpstr>Workflow tools can help!</vt:lpstr>
      <vt:lpstr>Pegasus-WMS</vt:lpstr>
      <vt:lpstr>Sample Workflow Creation</vt:lpstr>
      <vt:lpstr>Getting ready to run</vt:lpstr>
      <vt:lpstr>Pegasus Workflow Path</vt:lpstr>
      <vt:lpstr>Other tools in stack</vt:lpstr>
      <vt:lpstr>Full workflow stack</vt:lpstr>
      <vt:lpstr>Other Workflow Tools</vt:lpstr>
      <vt:lpstr>Other Workflow Tools</vt:lpstr>
      <vt:lpstr>Other Workflow Tools</vt:lpstr>
      <vt:lpstr>Workflow Application:  CyberShake</vt:lpstr>
      <vt:lpstr>CyberShake Computational Requirements</vt:lpstr>
      <vt:lpstr>CyberShake Challenges</vt:lpstr>
      <vt:lpstr>Challenge:  Resource Provisioning</vt:lpstr>
      <vt:lpstr>Pegasus-mpi-cluster (PMC)</vt:lpstr>
      <vt:lpstr>Challenge:  Data Management</vt:lpstr>
      <vt:lpstr>CyberShake Study 18.8</vt:lpstr>
      <vt:lpstr>Problems Workflows Solve</vt:lpstr>
      <vt:lpstr>Should you use workflow tools?</vt:lpstr>
      <vt:lpstr>Final Thoughts</vt:lpstr>
      <vt:lpstr>Links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2017-06-20T22:47:00Z</cp:lastPrinted>
  <dcterms:created xsi:type="dcterms:W3CDTF">2017-06-20T22:12:15Z</dcterms:created>
  <dcterms:modified xsi:type="dcterms:W3CDTF">2021-07-28T04:57:44Z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