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8"/>
    <p:restoredTop sz="84898"/>
  </p:normalViewPr>
  <p:slideViewPr>
    <p:cSldViewPr snapToGrid="0" snapToObjects="1">
      <p:cViewPr varScale="1">
        <p:scale>
          <a:sx n="108" d="100"/>
          <a:sy n="10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F7228-3110-104E-94FB-5726C46B0E37}" type="datetimeFigureOut">
              <a:rPr lang="de-DE" smtClean="0"/>
              <a:t>03.07.19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893E2-07F2-1E4A-841B-0BB5A87F45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68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893E2-07F2-1E4A-841B-0BB5A87F45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38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FB9FB-65A5-DC41-9C3C-A614E7E75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CE37A9-6881-9749-80E3-6DCB40D45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227E37-1010-B841-9991-302B79AD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E8C-CAD6-F04C-B51B-D762F4F8CB18}" type="datetimeFigureOut">
              <a:rPr lang="de-DE" smtClean="0"/>
              <a:t>03.07.19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1C6958-DFEA-CD48-A727-BAAC438F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F4EB4B-17F7-7E48-9D15-D542FE4A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69D3-369A-C248-9FFF-D4F35DEA7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72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AF6DC-5BEF-B542-99CC-98BE8081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69C92F9-8447-124A-883D-9A6D02780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B1E0A6-97FD-4540-AC50-B8D51FF8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E8C-CAD6-F04C-B51B-D762F4F8CB18}" type="datetimeFigureOut">
              <a:rPr lang="de-DE" smtClean="0"/>
              <a:t>03.07.19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4F8CBF-168A-7F4B-B012-1112F613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C48624-C4B7-7549-A0E2-AA40A42E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69D3-369A-C248-9FFF-D4F35DEA7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23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FC4A20A-8318-7E4E-8DA2-B8EE24074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B344F64-E4F0-744D-BE07-E7F70000C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C0FB08-0F4F-5B48-A1E8-A400D454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E8C-CAD6-F04C-B51B-D762F4F8CB18}" type="datetimeFigureOut">
              <a:rPr lang="de-DE" smtClean="0"/>
              <a:t>03.07.19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3AC87A-7414-524E-BF12-DD54C5D8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2C1C19-EFDC-B041-89D1-03BA0938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69D3-369A-C248-9FFF-D4F35DEA7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96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57E57-A723-ED4A-9FB0-486A5806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FAAECA-5AE1-B042-98F7-CF820EF25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FA6816-7D24-3042-8388-ABD76F9F5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E8C-CAD6-F04C-B51B-D762F4F8CB18}" type="datetimeFigureOut">
              <a:rPr lang="de-DE" smtClean="0"/>
              <a:t>03.07.19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39480D-2B32-0642-96E6-989AB5D4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C0289-ABEC-1644-A5CE-7CF73BF9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69D3-369A-C248-9FFF-D4F35DEA7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42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42B73-F940-264C-9E26-3ADB006A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A4EEEA-78F2-1848-8FCD-5925A6205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9ADA6C-F4CC-8041-A622-D0D0C1C80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E8C-CAD6-F04C-B51B-D762F4F8CB18}" type="datetimeFigureOut">
              <a:rPr lang="de-DE" smtClean="0"/>
              <a:t>03.07.19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F4C374-227F-2C49-ABCE-86298423F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1EED06-9658-4E42-95C3-E98EF2C8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69D3-369A-C248-9FFF-D4F35DEA7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7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1A360-3B79-C24A-A271-27C86E96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F8A63A-0BC4-CC48-95D9-5C8081C33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BB1FEA-3A63-3E4D-9480-B251549E2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E37418-35CF-8449-8C7D-B3721221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E8C-CAD6-F04C-B51B-D762F4F8CB18}" type="datetimeFigureOut">
              <a:rPr lang="de-DE" smtClean="0"/>
              <a:t>03.07.19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68BCFB-8C2A-3045-9B2A-D69CE74F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8EC647-9AE5-9C4F-A4A9-B8EF807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69D3-369A-C248-9FFF-D4F35DEA7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05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DC57C-6FC5-9645-B3FC-8EAE50531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2E25C9-1B9E-924D-BE66-F4D0D7A77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C20C48-10FF-BD45-9CB6-684724BF5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102DCC-BA14-E648-849A-2D8D870EC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070D270-C2C0-DB46-A4B6-89EF454B8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F02011C-B92C-774F-9FE4-94B6F3F7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E8C-CAD6-F04C-B51B-D762F4F8CB18}" type="datetimeFigureOut">
              <a:rPr lang="de-DE" smtClean="0"/>
              <a:t>03.07.19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44C0313-3E73-BA49-BC61-F333227D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9C6F7B8-F6FD-ED40-98E0-5E17346F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69D3-369A-C248-9FFF-D4F35DEA7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80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90CA7-BDAB-5540-A1B1-2C05554F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42702F3-9C30-8344-ACE0-CD63EA86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E8C-CAD6-F04C-B51B-D762F4F8CB18}" type="datetimeFigureOut">
              <a:rPr lang="de-DE" smtClean="0"/>
              <a:t>03.07.19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AC54F8-ED6A-6741-98EC-8BC183D9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06FDCB-C1AA-4142-90F6-EEF05203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69D3-369A-C248-9FFF-D4F35DEA7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90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E1243F7-A4FB-1A47-A710-B7A0F07F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E8C-CAD6-F04C-B51B-D762F4F8CB18}" type="datetimeFigureOut">
              <a:rPr lang="de-DE" smtClean="0"/>
              <a:t>03.07.19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BEF0B63-2A75-C34E-9A5F-F66DB458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A75D66-B893-A64C-AA7F-BFA8ED96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69D3-369A-C248-9FFF-D4F35DEA7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89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4B4A0-1BC7-F540-B3C6-FE546E42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8D6C81-E2B1-8748-9B46-F10C4FE8D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7DB005-2866-4A4C-BB4F-FB1B8AE33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C92551-6D0E-F846-A53A-5279B52F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E8C-CAD6-F04C-B51B-D762F4F8CB18}" type="datetimeFigureOut">
              <a:rPr lang="de-DE" smtClean="0"/>
              <a:t>03.07.19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5BB08B-9422-584C-B1BA-CF3C4E8A8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3AC979-311A-A949-B53F-33BC062D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69D3-369A-C248-9FFF-D4F35DEA7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52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5668D-87CC-3746-B30A-C4BBBE2D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4C941EC-E58D-0645-BB77-12B9B7A0D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E745AE-8EF7-5D46-AC49-126D2B3B0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6479E5-28C6-4844-90B8-A57420C9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E8C-CAD6-F04C-B51B-D762F4F8CB18}" type="datetimeFigureOut">
              <a:rPr lang="de-DE" smtClean="0"/>
              <a:t>03.07.19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84C1FA-5093-C840-9652-9493CEF2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E254A9-96DF-7E49-9AC6-43CCBFA9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69D3-369A-C248-9FFF-D4F35DEA7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96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8D14841-4B44-E647-A995-7BDFD95D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457EE9-BCB0-1C41-B3D0-9C2B5E39F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865E45-B477-BA4B-8415-C50F431DA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CE8C-CAD6-F04C-B51B-D762F4F8CB18}" type="datetimeFigureOut">
              <a:rPr lang="de-DE" smtClean="0"/>
              <a:t>03.07.19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1D26FD-3F49-1644-B667-D296457A3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07143F-BBDD-F641-9312-33DC45945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69D3-369A-C248-9FFF-D4F35DEA7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909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D0E0B37-2178-B34D-BD10-F953B4C8B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00" y="235837"/>
            <a:ext cx="10964694" cy="650632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C0B16C9-2B9C-1845-8FA8-366FE4CA9BE4}"/>
              </a:ext>
            </a:extLst>
          </p:cNvPr>
          <p:cNvSpPr/>
          <p:nvPr/>
        </p:nvSpPr>
        <p:spPr>
          <a:xfrm>
            <a:off x="-878774" y="1279525"/>
            <a:ext cx="7333361" cy="7068828"/>
          </a:xfrm>
          <a:prstGeom prst="ellipse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5758E4-48FC-EF40-93B7-548055111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1279525"/>
            <a:ext cx="5643282" cy="5282640"/>
          </a:xfrm>
        </p:spPr>
        <p:txBody>
          <a:bodyPr/>
          <a:lstStyle/>
          <a:p>
            <a:pPr algn="ctr"/>
            <a:r>
              <a:rPr lang="de-DE" dirty="0" err="1"/>
              <a:t>Gyrokinetic</a:t>
            </a:r>
            <a:r>
              <a:rPr lang="de-DE" dirty="0"/>
              <a:t> </a:t>
            </a:r>
            <a:r>
              <a:rPr lang="de-DE" dirty="0" err="1"/>
              <a:t>Turbulence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Scrape</a:t>
            </a:r>
            <a:r>
              <a:rPr lang="de-DE" dirty="0"/>
              <a:t>-Off Layer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GENE </a:t>
            </a:r>
            <a:r>
              <a:rPr lang="de-DE" dirty="0" err="1"/>
              <a:t>code</a:t>
            </a:r>
            <a:endParaRPr lang="de-DE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047EF627-89C5-4942-8C8F-65525E17F71E}"/>
              </a:ext>
            </a:extLst>
          </p:cNvPr>
          <p:cNvSpPr txBox="1">
            <a:spLocks/>
          </p:cNvSpPr>
          <p:nvPr/>
        </p:nvSpPr>
        <p:spPr>
          <a:xfrm>
            <a:off x="618565" y="4969437"/>
            <a:ext cx="4450976" cy="1652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000" dirty="0"/>
              <a:t>Dominik Michels</a:t>
            </a:r>
          </a:p>
          <a:p>
            <a:pPr marL="0" indent="0" algn="ctr">
              <a:buNone/>
            </a:pPr>
            <a:r>
              <a:rPr lang="de-DE" sz="2000" dirty="0"/>
              <a:t>Max-Planck-</a:t>
            </a:r>
            <a:r>
              <a:rPr lang="de-DE" sz="2000" dirty="0" err="1"/>
              <a:t>Insitut</a:t>
            </a:r>
            <a:r>
              <a:rPr lang="de-DE" sz="2000" dirty="0"/>
              <a:t> für Plasmaphysik</a:t>
            </a:r>
          </a:p>
        </p:txBody>
      </p:sp>
    </p:spTree>
    <p:extLst>
      <p:ext uri="{BB962C8B-B14F-4D97-AF65-F5344CB8AC3E}">
        <p14:creationId xmlns:p14="http://schemas.microsoft.com/office/powerpoint/2010/main" val="72689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802C15-F5B3-2848-AE2E-53D6C267B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239933"/>
            <a:ext cx="10515600" cy="1325563"/>
          </a:xfrm>
        </p:spPr>
        <p:txBody>
          <a:bodyPr/>
          <a:lstStyle/>
          <a:p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175FDAB-7A71-3947-A1FA-A10721CF5AD7}"/>
              </a:ext>
            </a:extLst>
          </p:cNvPr>
          <p:cNvGrpSpPr/>
          <p:nvPr/>
        </p:nvGrpSpPr>
        <p:grpSpPr>
          <a:xfrm>
            <a:off x="1123166" y="1199399"/>
            <a:ext cx="10943968" cy="5626672"/>
            <a:chOff x="1379580" y="544177"/>
            <a:chExt cx="11234609" cy="614434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F1B9B9EC-D559-2942-9558-82D09277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9580" y="544177"/>
              <a:ext cx="9432837" cy="5615658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C801AE28-302D-9B41-B4EB-6896A8273EAD}"/>
                </a:ext>
              </a:extLst>
            </p:cNvPr>
            <p:cNvSpPr txBox="1"/>
            <p:nvPr/>
          </p:nvSpPr>
          <p:spPr>
            <a:xfrm>
              <a:off x="9361841" y="6184383"/>
              <a:ext cx="3252348" cy="504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Courtesy</a:t>
              </a:r>
              <a:r>
                <a:rPr lang="de-DE" sz="1200" dirty="0"/>
                <a:t> Thomas Body, Max-Planck-Institut für Plasmaphysik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09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D1B68ABF-8979-574B-8F17-48D3E4618B07}"/>
              </a:ext>
            </a:extLst>
          </p:cNvPr>
          <p:cNvSpPr/>
          <p:nvPr/>
        </p:nvSpPr>
        <p:spPr>
          <a:xfrm>
            <a:off x="1742302" y="2176341"/>
            <a:ext cx="1377416" cy="84025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EDB046C-51A0-FE44-BF5D-6626C208F15C}"/>
              </a:ext>
            </a:extLst>
          </p:cNvPr>
          <p:cNvSpPr/>
          <p:nvPr/>
        </p:nvSpPr>
        <p:spPr>
          <a:xfrm>
            <a:off x="1742302" y="3057888"/>
            <a:ext cx="6339380" cy="8402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24E74EB8-9221-F646-BD32-4796AD7D7A98}"/>
              </a:ext>
            </a:extLst>
          </p:cNvPr>
          <p:cNvSpPr/>
          <p:nvPr/>
        </p:nvSpPr>
        <p:spPr>
          <a:xfrm>
            <a:off x="1742302" y="3929843"/>
            <a:ext cx="6758664" cy="101891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23E2DD2-9A86-2647-A00E-542AE552B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7" t="15856" r="24842" b="70450"/>
          <a:stretch/>
        </p:blipFill>
        <p:spPr>
          <a:xfrm>
            <a:off x="617838" y="1902940"/>
            <a:ext cx="8204886" cy="33346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ADCB95-E3F8-5D46-9FC9-7743B0144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E82D3F7-C9A3-B94F-8B39-BD070FEA5B17}"/>
              </a:ext>
            </a:extLst>
          </p:cNvPr>
          <p:cNvGrpSpPr/>
          <p:nvPr/>
        </p:nvGrpSpPr>
        <p:grpSpPr>
          <a:xfrm>
            <a:off x="8677229" y="1959227"/>
            <a:ext cx="3211389" cy="1345466"/>
            <a:chOff x="2765854" y="1930784"/>
            <a:chExt cx="3107730" cy="866525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322619D-A815-9C47-88C1-0A24A8DA15D9}"/>
                </a:ext>
              </a:extLst>
            </p:cNvPr>
            <p:cNvSpPr txBox="1"/>
            <p:nvPr/>
          </p:nvSpPr>
          <p:spPr>
            <a:xfrm>
              <a:off x="2879124" y="1966312"/>
              <a:ext cx="2994460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400" dirty="0" err="1"/>
                <a:t>Along</a:t>
              </a:r>
              <a:r>
                <a:rPr lang="de-DE" sz="2400" dirty="0"/>
                <a:t> </a:t>
              </a:r>
              <a:r>
                <a:rPr lang="de-DE" sz="2400" dirty="0" err="1"/>
                <a:t>the</a:t>
              </a:r>
              <a:r>
                <a:rPr lang="de-DE" sz="2400" dirty="0"/>
                <a:t> </a:t>
              </a:r>
              <a:r>
                <a:rPr lang="de-DE" sz="2400" dirty="0" err="1"/>
                <a:t>magnetic</a:t>
              </a:r>
              <a:r>
                <a:rPr lang="de-DE" sz="2400" dirty="0"/>
                <a:t> </a:t>
              </a:r>
              <a:r>
                <a:rPr lang="de-DE" sz="2400" dirty="0" err="1"/>
                <a:t>field</a:t>
              </a:r>
              <a:endParaRPr lang="de-DE" sz="2400" dirty="0"/>
            </a:p>
          </p:txBody>
        </p:sp>
        <p:sp>
          <p:nvSpPr>
            <p:cNvPr id="19" name="Abgerundetes Rechteck 18">
              <a:extLst>
                <a:ext uri="{FF2B5EF4-FFF2-40B4-BE49-F238E27FC236}">
                  <a16:creationId xmlns:a16="http://schemas.microsoft.com/office/drawing/2014/main" id="{9AD509BE-ECE4-384D-B95A-D046FE572D91}"/>
                </a:ext>
              </a:extLst>
            </p:cNvPr>
            <p:cNvSpPr/>
            <p:nvPr/>
          </p:nvSpPr>
          <p:spPr>
            <a:xfrm>
              <a:off x="2765854" y="1930784"/>
              <a:ext cx="2821459" cy="556055"/>
            </a:xfrm>
            <a:prstGeom prst="round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0B5DC9F-D4BC-814A-8868-18ACE470AE61}"/>
              </a:ext>
            </a:extLst>
          </p:cNvPr>
          <p:cNvGrpSpPr/>
          <p:nvPr/>
        </p:nvGrpSpPr>
        <p:grpSpPr>
          <a:xfrm>
            <a:off x="8677229" y="3140132"/>
            <a:ext cx="2938692" cy="1247523"/>
            <a:chOff x="951469" y="5273075"/>
            <a:chExt cx="2199503" cy="1247523"/>
          </a:xfrm>
        </p:grpSpPr>
        <p:sp>
          <p:nvSpPr>
            <p:cNvPr id="22" name="Abgerundetes Rechteck 21">
              <a:extLst>
                <a:ext uri="{FF2B5EF4-FFF2-40B4-BE49-F238E27FC236}">
                  <a16:creationId xmlns:a16="http://schemas.microsoft.com/office/drawing/2014/main" id="{148FDD23-5206-0D4A-A6AB-70450A37A8E9}"/>
                </a:ext>
              </a:extLst>
            </p:cNvPr>
            <p:cNvSpPr/>
            <p:nvPr/>
          </p:nvSpPr>
          <p:spPr>
            <a:xfrm>
              <a:off x="951469" y="5273075"/>
              <a:ext cx="2199503" cy="556055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2CDD704-6BB3-7946-9426-95A590041AE3}"/>
                </a:ext>
              </a:extLst>
            </p:cNvPr>
            <p:cNvSpPr txBox="1"/>
            <p:nvPr/>
          </p:nvSpPr>
          <p:spPr>
            <a:xfrm>
              <a:off x="1054443" y="5320269"/>
              <a:ext cx="2096529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400" dirty="0"/>
                <a:t>In </a:t>
              </a:r>
              <a:r>
                <a:rPr lang="de-DE" sz="2400" dirty="0" err="1"/>
                <a:t>velocity</a:t>
              </a:r>
              <a:r>
                <a:rPr lang="de-DE" sz="2400" dirty="0"/>
                <a:t> </a:t>
              </a:r>
              <a:r>
                <a:rPr lang="de-DE" sz="2400" dirty="0" err="1"/>
                <a:t>space</a:t>
              </a:r>
              <a:endParaRPr lang="de-DE" sz="2400" dirty="0"/>
            </a:p>
            <a:p>
              <a:endParaRPr lang="de-DE" sz="2400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806D627-09AC-9245-BB0F-221B6D33ECCB}"/>
              </a:ext>
            </a:extLst>
          </p:cNvPr>
          <p:cNvGrpSpPr/>
          <p:nvPr/>
        </p:nvGrpSpPr>
        <p:grpSpPr>
          <a:xfrm>
            <a:off x="8677229" y="4046471"/>
            <a:ext cx="2896933" cy="3073620"/>
            <a:chOff x="951469" y="5273075"/>
            <a:chExt cx="2199503" cy="1986186"/>
          </a:xfrm>
        </p:grpSpPr>
        <p:sp>
          <p:nvSpPr>
            <p:cNvPr id="29" name="Abgerundetes Rechteck 28">
              <a:extLst>
                <a:ext uri="{FF2B5EF4-FFF2-40B4-BE49-F238E27FC236}">
                  <a16:creationId xmlns:a16="http://schemas.microsoft.com/office/drawing/2014/main" id="{59F39980-811E-8C44-8B61-9F14FFA24AAA}"/>
                </a:ext>
              </a:extLst>
            </p:cNvPr>
            <p:cNvSpPr/>
            <p:nvPr/>
          </p:nvSpPr>
          <p:spPr>
            <a:xfrm>
              <a:off x="951469" y="5273075"/>
              <a:ext cx="2199503" cy="556055"/>
            </a:xfrm>
            <a:prstGeom prst="round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A407B6AF-42B2-8B43-8FAB-4D767C2BAF4B}"/>
                </a:ext>
              </a:extLst>
            </p:cNvPr>
            <p:cNvSpPr txBox="1"/>
            <p:nvPr/>
          </p:nvSpPr>
          <p:spPr>
            <a:xfrm>
              <a:off x="1054443" y="5320269"/>
              <a:ext cx="2096529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400" dirty="0" err="1"/>
                <a:t>Perpendicular</a:t>
              </a:r>
              <a:r>
                <a:rPr lang="de-DE" sz="2400" dirty="0"/>
                <a:t> </a:t>
              </a:r>
              <a:r>
                <a:rPr lang="de-DE" sz="2400" dirty="0" err="1"/>
                <a:t>to</a:t>
              </a:r>
              <a:r>
                <a:rPr lang="de-DE" sz="2400" dirty="0"/>
                <a:t> </a:t>
              </a:r>
              <a:r>
                <a:rPr lang="de-DE" sz="2400" dirty="0" err="1"/>
                <a:t>the</a:t>
              </a:r>
              <a:r>
                <a:rPr lang="de-DE" sz="2400" dirty="0"/>
                <a:t> </a:t>
              </a:r>
              <a:r>
                <a:rPr lang="de-DE" sz="2400" dirty="0" err="1"/>
                <a:t>magnetic</a:t>
              </a:r>
              <a:r>
                <a:rPr lang="de-DE" sz="2400" dirty="0"/>
                <a:t> </a:t>
              </a:r>
              <a:r>
                <a:rPr lang="de-DE" sz="2400" dirty="0" err="1"/>
                <a:t>field</a:t>
              </a:r>
              <a:endParaRPr lang="de-D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921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F8A61-971A-B848-999F-3332AD4A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Numerics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B84AE96-1F4B-2F48-AFC1-C9B5880CA3BC}"/>
              </a:ext>
            </a:extLst>
          </p:cNvPr>
          <p:cNvGrpSpPr/>
          <p:nvPr/>
        </p:nvGrpSpPr>
        <p:grpSpPr>
          <a:xfrm>
            <a:off x="1839714" y="3987141"/>
            <a:ext cx="3004751" cy="556055"/>
            <a:chOff x="2765854" y="1930784"/>
            <a:chExt cx="3107730" cy="556055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D0DCDCC-632B-D248-B5E7-E4D976DEA191}"/>
                </a:ext>
              </a:extLst>
            </p:cNvPr>
            <p:cNvSpPr txBox="1"/>
            <p:nvPr/>
          </p:nvSpPr>
          <p:spPr>
            <a:xfrm>
              <a:off x="2879124" y="1966312"/>
              <a:ext cx="299446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400" dirty="0"/>
                <a:t>Parallel </a:t>
              </a:r>
              <a:r>
                <a:rPr lang="de-DE" sz="2400" dirty="0" err="1"/>
                <a:t>terms</a:t>
              </a:r>
              <a:endParaRPr lang="de-DE" sz="2400" dirty="0"/>
            </a:p>
          </p:txBody>
        </p:sp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8C6E4EED-2A9D-2440-ACB4-DEA333B5D26C}"/>
                </a:ext>
              </a:extLst>
            </p:cNvPr>
            <p:cNvSpPr/>
            <p:nvPr/>
          </p:nvSpPr>
          <p:spPr>
            <a:xfrm>
              <a:off x="2765854" y="1930784"/>
              <a:ext cx="2821459" cy="556055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94D2BAC-FEBD-8143-BE8C-61198F0CC057}"/>
              </a:ext>
            </a:extLst>
          </p:cNvPr>
          <p:cNvGrpSpPr/>
          <p:nvPr/>
        </p:nvGrpSpPr>
        <p:grpSpPr>
          <a:xfrm>
            <a:off x="4919933" y="3987141"/>
            <a:ext cx="2641023" cy="1247523"/>
            <a:chOff x="951469" y="5273075"/>
            <a:chExt cx="2199503" cy="1247523"/>
          </a:xfrm>
        </p:grpSpPr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DD1E55EB-3BC6-814C-99B2-AD60B0B8B513}"/>
                </a:ext>
              </a:extLst>
            </p:cNvPr>
            <p:cNvSpPr/>
            <p:nvPr/>
          </p:nvSpPr>
          <p:spPr>
            <a:xfrm>
              <a:off x="951469" y="5273075"/>
              <a:ext cx="2199503" cy="55605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1BB02B2-23CA-AD4D-A6A6-39674553EB0B}"/>
                </a:ext>
              </a:extLst>
            </p:cNvPr>
            <p:cNvSpPr txBox="1"/>
            <p:nvPr/>
          </p:nvSpPr>
          <p:spPr>
            <a:xfrm>
              <a:off x="1054443" y="5320269"/>
              <a:ext cx="2096529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400" dirty="0"/>
                <a:t>Orthogonal </a:t>
              </a:r>
              <a:r>
                <a:rPr lang="de-DE" sz="2400" dirty="0" err="1"/>
                <a:t>terms</a:t>
              </a:r>
              <a:endParaRPr lang="de-DE" sz="2400" dirty="0"/>
            </a:p>
            <a:p>
              <a:endParaRPr lang="de-DE" sz="2400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89EC6C9-9F0A-7744-A06D-FF037E5401A7}"/>
              </a:ext>
            </a:extLst>
          </p:cNvPr>
          <p:cNvGrpSpPr/>
          <p:nvPr/>
        </p:nvGrpSpPr>
        <p:grpSpPr>
          <a:xfrm>
            <a:off x="7912744" y="3987141"/>
            <a:ext cx="2770742" cy="878191"/>
            <a:chOff x="951469" y="5273075"/>
            <a:chExt cx="2199503" cy="878191"/>
          </a:xfrm>
        </p:grpSpPr>
        <p:sp>
          <p:nvSpPr>
            <p:cNvPr id="17" name="Abgerundetes Rechteck 16">
              <a:extLst>
                <a:ext uri="{FF2B5EF4-FFF2-40B4-BE49-F238E27FC236}">
                  <a16:creationId xmlns:a16="http://schemas.microsoft.com/office/drawing/2014/main" id="{B25E1DA7-0623-F84C-A8AA-DAF1BBF39817}"/>
                </a:ext>
              </a:extLst>
            </p:cNvPr>
            <p:cNvSpPr/>
            <p:nvPr/>
          </p:nvSpPr>
          <p:spPr>
            <a:xfrm>
              <a:off x="951469" y="5273075"/>
              <a:ext cx="2199503" cy="556055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50A94874-8C8D-2E4A-9E29-97CCCFCC7D05}"/>
                </a:ext>
              </a:extLst>
            </p:cNvPr>
            <p:cNvSpPr txBox="1"/>
            <p:nvPr/>
          </p:nvSpPr>
          <p:spPr>
            <a:xfrm>
              <a:off x="1054443" y="5320269"/>
              <a:ext cx="2096529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400" dirty="0" err="1"/>
                <a:t>Electromagnetics</a:t>
              </a:r>
              <a:endParaRPr lang="de-DE" sz="2400" dirty="0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7641980-47AD-0943-ACC9-8D1CD91E5AC9}"/>
              </a:ext>
            </a:extLst>
          </p:cNvPr>
          <p:cNvGrpSpPr/>
          <p:nvPr/>
        </p:nvGrpSpPr>
        <p:grpSpPr>
          <a:xfrm>
            <a:off x="4986802" y="2106213"/>
            <a:ext cx="2761680" cy="556055"/>
            <a:chOff x="2765854" y="1930784"/>
            <a:chExt cx="3107730" cy="556055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74CB60DB-7895-3143-8D0B-32A1926AD34A}"/>
                </a:ext>
              </a:extLst>
            </p:cNvPr>
            <p:cNvSpPr txBox="1"/>
            <p:nvPr/>
          </p:nvSpPr>
          <p:spPr>
            <a:xfrm>
              <a:off x="2879124" y="1966312"/>
              <a:ext cx="299446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400" dirty="0"/>
                <a:t>Finite </a:t>
              </a:r>
              <a:r>
                <a:rPr lang="de-DE" sz="2400" dirty="0" err="1"/>
                <a:t>differences</a:t>
              </a:r>
              <a:endParaRPr lang="de-DE" sz="2400" dirty="0"/>
            </a:p>
          </p:txBody>
        </p:sp>
        <p:sp>
          <p:nvSpPr>
            <p:cNvPr id="21" name="Abgerundetes Rechteck 20">
              <a:extLst>
                <a:ext uri="{FF2B5EF4-FFF2-40B4-BE49-F238E27FC236}">
                  <a16:creationId xmlns:a16="http://schemas.microsoft.com/office/drawing/2014/main" id="{1F99BF85-03E5-9E40-A502-C77A4024A4A9}"/>
                </a:ext>
              </a:extLst>
            </p:cNvPr>
            <p:cNvSpPr/>
            <p:nvPr/>
          </p:nvSpPr>
          <p:spPr>
            <a:xfrm>
              <a:off x="2765854" y="1930784"/>
              <a:ext cx="2821459" cy="556055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E498484-799D-7743-98CF-69FA4E7FF6E3}"/>
              </a:ext>
            </a:extLst>
          </p:cNvPr>
          <p:cNvGrpSpPr/>
          <p:nvPr/>
        </p:nvGrpSpPr>
        <p:grpSpPr>
          <a:xfrm>
            <a:off x="1839714" y="4649481"/>
            <a:ext cx="3004751" cy="497193"/>
            <a:chOff x="2765854" y="1930784"/>
            <a:chExt cx="3107730" cy="556055"/>
          </a:xfrm>
        </p:grpSpPr>
        <p:sp>
          <p:nvSpPr>
            <p:cNvPr id="24" name="Abgerundetes Rechteck 23">
              <a:extLst>
                <a:ext uri="{FF2B5EF4-FFF2-40B4-BE49-F238E27FC236}">
                  <a16:creationId xmlns:a16="http://schemas.microsoft.com/office/drawing/2014/main" id="{604DF5F2-AFED-D24C-BABE-9CA24A569932}"/>
                </a:ext>
              </a:extLst>
            </p:cNvPr>
            <p:cNvSpPr/>
            <p:nvPr/>
          </p:nvSpPr>
          <p:spPr>
            <a:xfrm>
              <a:off x="2765854" y="1930784"/>
              <a:ext cx="2821459" cy="556055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C48F9161-A6BE-D34B-9F94-AE6B583DD4D4}"/>
                </a:ext>
              </a:extLst>
            </p:cNvPr>
            <p:cNvSpPr txBox="1"/>
            <p:nvPr/>
          </p:nvSpPr>
          <p:spPr>
            <a:xfrm>
              <a:off x="2879124" y="1966312"/>
              <a:ext cx="299446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400" dirty="0"/>
                <a:t>WENO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B195B90-8BB2-8D48-B4F9-643B75C294FF}"/>
              </a:ext>
            </a:extLst>
          </p:cNvPr>
          <p:cNvGrpSpPr/>
          <p:nvPr/>
        </p:nvGrpSpPr>
        <p:grpSpPr>
          <a:xfrm>
            <a:off x="4916346" y="4634499"/>
            <a:ext cx="2910677" cy="497193"/>
            <a:chOff x="2765854" y="1930784"/>
            <a:chExt cx="3107730" cy="556055"/>
          </a:xfrm>
        </p:grpSpPr>
        <p:sp>
          <p:nvSpPr>
            <p:cNvPr id="27" name="Abgerundetes Rechteck 26">
              <a:extLst>
                <a:ext uri="{FF2B5EF4-FFF2-40B4-BE49-F238E27FC236}">
                  <a16:creationId xmlns:a16="http://schemas.microsoft.com/office/drawing/2014/main" id="{8A951CFB-4572-BF4D-A70E-78444DB99F6B}"/>
                </a:ext>
              </a:extLst>
            </p:cNvPr>
            <p:cNvSpPr/>
            <p:nvPr/>
          </p:nvSpPr>
          <p:spPr>
            <a:xfrm>
              <a:off x="2765854" y="1930784"/>
              <a:ext cx="2821459" cy="556055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B1CA4C44-97DB-B24E-8E83-02967D4BD9A5}"/>
                </a:ext>
              </a:extLst>
            </p:cNvPr>
            <p:cNvSpPr txBox="1"/>
            <p:nvPr/>
          </p:nvSpPr>
          <p:spPr>
            <a:xfrm>
              <a:off x="2879124" y="1966312"/>
              <a:ext cx="299446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400" dirty="0" err="1"/>
                <a:t>Arakawa</a:t>
              </a:r>
              <a:endParaRPr lang="de-DE" sz="2400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B8B95FC-211F-8140-A65F-0EEBB043CE95}"/>
              </a:ext>
            </a:extLst>
          </p:cNvPr>
          <p:cNvGrpSpPr/>
          <p:nvPr/>
        </p:nvGrpSpPr>
        <p:grpSpPr>
          <a:xfrm>
            <a:off x="7912745" y="4649481"/>
            <a:ext cx="3069888" cy="497193"/>
            <a:chOff x="2765854" y="1930784"/>
            <a:chExt cx="3107730" cy="556055"/>
          </a:xfrm>
        </p:grpSpPr>
        <p:sp>
          <p:nvSpPr>
            <p:cNvPr id="30" name="Abgerundetes Rechteck 29">
              <a:extLst>
                <a:ext uri="{FF2B5EF4-FFF2-40B4-BE49-F238E27FC236}">
                  <a16:creationId xmlns:a16="http://schemas.microsoft.com/office/drawing/2014/main" id="{7097F15C-72BC-E54F-BCE0-F1E6FA363742}"/>
                </a:ext>
              </a:extLst>
            </p:cNvPr>
            <p:cNvSpPr/>
            <p:nvPr/>
          </p:nvSpPr>
          <p:spPr>
            <a:xfrm>
              <a:off x="2765854" y="1930784"/>
              <a:ext cx="2821459" cy="556055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3B64978-C515-A04F-A055-FF07C79324AB}"/>
                </a:ext>
              </a:extLst>
            </p:cNvPr>
            <p:cNvSpPr txBox="1"/>
            <p:nvPr/>
          </p:nvSpPr>
          <p:spPr>
            <a:xfrm>
              <a:off x="2879124" y="1966312"/>
              <a:ext cx="2994460" cy="51632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400" dirty="0" err="1"/>
                <a:t>Mimetic</a:t>
              </a:r>
              <a:r>
                <a:rPr lang="de-DE" sz="2400" dirty="0"/>
                <a:t> </a:t>
              </a:r>
              <a:r>
                <a:rPr lang="de-DE" sz="2400" dirty="0" err="1"/>
                <a:t>methods</a:t>
              </a:r>
              <a:endParaRPr lang="de-DE" sz="2400" dirty="0"/>
            </a:p>
          </p:txBody>
        </p:sp>
      </p:grp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28DAA855-414D-3447-85F5-13A5D424B018}"/>
              </a:ext>
            </a:extLst>
          </p:cNvPr>
          <p:cNvCxnSpPr>
            <a:cxnSpLocks/>
          </p:cNvCxnSpPr>
          <p:nvPr/>
        </p:nvCxnSpPr>
        <p:spPr>
          <a:xfrm flipH="1">
            <a:off x="3408218" y="2800320"/>
            <a:ext cx="2687782" cy="1094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9EA79980-FB9C-6541-9EA0-6D5E55268E49}"/>
              </a:ext>
            </a:extLst>
          </p:cNvPr>
          <p:cNvCxnSpPr>
            <a:cxnSpLocks/>
          </p:cNvCxnSpPr>
          <p:nvPr/>
        </p:nvCxnSpPr>
        <p:spPr>
          <a:xfrm>
            <a:off x="6349341" y="2793076"/>
            <a:ext cx="2955364" cy="1087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76E17DF5-8F67-7E41-BFBE-61FF5B00E256}"/>
              </a:ext>
            </a:extLst>
          </p:cNvPr>
          <p:cNvCxnSpPr>
            <a:cxnSpLocks/>
          </p:cNvCxnSpPr>
          <p:nvPr/>
        </p:nvCxnSpPr>
        <p:spPr>
          <a:xfrm>
            <a:off x="6222670" y="2793076"/>
            <a:ext cx="0" cy="1102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71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793B2-495A-1149-8EDE-07A9AC0B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697985"/>
            <a:ext cx="10515600" cy="1325563"/>
          </a:xfrm>
        </p:spPr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exascale</a:t>
            </a:r>
            <a:r>
              <a:rPr lang="de-DE" dirty="0"/>
              <a:t>?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92C98884-5F5D-4D4D-A52C-E049C1821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94" y="1118719"/>
            <a:ext cx="11936506" cy="4571428"/>
          </a:xfrm>
        </p:spPr>
      </p:pic>
    </p:spTree>
    <p:extLst>
      <p:ext uri="{BB962C8B-B14F-4D97-AF65-F5344CB8AC3E}">
        <p14:creationId xmlns:p14="http://schemas.microsoft.com/office/powerpoint/2010/main" val="229043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Macintosh PowerPoint</Application>
  <PresentationFormat>Breitbild</PresentationFormat>
  <Paragraphs>19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Gyrokinetic Turbulence in the Scrape-Off Layer with the GENE code</vt:lpstr>
      <vt:lpstr>Magnetic configuration</vt:lpstr>
      <vt:lpstr>Model</vt:lpstr>
      <vt:lpstr>Numerics</vt:lpstr>
      <vt:lpstr>How to exascale?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gyrokinetic Turbulence in the SOL with GENE</dc:title>
  <dc:creator>ge82lem</dc:creator>
  <cp:lastModifiedBy>ge82lem</cp:lastModifiedBy>
  <cp:revision>34</cp:revision>
  <dcterms:created xsi:type="dcterms:W3CDTF">2019-06-26T07:23:22Z</dcterms:created>
  <dcterms:modified xsi:type="dcterms:W3CDTF">2019-07-03T06:13:29Z</dcterms:modified>
</cp:coreProperties>
</file>