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08" r:id="rId5"/>
    <p:sldId id="439" r:id="rId6"/>
    <p:sldId id="443" r:id="rId7"/>
    <p:sldId id="445" r:id="rId8"/>
    <p:sldId id="447" r:id="rId9"/>
    <p:sldId id="449" r:id="rId10"/>
    <p:sldId id="390" r:id="rId11"/>
    <p:sldId id="450" r:id="rId12"/>
    <p:sldId id="455" r:id="rId13"/>
    <p:sldId id="456" r:id="rId14"/>
    <p:sldId id="457" r:id="rId15"/>
    <p:sldId id="453" r:id="rId16"/>
    <p:sldId id="458" r:id="rId17"/>
    <p:sldId id="459" r:id="rId18"/>
    <p:sldId id="452" r:id="rId19"/>
    <p:sldId id="460" r:id="rId20"/>
    <p:sldId id="461" r:id="rId21"/>
    <p:sldId id="462" r:id="rId22"/>
    <p:sldId id="464" r:id="rId23"/>
    <p:sldId id="465" r:id="rId24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99"/>
    <a:srgbClr val="00CC66"/>
    <a:srgbClr val="FFE967"/>
    <a:srgbClr val="0066FF"/>
    <a:srgbClr val="339966"/>
    <a:srgbClr val="FFFF99"/>
    <a:srgbClr val="FDFEDD"/>
    <a:srgbClr val="33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4" autoAdjust="0"/>
    <p:restoredTop sz="86383"/>
  </p:normalViewPr>
  <p:slideViewPr>
    <p:cSldViewPr>
      <p:cViewPr varScale="1">
        <p:scale>
          <a:sx n="79" d="100"/>
          <a:sy n="79" d="100"/>
        </p:scale>
        <p:origin x="1032" y="54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8FCA9C-FF92-4024-BDEC-A6D3B663DC09}" type="datetimeFigureOut">
              <a:rPr lang="en-US"/>
              <a:t>7/13/2023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2AB877-E7B1-4681-847E-D0918612832B}" type="datetimeFigureOut">
              <a:rPr lang="en-US"/>
              <a:t>7/13/2023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1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3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7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7/13/2023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9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358" y="2362200"/>
            <a:ext cx="12483085" cy="1920241"/>
          </a:xfrm>
        </p:spPr>
        <p:txBody>
          <a:bodyPr>
            <a:normAutofit/>
          </a:bodyPr>
          <a:lstStyle/>
          <a:p>
            <a:r>
              <a:rPr lang="en-US" dirty="0"/>
              <a:t>HPC Challenges in Seismology:</a:t>
            </a:r>
            <a:br>
              <a:rPr lang="en-US" dirty="0"/>
            </a:br>
            <a:r>
              <a:rPr lang="en-US" dirty="0"/>
              <a:t>There’s a Whole Lotta </a:t>
            </a:r>
            <a:r>
              <a:rPr lang="en-US" dirty="0" err="1"/>
              <a:t>Shakin</a:t>
            </a:r>
            <a:r>
              <a:rPr lang="en-US" dirty="0"/>
              <a:t>’ </a:t>
            </a:r>
            <a:r>
              <a:rPr lang="en-US" dirty="0" err="1"/>
              <a:t>Goin</a:t>
            </a:r>
            <a:r>
              <a:rPr lang="en-US" dirty="0"/>
              <a:t>’ 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458" y="4876800"/>
            <a:ext cx="11575542" cy="1920241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  <a:p>
            <a:r>
              <a:rPr lang="en-US" dirty="0"/>
              <a:t>scottcal@usc.edu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7086600"/>
            <a:ext cx="3429000" cy="687890"/>
          </a:xfrm>
          <a:prstGeom prst="rect">
            <a:avLst/>
          </a:prstGeom>
        </p:spPr>
        <p:txBody>
          <a:bodyPr vert="horz" lIns="109746" tIns="54873" rIns="109746" bIns="54873" rtlCol="0">
            <a:normAutofit lnSpcReduction="10000"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Thursday, July 13, 2023</a:t>
            </a:r>
          </a:p>
          <a:p>
            <a:pPr algn="l"/>
            <a:r>
              <a:rPr lang="en-US" sz="2000" dirty="0"/>
              <a:t>2023 IHPCSS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D39B-A3F8-4576-8EB5-FB658C96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Resolved Technical Challenges – Intermediate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A751-0F05-4401-B663-6EC530B8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7" y="1237406"/>
            <a:ext cx="13902505" cy="6507480"/>
          </a:xfrm>
        </p:spPr>
        <p:txBody>
          <a:bodyPr>
            <a:normAutofit/>
          </a:bodyPr>
          <a:lstStyle/>
          <a:p>
            <a:r>
              <a:rPr lang="en-US" dirty="0"/>
              <a:t>Rewrote this stage into MPI manager-worker job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9527" indent="0">
              <a:buNone/>
            </a:pPr>
            <a:endParaRPr lang="en-US" dirty="0"/>
          </a:p>
          <a:p>
            <a:r>
              <a:rPr lang="en-US" dirty="0"/>
              <a:t>Reduced I/O by 99%</a:t>
            </a:r>
          </a:p>
          <a:p>
            <a:r>
              <a:rPr lang="en-US" dirty="0"/>
              <a:t>Enabled 1 Hz calculations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A7298-5F14-41BE-8C8F-A19F07F8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B2569-26E3-444E-A9CF-058EEB33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F99A9-F94A-4AEE-8981-4BD0E591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CDC016-E0A4-4769-B74D-E03FAF12A124}"/>
              </a:ext>
            </a:extLst>
          </p:cNvPr>
          <p:cNvSpPr/>
          <p:nvPr/>
        </p:nvSpPr>
        <p:spPr>
          <a:xfrm>
            <a:off x="2895600" y="1981200"/>
            <a:ext cx="9692422" cy="3962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7B511B-DE5A-40BB-91F4-D9D2B8723C1A}"/>
              </a:ext>
            </a:extLst>
          </p:cNvPr>
          <p:cNvSpPr/>
          <p:nvPr/>
        </p:nvSpPr>
        <p:spPr>
          <a:xfrm>
            <a:off x="424432" y="3076733"/>
            <a:ext cx="1524000" cy="16764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B77F3-7438-40DD-8D60-A661A1E87DFC}"/>
              </a:ext>
            </a:extLst>
          </p:cNvPr>
          <p:cNvSpPr txBox="1"/>
          <p:nvPr/>
        </p:nvSpPr>
        <p:spPr>
          <a:xfrm>
            <a:off x="500632" y="3370168"/>
            <a:ext cx="1371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Strain Green Tensors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84400A-8919-446E-9083-59F42BD8F303}"/>
              </a:ext>
            </a:extLst>
          </p:cNvPr>
          <p:cNvSpPr/>
          <p:nvPr/>
        </p:nvSpPr>
        <p:spPr>
          <a:xfrm>
            <a:off x="4571999" y="2200432"/>
            <a:ext cx="1676400" cy="36195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84BE61-9387-4414-9A7D-58664A80AA82}"/>
              </a:ext>
            </a:extLst>
          </p:cNvPr>
          <p:cNvSpPr txBox="1"/>
          <p:nvPr/>
        </p:nvSpPr>
        <p:spPr>
          <a:xfrm>
            <a:off x="4627153" y="2243403"/>
            <a:ext cx="1600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SGT Reader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33D75-B290-4B02-8A2E-1E039F30BA4A}"/>
              </a:ext>
            </a:extLst>
          </p:cNvPr>
          <p:cNvSpPr txBox="1"/>
          <p:nvPr/>
        </p:nvSpPr>
        <p:spPr>
          <a:xfrm>
            <a:off x="4627153" y="3234003"/>
            <a:ext cx="1600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SGT Reader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D4857-5D00-4FAA-A512-CDF914604974}"/>
              </a:ext>
            </a:extLst>
          </p:cNvPr>
          <p:cNvSpPr txBox="1"/>
          <p:nvPr/>
        </p:nvSpPr>
        <p:spPr>
          <a:xfrm>
            <a:off x="4571999" y="5002241"/>
            <a:ext cx="1600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SGT Reader 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E6DC38-538F-4B41-AEB5-912F82EBFDF7}"/>
              </a:ext>
            </a:extLst>
          </p:cNvPr>
          <p:cNvSpPr txBox="1"/>
          <p:nvPr/>
        </p:nvSpPr>
        <p:spPr>
          <a:xfrm>
            <a:off x="4577453" y="4252201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B5D009-7715-41CA-81CF-5A647B7B1CDF}"/>
              </a:ext>
            </a:extLst>
          </p:cNvPr>
          <p:cNvCxnSpPr/>
          <p:nvPr/>
        </p:nvCxnSpPr>
        <p:spPr>
          <a:xfrm>
            <a:off x="4571999" y="4905533"/>
            <a:ext cx="1676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95E0CE-F96D-4EBD-9979-CAA4D4B3AA33}"/>
              </a:ext>
            </a:extLst>
          </p:cNvPr>
          <p:cNvCxnSpPr/>
          <p:nvPr/>
        </p:nvCxnSpPr>
        <p:spPr>
          <a:xfrm>
            <a:off x="4550953" y="4067333"/>
            <a:ext cx="1676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AB898-05C3-4716-9594-C42E73E8D805}"/>
              </a:ext>
            </a:extLst>
          </p:cNvPr>
          <p:cNvCxnSpPr/>
          <p:nvPr/>
        </p:nvCxnSpPr>
        <p:spPr>
          <a:xfrm>
            <a:off x="4550953" y="3088925"/>
            <a:ext cx="1676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C4743B61-A3F2-44AF-BB1C-DDC579C1E16D}"/>
              </a:ext>
            </a:extLst>
          </p:cNvPr>
          <p:cNvSpPr/>
          <p:nvPr/>
        </p:nvSpPr>
        <p:spPr>
          <a:xfrm>
            <a:off x="3949365" y="2265966"/>
            <a:ext cx="514950" cy="3505199"/>
          </a:xfrm>
          <a:prstGeom prst="leftBrace">
            <a:avLst>
              <a:gd name="adj1" fmla="val 8333"/>
              <a:gd name="adj2" fmla="val 5071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D571569-FFBE-48B5-B561-FB180C1E9FDC}"/>
              </a:ext>
            </a:extLst>
          </p:cNvPr>
          <p:cNvSpPr/>
          <p:nvPr/>
        </p:nvSpPr>
        <p:spPr>
          <a:xfrm>
            <a:off x="2042377" y="3549869"/>
            <a:ext cx="1898976" cy="97923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AE1DE8-5E29-49B1-8AD9-AE596AFB0278}"/>
              </a:ext>
            </a:extLst>
          </p:cNvPr>
          <p:cNvSpPr txBox="1"/>
          <p:nvPr/>
        </p:nvSpPr>
        <p:spPr>
          <a:xfrm>
            <a:off x="2194777" y="3849036"/>
            <a:ext cx="13146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MPI I/O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9BBB98-2CCD-481D-A9DA-E3BA4E2FC632}"/>
              </a:ext>
            </a:extLst>
          </p:cNvPr>
          <p:cNvSpPr/>
          <p:nvPr/>
        </p:nvSpPr>
        <p:spPr>
          <a:xfrm>
            <a:off x="9646084" y="2151664"/>
            <a:ext cx="1676400" cy="36195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48766-199A-4F18-9769-CBCE7388EC8A}"/>
              </a:ext>
            </a:extLst>
          </p:cNvPr>
          <p:cNvCxnSpPr/>
          <p:nvPr/>
        </p:nvCxnSpPr>
        <p:spPr>
          <a:xfrm>
            <a:off x="9646084" y="3681734"/>
            <a:ext cx="1676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DFA6E32-7250-4020-BB84-A1CABB52FD9E}"/>
              </a:ext>
            </a:extLst>
          </p:cNvPr>
          <p:cNvSpPr txBox="1"/>
          <p:nvPr/>
        </p:nvSpPr>
        <p:spPr>
          <a:xfrm>
            <a:off x="9614600" y="2295117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Worker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15AE04-734D-4AC3-B3C5-6FB638F24801}"/>
              </a:ext>
            </a:extLst>
          </p:cNvPr>
          <p:cNvSpPr txBox="1"/>
          <p:nvPr/>
        </p:nvSpPr>
        <p:spPr>
          <a:xfrm>
            <a:off x="9677399" y="3740348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Worker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478EC2-0125-46F0-A74A-EF46B85D6567}"/>
              </a:ext>
            </a:extLst>
          </p:cNvPr>
          <p:cNvSpPr txBox="1"/>
          <p:nvPr/>
        </p:nvSpPr>
        <p:spPr>
          <a:xfrm>
            <a:off x="9601199" y="5248534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Worker W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8380701-DB8E-461A-AC7C-24260178D403}"/>
              </a:ext>
            </a:extLst>
          </p:cNvPr>
          <p:cNvCxnSpPr/>
          <p:nvPr/>
        </p:nvCxnSpPr>
        <p:spPr>
          <a:xfrm>
            <a:off x="9677399" y="4273768"/>
            <a:ext cx="1676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B58221E-4EA8-47E0-9DDE-65E5E42F35BD}"/>
              </a:ext>
            </a:extLst>
          </p:cNvPr>
          <p:cNvCxnSpPr/>
          <p:nvPr/>
        </p:nvCxnSpPr>
        <p:spPr>
          <a:xfrm>
            <a:off x="9677399" y="5151209"/>
            <a:ext cx="1676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09077DF-9444-41E1-BA67-320AF4A65E93}"/>
              </a:ext>
            </a:extLst>
          </p:cNvPr>
          <p:cNvCxnSpPr>
            <a:stCxn id="27" idx="1"/>
          </p:cNvCxnSpPr>
          <p:nvPr/>
        </p:nvCxnSpPr>
        <p:spPr>
          <a:xfrm flipH="1">
            <a:off x="6248399" y="2507483"/>
            <a:ext cx="336620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7C4A0C5-A71D-436D-BA71-374B4B2F84C7}"/>
              </a:ext>
            </a:extLst>
          </p:cNvPr>
          <p:cNvSpPr txBox="1"/>
          <p:nvPr/>
        </p:nvSpPr>
        <p:spPr>
          <a:xfrm>
            <a:off x="7162799" y="2058634"/>
            <a:ext cx="1828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Request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51B0E8A-D543-4AFA-8008-7F9ED2B32687}"/>
              </a:ext>
            </a:extLst>
          </p:cNvPr>
          <p:cNvCxnSpPr>
            <a:cxnSpLocks/>
          </p:cNvCxnSpPr>
          <p:nvPr/>
        </p:nvCxnSpPr>
        <p:spPr>
          <a:xfrm flipH="1">
            <a:off x="6316065" y="2507483"/>
            <a:ext cx="3334717" cy="264372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B54AC5B-E187-4A7D-834B-DE447D702FD9}"/>
              </a:ext>
            </a:extLst>
          </p:cNvPr>
          <p:cNvSpPr txBox="1"/>
          <p:nvPr/>
        </p:nvSpPr>
        <p:spPr>
          <a:xfrm>
            <a:off x="6511685" y="3681734"/>
            <a:ext cx="1828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Request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F98B92-F1DD-448D-B9E2-A65F05DB15A0}"/>
              </a:ext>
            </a:extLst>
          </p:cNvPr>
          <p:cNvSpPr txBox="1"/>
          <p:nvPr/>
        </p:nvSpPr>
        <p:spPr>
          <a:xfrm>
            <a:off x="7086599" y="2640635"/>
            <a:ext cx="1828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Response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924FB9-5E85-4930-857F-8BF01848022D}"/>
              </a:ext>
            </a:extLst>
          </p:cNvPr>
          <p:cNvCxnSpPr>
            <a:cxnSpLocks/>
          </p:cNvCxnSpPr>
          <p:nvPr/>
        </p:nvCxnSpPr>
        <p:spPr>
          <a:xfrm>
            <a:off x="6248399" y="2621968"/>
            <a:ext cx="3352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8F35FA-546B-486A-B0E7-6641B6CA5A8C}"/>
              </a:ext>
            </a:extLst>
          </p:cNvPr>
          <p:cNvCxnSpPr>
            <a:cxnSpLocks/>
          </p:cNvCxnSpPr>
          <p:nvPr/>
        </p:nvCxnSpPr>
        <p:spPr>
          <a:xfrm flipV="1">
            <a:off x="6279883" y="2667865"/>
            <a:ext cx="3321316" cy="278188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0374994-367C-4ECD-99C2-73F041B9C870}"/>
              </a:ext>
            </a:extLst>
          </p:cNvPr>
          <p:cNvSpPr txBox="1"/>
          <p:nvPr/>
        </p:nvSpPr>
        <p:spPr>
          <a:xfrm>
            <a:off x="7288059" y="4633287"/>
            <a:ext cx="1828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Response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0085BFA-B7E6-4E7D-9017-409217AAD800}"/>
              </a:ext>
            </a:extLst>
          </p:cNvPr>
          <p:cNvSpPr txBox="1"/>
          <p:nvPr/>
        </p:nvSpPr>
        <p:spPr>
          <a:xfrm>
            <a:off x="9667722" y="4491146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…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A164E80-501D-44D5-9AFC-0ECD5D75E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5589" y="2704587"/>
            <a:ext cx="697389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34" grpId="0"/>
      <p:bldP spid="39" grpId="0"/>
      <p:bldP spid="40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BC43-F018-4A06-B3D1-D687CC30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Resolved Technical Challenges – Number of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9D27-05D3-4E90-B353-17562E823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47" y="1209907"/>
            <a:ext cx="13902505" cy="6492240"/>
          </a:xfrm>
        </p:spPr>
        <p:txBody>
          <a:bodyPr/>
          <a:lstStyle/>
          <a:p>
            <a:r>
              <a:rPr lang="en-US" dirty="0"/>
              <a:t>Aggregated files to reduce total number by factor of 85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files relatively small: ~10 Mbps/sec write</a:t>
            </a:r>
          </a:p>
          <a:p>
            <a:r>
              <a:rPr lang="en-US" dirty="0"/>
              <a:t>Output data sent to manager process, then written out</a:t>
            </a:r>
          </a:p>
          <a:p>
            <a:pPr lvl="1"/>
            <a:r>
              <a:rPr lang="en-US" dirty="0"/>
              <a:t>Reduces filesystem load</a:t>
            </a:r>
          </a:p>
          <a:p>
            <a:pPr lvl="1"/>
            <a:r>
              <a:rPr lang="en-US" dirty="0"/>
              <a:t>Reduces challenge of synchronizing files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280-C9D5-43F4-8284-62FCE0FF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BEDCE-5BD3-4D4D-84B7-E1B54BC5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479E3-CB4B-498E-9B70-BAE9C93E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A21ADB-B6FB-4A07-BCC8-74312ACDD747}"/>
              </a:ext>
            </a:extLst>
          </p:cNvPr>
          <p:cNvSpPr/>
          <p:nvPr/>
        </p:nvSpPr>
        <p:spPr>
          <a:xfrm>
            <a:off x="4572000" y="2283585"/>
            <a:ext cx="11430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0BC42C-1A33-452B-BA1F-64476A152D6A}"/>
              </a:ext>
            </a:extLst>
          </p:cNvPr>
          <p:cNvSpPr/>
          <p:nvPr/>
        </p:nvSpPr>
        <p:spPr>
          <a:xfrm>
            <a:off x="4724400" y="2435985"/>
            <a:ext cx="11430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825C1D-4AB0-430E-B440-CAAA2EC3B611}"/>
              </a:ext>
            </a:extLst>
          </p:cNvPr>
          <p:cNvSpPr/>
          <p:nvPr/>
        </p:nvSpPr>
        <p:spPr>
          <a:xfrm>
            <a:off x="4876800" y="2588385"/>
            <a:ext cx="11430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E17A55-B94F-4BB3-8C71-FC5D4EA4AA10}"/>
              </a:ext>
            </a:extLst>
          </p:cNvPr>
          <p:cNvSpPr/>
          <p:nvPr/>
        </p:nvSpPr>
        <p:spPr>
          <a:xfrm>
            <a:off x="5029200" y="2740785"/>
            <a:ext cx="1143000" cy="152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9B82C-2E87-40D4-AD23-A8CE5144D723}"/>
              </a:ext>
            </a:extLst>
          </p:cNvPr>
          <p:cNvSpPr txBox="1"/>
          <p:nvPr/>
        </p:nvSpPr>
        <p:spPr>
          <a:xfrm>
            <a:off x="3939230" y="4371465"/>
            <a:ext cx="2971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File per earthquake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(~600K)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97FFDE-2CC6-4C82-B0D2-4BD86578B446}"/>
              </a:ext>
            </a:extLst>
          </p:cNvPr>
          <p:cNvSpPr/>
          <p:nvPr/>
        </p:nvSpPr>
        <p:spPr>
          <a:xfrm>
            <a:off x="8503278" y="2131185"/>
            <a:ext cx="1143000" cy="2225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B5E82-65F8-4D06-872D-310CAB7763B1}"/>
              </a:ext>
            </a:extLst>
          </p:cNvPr>
          <p:cNvSpPr txBox="1"/>
          <p:nvPr/>
        </p:nvSpPr>
        <p:spPr>
          <a:xfrm>
            <a:off x="7696200" y="4420233"/>
            <a:ext cx="254572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File per rupture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(~7K)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857FEB-0490-455D-A6DF-DDA3A3CAC283}"/>
              </a:ext>
            </a:extLst>
          </p:cNvPr>
          <p:cNvCxnSpPr/>
          <p:nvPr/>
        </p:nvCxnSpPr>
        <p:spPr>
          <a:xfrm>
            <a:off x="6400800" y="3352800"/>
            <a:ext cx="1981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0DFFA7D-DF7A-41CB-A684-8549F957F21B}"/>
              </a:ext>
            </a:extLst>
          </p:cNvPr>
          <p:cNvSpPr txBox="1"/>
          <p:nvPr/>
        </p:nvSpPr>
        <p:spPr>
          <a:xfrm>
            <a:off x="8605626" y="2204271"/>
            <a:ext cx="990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EQ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347FDC-E494-41CD-902F-7462FBE89E0B}"/>
              </a:ext>
            </a:extLst>
          </p:cNvPr>
          <p:cNvSpPr txBox="1"/>
          <p:nvPr/>
        </p:nvSpPr>
        <p:spPr>
          <a:xfrm>
            <a:off x="8605626" y="2702089"/>
            <a:ext cx="990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EQ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B5FABF-1BA8-4231-913E-89C493116623}"/>
              </a:ext>
            </a:extLst>
          </p:cNvPr>
          <p:cNvSpPr txBox="1"/>
          <p:nvPr/>
        </p:nvSpPr>
        <p:spPr>
          <a:xfrm>
            <a:off x="8610600" y="3306653"/>
            <a:ext cx="990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EQ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9D065B-EFEE-4FD2-8FEE-CA1D99B8FBC3}"/>
              </a:ext>
            </a:extLst>
          </p:cNvPr>
          <p:cNvSpPr txBox="1"/>
          <p:nvPr/>
        </p:nvSpPr>
        <p:spPr>
          <a:xfrm>
            <a:off x="8610600" y="3840053"/>
            <a:ext cx="990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EQ 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ACA81E-6B62-47E4-9DC1-7F268A7F9D8B}"/>
              </a:ext>
            </a:extLst>
          </p:cNvPr>
          <p:cNvCxnSpPr/>
          <p:nvPr/>
        </p:nvCxnSpPr>
        <p:spPr>
          <a:xfrm>
            <a:off x="8503278" y="2629003"/>
            <a:ext cx="1143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F5E18D-E028-4C07-991C-549B3135D48A}"/>
              </a:ext>
            </a:extLst>
          </p:cNvPr>
          <p:cNvCxnSpPr/>
          <p:nvPr/>
        </p:nvCxnSpPr>
        <p:spPr>
          <a:xfrm>
            <a:off x="8497824" y="3186787"/>
            <a:ext cx="1143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14E03F0-ADE8-4C32-807C-28CE125AA4D2}"/>
              </a:ext>
            </a:extLst>
          </p:cNvPr>
          <p:cNvCxnSpPr/>
          <p:nvPr/>
        </p:nvCxnSpPr>
        <p:spPr>
          <a:xfrm>
            <a:off x="8497824" y="3769405"/>
            <a:ext cx="1143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22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5DF0-F2DC-40D0-88EC-8D30F4A3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Resolved Technical Challenges – File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98489-574A-4478-ACB0-29B6C0764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occasional issues with files</a:t>
            </a:r>
          </a:p>
          <a:p>
            <a:pPr lvl="1"/>
            <a:r>
              <a:rPr lang="en-US" dirty="0"/>
              <a:t>Sometimes subtle bugs in the code</a:t>
            </a:r>
          </a:p>
          <a:p>
            <a:pPr lvl="1"/>
            <a:r>
              <a:rPr lang="en-US" dirty="0"/>
              <a:t>Sometimes filesystem hiccups</a:t>
            </a:r>
          </a:p>
          <a:p>
            <a:pPr lvl="1"/>
            <a:r>
              <a:rPr lang="en-US" dirty="0"/>
              <a:t>Sometimes problems in file transfer (less of an issue now)</a:t>
            </a:r>
          </a:p>
          <a:p>
            <a:r>
              <a:rPr lang="en-US" dirty="0"/>
              <a:t>Added sanity checks to our workflow</a:t>
            </a:r>
          </a:p>
          <a:p>
            <a:pPr lvl="1"/>
            <a:r>
              <a:rPr lang="en-US" dirty="0"/>
              <a:t>Job to check number of files, </a:t>
            </a:r>
            <a:r>
              <a:rPr lang="en-US" dirty="0" err="1"/>
              <a:t>NaNs</a:t>
            </a:r>
            <a:r>
              <a:rPr lang="en-US" dirty="0"/>
              <a:t>, size of files, etc.</a:t>
            </a:r>
          </a:p>
          <a:p>
            <a:pPr lvl="1"/>
            <a:r>
              <a:rPr lang="en-US" dirty="0"/>
              <a:t>Calculate MD5 sums for files which will be archived</a:t>
            </a:r>
          </a:p>
          <a:p>
            <a:r>
              <a:rPr lang="en-US" dirty="0"/>
              <a:t>In current study, encountered new exciting errors</a:t>
            </a:r>
          </a:p>
          <a:p>
            <a:pPr lvl="1"/>
            <a:r>
              <a:rPr lang="en-US" dirty="0"/>
              <a:t>Problem with OS flushing to disk?</a:t>
            </a:r>
          </a:p>
          <a:p>
            <a:pPr lvl="1"/>
            <a:r>
              <a:rPr lang="en-US" dirty="0"/>
              <a:t>Additional checks needed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23F18-3409-4E5A-B134-EF22377B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73041-23B3-4FA0-B763-75ACA08A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37B3-1C0B-4405-BA7B-CEBF9C2B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612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E7E9-178A-4064-8DE5-F74550D0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Resolved Technical Challenges – Automation + 2FA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97604-2BF6-489B-B9A4-BED024017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299766"/>
            <a:ext cx="13902505" cy="6492240"/>
          </a:xfrm>
        </p:spPr>
        <p:txBody>
          <a:bodyPr/>
          <a:lstStyle/>
          <a:p>
            <a:r>
              <a:rPr lang="en-US" dirty="0"/>
              <a:t>Automated job submission is required</a:t>
            </a:r>
          </a:p>
          <a:p>
            <a:pPr lvl="1"/>
            <a:r>
              <a:rPr lang="en-US" dirty="0"/>
              <a:t>Most recent CyberShake study ran ~26 million computational tasks </a:t>
            </a:r>
          </a:p>
          <a:p>
            <a:r>
              <a:rPr lang="en-US" dirty="0"/>
              <a:t>How do you submit jobs in an automated fashion with 2FA?</a:t>
            </a:r>
          </a:p>
          <a:p>
            <a:pPr lvl="1"/>
            <a:r>
              <a:rPr lang="en-US" dirty="0"/>
              <a:t>(Without making the system administrators very angry)</a:t>
            </a:r>
          </a:p>
          <a:p>
            <a:r>
              <a:rPr lang="en-US" dirty="0"/>
              <a:t>Workflow tools provide two solutions:</a:t>
            </a:r>
          </a:p>
          <a:p>
            <a:pPr lvl="1"/>
            <a:r>
              <a:rPr lang="en-US" dirty="0"/>
              <a:t>Push-based (get work first, then find them nodes)</a:t>
            </a:r>
          </a:p>
          <a:p>
            <a:pPr lvl="1"/>
            <a:r>
              <a:rPr lang="en-US" dirty="0"/>
              <a:t>Pull-based (get nodes first, then give them jobs)</a:t>
            </a:r>
          </a:p>
          <a:p>
            <a:r>
              <a:rPr lang="en-US" dirty="0"/>
              <a:t>We use both approaches in CyberShake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00C2F-E0F4-4367-9635-3CF65570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4EBC4-5859-48AB-BB07-50B691A8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929C8-FA01-4EEB-819E-A96A75C0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308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3320-FF6F-4886-BBDE-D74F5652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Resolved Technical Challenges – Automation + 2FA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F8C-0B66-48C8-BA2A-B742A7D7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50" y="1188720"/>
            <a:ext cx="6341650" cy="1437567"/>
          </a:xfrm>
        </p:spPr>
        <p:txBody>
          <a:bodyPr/>
          <a:lstStyle/>
          <a:p>
            <a:r>
              <a:rPr lang="en-US" dirty="0">
                <a:latin typeface="+mj-lt"/>
                <a:ea typeface="Cambria" panose="02040503050406030204" pitchFamily="18" charset="0"/>
              </a:rPr>
              <a:t>Pull-based: get resources first, then ‘pull’ work onto them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AF793-A1B0-4946-800F-124DDFE3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72598-220E-4677-B14D-30EBD7012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E42DA-C988-4845-8221-92BEC505B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0E1E9E-33AF-4BC1-827A-0678D1ED049D}"/>
              </a:ext>
            </a:extLst>
          </p:cNvPr>
          <p:cNvSpPr/>
          <p:nvPr/>
        </p:nvSpPr>
        <p:spPr>
          <a:xfrm>
            <a:off x="1949603" y="2379461"/>
            <a:ext cx="4223767" cy="19602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643766-AA28-41B2-BC2C-CC27EA78C5C1}"/>
              </a:ext>
            </a:extLst>
          </p:cNvPr>
          <p:cNvCxnSpPr>
            <a:cxnSpLocks/>
          </p:cNvCxnSpPr>
          <p:nvPr/>
        </p:nvCxnSpPr>
        <p:spPr>
          <a:xfrm>
            <a:off x="272486" y="4980799"/>
            <a:ext cx="6128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2D07B0-2E41-4E5F-966F-59D1CA25F620}"/>
              </a:ext>
            </a:extLst>
          </p:cNvPr>
          <p:cNvSpPr txBox="1"/>
          <p:nvPr/>
        </p:nvSpPr>
        <p:spPr>
          <a:xfrm>
            <a:off x="218973" y="4086813"/>
            <a:ext cx="2514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Workflow submission host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53452-3576-4910-81FE-8F1CBD4BF69D}"/>
              </a:ext>
            </a:extLst>
          </p:cNvPr>
          <p:cNvSpPr/>
          <p:nvPr/>
        </p:nvSpPr>
        <p:spPr>
          <a:xfrm>
            <a:off x="3556704" y="2820385"/>
            <a:ext cx="1523999" cy="12764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5C111-ACA6-4895-80EE-6606BB70460D}"/>
              </a:ext>
            </a:extLst>
          </p:cNvPr>
          <p:cNvCxnSpPr/>
          <p:nvPr/>
        </p:nvCxnSpPr>
        <p:spPr>
          <a:xfrm>
            <a:off x="3556704" y="3125185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39849D-8A0A-4C1A-9CE2-26CBF51CF87A}"/>
              </a:ext>
            </a:extLst>
          </p:cNvPr>
          <p:cNvCxnSpPr/>
          <p:nvPr/>
        </p:nvCxnSpPr>
        <p:spPr>
          <a:xfrm>
            <a:off x="3560169" y="3440376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4D4F4F-EF86-4CDE-8FE3-D4ED7C752F8A}"/>
              </a:ext>
            </a:extLst>
          </p:cNvPr>
          <p:cNvCxnSpPr/>
          <p:nvPr/>
        </p:nvCxnSpPr>
        <p:spPr>
          <a:xfrm>
            <a:off x="3553242" y="3734785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7242E6-06B5-4144-93EA-0FD9CFA78F95}"/>
              </a:ext>
            </a:extLst>
          </p:cNvPr>
          <p:cNvSpPr txBox="1"/>
          <p:nvPr/>
        </p:nvSpPr>
        <p:spPr>
          <a:xfrm>
            <a:off x="3745495" y="2825117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82FB9-6245-4594-9C7F-02E1B0867368}"/>
              </a:ext>
            </a:extLst>
          </p:cNvPr>
          <p:cNvSpPr txBox="1"/>
          <p:nvPr/>
        </p:nvSpPr>
        <p:spPr>
          <a:xfrm>
            <a:off x="3747205" y="3133380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94545A-C892-4148-B7B7-FC8158474B23}"/>
              </a:ext>
            </a:extLst>
          </p:cNvPr>
          <p:cNvSpPr txBox="1"/>
          <p:nvPr/>
        </p:nvSpPr>
        <p:spPr>
          <a:xfrm>
            <a:off x="3747205" y="3429985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121CD1-4A1B-4A9E-896F-CCD97A381CA2}"/>
              </a:ext>
            </a:extLst>
          </p:cNvPr>
          <p:cNvSpPr txBox="1"/>
          <p:nvPr/>
        </p:nvSpPr>
        <p:spPr>
          <a:xfrm>
            <a:off x="3477041" y="3655428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CAB2AF-39D1-4D9D-B7EC-3BF6124EE0E7}"/>
              </a:ext>
            </a:extLst>
          </p:cNvPr>
          <p:cNvSpPr txBox="1"/>
          <p:nvPr/>
        </p:nvSpPr>
        <p:spPr>
          <a:xfrm>
            <a:off x="185550" y="5064009"/>
            <a:ext cx="2514601" cy="757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Remote compute resource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3DE3A-1502-4715-A26D-238DC77C4518}"/>
              </a:ext>
            </a:extLst>
          </p:cNvPr>
          <p:cNvSpPr txBox="1"/>
          <p:nvPr/>
        </p:nvSpPr>
        <p:spPr>
          <a:xfrm>
            <a:off x="2209230" y="2412234"/>
            <a:ext cx="368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Workflow management system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09F8F4A-D240-4BA6-91F7-E82E66644441}"/>
              </a:ext>
            </a:extLst>
          </p:cNvPr>
          <p:cNvSpPr txBox="1">
            <a:spLocks/>
          </p:cNvSpPr>
          <p:nvPr/>
        </p:nvSpPr>
        <p:spPr>
          <a:xfrm>
            <a:off x="7178046" y="1219258"/>
            <a:ext cx="7299954" cy="1251883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  <a:ea typeface="Cambria" panose="02040503050406030204" pitchFamily="18" charset="0"/>
              </a:rPr>
              <a:t>Push-based: jobs sent when ready</a:t>
            </a:r>
          </a:p>
          <a:p>
            <a:pPr lvl="1"/>
            <a:r>
              <a:rPr lang="en-US" dirty="0">
                <a:latin typeface="+mj-lt"/>
                <a:ea typeface="Cambria" panose="02040503050406030204" pitchFamily="18" charset="0"/>
              </a:rPr>
              <a:t>Daemon required to set up connection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084266-27BC-401A-A592-45A909D2D620}"/>
              </a:ext>
            </a:extLst>
          </p:cNvPr>
          <p:cNvSpPr txBox="1"/>
          <p:nvPr/>
        </p:nvSpPr>
        <p:spPr>
          <a:xfrm>
            <a:off x="1728602" y="7165570"/>
            <a:ext cx="194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Remote queue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82646F-21F8-4745-BCF4-85623487EAC7}"/>
              </a:ext>
            </a:extLst>
          </p:cNvPr>
          <p:cNvSpPr/>
          <p:nvPr/>
        </p:nvSpPr>
        <p:spPr>
          <a:xfrm>
            <a:off x="1946138" y="5800184"/>
            <a:ext cx="1523999" cy="1276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/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76D398F-46BE-42B7-AB6B-6886D9832228}"/>
              </a:ext>
            </a:extLst>
          </p:cNvPr>
          <p:cNvCxnSpPr/>
          <p:nvPr/>
        </p:nvCxnSpPr>
        <p:spPr>
          <a:xfrm>
            <a:off x="1946138" y="6104984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899453-293F-4FDC-94CA-15D70860597D}"/>
              </a:ext>
            </a:extLst>
          </p:cNvPr>
          <p:cNvCxnSpPr/>
          <p:nvPr/>
        </p:nvCxnSpPr>
        <p:spPr>
          <a:xfrm>
            <a:off x="1949603" y="6420175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0382E16-B2E0-4DFF-A3B1-0071EF029512}"/>
              </a:ext>
            </a:extLst>
          </p:cNvPr>
          <p:cNvCxnSpPr/>
          <p:nvPr/>
        </p:nvCxnSpPr>
        <p:spPr>
          <a:xfrm>
            <a:off x="1942676" y="6714584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BD4A953-836C-4EA1-BDDD-AF17470EA6D6}"/>
              </a:ext>
            </a:extLst>
          </p:cNvPr>
          <p:cNvSpPr txBox="1"/>
          <p:nvPr/>
        </p:nvSpPr>
        <p:spPr>
          <a:xfrm>
            <a:off x="2130405" y="6387621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pilot job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D81F14-3E55-44F7-ABB9-6299610FE9B4}"/>
              </a:ext>
            </a:extLst>
          </p:cNvPr>
          <p:cNvSpPr txBox="1"/>
          <p:nvPr/>
        </p:nvSpPr>
        <p:spPr>
          <a:xfrm>
            <a:off x="1866475" y="6635227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313889-88CF-4410-9926-802EE9B4ECDA}"/>
              </a:ext>
            </a:extLst>
          </p:cNvPr>
          <p:cNvSpPr txBox="1"/>
          <p:nvPr/>
        </p:nvSpPr>
        <p:spPr>
          <a:xfrm>
            <a:off x="1905000" y="5650675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3937BA-7D0C-44BA-8CEE-FE9469D1391A}"/>
              </a:ext>
            </a:extLst>
          </p:cNvPr>
          <p:cNvSpPr txBox="1"/>
          <p:nvPr/>
        </p:nvSpPr>
        <p:spPr>
          <a:xfrm>
            <a:off x="1905000" y="5978705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CE992F5-56B3-4D40-8620-DCBEF6A57F99}"/>
              </a:ext>
            </a:extLst>
          </p:cNvPr>
          <p:cNvSpPr/>
          <p:nvPr/>
        </p:nvSpPr>
        <p:spPr>
          <a:xfrm>
            <a:off x="4808423" y="5530450"/>
            <a:ext cx="1404352" cy="1554585"/>
          </a:xfrm>
          <a:prstGeom prst="rect">
            <a:avLst/>
          </a:prstGeom>
          <a:solidFill>
            <a:srgbClr val="FFFFFF"/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2BB326-6631-4901-B6D8-326F930C89BA}"/>
              </a:ext>
            </a:extLst>
          </p:cNvPr>
          <p:cNvSpPr txBox="1"/>
          <p:nvPr/>
        </p:nvSpPr>
        <p:spPr>
          <a:xfrm>
            <a:off x="4531231" y="7146993"/>
            <a:ext cx="217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Compute node(s)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A50B46-4A62-4629-BD4F-FFAD1615196D}"/>
              </a:ext>
            </a:extLst>
          </p:cNvPr>
          <p:cNvSpPr txBox="1"/>
          <p:nvPr/>
        </p:nvSpPr>
        <p:spPr>
          <a:xfrm>
            <a:off x="4927504" y="5568280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pilot job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6036A35-C662-4C78-B403-A1B6ECEEE71E}"/>
              </a:ext>
            </a:extLst>
          </p:cNvPr>
          <p:cNvCxnSpPr>
            <a:cxnSpLocks/>
          </p:cNvCxnSpPr>
          <p:nvPr/>
        </p:nvCxnSpPr>
        <p:spPr>
          <a:xfrm>
            <a:off x="3473602" y="6553200"/>
            <a:ext cx="13348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962BE77B-EBBC-4375-8D0F-5C57E14DF4FA}"/>
              </a:ext>
            </a:extLst>
          </p:cNvPr>
          <p:cNvCxnSpPr>
            <a:cxnSpLocks/>
          </p:cNvCxnSpPr>
          <p:nvPr/>
        </p:nvCxnSpPr>
        <p:spPr>
          <a:xfrm>
            <a:off x="3733724" y="5313725"/>
            <a:ext cx="1077005" cy="85486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69FE8301-EA4E-4967-A263-4EF6057923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2145043" y="3730642"/>
            <a:ext cx="2339551" cy="838435"/>
          </a:xfrm>
          <a:prstGeom prst="bentConnector3">
            <a:avLst>
              <a:gd name="adj1" fmla="val 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B6B8A28-6547-4E21-8095-A4209238EC6A}"/>
              </a:ext>
            </a:extLst>
          </p:cNvPr>
          <p:cNvCxnSpPr/>
          <p:nvPr/>
        </p:nvCxnSpPr>
        <p:spPr>
          <a:xfrm>
            <a:off x="2895600" y="2980773"/>
            <a:ext cx="6576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C264E6FF-8406-42E4-B6C8-E8287126272B}"/>
              </a:ext>
            </a:extLst>
          </p:cNvPr>
          <p:cNvSpPr/>
          <p:nvPr/>
        </p:nvSpPr>
        <p:spPr>
          <a:xfrm>
            <a:off x="4927504" y="5998482"/>
            <a:ext cx="1168496" cy="9603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1CBE34-88E0-40BC-B756-E32AE847163F}"/>
              </a:ext>
            </a:extLst>
          </p:cNvPr>
          <p:cNvSpPr txBox="1"/>
          <p:nvPr/>
        </p:nvSpPr>
        <p:spPr>
          <a:xfrm>
            <a:off x="4948050" y="6019800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1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019DBC2-2DFF-4E2C-AA1A-C4781F269F0B}"/>
              </a:ext>
            </a:extLst>
          </p:cNvPr>
          <p:cNvCxnSpPr>
            <a:stCxn id="59" idx="0"/>
          </p:cNvCxnSpPr>
          <p:nvPr/>
        </p:nvCxnSpPr>
        <p:spPr>
          <a:xfrm flipV="1">
            <a:off x="5510599" y="4339709"/>
            <a:ext cx="0" cy="119074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38282B8-361F-480B-9E83-A7E649C04DA1}"/>
              </a:ext>
            </a:extLst>
          </p:cNvPr>
          <p:cNvCxnSpPr>
            <a:cxnSpLocks/>
          </p:cNvCxnSpPr>
          <p:nvPr/>
        </p:nvCxnSpPr>
        <p:spPr>
          <a:xfrm flipV="1">
            <a:off x="7543800" y="4980714"/>
            <a:ext cx="6814114" cy="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BD14C8D6-1F0C-4AEA-B7AF-4CD28CB24013}"/>
              </a:ext>
            </a:extLst>
          </p:cNvPr>
          <p:cNvSpPr txBox="1"/>
          <p:nvPr/>
        </p:nvSpPr>
        <p:spPr>
          <a:xfrm>
            <a:off x="11895452" y="4114800"/>
            <a:ext cx="2514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/>
              <a:t>Workflow submission host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94800E0-C546-42A1-88C7-08D421CF9304}"/>
              </a:ext>
            </a:extLst>
          </p:cNvPr>
          <p:cNvSpPr txBox="1"/>
          <p:nvPr/>
        </p:nvSpPr>
        <p:spPr>
          <a:xfrm>
            <a:off x="11963399" y="5076321"/>
            <a:ext cx="2514601" cy="757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/>
              <a:t>Remote compute resource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C0852386-ADB1-4D16-AE05-D4BEA910A0BA}"/>
              </a:ext>
            </a:extLst>
          </p:cNvPr>
          <p:cNvSpPr/>
          <p:nvPr/>
        </p:nvSpPr>
        <p:spPr>
          <a:xfrm>
            <a:off x="7543800" y="2412234"/>
            <a:ext cx="4223767" cy="19602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04736D5-7B6E-43AE-AD38-3E4055D9B5A4}"/>
              </a:ext>
            </a:extLst>
          </p:cNvPr>
          <p:cNvSpPr/>
          <p:nvPr/>
        </p:nvSpPr>
        <p:spPr>
          <a:xfrm>
            <a:off x="9152072" y="2853159"/>
            <a:ext cx="1523999" cy="12764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EB38665-6203-4CED-9E32-5E2040A7C4B6}"/>
              </a:ext>
            </a:extLst>
          </p:cNvPr>
          <p:cNvCxnSpPr/>
          <p:nvPr/>
        </p:nvCxnSpPr>
        <p:spPr>
          <a:xfrm>
            <a:off x="9152072" y="3157959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3933F0E-9DC9-4A69-9CD1-BE210148B7B2}"/>
              </a:ext>
            </a:extLst>
          </p:cNvPr>
          <p:cNvCxnSpPr/>
          <p:nvPr/>
        </p:nvCxnSpPr>
        <p:spPr>
          <a:xfrm>
            <a:off x="9155537" y="3473150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C50E177-8791-4C83-A81A-698364C1B7D5}"/>
              </a:ext>
            </a:extLst>
          </p:cNvPr>
          <p:cNvCxnSpPr/>
          <p:nvPr/>
        </p:nvCxnSpPr>
        <p:spPr>
          <a:xfrm>
            <a:off x="9148610" y="3767559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0464E3F8-962A-42D8-AFF5-D8F12728C097}"/>
              </a:ext>
            </a:extLst>
          </p:cNvPr>
          <p:cNvSpPr txBox="1"/>
          <p:nvPr/>
        </p:nvSpPr>
        <p:spPr>
          <a:xfrm>
            <a:off x="9340863" y="2857891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89FFAED-2538-4B32-9A27-3BDFBA677C9F}"/>
              </a:ext>
            </a:extLst>
          </p:cNvPr>
          <p:cNvSpPr txBox="1"/>
          <p:nvPr/>
        </p:nvSpPr>
        <p:spPr>
          <a:xfrm>
            <a:off x="9342573" y="3166154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DEADA4-26A1-48E4-8FC4-615A3DC8397D}"/>
              </a:ext>
            </a:extLst>
          </p:cNvPr>
          <p:cNvSpPr txBox="1"/>
          <p:nvPr/>
        </p:nvSpPr>
        <p:spPr>
          <a:xfrm>
            <a:off x="9342573" y="3462759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3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2606927-902F-4D64-AEFF-FC117FA7CC41}"/>
              </a:ext>
            </a:extLst>
          </p:cNvPr>
          <p:cNvSpPr txBox="1"/>
          <p:nvPr/>
        </p:nvSpPr>
        <p:spPr>
          <a:xfrm>
            <a:off x="9072409" y="3688202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E809022-A167-4AC3-9E01-B8E3F54AE41E}"/>
              </a:ext>
            </a:extLst>
          </p:cNvPr>
          <p:cNvSpPr txBox="1"/>
          <p:nvPr/>
        </p:nvSpPr>
        <p:spPr>
          <a:xfrm>
            <a:off x="7804598" y="2445007"/>
            <a:ext cx="368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Workflow management system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669DAFE-415F-4B21-90C1-52BCF4EB8CE0}"/>
              </a:ext>
            </a:extLst>
          </p:cNvPr>
          <p:cNvSpPr/>
          <p:nvPr/>
        </p:nvSpPr>
        <p:spPr>
          <a:xfrm>
            <a:off x="7539545" y="6160625"/>
            <a:ext cx="1883669" cy="136354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6E260A0-D959-4E73-8958-5336AF60B3A2}"/>
              </a:ext>
            </a:extLst>
          </p:cNvPr>
          <p:cNvSpPr txBox="1"/>
          <p:nvPr/>
        </p:nvSpPr>
        <p:spPr>
          <a:xfrm>
            <a:off x="7467600" y="6629400"/>
            <a:ext cx="200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Long-running daemon</a:t>
            </a:r>
          </a:p>
        </p:txBody>
      </p:sp>
      <p:sp>
        <p:nvSpPr>
          <p:cNvPr id="118" name="Arrow: Up-Down 117">
            <a:extLst>
              <a:ext uri="{FF2B5EF4-FFF2-40B4-BE49-F238E27FC236}">
                <a16:creationId xmlns:a16="http://schemas.microsoft.com/office/drawing/2014/main" id="{91E86ABE-A824-4DCA-82E9-E17CB6E8AD36}"/>
              </a:ext>
            </a:extLst>
          </p:cNvPr>
          <p:cNvSpPr/>
          <p:nvPr/>
        </p:nvSpPr>
        <p:spPr>
          <a:xfrm>
            <a:off x="7804599" y="4386600"/>
            <a:ext cx="1318766" cy="1771890"/>
          </a:xfrm>
          <a:prstGeom prst="upDownArrow">
            <a:avLst>
              <a:gd name="adj1" fmla="val 50000"/>
              <a:gd name="adj2" fmla="val 39708"/>
            </a:avLst>
          </a:prstGeom>
          <a:solidFill>
            <a:schemeClr val="bg2">
              <a:lumMod val="60000"/>
              <a:lumOff val="40000"/>
            </a:schemeClr>
          </a:solidFill>
          <a:ln w="254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CAA212FE-0416-4622-96AE-DBF77183E2D3}"/>
              </a:ext>
            </a:extLst>
          </p:cNvPr>
          <p:cNvCxnSpPr>
            <a:cxnSpLocks/>
          </p:cNvCxnSpPr>
          <p:nvPr/>
        </p:nvCxnSpPr>
        <p:spPr>
          <a:xfrm rot="5400000">
            <a:off x="6979339" y="4458947"/>
            <a:ext cx="3655061" cy="697338"/>
          </a:xfrm>
          <a:prstGeom prst="bentConnector3">
            <a:avLst>
              <a:gd name="adj1" fmla="val -3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D94EDAA-BD98-4859-A5DD-B6F121E715FF}"/>
              </a:ext>
            </a:extLst>
          </p:cNvPr>
          <p:cNvCxnSpPr/>
          <p:nvPr/>
        </p:nvCxnSpPr>
        <p:spPr>
          <a:xfrm>
            <a:off x="8458200" y="6631030"/>
            <a:ext cx="1524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848D9A0-0F74-4569-BC0C-44D0BF44860B}"/>
              </a:ext>
            </a:extLst>
          </p:cNvPr>
          <p:cNvSpPr/>
          <p:nvPr/>
        </p:nvSpPr>
        <p:spPr>
          <a:xfrm>
            <a:off x="9990952" y="5843918"/>
            <a:ext cx="1523999" cy="1276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/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EF3BE775-BCDA-46FE-B5B0-9335A4AC926C}"/>
              </a:ext>
            </a:extLst>
          </p:cNvPr>
          <p:cNvCxnSpPr/>
          <p:nvPr/>
        </p:nvCxnSpPr>
        <p:spPr>
          <a:xfrm>
            <a:off x="9990952" y="6148718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137DAFD-35C9-402D-BCE6-A677A19D128D}"/>
              </a:ext>
            </a:extLst>
          </p:cNvPr>
          <p:cNvCxnSpPr/>
          <p:nvPr/>
        </p:nvCxnSpPr>
        <p:spPr>
          <a:xfrm>
            <a:off x="9994417" y="6463909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B70962C2-0A12-4CF3-BE5E-4781412C8623}"/>
              </a:ext>
            </a:extLst>
          </p:cNvPr>
          <p:cNvCxnSpPr/>
          <p:nvPr/>
        </p:nvCxnSpPr>
        <p:spPr>
          <a:xfrm>
            <a:off x="9987490" y="6758318"/>
            <a:ext cx="1523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3B8D4C38-20FF-493F-9ABF-C13BF0CE0B2F}"/>
              </a:ext>
            </a:extLst>
          </p:cNvPr>
          <p:cNvSpPr txBox="1"/>
          <p:nvPr/>
        </p:nvSpPr>
        <p:spPr>
          <a:xfrm>
            <a:off x="10175219" y="6431588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86D8B92-B082-43CB-891D-11A25034E6AB}"/>
              </a:ext>
            </a:extLst>
          </p:cNvPr>
          <p:cNvSpPr txBox="1"/>
          <p:nvPr/>
        </p:nvSpPr>
        <p:spPr>
          <a:xfrm>
            <a:off x="9911289" y="6678961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A38EFDC-56D0-448B-B78E-D68DC1B871F7}"/>
              </a:ext>
            </a:extLst>
          </p:cNvPr>
          <p:cNvSpPr txBox="1"/>
          <p:nvPr/>
        </p:nvSpPr>
        <p:spPr>
          <a:xfrm>
            <a:off x="9949814" y="5694409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F1D6A42-70EE-4EF5-B4D1-A9FE5FA33535}"/>
              </a:ext>
            </a:extLst>
          </p:cNvPr>
          <p:cNvSpPr txBox="1"/>
          <p:nvPr/>
        </p:nvSpPr>
        <p:spPr>
          <a:xfrm>
            <a:off x="9949814" y="6019802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. . .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2CED7AC-6965-43B2-BB46-A3A67AA79D29}"/>
              </a:ext>
            </a:extLst>
          </p:cNvPr>
          <p:cNvSpPr txBox="1"/>
          <p:nvPr/>
        </p:nvSpPr>
        <p:spPr>
          <a:xfrm>
            <a:off x="9739840" y="7150728"/>
            <a:ext cx="194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Remote queue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69BE81D-F862-434C-A497-8B11BC9339B8}"/>
              </a:ext>
            </a:extLst>
          </p:cNvPr>
          <p:cNvSpPr/>
          <p:nvPr/>
        </p:nvSpPr>
        <p:spPr>
          <a:xfrm>
            <a:off x="12366771" y="5869546"/>
            <a:ext cx="1404352" cy="123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601AC8F-9B2D-498B-ABDC-FD11953DA51C}"/>
              </a:ext>
            </a:extLst>
          </p:cNvPr>
          <p:cNvSpPr txBox="1"/>
          <p:nvPr/>
        </p:nvSpPr>
        <p:spPr>
          <a:xfrm>
            <a:off x="12089579" y="7162641"/>
            <a:ext cx="217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Compute node(s)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114BA20-4D7F-4E0A-A668-F387BB22CE15}"/>
              </a:ext>
            </a:extLst>
          </p:cNvPr>
          <p:cNvSpPr txBox="1"/>
          <p:nvPr/>
        </p:nvSpPr>
        <p:spPr>
          <a:xfrm>
            <a:off x="12469679" y="5923322"/>
            <a:ext cx="113949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 dirty="0"/>
              <a:t>task 1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5708A740-CCB0-448D-A671-DE01903B3FD0}"/>
              </a:ext>
            </a:extLst>
          </p:cNvPr>
          <p:cNvCxnSpPr>
            <a:cxnSpLocks/>
          </p:cNvCxnSpPr>
          <p:nvPr/>
        </p:nvCxnSpPr>
        <p:spPr>
          <a:xfrm>
            <a:off x="11518416" y="6615853"/>
            <a:ext cx="8483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1D8344-8E79-40FD-81C6-A57D6EEF1A00}"/>
              </a:ext>
            </a:extLst>
          </p:cNvPr>
          <p:cNvCxnSpPr/>
          <p:nvPr/>
        </p:nvCxnSpPr>
        <p:spPr>
          <a:xfrm>
            <a:off x="838200" y="6553200"/>
            <a:ext cx="11044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2" grpId="0"/>
      <p:bldP spid="59" grpId="0" animBg="1"/>
      <p:bldP spid="60" grpId="0"/>
      <p:bldP spid="61" grpId="0"/>
      <p:bldP spid="95" grpId="0" animBg="1"/>
      <p:bldP spid="97" grpId="0"/>
      <p:bldP spid="102" grpId="0"/>
      <p:bldP spid="103" grpId="0"/>
      <p:bldP spid="105" grpId="0" animBg="1"/>
      <p:bldP spid="106" grpId="0" animBg="1"/>
      <p:bldP spid="110" grpId="0"/>
      <p:bldP spid="111" grpId="0"/>
      <p:bldP spid="112" grpId="0"/>
      <p:bldP spid="113" grpId="0"/>
      <p:bldP spid="114" grpId="0"/>
      <p:bldP spid="116" grpId="0" animBg="1"/>
      <p:bldP spid="117" grpId="0"/>
      <p:bldP spid="118" grpId="0" animBg="1"/>
      <p:bldP spid="130" grpId="0" animBg="1"/>
      <p:bldP spid="134" grpId="0"/>
      <p:bldP spid="135" grpId="0"/>
      <p:bldP spid="136" grpId="0"/>
      <p:bldP spid="137" grpId="0"/>
      <p:bldP spid="145" grpId="0"/>
      <p:bldP spid="146" grpId="0" animBg="1"/>
      <p:bldP spid="147" grpId="0"/>
      <p:bldP spid="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8698-B500-43F0-AEF7-433A2175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Resolved Technical Challenges – Job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F142B-1FE0-400F-AC81-CCF025A1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9380721" cy="6492240"/>
          </a:xfrm>
        </p:spPr>
        <p:txBody>
          <a:bodyPr/>
          <a:lstStyle/>
          <a:p>
            <a:r>
              <a:rPr lang="en-US" dirty="0"/>
              <a:t>Large parallel tasks</a:t>
            </a:r>
          </a:p>
          <a:p>
            <a:pPr lvl="1"/>
            <a:r>
              <a:rPr lang="en-US" dirty="0"/>
              <a:t>Our target systems prefer large jobs</a:t>
            </a:r>
          </a:p>
          <a:p>
            <a:pPr lvl="1"/>
            <a:r>
              <a:rPr lang="en-US" dirty="0"/>
              <a:t>Using pull-based approach, request 1000 nodes</a:t>
            </a:r>
          </a:p>
          <a:p>
            <a:pPr lvl="2"/>
            <a:r>
              <a:rPr lang="en-US" dirty="0"/>
              <a:t>Run 10 100-node tasks on these nodes</a:t>
            </a:r>
          </a:p>
          <a:p>
            <a:pPr lvl="1"/>
            <a:r>
              <a:rPr lang="en-US" dirty="0"/>
              <a:t>Better throughput than 10 individual jobs</a:t>
            </a:r>
          </a:p>
          <a:p>
            <a:r>
              <a:rPr lang="en-US" dirty="0"/>
              <a:t>Small serial tasks</a:t>
            </a:r>
          </a:p>
          <a:p>
            <a:pPr lvl="1"/>
            <a:r>
              <a:rPr lang="en-US" dirty="0"/>
              <a:t>Can’t put them in the queue individually</a:t>
            </a:r>
          </a:p>
          <a:p>
            <a:pPr lvl="1"/>
            <a:r>
              <a:rPr lang="en-US" dirty="0"/>
              <a:t>Use Pegasus-MPI-Cluster, a workflow tool</a:t>
            </a:r>
          </a:p>
          <a:p>
            <a:pPr lvl="1"/>
            <a:r>
              <a:rPr lang="en-US" dirty="0"/>
              <a:t>Runs workflow tasks inside MPI job</a:t>
            </a:r>
          </a:p>
          <a:p>
            <a:pPr lvl="1"/>
            <a:r>
              <a:rPr lang="en-US" dirty="0"/>
              <a:t>Great for high throughput or self-contained workflow</a:t>
            </a:r>
          </a:p>
          <a:p>
            <a:pPr lvl="1"/>
            <a:r>
              <a:rPr lang="en-US" dirty="0"/>
              <a:t>Push-based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29CB-5757-4EDC-9030-3CF904AE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63A99-39D8-4835-870F-130936B4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5E58A-2583-4CDF-818A-7415ED29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14</a:t>
            </a:fld>
            <a:endParaRPr lang="uk-U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970C2A-9C3A-4B24-9502-2A9C5A94A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80525"/>
              </p:ext>
            </p:extLst>
          </p:nvPr>
        </p:nvGraphicFramePr>
        <p:xfrm>
          <a:off x="9892618" y="1371600"/>
          <a:ext cx="4343400" cy="2363124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646895">
                  <a:extLst>
                    <a:ext uri="{9D8B030D-6E8A-4147-A177-3AD203B41FA5}">
                      <a16:colId xmlns:a16="http://schemas.microsoft.com/office/drawing/2014/main" val="3992539154"/>
                    </a:ext>
                  </a:extLst>
                </a:gridCol>
                <a:gridCol w="1820714">
                  <a:extLst>
                    <a:ext uri="{9D8B030D-6E8A-4147-A177-3AD203B41FA5}">
                      <a16:colId xmlns:a16="http://schemas.microsoft.com/office/drawing/2014/main" val="1536057140"/>
                    </a:ext>
                  </a:extLst>
                </a:gridCol>
                <a:gridCol w="1875791">
                  <a:extLst>
                    <a:ext uri="{9D8B030D-6E8A-4147-A177-3AD203B41FA5}">
                      <a16:colId xmlns:a16="http://schemas.microsoft.com/office/drawing/2014/main" val="955205377"/>
                    </a:ext>
                  </a:extLst>
                </a:gridCol>
              </a:tblGrid>
              <a:tr h="393854">
                <a:tc>
                  <a:txBody>
                    <a:bodyPr/>
                    <a:lstStyle/>
                    <a:p>
                      <a:r>
                        <a:rPr lang="en-US" sz="2000" dirty="0"/>
                        <a:t>Bin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Node Range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Aging Boost</a:t>
                      </a:r>
                    </a:p>
                  </a:txBody>
                  <a:tcPr marL="84332" marR="84332" marT="42166" marB="42166"/>
                </a:tc>
                <a:extLst>
                  <a:ext uri="{0D108BD9-81ED-4DB2-BD59-A6C34878D82A}">
                    <a16:rowId xmlns:a16="http://schemas.microsoft.com/office/drawing/2014/main" val="136748536"/>
                  </a:ext>
                </a:extLst>
              </a:tr>
              <a:tr h="393854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2765 – 4608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 days</a:t>
                      </a:r>
                    </a:p>
                  </a:txBody>
                  <a:tcPr marL="84332" marR="84332" marT="42166" marB="42166"/>
                </a:tc>
                <a:extLst>
                  <a:ext uri="{0D108BD9-81ED-4DB2-BD59-A6C34878D82A}">
                    <a16:rowId xmlns:a16="http://schemas.microsoft.com/office/drawing/2014/main" val="682109851"/>
                  </a:ext>
                </a:extLst>
              </a:tr>
              <a:tr h="393854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922 – 2674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days</a:t>
                      </a:r>
                    </a:p>
                  </a:txBody>
                  <a:tcPr marL="84332" marR="84332" marT="42166" marB="42166"/>
                </a:tc>
                <a:extLst>
                  <a:ext uri="{0D108BD9-81ED-4DB2-BD59-A6C34878D82A}">
                    <a16:rowId xmlns:a16="http://schemas.microsoft.com/office/drawing/2014/main" val="2439939163"/>
                  </a:ext>
                </a:extLst>
              </a:tr>
              <a:tr h="393854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92 – 921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 marL="84332" marR="84332" marT="42166" marB="42166"/>
                </a:tc>
                <a:extLst>
                  <a:ext uri="{0D108BD9-81ED-4DB2-BD59-A6C34878D82A}">
                    <a16:rowId xmlns:a16="http://schemas.microsoft.com/office/drawing/2014/main" val="2562581694"/>
                  </a:ext>
                </a:extLst>
              </a:tr>
              <a:tr h="393854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 – 91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 marL="84332" marR="84332" marT="42166" marB="42166"/>
                </a:tc>
                <a:extLst>
                  <a:ext uri="{0D108BD9-81ED-4DB2-BD59-A6C34878D82A}">
                    <a16:rowId xmlns:a16="http://schemas.microsoft.com/office/drawing/2014/main" val="3226207758"/>
                  </a:ext>
                </a:extLst>
              </a:tr>
              <a:tr h="393854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– 45</a:t>
                      </a:r>
                    </a:p>
                  </a:txBody>
                  <a:tcPr marL="84332" marR="84332" marT="42166" marB="42166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 marL="84332" marR="84332" marT="42166" marB="42166"/>
                </a:tc>
                <a:extLst>
                  <a:ext uri="{0D108BD9-81ED-4DB2-BD59-A6C34878D82A}">
                    <a16:rowId xmlns:a16="http://schemas.microsoft.com/office/drawing/2014/main" val="363780498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96B7CC2-C501-4C17-8078-9C06114D45EE}"/>
              </a:ext>
            </a:extLst>
          </p:cNvPr>
          <p:cNvSpPr txBox="1"/>
          <p:nvPr/>
        </p:nvSpPr>
        <p:spPr>
          <a:xfrm>
            <a:off x="9744670" y="3810000"/>
            <a:ext cx="47199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OLCF </a:t>
            </a:r>
            <a:r>
              <a:rPr lang="en-US" sz="2400" i="1" dirty="0"/>
              <a:t>Summit</a:t>
            </a:r>
            <a:r>
              <a:rPr lang="en-US" sz="2400" dirty="0"/>
              <a:t> Scheduling Policy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8596F9-C69B-40EB-82FF-9F61FD0743CF}"/>
              </a:ext>
            </a:extLst>
          </p:cNvPr>
          <p:cNvSpPr/>
          <p:nvPr/>
        </p:nvSpPr>
        <p:spPr>
          <a:xfrm>
            <a:off x="9772102" y="5201458"/>
            <a:ext cx="1981200" cy="1905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F49AFA-2C41-4433-9706-E1DA87E22AED}"/>
              </a:ext>
            </a:extLst>
          </p:cNvPr>
          <p:cNvSpPr/>
          <p:nvPr/>
        </p:nvSpPr>
        <p:spPr>
          <a:xfrm>
            <a:off x="10892284" y="5568742"/>
            <a:ext cx="685800" cy="609600"/>
          </a:xfrm>
          <a:prstGeom prst="ellipse">
            <a:avLst/>
          </a:prstGeom>
          <a:solidFill>
            <a:srgbClr val="92D050"/>
          </a:solidFill>
          <a:ln w="1905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F29EED-B0A4-4827-A024-D50A22527736}"/>
              </a:ext>
            </a:extLst>
          </p:cNvPr>
          <p:cNvSpPr/>
          <p:nvPr/>
        </p:nvSpPr>
        <p:spPr>
          <a:xfrm>
            <a:off x="9977884" y="5568742"/>
            <a:ext cx="685800" cy="609600"/>
          </a:xfrm>
          <a:prstGeom prst="ellipse">
            <a:avLst/>
          </a:prstGeom>
          <a:solidFill>
            <a:srgbClr val="FFE967"/>
          </a:solidFill>
          <a:ln w="190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914A80-5014-457E-9A52-7A05EE406177}"/>
              </a:ext>
            </a:extLst>
          </p:cNvPr>
          <p:cNvSpPr/>
          <p:nvPr/>
        </p:nvSpPr>
        <p:spPr>
          <a:xfrm>
            <a:off x="10406105" y="6382558"/>
            <a:ext cx="685800" cy="609600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66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7EF681-ACBE-4D27-961E-4D3D636FE1B7}"/>
              </a:ext>
            </a:extLst>
          </p:cNvPr>
          <p:cNvCxnSpPr>
            <a:cxnSpLocks/>
          </p:cNvCxnSpPr>
          <p:nvPr/>
        </p:nvCxnSpPr>
        <p:spPr>
          <a:xfrm>
            <a:off x="10454749" y="6163790"/>
            <a:ext cx="147483" cy="250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98438E-41B3-4E59-8156-55B856C4EDCC}"/>
              </a:ext>
            </a:extLst>
          </p:cNvPr>
          <p:cNvCxnSpPr>
            <a:cxnSpLocks/>
          </p:cNvCxnSpPr>
          <p:nvPr/>
        </p:nvCxnSpPr>
        <p:spPr>
          <a:xfrm flipH="1">
            <a:off x="10897201" y="6153958"/>
            <a:ext cx="147483" cy="2507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CD5B3A-D44A-4084-BD26-9C5BF9EAA5E4}"/>
              </a:ext>
            </a:extLst>
          </p:cNvPr>
          <p:cNvSpPr txBox="1"/>
          <p:nvPr/>
        </p:nvSpPr>
        <p:spPr>
          <a:xfrm>
            <a:off x="10101305" y="519026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workflow</a:t>
            </a:r>
            <a:endParaRPr lang="en-US" sz="2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DFCCD1-93BC-43F6-96BC-3E973F94B448}"/>
              </a:ext>
            </a:extLst>
          </p:cNvPr>
          <p:cNvSpPr/>
          <p:nvPr/>
        </p:nvSpPr>
        <p:spPr>
          <a:xfrm>
            <a:off x="12058102" y="4439458"/>
            <a:ext cx="2333578" cy="3276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A14A76-99D2-4109-980E-B47789D428F7}"/>
              </a:ext>
            </a:extLst>
          </p:cNvPr>
          <p:cNvSpPr txBox="1"/>
          <p:nvPr/>
        </p:nvSpPr>
        <p:spPr>
          <a:xfrm>
            <a:off x="12539091" y="4515658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PMC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ECF530-674A-44DD-BB74-59C0EF51A6B7}"/>
              </a:ext>
            </a:extLst>
          </p:cNvPr>
          <p:cNvSpPr/>
          <p:nvPr/>
        </p:nvSpPr>
        <p:spPr>
          <a:xfrm>
            <a:off x="13375624" y="5962230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B5A63C-5C43-4A3F-854A-4EB1773698EA}"/>
              </a:ext>
            </a:extLst>
          </p:cNvPr>
          <p:cNvSpPr/>
          <p:nvPr/>
        </p:nvSpPr>
        <p:spPr>
          <a:xfrm>
            <a:off x="13375624" y="6190830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22D02C1-10BF-4EFA-8E59-E1BBF9CEA4E4}"/>
              </a:ext>
            </a:extLst>
          </p:cNvPr>
          <p:cNvSpPr/>
          <p:nvPr/>
        </p:nvSpPr>
        <p:spPr>
          <a:xfrm>
            <a:off x="13375624" y="6420659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727CD9-0BAF-44FB-8E10-D80A469EF60C}"/>
              </a:ext>
            </a:extLst>
          </p:cNvPr>
          <p:cNvSpPr/>
          <p:nvPr/>
        </p:nvSpPr>
        <p:spPr>
          <a:xfrm>
            <a:off x="13375624" y="6649259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F2AEBF3-CB89-49E5-9126-DEA1AB6EB4B6}"/>
              </a:ext>
            </a:extLst>
          </p:cNvPr>
          <p:cNvSpPr/>
          <p:nvPr/>
        </p:nvSpPr>
        <p:spPr>
          <a:xfrm>
            <a:off x="13375624" y="6877859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0D0771-D1B9-4FD7-9456-833C51042D92}"/>
              </a:ext>
            </a:extLst>
          </p:cNvPr>
          <p:cNvSpPr/>
          <p:nvPr/>
        </p:nvSpPr>
        <p:spPr>
          <a:xfrm>
            <a:off x="12628373" y="4971629"/>
            <a:ext cx="1208671" cy="72144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EB52E7-111D-4EA3-88F3-B9D5BEEFAE95}"/>
              </a:ext>
            </a:extLst>
          </p:cNvPr>
          <p:cNvSpPr txBox="1"/>
          <p:nvPr/>
        </p:nvSpPr>
        <p:spPr>
          <a:xfrm>
            <a:off x="12628373" y="5129342"/>
            <a:ext cx="14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manager</a:t>
            </a:r>
            <a:endParaRPr lang="en-US"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A6D3F9-F57D-4081-8ADB-91ADF971C533}"/>
              </a:ext>
            </a:extLst>
          </p:cNvPr>
          <p:cNvCxnSpPr>
            <a:cxnSpLocks/>
          </p:cNvCxnSpPr>
          <p:nvPr/>
        </p:nvCxnSpPr>
        <p:spPr>
          <a:xfrm flipV="1">
            <a:off x="11753302" y="5479219"/>
            <a:ext cx="931606" cy="48301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9BA261-504A-4CD1-B912-1247816DD5CD}"/>
              </a:ext>
            </a:extLst>
          </p:cNvPr>
          <p:cNvCxnSpPr>
            <a:cxnSpLocks/>
          </p:cNvCxnSpPr>
          <p:nvPr/>
        </p:nvCxnSpPr>
        <p:spPr>
          <a:xfrm flipH="1">
            <a:off x="13219537" y="5684904"/>
            <a:ext cx="0" cy="1459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9EDB9FB-AAFD-4DE7-BCD3-0705E20668B0}"/>
              </a:ext>
            </a:extLst>
          </p:cNvPr>
          <p:cNvSpPr/>
          <p:nvPr/>
        </p:nvSpPr>
        <p:spPr>
          <a:xfrm>
            <a:off x="12149050" y="5963458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BA38694-C447-436D-925D-8F950B89C039}"/>
              </a:ext>
            </a:extLst>
          </p:cNvPr>
          <p:cNvSpPr/>
          <p:nvPr/>
        </p:nvSpPr>
        <p:spPr>
          <a:xfrm>
            <a:off x="12149050" y="6192058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8CBB9B9-541D-45F7-88C0-0B57F35786F0}"/>
              </a:ext>
            </a:extLst>
          </p:cNvPr>
          <p:cNvSpPr/>
          <p:nvPr/>
        </p:nvSpPr>
        <p:spPr>
          <a:xfrm>
            <a:off x="12149050" y="6421887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B497FC9-2F35-49FD-8C01-3B802C0EED6B}"/>
              </a:ext>
            </a:extLst>
          </p:cNvPr>
          <p:cNvSpPr/>
          <p:nvPr/>
        </p:nvSpPr>
        <p:spPr>
          <a:xfrm>
            <a:off x="12149050" y="6650487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DDC264D-B593-4458-BB8B-3F873125AA9B}"/>
              </a:ext>
            </a:extLst>
          </p:cNvPr>
          <p:cNvSpPr/>
          <p:nvPr/>
        </p:nvSpPr>
        <p:spPr>
          <a:xfrm>
            <a:off x="12149050" y="6879087"/>
            <a:ext cx="914400" cy="533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DE8F3D-8F98-4E8E-A4D8-8331EBD79201}"/>
              </a:ext>
            </a:extLst>
          </p:cNvPr>
          <p:cNvSpPr txBox="1"/>
          <p:nvPr/>
        </p:nvSpPr>
        <p:spPr>
          <a:xfrm>
            <a:off x="12539091" y="731803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workers</a:t>
            </a:r>
            <a:endParaRPr lang="en-US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217E479-32E9-4D0F-AD9B-D57518001BF8}"/>
              </a:ext>
            </a:extLst>
          </p:cNvPr>
          <p:cNvCxnSpPr>
            <a:stCxn id="31" idx="6"/>
            <a:endCxn id="22" idx="2"/>
          </p:cNvCxnSpPr>
          <p:nvPr/>
        </p:nvCxnSpPr>
        <p:spPr>
          <a:xfrm flipV="1">
            <a:off x="13063450" y="7144559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291D59C-6DA4-4417-824F-D1FEB6E8AF24}"/>
              </a:ext>
            </a:extLst>
          </p:cNvPr>
          <p:cNvCxnSpPr/>
          <p:nvPr/>
        </p:nvCxnSpPr>
        <p:spPr>
          <a:xfrm flipV="1">
            <a:off x="13063450" y="6915960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DDBFE41-B4EA-41E1-BD3A-FB4C861D948B}"/>
              </a:ext>
            </a:extLst>
          </p:cNvPr>
          <p:cNvCxnSpPr/>
          <p:nvPr/>
        </p:nvCxnSpPr>
        <p:spPr>
          <a:xfrm flipV="1">
            <a:off x="13056076" y="6708250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FD2A83-0EFA-44AA-98D3-FE3EB75DE74F}"/>
              </a:ext>
            </a:extLst>
          </p:cNvPr>
          <p:cNvCxnSpPr/>
          <p:nvPr/>
        </p:nvCxnSpPr>
        <p:spPr>
          <a:xfrm flipV="1">
            <a:off x="13063450" y="6450154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82C23C1-0F62-4AFE-8C5B-10C4ECD5B67C}"/>
              </a:ext>
            </a:extLst>
          </p:cNvPr>
          <p:cNvCxnSpPr/>
          <p:nvPr/>
        </p:nvCxnSpPr>
        <p:spPr>
          <a:xfrm flipV="1">
            <a:off x="13063450" y="6221554"/>
            <a:ext cx="312174" cy="12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6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7589-21DF-4A19-BE11-82AECA9F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the wave propagation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0589-695B-4DC8-BA75-28035714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Collaborators continue to enhance with new physics</a:t>
            </a:r>
          </a:p>
          <a:p>
            <a:pPr lvl="1"/>
            <a:r>
              <a:rPr lang="en-US" dirty="0"/>
              <a:t>Planning to migrate to faster discontinuous mesh version</a:t>
            </a:r>
          </a:p>
          <a:p>
            <a:pPr lvl="1"/>
            <a:r>
              <a:rPr lang="en-US" dirty="0"/>
              <a:t>Will also enable higher-frequency simulations</a:t>
            </a:r>
          </a:p>
          <a:p>
            <a:r>
              <a:rPr lang="en-US" dirty="0"/>
              <a:t>Optimizing for new architectures</a:t>
            </a:r>
          </a:p>
          <a:p>
            <a:pPr lvl="1"/>
            <a:r>
              <a:rPr lang="en-US" dirty="0"/>
              <a:t>Currently being ported to HIP</a:t>
            </a:r>
            <a:br>
              <a:rPr lang="en-US" dirty="0"/>
            </a:br>
            <a:r>
              <a:rPr lang="en-US" dirty="0"/>
              <a:t>for AMD GPUs</a:t>
            </a:r>
          </a:p>
          <a:p>
            <a:pPr lvl="1"/>
            <a:r>
              <a:rPr lang="en-US" dirty="0"/>
              <a:t>Successfully tested last week</a:t>
            </a:r>
            <a:br>
              <a:rPr lang="en-US" dirty="0"/>
            </a:br>
            <a:r>
              <a:rPr lang="en-US" dirty="0"/>
              <a:t>on almost full-system </a:t>
            </a:r>
            <a:r>
              <a:rPr lang="en-US" i="1" dirty="0"/>
              <a:t>Frontier</a:t>
            </a:r>
            <a:endParaRPr lang="en-US" dirty="0"/>
          </a:p>
          <a:p>
            <a:r>
              <a:rPr lang="en-US" dirty="0"/>
              <a:t>Value of collaborations and</a:t>
            </a:r>
            <a:br>
              <a:rPr lang="en-US" dirty="0"/>
            </a:br>
            <a:r>
              <a:rPr lang="en-US" dirty="0"/>
              <a:t>leaning on expertise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5ACD-7DE9-4AEE-8160-F11C5A4A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654E-4350-4937-A46A-9DFFDAE1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783D0-CDCF-4BC2-8501-6D41E7BA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15</a:t>
            </a:fld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E9888B-B917-49E4-B57E-279CAA15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2971800"/>
            <a:ext cx="7236026" cy="47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35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749E-6D7E-4835-B67D-910AB291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my current 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BB2D6-1794-431A-9E9A-EBC5D79E7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Improve access to output data</a:t>
            </a:r>
          </a:p>
          <a:p>
            <a:pPr lvl="1"/>
            <a:r>
              <a:rPr lang="en-US" dirty="0"/>
              <a:t>So people don’t have to email me for the seismograms!</a:t>
            </a:r>
          </a:p>
          <a:p>
            <a:pPr lvl="1"/>
            <a:r>
              <a:rPr lang="en-US" dirty="0"/>
              <a:t>Data access tool to be released shortly</a:t>
            </a:r>
          </a:p>
          <a:p>
            <a:pPr lvl="1"/>
            <a:r>
              <a:rPr lang="en-US" dirty="0"/>
              <a:t>Seismograms delivered through Globus Collection</a:t>
            </a:r>
          </a:p>
          <a:p>
            <a:r>
              <a:rPr lang="en-US" dirty="0"/>
              <a:t>Better database solution</a:t>
            </a:r>
          </a:p>
          <a:p>
            <a:pPr lvl="1"/>
            <a:r>
              <a:rPr lang="en-US" dirty="0"/>
              <a:t>We insert shaking metrics into database to support data products</a:t>
            </a:r>
          </a:p>
          <a:p>
            <a:pPr lvl="1"/>
            <a:r>
              <a:rPr lang="en-US" dirty="0"/>
              <a:t>Upwards of 12 billion rows (3 TB) for most recent study</a:t>
            </a:r>
          </a:p>
          <a:p>
            <a:pPr lvl="1"/>
            <a:r>
              <a:rPr lang="en-US" dirty="0"/>
              <a:t>MySQL performance is poor</a:t>
            </a:r>
          </a:p>
          <a:p>
            <a:pPr lvl="1"/>
            <a:r>
              <a:rPr lang="en-US" dirty="0"/>
              <a:t>Looking for alternative approaches</a:t>
            </a:r>
          </a:p>
          <a:p>
            <a:r>
              <a:rPr lang="en-US" dirty="0"/>
              <a:t>Reduce storage footprint of seismograms</a:t>
            </a:r>
          </a:p>
          <a:p>
            <a:pPr lvl="1"/>
            <a:r>
              <a:rPr lang="en-US" dirty="0"/>
              <a:t>~200 TB of seismograms from CyberShake various studies</a:t>
            </a:r>
          </a:p>
          <a:p>
            <a:pPr lvl="1"/>
            <a:r>
              <a:rPr lang="en-US" dirty="0"/>
              <a:t>Looking at lossy compression: what metrics are needed to evaluate?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39987-C98D-4BEC-BDB4-224F055D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81745-7210-4EC5-9F2B-20EE24C3D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1291-0CA3-4AB8-B614-95103D98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5521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5F1C-2868-43A1-9214-A242E7B0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my future 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9384-6FAB-4A80-A89D-247923DD9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Nonlinearity</a:t>
            </a:r>
          </a:p>
          <a:p>
            <a:pPr lvl="1"/>
            <a:r>
              <a:rPr lang="en-US" dirty="0"/>
              <a:t>Rocks don’t always exhibit linear response</a:t>
            </a:r>
          </a:p>
          <a:p>
            <a:pPr lvl="1"/>
            <a:r>
              <a:rPr lang="en-US" dirty="0"/>
              <a:t>Current reciprocal approach is linear</a:t>
            </a:r>
          </a:p>
          <a:p>
            <a:pPr lvl="1"/>
            <a:r>
              <a:rPr lang="en-US" dirty="0"/>
              <a:t>Will need to combine some nonlinear simulations</a:t>
            </a:r>
            <a:br>
              <a:rPr lang="en-US" dirty="0"/>
            </a:br>
            <a:r>
              <a:rPr lang="en-US" dirty="0"/>
              <a:t>with reciprocity</a:t>
            </a:r>
          </a:p>
          <a:p>
            <a:r>
              <a:rPr lang="en-US" dirty="0"/>
              <a:t>Improve reproducibility</a:t>
            </a:r>
          </a:p>
          <a:p>
            <a:pPr lvl="1"/>
            <a:r>
              <a:rPr lang="en-US" dirty="0"/>
              <a:t>A few parameters are still hard-coded</a:t>
            </a:r>
          </a:p>
          <a:p>
            <a:pPr lvl="1"/>
            <a:r>
              <a:rPr lang="en-US" dirty="0"/>
              <a:t>Common configuration file to track parameters</a:t>
            </a:r>
          </a:p>
          <a:p>
            <a:r>
              <a:rPr lang="en-US" dirty="0"/>
              <a:t>GPU versions of additional codes</a:t>
            </a:r>
          </a:p>
          <a:p>
            <a:pPr lvl="1"/>
            <a:r>
              <a:rPr lang="en-US" dirty="0"/>
              <a:t>Some systems are requiring GPU codes</a:t>
            </a:r>
          </a:p>
          <a:p>
            <a:pPr lvl="1"/>
            <a:r>
              <a:rPr lang="en-US" dirty="0"/>
              <a:t>GPU versions give us greater flexibility (and hopefully greater performance)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AB48D-EE2E-4955-8C28-6EE35B21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2043C-285B-4C4F-921F-0EF58340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9ECF2-D2D6-4B0E-9290-951BDEE8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17</a:t>
            </a:fld>
            <a:endParaRPr lang="uk-UA" dirty="0"/>
          </a:p>
        </p:txBody>
      </p:sp>
      <p:pic>
        <p:nvPicPr>
          <p:cNvPr id="10" name="Picture 9" descr="A map of the sea&#10;&#10;Description automatically generated">
            <a:extLst>
              <a:ext uri="{FF2B5EF4-FFF2-40B4-BE49-F238E27FC236}">
                <a16:creationId xmlns:a16="http://schemas.microsoft.com/office/drawing/2014/main" id="{DFD6ABA9-44D3-49B9-A065-7E9201B3BC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983" y="1416002"/>
            <a:ext cx="5277059" cy="51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4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640F-2FCA-444D-8B76-4EA3D804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E401-8396-4D72-B68F-7AF536E15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time and resources are limited</a:t>
            </a:r>
          </a:p>
          <a:p>
            <a:pPr lvl="1"/>
            <a:r>
              <a:rPr lang="en-US" dirty="0"/>
              <a:t>Evaluate what’s interfering with getting science results</a:t>
            </a:r>
          </a:p>
          <a:p>
            <a:pPr lvl="1"/>
            <a:r>
              <a:rPr lang="en-US" dirty="0"/>
              <a:t>What will get you the best payoff?</a:t>
            </a:r>
          </a:p>
          <a:p>
            <a:pPr lvl="1"/>
            <a:r>
              <a:rPr lang="en-US" dirty="0"/>
              <a:t>May not be typical code optimization</a:t>
            </a:r>
          </a:p>
          <a:p>
            <a:r>
              <a:rPr lang="en-US" dirty="0"/>
              <a:t>Incremental improvement is still improvement</a:t>
            </a:r>
          </a:p>
          <a:p>
            <a:r>
              <a:rPr lang="en-US" dirty="0"/>
              <a:t>If you’re in an earthquake: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D0E73-C25F-4485-9D85-78E077C2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E78C-32B0-4499-ACAD-04287A56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E537-E8DD-4506-B05A-55DED1E8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18</a:t>
            </a:fld>
            <a:endParaRPr lang="uk-UA" dirty="0"/>
          </a:p>
        </p:txBody>
      </p:sp>
      <p:pic>
        <p:nvPicPr>
          <p:cNvPr id="8" name="Picture 7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AC40BE9D-F9E5-4E4A-BF6C-49919759E3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029200"/>
            <a:ext cx="718767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16E8-5461-4A00-A109-D3AAC429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4E982-3ADD-4125-B758-37869FB1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5884451" cy="6492240"/>
          </a:xfrm>
        </p:spPr>
        <p:txBody>
          <a:bodyPr/>
          <a:lstStyle/>
          <a:p>
            <a:r>
              <a:rPr lang="en-US" dirty="0"/>
              <a:t>In 2023 so far:</a:t>
            </a:r>
          </a:p>
          <a:p>
            <a:pPr lvl="1"/>
            <a:r>
              <a:rPr lang="en-US" dirty="0"/>
              <a:t>M7-8: 13</a:t>
            </a:r>
          </a:p>
          <a:p>
            <a:pPr lvl="1"/>
            <a:r>
              <a:rPr lang="en-US" dirty="0"/>
              <a:t>M8+: 0</a:t>
            </a:r>
          </a:p>
          <a:p>
            <a:r>
              <a:rPr lang="en-US" dirty="0"/>
              <a:t>Potential for large societal impact</a:t>
            </a:r>
          </a:p>
          <a:p>
            <a:pPr lvl="1"/>
            <a:r>
              <a:rPr lang="en-US" dirty="0"/>
              <a:t>2023 Turkey (M7.8 &amp; M7.5)</a:t>
            </a:r>
          </a:p>
          <a:p>
            <a:pPr lvl="1"/>
            <a:r>
              <a:rPr lang="en-US" dirty="0"/>
              <a:t>2021 Haiti (M7.1)</a:t>
            </a:r>
          </a:p>
          <a:p>
            <a:pPr lvl="1"/>
            <a:r>
              <a:rPr lang="en-US" dirty="0"/>
              <a:t>2011 Tohoku (M9.1)</a:t>
            </a:r>
          </a:p>
          <a:p>
            <a:r>
              <a:rPr lang="en-US" dirty="0"/>
              <a:t>So far, prediction is elusive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11EF5-1625-4481-826B-DD455AAC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30CA4-0A8E-4285-9504-C425D355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20640-D2EE-483A-ADA4-FED56612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A2C03-D8BD-4EA9-9F5B-DA82498B2A86}"/>
              </a:ext>
            </a:extLst>
          </p:cNvPr>
          <p:cNvSpPr txBox="1"/>
          <p:nvPr/>
        </p:nvSpPr>
        <p:spPr>
          <a:xfrm>
            <a:off x="7086600" y="6629400"/>
            <a:ext cx="6553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35 earthquakes, M2.5+, last 24 </a:t>
            </a:r>
            <a:r>
              <a:rPr lang="en-US" sz="2400" dirty="0" err="1"/>
              <a:t>hrs</a:t>
            </a:r>
            <a:r>
              <a:rPr lang="en-US" sz="2400" dirty="0"/>
              <a:t>, max M5.0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016AE9-952C-4BD1-87A3-54B85EEED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283" y="1275716"/>
            <a:ext cx="7848600" cy="51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62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C048E5-7251-4C0F-BC4B-B6B113B64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9" y="6804342"/>
            <a:ext cx="5715000" cy="9620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19</a:t>
            </a:fld>
            <a:endParaRPr lang="uk-UA" dirty="0"/>
          </a:p>
        </p:txBody>
      </p:sp>
      <p:pic>
        <p:nvPicPr>
          <p:cNvPr id="8" name="Picture 7" descr="bigus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9" y="1508817"/>
            <a:ext cx="2292123" cy="8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115" y="1425258"/>
            <a:ext cx="3158885" cy="881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9" descr="isi_logo_red_lar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5322" y="3493514"/>
            <a:ext cx="1953997" cy="12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0788100" y="5486400"/>
            <a:ext cx="3389164" cy="1085128"/>
            <a:chOff x="-914400" y="852134"/>
            <a:chExt cx="6515100" cy="208597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" name="Picture 2" descr="https://pegasus.isi.edu/wordpress/wp-content/uploads/2015/10/logo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037" y="3382530"/>
            <a:ext cx="3459059" cy="185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 descr="doe-logo-1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08717"/>
            <a:ext cx="3637743" cy="914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CDEACE-CEBD-4B8D-9FEC-7F1E65E9E81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858" y="6931203"/>
            <a:ext cx="6856863" cy="84119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0228842-C24A-48CB-87B2-45BB25CFC5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33824" y="1279442"/>
            <a:ext cx="12382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6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1D17-65F0-469B-878F-5165B77F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Earthquake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AA975-EBDE-401A-8FF1-58954F2DB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9008651" cy="4297680"/>
          </a:xfrm>
        </p:spPr>
        <p:txBody>
          <a:bodyPr/>
          <a:lstStyle/>
          <a:p>
            <a:r>
              <a:rPr lang="en-US" dirty="0"/>
              <a:t>If we can’t predict, what can we do?</a:t>
            </a:r>
          </a:p>
          <a:p>
            <a:r>
              <a:rPr lang="en-US" dirty="0"/>
              <a:t>Earthquake forecasts</a:t>
            </a:r>
          </a:p>
          <a:p>
            <a:pPr lvl="1"/>
            <a:r>
              <a:rPr lang="en-US" dirty="0"/>
              <a:t>Long-term</a:t>
            </a:r>
          </a:p>
          <a:p>
            <a:pPr lvl="1"/>
            <a:r>
              <a:rPr lang="en-US" dirty="0"/>
              <a:t>Short-term</a:t>
            </a:r>
          </a:p>
          <a:p>
            <a:r>
              <a:rPr lang="en-US" dirty="0"/>
              <a:t>Earthquake early warning</a:t>
            </a:r>
          </a:p>
          <a:p>
            <a:r>
              <a:rPr lang="en-US" dirty="0"/>
              <a:t>Simulations of individual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0D573-0ADD-4F0B-956B-99BD6AEA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01CD-5D1E-459B-A2CA-D02ACB3D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C86A6-E266-4E1A-992E-1BB80359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E402FA-0A60-4790-A380-0FE5EABEE215}"/>
              </a:ext>
            </a:extLst>
          </p:cNvPr>
          <p:cNvGrpSpPr/>
          <p:nvPr/>
        </p:nvGrpSpPr>
        <p:grpSpPr>
          <a:xfrm>
            <a:off x="8763000" y="1038032"/>
            <a:ext cx="5276706" cy="3745153"/>
            <a:chOff x="3657600" y="2057400"/>
            <a:chExt cx="7162800" cy="50838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6C8F6AB-FE20-436C-8F53-1D3F8CC34B40}"/>
                </a:ext>
              </a:extLst>
            </p:cNvPr>
            <p:cNvGrpSpPr/>
            <p:nvPr/>
          </p:nvGrpSpPr>
          <p:grpSpPr>
            <a:xfrm>
              <a:off x="3733799" y="2057400"/>
              <a:ext cx="7086601" cy="5083813"/>
              <a:chOff x="3733799" y="2057400"/>
              <a:chExt cx="7086601" cy="5083813"/>
            </a:xfrm>
          </p:grpSpPr>
          <p:pic>
            <p:nvPicPr>
              <p:cNvPr id="8" name="Picture 7" descr="A map of a geological feature&#10;&#10;Description automatically generated">
                <a:extLst>
                  <a:ext uri="{FF2B5EF4-FFF2-40B4-BE49-F238E27FC236}">
                    <a16:creationId xmlns:a16="http://schemas.microsoft.com/office/drawing/2014/main" id="{D77C709D-D5A8-4AF4-8AF0-543F6D44BC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33799" y="2057400"/>
                <a:ext cx="7086601" cy="5083813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E506B2D-254E-4C7C-8D94-B7E7D64533E6}"/>
                  </a:ext>
                </a:extLst>
              </p:cNvPr>
              <p:cNvSpPr/>
              <p:nvPr/>
            </p:nvSpPr>
            <p:spPr>
              <a:xfrm>
                <a:off x="7010400" y="2057400"/>
                <a:ext cx="3810000" cy="838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7010636D-27C0-45F5-B6F3-148EDBDA8874}"/>
                  </a:ext>
                </a:extLst>
              </p:cNvPr>
              <p:cNvSpPr/>
              <p:nvPr/>
            </p:nvSpPr>
            <p:spPr>
              <a:xfrm rot="10800000">
                <a:off x="7315200" y="2987040"/>
                <a:ext cx="3352800" cy="1965960"/>
              </a:xfrm>
              <a:prstGeom prst="rtTriangle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522F84-A173-43F7-AADC-2F1A774CD372}"/>
                </a:ext>
              </a:extLst>
            </p:cNvPr>
            <p:cNvSpPr/>
            <p:nvPr/>
          </p:nvSpPr>
          <p:spPr>
            <a:xfrm>
              <a:off x="3657600" y="6477000"/>
              <a:ext cx="4267200" cy="66421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32D367ED-BFAA-4B17-A33B-D82CD320A65E}"/>
                </a:ext>
              </a:extLst>
            </p:cNvPr>
            <p:cNvSpPr/>
            <p:nvPr/>
          </p:nvSpPr>
          <p:spPr>
            <a:xfrm>
              <a:off x="7696200" y="6248400"/>
              <a:ext cx="914400" cy="816613"/>
            </a:xfrm>
            <a:prstGeom prst="rtTriangl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22" name="Picture 21" descr="A diagram of a earthquake alert&#10;&#10;Description automatically generated">
            <a:extLst>
              <a:ext uri="{FF2B5EF4-FFF2-40B4-BE49-F238E27FC236}">
                <a16:creationId xmlns:a16="http://schemas.microsoft.com/office/drawing/2014/main" id="{4BEDE222-2B94-4A4C-BD71-5ECFF3145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0" y="4758854"/>
            <a:ext cx="6038706" cy="2870087"/>
          </a:xfrm>
          <a:prstGeom prst="rect">
            <a:avLst/>
          </a:prstGeom>
        </p:spPr>
      </p:pic>
      <p:pic>
        <p:nvPicPr>
          <p:cNvPr id="24" name="Picture 23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1C8F7AF5-E6D9-450E-BFF2-61DB4E3D2D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87" y="5231133"/>
            <a:ext cx="6343513" cy="26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2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8BE0-7B4E-40C5-B584-B4ECF4C8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Seismic Hazard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B6B3-2ECD-48E2-BD08-B04117B0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21664"/>
            <a:ext cx="13902505" cy="6492240"/>
          </a:xfrm>
        </p:spPr>
        <p:txBody>
          <a:bodyPr/>
          <a:lstStyle/>
          <a:p>
            <a:r>
              <a:rPr lang="en-US" dirty="0"/>
              <a:t>What ground motions can I expect in the next 50 years?</a:t>
            </a:r>
          </a:p>
          <a:p>
            <a:pPr lvl="1"/>
            <a:r>
              <a:rPr lang="en-US" dirty="0"/>
              <a:t>Building engineers</a:t>
            </a:r>
          </a:p>
          <a:p>
            <a:pPr lvl="1"/>
            <a:r>
              <a:rPr lang="en-US" dirty="0"/>
              <a:t>Insurance companies</a:t>
            </a:r>
          </a:p>
          <a:p>
            <a:pPr lvl="1"/>
            <a:r>
              <a:rPr lang="en-US" dirty="0"/>
              <a:t>Disaster planners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6572-5AD8-4480-AD5B-7CEC4C7F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ED901-012D-4BE9-9EA3-6D2D34B7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C8D95-BD80-40BC-B311-3F3BEE4F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A93983-6AED-4EF9-829C-43447BA9F4DD}"/>
              </a:ext>
            </a:extLst>
          </p:cNvPr>
          <p:cNvSpPr txBox="1">
            <a:spLocks/>
          </p:cNvSpPr>
          <p:nvPr/>
        </p:nvSpPr>
        <p:spPr>
          <a:xfrm>
            <a:off x="349305" y="3429000"/>
            <a:ext cx="8199430" cy="54254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Answered via Probabilistic Seismic Hazard Analysis (PSHA)</a:t>
            </a:r>
          </a:p>
          <a:p>
            <a:pPr marL="727746" lvl="1" indent="-514350">
              <a:buFont typeface="+mj-lt"/>
              <a:buAutoNum type="arabicPeriod"/>
            </a:pPr>
            <a:r>
              <a:rPr lang="en-US" dirty="0"/>
              <a:t>Get a list of all possible earthquakes</a:t>
            </a:r>
          </a:p>
          <a:p>
            <a:pPr marL="727746" lvl="1" indent="-514350">
              <a:buFont typeface="+mj-lt"/>
              <a:buAutoNum type="arabicPeriod"/>
            </a:pPr>
            <a:r>
              <a:rPr lang="en-US" dirty="0"/>
              <a:t>Determine how much shaking each earthquake causes</a:t>
            </a:r>
          </a:p>
          <a:p>
            <a:pPr marL="727746" lvl="1" indent="-514350">
              <a:buFont typeface="+mj-lt"/>
              <a:buAutoNum type="arabicPeriod"/>
            </a:pPr>
            <a:r>
              <a:rPr lang="en-US" dirty="0"/>
              <a:t>Combine shaking with earthquake probability to generate hazard estimates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39AE57-D147-4FF3-BE45-36D0A0154554}"/>
              </a:ext>
            </a:extLst>
          </p:cNvPr>
          <p:cNvGrpSpPr/>
          <p:nvPr/>
        </p:nvGrpSpPr>
        <p:grpSpPr>
          <a:xfrm>
            <a:off x="7924800" y="2020404"/>
            <a:ext cx="6279088" cy="4456596"/>
            <a:chOff x="3657600" y="2057400"/>
            <a:chExt cx="7162800" cy="50838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6532501-9C09-4DA3-B1E5-7A869B35A2C0}"/>
                </a:ext>
              </a:extLst>
            </p:cNvPr>
            <p:cNvGrpSpPr/>
            <p:nvPr/>
          </p:nvGrpSpPr>
          <p:grpSpPr>
            <a:xfrm>
              <a:off x="3733799" y="2057400"/>
              <a:ext cx="7086601" cy="5083813"/>
              <a:chOff x="3733799" y="2057400"/>
              <a:chExt cx="7086601" cy="5083813"/>
            </a:xfrm>
          </p:grpSpPr>
          <p:pic>
            <p:nvPicPr>
              <p:cNvPr id="13" name="Picture 12" descr="A map of a geological feature&#10;&#10;Description automatically generated">
                <a:extLst>
                  <a:ext uri="{FF2B5EF4-FFF2-40B4-BE49-F238E27FC236}">
                    <a16:creationId xmlns:a16="http://schemas.microsoft.com/office/drawing/2014/main" id="{A01A1DD7-3983-4F63-893C-2E4F426CF5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33799" y="2057400"/>
                <a:ext cx="7086601" cy="5083813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CF9D92-9925-48F3-A4F6-F357EA76635B}"/>
                  </a:ext>
                </a:extLst>
              </p:cNvPr>
              <p:cNvSpPr/>
              <p:nvPr/>
            </p:nvSpPr>
            <p:spPr>
              <a:xfrm>
                <a:off x="7010400" y="2057400"/>
                <a:ext cx="3810000" cy="838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63DBE861-B267-4842-B27C-D9DB2E982495}"/>
                  </a:ext>
                </a:extLst>
              </p:cNvPr>
              <p:cNvSpPr/>
              <p:nvPr/>
            </p:nvSpPr>
            <p:spPr>
              <a:xfrm rot="10800000">
                <a:off x="7315200" y="2987040"/>
                <a:ext cx="3352800" cy="1965960"/>
              </a:xfrm>
              <a:prstGeom prst="rtTriangle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082137-712B-4335-BEBC-DD8AE22DD905}"/>
                </a:ext>
              </a:extLst>
            </p:cNvPr>
            <p:cNvSpPr/>
            <p:nvPr/>
          </p:nvSpPr>
          <p:spPr>
            <a:xfrm>
              <a:off x="3657600" y="6477000"/>
              <a:ext cx="4267200" cy="66421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6E9E063A-29EA-48BC-9AAD-9E3089321542}"/>
                </a:ext>
              </a:extLst>
            </p:cNvPr>
            <p:cNvSpPr/>
            <p:nvPr/>
          </p:nvSpPr>
          <p:spPr>
            <a:xfrm>
              <a:off x="7696200" y="6248400"/>
              <a:ext cx="914400" cy="816613"/>
            </a:xfrm>
            <a:prstGeom prst="rtTriangl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8438F44-D6BD-4E58-B361-92822C4346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928" y="2466097"/>
            <a:ext cx="6751450" cy="3250140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F6895842-1F59-4E84-B4FB-EBF2B19E7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2993" y="1819399"/>
            <a:ext cx="4546608" cy="349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DA9C1B-CE89-434F-A093-552610066E8D}"/>
              </a:ext>
            </a:extLst>
          </p:cNvPr>
          <p:cNvCxnSpPr>
            <a:cxnSpLocks/>
          </p:cNvCxnSpPr>
          <p:nvPr/>
        </p:nvCxnSpPr>
        <p:spPr bwMode="auto">
          <a:xfrm>
            <a:off x="7961376" y="3633215"/>
            <a:ext cx="775486" cy="1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C01BF3-09F8-4E1E-A7BC-4AD9160C9B15}"/>
              </a:ext>
            </a:extLst>
          </p:cNvPr>
          <p:cNvCxnSpPr>
            <a:cxnSpLocks/>
          </p:cNvCxnSpPr>
          <p:nvPr/>
        </p:nvCxnSpPr>
        <p:spPr bwMode="auto">
          <a:xfrm>
            <a:off x="8725408" y="3697053"/>
            <a:ext cx="7755" cy="1333620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88D624D-2757-492E-B04B-F4F4EC836210}"/>
              </a:ext>
            </a:extLst>
          </p:cNvPr>
          <p:cNvSpPr txBox="1"/>
          <p:nvPr/>
        </p:nvSpPr>
        <p:spPr>
          <a:xfrm>
            <a:off x="8672403" y="3355834"/>
            <a:ext cx="265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2% in 50 years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A8A126-D3C7-4196-B866-21D68F092AC7}"/>
              </a:ext>
            </a:extLst>
          </p:cNvPr>
          <p:cNvSpPr txBox="1"/>
          <p:nvPr/>
        </p:nvSpPr>
        <p:spPr>
          <a:xfrm>
            <a:off x="8312543" y="5100228"/>
            <a:ext cx="97511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0.4 g</a:t>
            </a:r>
          </a:p>
        </p:txBody>
      </p:sp>
      <p:pic>
        <p:nvPicPr>
          <p:cNvPr id="26" name="Picture 25" descr="A picture containing text, map, screenshot&#10;&#10;Description automatically generated">
            <a:extLst>
              <a:ext uri="{FF2B5EF4-FFF2-40B4-BE49-F238E27FC236}">
                <a16:creationId xmlns:a16="http://schemas.microsoft.com/office/drawing/2014/main" id="{11C7DC5E-76B2-465A-AE72-491C5F2356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3829" y="2975965"/>
            <a:ext cx="4741865" cy="4814761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6CDAAA8-36B9-4E52-9AFF-643DE4379E51}"/>
              </a:ext>
            </a:extLst>
          </p:cNvPr>
          <p:cNvCxnSpPr/>
          <p:nvPr/>
        </p:nvCxnSpPr>
        <p:spPr>
          <a:xfrm>
            <a:off x="9287654" y="5309782"/>
            <a:ext cx="2828146" cy="10041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19C8-0DD2-4649-8633-17068646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CyberShake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C99BB-D627-4566-A55B-CA1832B7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8703851" cy="6492240"/>
          </a:xfrm>
        </p:spPr>
        <p:txBody>
          <a:bodyPr>
            <a:normAutofit fontScale="92500"/>
          </a:bodyPr>
          <a:lstStyle/>
          <a:p>
            <a:r>
              <a:rPr lang="en-US" dirty="0"/>
              <a:t>CyberShake was developed by SCEC to perform 3D physics-based PSHA</a:t>
            </a:r>
          </a:p>
          <a:p>
            <a:r>
              <a:rPr lang="en-US" dirty="0"/>
              <a:t>Uses wave propagation simulations to determine shaking from each earthquake</a:t>
            </a:r>
          </a:p>
          <a:p>
            <a:r>
              <a:rPr lang="en-US" dirty="0"/>
              <a:t>To reduce computational cost, utilizes reciprocity</a:t>
            </a:r>
          </a:p>
          <a:p>
            <a:pPr lvl="1"/>
            <a:r>
              <a:rPr lang="en-US" dirty="0"/>
              <a:t>2 simulations per site rather than 1 per event</a:t>
            </a:r>
          </a:p>
          <a:p>
            <a:pPr lvl="1"/>
            <a:r>
              <a:rPr lang="en-US" dirty="0"/>
              <a:t>(# of sites) &lt;&lt; (# of events)</a:t>
            </a:r>
          </a:p>
          <a:p>
            <a:r>
              <a:rPr lang="en-US" dirty="0"/>
              <a:t>Shaking measures derived from seismograms</a:t>
            </a:r>
          </a:p>
          <a:p>
            <a:r>
              <a:rPr lang="en-US" dirty="0"/>
              <a:t>Shaking measures combined with probabilities for site and regional hazard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8264D-6B44-4282-898F-F0B94892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23C64-E684-4A13-AB4C-2C985294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D84C1-CA5D-487F-8DC2-0A7DF975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DD98FA3-60CF-4F11-99BE-797A2C7CF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868" y="1042316"/>
            <a:ext cx="5858354" cy="70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7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E709A0-7160-441F-B760-10D6365C1F68}"/>
              </a:ext>
            </a:extLst>
          </p:cNvPr>
          <p:cNvSpPr/>
          <p:nvPr/>
        </p:nvSpPr>
        <p:spPr>
          <a:xfrm>
            <a:off x="9431394" y="4234038"/>
            <a:ext cx="1568665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B88818-B045-461C-BD98-2C89400A2C03}"/>
              </a:ext>
            </a:extLst>
          </p:cNvPr>
          <p:cNvSpPr/>
          <p:nvPr/>
        </p:nvSpPr>
        <p:spPr>
          <a:xfrm>
            <a:off x="7427931" y="4216720"/>
            <a:ext cx="1359190" cy="838200"/>
          </a:xfrm>
          <a:prstGeom prst="rect">
            <a:avLst/>
          </a:prstGeom>
          <a:solidFill>
            <a:srgbClr val="99FF99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573D7-9A87-4914-BB25-7D0D9C57B31B}"/>
              </a:ext>
            </a:extLst>
          </p:cNvPr>
          <p:cNvSpPr/>
          <p:nvPr/>
        </p:nvSpPr>
        <p:spPr>
          <a:xfrm>
            <a:off x="10210800" y="1168421"/>
            <a:ext cx="1524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D00F7F-6615-459E-B258-263CB8CB6230}"/>
              </a:ext>
            </a:extLst>
          </p:cNvPr>
          <p:cNvSpPr/>
          <p:nvPr/>
        </p:nvSpPr>
        <p:spPr>
          <a:xfrm>
            <a:off x="7831194" y="1168421"/>
            <a:ext cx="1770006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98E84D-28EA-4A4E-A7F9-D4A2E47EAB0C}"/>
              </a:ext>
            </a:extLst>
          </p:cNvPr>
          <p:cNvGrpSpPr/>
          <p:nvPr/>
        </p:nvGrpSpPr>
        <p:grpSpPr>
          <a:xfrm>
            <a:off x="335046" y="779932"/>
            <a:ext cx="2331954" cy="3334868"/>
            <a:chOff x="2296" y="2967470"/>
            <a:chExt cx="1943294" cy="2779051"/>
          </a:xfrm>
        </p:grpSpPr>
        <p:pic>
          <p:nvPicPr>
            <p:cNvPr id="8" name="Picture 2" descr="04-UCERF-FaultProbs.png">
              <a:extLst>
                <a:ext uri="{FF2B5EF4-FFF2-40B4-BE49-F238E27FC236}">
                  <a16:creationId xmlns:a16="http://schemas.microsoft.com/office/drawing/2014/main" id="{D8A98B0D-51DB-46B6-B11B-0FFB646D2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" y="3038933"/>
              <a:ext cx="1828800" cy="2092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BDBC56-5A71-42B6-8F33-7939BC81D9B0}"/>
                </a:ext>
              </a:extLst>
            </p:cNvPr>
            <p:cNvSpPr/>
            <p:nvPr/>
          </p:nvSpPr>
          <p:spPr bwMode="auto">
            <a:xfrm>
              <a:off x="1183590" y="2967470"/>
              <a:ext cx="762000" cy="99493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95574" eaLnBrk="0" hangingPunct="0">
                <a:spcBef>
                  <a:spcPct val="50000"/>
                </a:spcBef>
              </a:pPr>
              <a:endParaRPr lang="en-US" sz="1600">
                <a:solidFill>
                  <a:schemeClr val="bg1"/>
                </a:solidFill>
                <a:latin typeface="Arial" pitchFamily="-65" charset="0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9D8E8913-059E-4F04-86A8-80204DD2D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" y="5130969"/>
              <a:ext cx="1640790" cy="615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70000"/>
                </a:spcBef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Uniform California Earthquake Rupture Forecast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F44373F-0048-483B-AB9A-E97D6F9D5AF5}"/>
              </a:ext>
            </a:extLst>
          </p:cNvPr>
          <p:cNvSpPr/>
          <p:nvPr/>
        </p:nvSpPr>
        <p:spPr>
          <a:xfrm>
            <a:off x="2326549" y="1143000"/>
            <a:ext cx="1921421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DB930-8CC0-4F33-8112-C5B68E84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0C0BE-B92B-4111-B571-34073247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D521D-7DEA-4DBE-A7A7-E0B8BE26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4325D-3BFC-4018-AD74-C022E7B31184}"/>
              </a:ext>
            </a:extLst>
          </p:cNvPr>
          <p:cNvSpPr/>
          <p:nvPr/>
        </p:nvSpPr>
        <p:spPr>
          <a:xfrm>
            <a:off x="305801" y="4208413"/>
            <a:ext cx="1697525" cy="838200"/>
          </a:xfrm>
          <a:prstGeom prst="rect">
            <a:avLst/>
          </a:prstGeom>
          <a:solidFill>
            <a:srgbClr val="99FF99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27F47-40F4-4A99-9624-A90494FCD806}"/>
              </a:ext>
            </a:extLst>
          </p:cNvPr>
          <p:cNvSpPr txBox="1"/>
          <p:nvPr/>
        </p:nvSpPr>
        <p:spPr>
          <a:xfrm>
            <a:off x="305801" y="4341269"/>
            <a:ext cx="166614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Velocity mesh generator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FFEC4-A908-4E5B-B829-9C1D03A14DD1}"/>
              </a:ext>
            </a:extLst>
          </p:cNvPr>
          <p:cNvSpPr/>
          <p:nvPr/>
        </p:nvSpPr>
        <p:spPr>
          <a:xfrm>
            <a:off x="2600022" y="4216720"/>
            <a:ext cx="1945931" cy="838200"/>
          </a:xfrm>
          <a:prstGeom prst="rect">
            <a:avLst/>
          </a:prstGeom>
          <a:solidFill>
            <a:srgbClr val="99FF99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03636-754E-4C9A-8BE4-54DEC4136BFD}"/>
              </a:ext>
            </a:extLst>
          </p:cNvPr>
          <p:cNvSpPr txBox="1"/>
          <p:nvPr/>
        </p:nvSpPr>
        <p:spPr>
          <a:xfrm>
            <a:off x="2565716" y="4267200"/>
            <a:ext cx="20824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Wave propagation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code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(4</a:t>
            </a:r>
            <a:r>
              <a:rPr lang="en-US" sz="1600" b="1" baseline="30000" dirty="0">
                <a:solidFill>
                  <a:schemeClr val="bg1"/>
                </a:solidFill>
              </a:rPr>
              <a:t>th</a:t>
            </a:r>
            <a:r>
              <a:rPr lang="en-US" sz="1600" b="1" dirty="0">
                <a:solidFill>
                  <a:schemeClr val="bg1"/>
                </a:solidFill>
              </a:rPr>
              <a:t> order FD, GPU)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CF04C-A084-46BA-8AA0-1A5CDFE5337D}"/>
              </a:ext>
            </a:extLst>
          </p:cNvPr>
          <p:cNvSpPr/>
          <p:nvPr/>
        </p:nvSpPr>
        <p:spPr>
          <a:xfrm>
            <a:off x="5138727" y="4216720"/>
            <a:ext cx="1697525" cy="838200"/>
          </a:xfrm>
          <a:prstGeom prst="rect">
            <a:avLst/>
          </a:prstGeom>
          <a:solidFill>
            <a:srgbClr val="99FF99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3A9A7-7D68-4625-BF37-284116938908}"/>
              </a:ext>
            </a:extLst>
          </p:cNvPr>
          <p:cNvSpPr txBox="1"/>
          <p:nvPr/>
        </p:nvSpPr>
        <p:spPr>
          <a:xfrm>
            <a:off x="5160474" y="4265569"/>
            <a:ext cx="16975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Low-frequency seismogram synthesis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CD4100-89B2-4698-9318-5BE221410FBE}"/>
              </a:ext>
            </a:extLst>
          </p:cNvPr>
          <p:cNvSpPr txBox="1"/>
          <p:nvPr/>
        </p:nvSpPr>
        <p:spPr>
          <a:xfrm>
            <a:off x="7829062" y="1200489"/>
            <a:ext cx="1776765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High-frequency seismogram synthesis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653317-F5C1-4517-9F67-15A40FEEA165}"/>
              </a:ext>
            </a:extLst>
          </p:cNvPr>
          <p:cNvSpPr txBox="1"/>
          <p:nvPr/>
        </p:nvSpPr>
        <p:spPr>
          <a:xfrm>
            <a:off x="10287000" y="1292056"/>
            <a:ext cx="1371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Merge and combine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BD51F-18A6-4B4F-9B4C-69040BA39DD2}"/>
              </a:ext>
            </a:extLst>
          </p:cNvPr>
          <p:cNvSpPr txBox="1"/>
          <p:nvPr/>
        </p:nvSpPr>
        <p:spPr>
          <a:xfrm>
            <a:off x="9375738" y="4343400"/>
            <a:ext cx="17032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Aggregate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data products</a:t>
            </a:r>
          </a:p>
        </p:txBody>
      </p:sp>
      <p:pic>
        <p:nvPicPr>
          <p:cNvPr id="21" name="Picture 20" descr="A picture containing chart&#10;&#10;Description automatically generated">
            <a:extLst>
              <a:ext uri="{FF2B5EF4-FFF2-40B4-BE49-F238E27FC236}">
                <a16:creationId xmlns:a16="http://schemas.microsoft.com/office/drawing/2014/main" id="{FE085C2F-679F-4750-8903-65B44965E0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246" y="1161161"/>
            <a:ext cx="2368300" cy="1057661"/>
          </a:xfrm>
          <a:prstGeom prst="rect">
            <a:avLst/>
          </a:prstGeom>
        </p:spPr>
      </p:pic>
      <p:pic>
        <p:nvPicPr>
          <p:cNvPr id="25" name="Picture 24" descr="Chart, surface chart&#10;&#10;Description automatically generated">
            <a:extLst>
              <a:ext uri="{FF2B5EF4-FFF2-40B4-BE49-F238E27FC236}">
                <a16:creationId xmlns:a16="http://schemas.microsoft.com/office/drawing/2014/main" id="{602E8750-071E-4506-8969-208A1015BC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776" y="5791200"/>
            <a:ext cx="1731145" cy="1419539"/>
          </a:xfrm>
          <a:prstGeom prst="rect">
            <a:avLst/>
          </a:prstGeom>
        </p:spPr>
      </p:pic>
      <p:sp>
        <p:nvSpPr>
          <p:cNvPr id="27" name="Text Box 21">
            <a:extLst>
              <a:ext uri="{FF2B5EF4-FFF2-40B4-BE49-F238E27FC236}">
                <a16:creationId xmlns:a16="http://schemas.microsoft.com/office/drawing/2014/main" id="{55F0DA43-7D38-4A56-A895-0D395B1E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40407"/>
            <a:ext cx="21945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Velocity Mesh</a:t>
            </a:r>
            <a:b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300 GB</a:t>
            </a: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BF7F0A0E-D050-441F-A505-1304075A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624" y="2209800"/>
            <a:ext cx="19689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600,000+ events</a:t>
            </a:r>
            <a:b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in 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8AE6E6-7353-4154-B6E4-7981C812D5FE}"/>
              </a:ext>
            </a:extLst>
          </p:cNvPr>
          <p:cNvSpPr txBox="1"/>
          <p:nvPr/>
        </p:nvSpPr>
        <p:spPr>
          <a:xfrm>
            <a:off x="2302039" y="1262961"/>
            <a:ext cx="19459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Rupture generator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D3F0DF-E2CA-4B41-AFE5-59827FB770E5}"/>
              </a:ext>
            </a:extLst>
          </p:cNvPr>
          <p:cNvSpPr txBox="1"/>
          <p:nvPr/>
        </p:nvSpPr>
        <p:spPr>
          <a:xfrm>
            <a:off x="7162800" y="4363131"/>
            <a:ext cx="19018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Intensity measures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CE7B0121-756F-47BA-9E89-070BDCF28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0221" y="5867400"/>
            <a:ext cx="1770006" cy="96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5A6D115-2D62-4EB4-8907-699CEA827C98}"/>
              </a:ext>
            </a:extLst>
          </p:cNvPr>
          <p:cNvCxnSpPr>
            <a:cxnSpLocks/>
          </p:cNvCxnSpPr>
          <p:nvPr/>
        </p:nvCxnSpPr>
        <p:spPr>
          <a:xfrm>
            <a:off x="1143000" y="5181600"/>
            <a:ext cx="0" cy="52170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>
            <a:extLst>
              <a:ext uri="{FF2B5EF4-FFF2-40B4-BE49-F238E27FC236}">
                <a16:creationId xmlns:a16="http://schemas.microsoft.com/office/drawing/2014/main" id="{409BEEC6-328C-4DB3-A4C7-DA0591E0D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745" y="6871075"/>
            <a:ext cx="196894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0-1 Hz low-frequency seismograms</a:t>
            </a:r>
            <a:b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40 GB</a:t>
            </a:r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id="{25E60206-F15A-41FA-B11A-313D54554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051" y="6871075"/>
            <a:ext cx="196894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Period-dependent shaking measures</a:t>
            </a:r>
            <a:b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&lt;1 GB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AEFB66D-4F1C-43C3-A0AF-9C9B5DB43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2642" y="5784223"/>
            <a:ext cx="2009693" cy="103129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7302ACCC-982A-4162-8B9F-497D63D5F1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22326" y="2399737"/>
            <a:ext cx="1977861" cy="1002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6B177D3A-D345-4586-B159-CAC1E558FFB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420600" y="464503"/>
            <a:ext cx="1826761" cy="930295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C037FAF-AFB1-4A8D-A31B-97E9AA1E8CBD}"/>
              </a:ext>
            </a:extLst>
          </p:cNvPr>
          <p:cNvCxnSpPr>
            <a:cxnSpLocks/>
          </p:cNvCxnSpPr>
          <p:nvPr/>
        </p:nvCxnSpPr>
        <p:spPr>
          <a:xfrm>
            <a:off x="2050923" y="4648200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CFA2287-3898-40A8-B1EB-3E903FBF56D6}"/>
              </a:ext>
            </a:extLst>
          </p:cNvPr>
          <p:cNvCxnSpPr>
            <a:cxnSpLocks/>
          </p:cNvCxnSpPr>
          <p:nvPr/>
        </p:nvCxnSpPr>
        <p:spPr>
          <a:xfrm>
            <a:off x="4604767" y="4636178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AD43036-04B3-4B54-A800-B6D329AE2A74}"/>
              </a:ext>
            </a:extLst>
          </p:cNvPr>
          <p:cNvCxnSpPr>
            <a:cxnSpLocks/>
          </p:cNvCxnSpPr>
          <p:nvPr/>
        </p:nvCxnSpPr>
        <p:spPr>
          <a:xfrm>
            <a:off x="6889135" y="4648200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AD87603-EF09-4EF7-90C0-9F2E1D39E6EF}"/>
              </a:ext>
            </a:extLst>
          </p:cNvPr>
          <p:cNvCxnSpPr>
            <a:cxnSpLocks/>
          </p:cNvCxnSpPr>
          <p:nvPr/>
        </p:nvCxnSpPr>
        <p:spPr>
          <a:xfrm>
            <a:off x="1698115" y="1505289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B9747D9-455D-4ACA-88B3-84608ACC5D9C}"/>
              </a:ext>
            </a:extLst>
          </p:cNvPr>
          <p:cNvCxnSpPr>
            <a:cxnSpLocks/>
          </p:cNvCxnSpPr>
          <p:nvPr/>
        </p:nvCxnSpPr>
        <p:spPr>
          <a:xfrm>
            <a:off x="4316418" y="1506114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22CF67E-A7D6-4647-B8F9-4D50D7C2AC5D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6057099" y="2733020"/>
            <a:ext cx="3463" cy="14529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A7D27F4-122C-43F2-87FB-3B93BB91C855}"/>
              </a:ext>
            </a:extLst>
          </p:cNvPr>
          <p:cNvCxnSpPr>
            <a:cxnSpLocks/>
          </p:cNvCxnSpPr>
          <p:nvPr/>
        </p:nvCxnSpPr>
        <p:spPr>
          <a:xfrm>
            <a:off x="8853342" y="4627418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21">
            <a:extLst>
              <a:ext uri="{FF2B5EF4-FFF2-40B4-BE49-F238E27FC236}">
                <a16:creationId xmlns:a16="http://schemas.microsoft.com/office/drawing/2014/main" id="{2EFD6E43-F41B-4F69-B2C8-5D476D74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879" y="7098376"/>
            <a:ext cx="19689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Hazard Map</a:t>
            </a:r>
          </a:p>
        </p:txBody>
      </p:sp>
      <p:sp>
        <p:nvSpPr>
          <p:cNvPr id="67" name="Text Box 21">
            <a:extLst>
              <a:ext uri="{FF2B5EF4-FFF2-40B4-BE49-F238E27FC236}">
                <a16:creationId xmlns:a16="http://schemas.microsoft.com/office/drawing/2014/main" id="{4235DC5C-4DCC-4179-B056-82C1D886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405447"/>
            <a:ext cx="2043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1-50 Hz seismograms</a:t>
            </a:r>
            <a:b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190 GB</a:t>
            </a: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91FADBB7-55B1-41E5-84FD-68710234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4400" y="1447800"/>
            <a:ext cx="2043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0-50 Hz broadband data products</a:t>
            </a:r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C3E5D2CE-8C04-4792-A628-B38685AC9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17194" y="2438400"/>
            <a:ext cx="1770006" cy="96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 Box 21">
            <a:extLst>
              <a:ext uri="{FF2B5EF4-FFF2-40B4-BE49-F238E27FC236}">
                <a16:creationId xmlns:a16="http://schemas.microsoft.com/office/drawing/2014/main" id="{550832A5-7710-4088-875E-7644BABB0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451" y="3407100"/>
            <a:ext cx="196894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Period-dependent shaking measures</a:t>
            </a:r>
            <a:b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&lt;1 GB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B87EF97-C09A-4C73-A882-5D9D70A946A0}"/>
              </a:ext>
            </a:extLst>
          </p:cNvPr>
          <p:cNvCxnSpPr>
            <a:cxnSpLocks/>
          </p:cNvCxnSpPr>
          <p:nvPr/>
        </p:nvCxnSpPr>
        <p:spPr>
          <a:xfrm>
            <a:off x="7304102" y="1522800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CDE3CAB-917B-44A3-A195-92E1B03E7C27}"/>
              </a:ext>
            </a:extLst>
          </p:cNvPr>
          <p:cNvCxnSpPr>
            <a:cxnSpLocks/>
          </p:cNvCxnSpPr>
          <p:nvPr/>
        </p:nvCxnSpPr>
        <p:spPr>
          <a:xfrm>
            <a:off x="9677400" y="1524000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BE654FD-27A1-4837-AAF4-880184206250}"/>
              </a:ext>
            </a:extLst>
          </p:cNvPr>
          <p:cNvCxnSpPr>
            <a:cxnSpLocks/>
          </p:cNvCxnSpPr>
          <p:nvPr/>
        </p:nvCxnSpPr>
        <p:spPr>
          <a:xfrm>
            <a:off x="11828897" y="1524000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524EFC2-E892-4478-A21D-A7562621EF7D}"/>
              </a:ext>
            </a:extLst>
          </p:cNvPr>
          <p:cNvCxnSpPr>
            <a:cxnSpLocks/>
          </p:cNvCxnSpPr>
          <p:nvPr/>
        </p:nvCxnSpPr>
        <p:spPr>
          <a:xfrm>
            <a:off x="8159525" y="5129596"/>
            <a:ext cx="0" cy="60362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4E55848-5478-444B-998D-1B163283FF8E}"/>
              </a:ext>
            </a:extLst>
          </p:cNvPr>
          <p:cNvCxnSpPr>
            <a:cxnSpLocks/>
          </p:cNvCxnSpPr>
          <p:nvPr/>
        </p:nvCxnSpPr>
        <p:spPr>
          <a:xfrm>
            <a:off x="6057098" y="5151679"/>
            <a:ext cx="0" cy="5815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 descr="Chart, surface chart&#10;&#10;Description automatically generated">
            <a:extLst>
              <a:ext uri="{FF2B5EF4-FFF2-40B4-BE49-F238E27FC236}">
                <a16:creationId xmlns:a16="http://schemas.microsoft.com/office/drawing/2014/main" id="{4379F9B8-C661-433B-93BC-F043D885147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9231" y="4178692"/>
            <a:ext cx="2952569" cy="2984108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C055A5A-51C9-4EA2-B3EB-5789568CA94B}"/>
              </a:ext>
            </a:extLst>
          </p:cNvPr>
          <p:cNvCxnSpPr>
            <a:cxnSpLocks/>
          </p:cNvCxnSpPr>
          <p:nvPr/>
        </p:nvCxnSpPr>
        <p:spPr>
          <a:xfrm>
            <a:off x="11079035" y="4627418"/>
            <a:ext cx="50063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9FFE758-234D-15C5-0E91-763756085846}"/>
              </a:ext>
            </a:extLst>
          </p:cNvPr>
          <p:cNvCxnSpPr>
            <a:cxnSpLocks/>
          </p:cNvCxnSpPr>
          <p:nvPr/>
        </p:nvCxnSpPr>
        <p:spPr>
          <a:xfrm>
            <a:off x="8709721" y="2049409"/>
            <a:ext cx="6532" cy="3428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BBC381-F908-5487-6C3E-A974917E38D1}"/>
              </a:ext>
            </a:extLst>
          </p:cNvPr>
          <p:cNvCxnSpPr>
            <a:cxnSpLocks/>
          </p:cNvCxnSpPr>
          <p:nvPr/>
        </p:nvCxnSpPr>
        <p:spPr>
          <a:xfrm>
            <a:off x="10995721" y="2055940"/>
            <a:ext cx="6532" cy="34287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5" descr="Chart, line chart, histogram&#10;&#10;Description automatically generated">
            <a:extLst>
              <a:ext uri="{FF2B5EF4-FFF2-40B4-BE49-F238E27FC236}">
                <a16:creationId xmlns:a16="http://schemas.microsoft.com/office/drawing/2014/main" id="{6024124C-DD51-198C-DE59-9EC80B5BA08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0863" y="5770085"/>
            <a:ext cx="1685580" cy="1459735"/>
          </a:xfrm>
          <a:prstGeom prst="rect">
            <a:avLst/>
          </a:prstGeom>
        </p:spPr>
      </p:pic>
      <p:sp>
        <p:nvSpPr>
          <p:cNvPr id="34" name="Text Box 21">
            <a:extLst>
              <a:ext uri="{FF2B5EF4-FFF2-40B4-BE49-F238E27FC236}">
                <a16:creationId xmlns:a16="http://schemas.microsoft.com/office/drawing/2014/main" id="{46E2713C-2F97-728D-41F2-75991E76F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306" y="7212598"/>
            <a:ext cx="19689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Hazard Curve</a:t>
            </a:r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D6240F-DF27-EF0C-BFA2-D4C51E4ADC17}"/>
              </a:ext>
            </a:extLst>
          </p:cNvPr>
          <p:cNvCxnSpPr>
            <a:cxnSpLocks/>
          </p:cNvCxnSpPr>
          <p:nvPr/>
        </p:nvCxnSpPr>
        <p:spPr>
          <a:xfrm flipH="1">
            <a:off x="10231073" y="5140662"/>
            <a:ext cx="4484" cy="5632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picture containing text, screenshot, map&#10;&#10;Description automatically generated">
            <a:extLst>
              <a:ext uri="{FF2B5EF4-FFF2-40B4-BE49-F238E27FC236}">
                <a16:creationId xmlns:a16="http://schemas.microsoft.com/office/drawing/2014/main" id="{667209EF-C232-450D-BBA9-AA94ADECC55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68200" y="1942031"/>
            <a:ext cx="2072270" cy="1791769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57B7484-5981-4BE2-9A53-9CBEABFD43BC}"/>
              </a:ext>
            </a:extLst>
          </p:cNvPr>
          <p:cNvCxnSpPr>
            <a:cxnSpLocks/>
          </p:cNvCxnSpPr>
          <p:nvPr/>
        </p:nvCxnSpPr>
        <p:spPr>
          <a:xfrm>
            <a:off x="3581400" y="5133454"/>
            <a:ext cx="0" cy="58154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screenshot of a graph&#10;&#10;Description automatically generated">
            <a:extLst>
              <a:ext uri="{FF2B5EF4-FFF2-40B4-BE49-F238E27FC236}">
                <a16:creationId xmlns:a16="http://schemas.microsoft.com/office/drawing/2014/main" id="{5DA4E365-2B67-42DD-B8A2-7613B13F89B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5860205"/>
            <a:ext cx="2119615" cy="1238169"/>
          </a:xfrm>
          <a:prstGeom prst="rect">
            <a:avLst/>
          </a:prstGeom>
        </p:spPr>
      </p:pic>
      <p:sp>
        <p:nvSpPr>
          <p:cNvPr id="71" name="Text Box 21">
            <a:extLst>
              <a:ext uri="{FF2B5EF4-FFF2-40B4-BE49-F238E27FC236}">
                <a16:creationId xmlns:a16="http://schemas.microsoft.com/office/drawing/2014/main" id="{02C3614A-217B-41C5-A13F-91C76424D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654" y="7162800"/>
            <a:ext cx="21945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Strain Green Tensors</a:t>
            </a:r>
            <a:b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 x 750 GB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C1DAF0D-23BD-4C97-82C3-9582B9FC0FF8}"/>
              </a:ext>
            </a:extLst>
          </p:cNvPr>
          <p:cNvSpPr/>
          <p:nvPr/>
        </p:nvSpPr>
        <p:spPr>
          <a:xfrm>
            <a:off x="3398221" y="93892"/>
            <a:ext cx="1249980" cy="576345"/>
          </a:xfrm>
          <a:prstGeom prst="rect">
            <a:avLst/>
          </a:prstGeom>
          <a:solidFill>
            <a:srgbClr val="99FF99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80E8580-B852-402E-897C-A337A0AAEDFB}"/>
              </a:ext>
            </a:extLst>
          </p:cNvPr>
          <p:cNvSpPr txBox="1"/>
          <p:nvPr/>
        </p:nvSpPr>
        <p:spPr>
          <a:xfrm>
            <a:off x="3352800" y="150269"/>
            <a:ext cx="13210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Parallel Jobs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C54047-DA51-4324-9558-086CDAEDE9BE}"/>
              </a:ext>
            </a:extLst>
          </p:cNvPr>
          <p:cNvSpPr/>
          <p:nvPr/>
        </p:nvSpPr>
        <p:spPr>
          <a:xfrm>
            <a:off x="4936580" y="100552"/>
            <a:ext cx="1321092" cy="569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0CD7B4B-E3A0-4054-B869-BDCA7B7B1206}"/>
              </a:ext>
            </a:extLst>
          </p:cNvPr>
          <p:cNvSpPr txBox="1"/>
          <p:nvPr/>
        </p:nvSpPr>
        <p:spPr>
          <a:xfrm>
            <a:off x="4607269" y="150269"/>
            <a:ext cx="19459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Serial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Jobs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23" grpId="0" animBg="1"/>
      <p:bldP spid="22" grpId="0" animBg="1"/>
      <p:bldP spid="32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7" grpId="0"/>
      <p:bldP spid="28" grpId="0"/>
      <p:bldP spid="29" grpId="0"/>
      <p:bldP spid="30" grpId="0"/>
      <p:bldP spid="40" grpId="0"/>
      <p:bldP spid="41" grpId="0"/>
      <p:bldP spid="66" grpId="0"/>
      <p:bldP spid="67" grpId="0"/>
      <p:bldP spid="68" grpId="0"/>
      <p:bldP spid="70" grpId="0"/>
      <p:bldP spid="34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A730-3A44-4E4D-94A8-0110E2E7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362B-0CAE-46FC-B049-55FE291CF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Regional hazard calculation for Southern California</a:t>
            </a:r>
          </a:p>
          <a:p>
            <a:r>
              <a:rPr lang="en-US" dirty="0"/>
              <a:t>95 days of around-the-clock execution</a:t>
            </a:r>
          </a:p>
          <a:p>
            <a:r>
              <a:rPr lang="en-US" dirty="0"/>
              <a:t>Used 772,000 node-hours on </a:t>
            </a:r>
            <a:r>
              <a:rPr lang="en-US" i="1" dirty="0"/>
              <a:t>Summit</a:t>
            </a:r>
            <a:endParaRPr lang="en-US" dirty="0"/>
          </a:p>
          <a:p>
            <a:pPr lvl="1"/>
            <a:r>
              <a:rPr lang="en-US" dirty="0"/>
              <a:t>Peak of 73% of the system (3382 nodes)</a:t>
            </a:r>
          </a:p>
          <a:p>
            <a:r>
              <a:rPr lang="en-US" dirty="0"/>
              <a:t>26 million computational tasks run</a:t>
            </a:r>
            <a:br>
              <a:rPr lang="en-US" dirty="0"/>
            </a:br>
            <a:r>
              <a:rPr lang="en-US" dirty="0"/>
              <a:t>in 28,130 workflow jobs</a:t>
            </a:r>
          </a:p>
          <a:p>
            <a:r>
              <a:rPr lang="en-US" dirty="0"/>
              <a:t>2.5 PB of total data</a:t>
            </a:r>
          </a:p>
          <a:p>
            <a:r>
              <a:rPr lang="en-US" dirty="0"/>
              <a:t>Staged 74 TB / 19 M files</a:t>
            </a:r>
            <a:br>
              <a:rPr lang="en-US" dirty="0"/>
            </a:br>
            <a:r>
              <a:rPr lang="en-US" dirty="0"/>
              <a:t>to long-term storage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EFD3-E4D5-4EBE-A131-54DFC962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014B8-9550-4622-AF6F-414E67D3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A9662-EC10-4B1D-ACC4-B5799913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6</a:t>
            </a:fld>
            <a:endParaRPr lang="uk-UA" dirty="0"/>
          </a:p>
        </p:txBody>
      </p:sp>
      <p:pic>
        <p:nvPicPr>
          <p:cNvPr id="9" name="Picture 8" descr="A map of a large area&#10;&#10;Description automatically generated">
            <a:extLst>
              <a:ext uri="{FF2B5EF4-FFF2-40B4-BE49-F238E27FC236}">
                <a16:creationId xmlns:a16="http://schemas.microsoft.com/office/drawing/2014/main" id="{F84174A7-3709-4229-A994-41655ACC6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0" y="1828800"/>
            <a:ext cx="5867400" cy="59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5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F4D4-13AA-40C1-A75F-CE85AA10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86" y="329566"/>
            <a:ext cx="14176891" cy="767714"/>
          </a:xfrm>
        </p:spPr>
        <p:txBody>
          <a:bodyPr>
            <a:normAutofit fontScale="90000"/>
          </a:bodyPr>
          <a:lstStyle/>
          <a:p>
            <a:r>
              <a:rPr lang="en-US" dirty="0"/>
              <a:t>Resolved Technical Challenges – pre &amp; post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0B35A-6CB5-4520-9B70-B93B71CA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9" y="1188720"/>
            <a:ext cx="14085428" cy="6492240"/>
          </a:xfrm>
        </p:spPr>
        <p:txBody>
          <a:bodyPr>
            <a:normAutofit/>
          </a:bodyPr>
          <a:lstStyle/>
          <a:p>
            <a:r>
              <a:rPr lang="en-US" dirty="0"/>
              <a:t>Additional codes not included in the flow chart</a:t>
            </a:r>
          </a:p>
          <a:p>
            <a:pPr lvl="1"/>
            <a:r>
              <a:rPr lang="en-US" dirty="0"/>
              <a:t>Create configuration files</a:t>
            </a:r>
          </a:p>
          <a:p>
            <a:pPr lvl="1"/>
            <a:r>
              <a:rPr lang="en-US" dirty="0"/>
              <a:t>Write metadata needed to parse data files</a:t>
            </a:r>
          </a:p>
          <a:p>
            <a:pPr lvl="1"/>
            <a:r>
              <a:rPr lang="en-US" dirty="0"/>
              <a:t>Reorder files to be fast in time instead of fast in space</a:t>
            </a:r>
          </a:p>
          <a:p>
            <a:r>
              <a:rPr lang="en-US" dirty="0"/>
              <a:t>As we scaled up, each of these became a bottleneck</a:t>
            </a:r>
          </a:p>
          <a:p>
            <a:pPr lvl="1"/>
            <a:r>
              <a:rPr lang="en-US" dirty="0"/>
              <a:t>Parallelized them with straightforward MPI</a:t>
            </a:r>
          </a:p>
          <a:p>
            <a:pPr lvl="2"/>
            <a:r>
              <a:rPr lang="en-US" dirty="0"/>
              <a:t>Manager process reads in configuration information</a:t>
            </a:r>
          </a:p>
          <a:p>
            <a:pPr lvl="2"/>
            <a:r>
              <a:rPr lang="en-US" dirty="0"/>
              <a:t>Broadcasts information to other processes to figure out their work</a:t>
            </a:r>
          </a:p>
          <a:p>
            <a:pPr lvl="2"/>
            <a:r>
              <a:rPr lang="en-US" dirty="0"/>
              <a:t>Processes do their work</a:t>
            </a:r>
          </a:p>
          <a:p>
            <a:pPr lvl="2"/>
            <a:r>
              <a:rPr lang="en-US" dirty="0"/>
              <a:t>Depending on size of output, either manager aggregates and writes output, or MPI collective I/O</a:t>
            </a:r>
          </a:p>
          <a:p>
            <a:r>
              <a:rPr lang="en-US" dirty="0"/>
              <a:t>This simple parallelism reduced runtimes back to noise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E1BD6-C700-4F34-A596-4DE247DD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C2AA9-78DA-4566-91FA-C0C7DC9B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34D64-0640-41DB-92F1-B9509BCC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207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F261-D43E-4EC0-A092-8BFA2445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Resolved Technical Challenges – Intermediate Files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165A-225F-40A0-AE26-B2FC294E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7/13/2023</a:t>
            </a:fld>
            <a:endParaRPr lang="bg-BG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6B049-6828-448F-883F-18606B06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AF2A8-874F-4C11-9812-B61F15B1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38DD4-436F-49D9-B690-2DF557F9D2D5}"/>
              </a:ext>
            </a:extLst>
          </p:cNvPr>
          <p:cNvSpPr/>
          <p:nvPr/>
        </p:nvSpPr>
        <p:spPr>
          <a:xfrm>
            <a:off x="621393" y="5261099"/>
            <a:ext cx="1524000" cy="16764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61EFD-B11A-4A8A-B0E1-DE194AEACD65}"/>
              </a:ext>
            </a:extLst>
          </p:cNvPr>
          <p:cNvSpPr txBox="1"/>
          <p:nvPr/>
        </p:nvSpPr>
        <p:spPr>
          <a:xfrm>
            <a:off x="697593" y="5554534"/>
            <a:ext cx="13716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Strain Green Tensors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25423-EBA9-4D3B-9740-4A4491A828A2}"/>
              </a:ext>
            </a:extLst>
          </p:cNvPr>
          <p:cNvSpPr txBox="1"/>
          <p:nvPr/>
        </p:nvSpPr>
        <p:spPr>
          <a:xfrm>
            <a:off x="773793" y="7013699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40 GB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9D573F-B249-43CB-919E-BBCDE1BBF51B}"/>
              </a:ext>
            </a:extLst>
          </p:cNvPr>
          <p:cNvSpPr txBox="1"/>
          <p:nvPr/>
        </p:nvSpPr>
        <p:spPr>
          <a:xfrm>
            <a:off x="4038600" y="7162800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480 GB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765AA4-FE5D-4B4E-AC63-1B7DE8E58DC8}"/>
              </a:ext>
            </a:extLst>
          </p:cNvPr>
          <p:cNvGrpSpPr/>
          <p:nvPr/>
        </p:nvGrpSpPr>
        <p:grpSpPr>
          <a:xfrm>
            <a:off x="272486" y="1169264"/>
            <a:ext cx="2739328" cy="3654450"/>
            <a:chOff x="3657600" y="2057400"/>
            <a:chExt cx="7162800" cy="50838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AB0D79-3F78-4F0E-9B92-D143F32F8F2B}"/>
                </a:ext>
              </a:extLst>
            </p:cNvPr>
            <p:cNvGrpSpPr/>
            <p:nvPr/>
          </p:nvGrpSpPr>
          <p:grpSpPr>
            <a:xfrm>
              <a:off x="3733799" y="2057400"/>
              <a:ext cx="7086601" cy="5083813"/>
              <a:chOff x="3733799" y="2057400"/>
              <a:chExt cx="7086601" cy="5083813"/>
            </a:xfrm>
          </p:grpSpPr>
          <p:pic>
            <p:nvPicPr>
              <p:cNvPr id="21" name="Picture 20" descr="A map of a geological feature&#10;&#10;Description automatically generated">
                <a:extLst>
                  <a:ext uri="{FF2B5EF4-FFF2-40B4-BE49-F238E27FC236}">
                    <a16:creationId xmlns:a16="http://schemas.microsoft.com/office/drawing/2014/main" id="{C2447E86-C509-4210-AA52-895EC3AC0F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33799" y="2057400"/>
                <a:ext cx="7086601" cy="5083813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90B417-8AF7-40AF-91A8-192C85CB984A}"/>
                  </a:ext>
                </a:extLst>
              </p:cNvPr>
              <p:cNvSpPr/>
              <p:nvPr/>
            </p:nvSpPr>
            <p:spPr>
              <a:xfrm>
                <a:off x="7010400" y="2057400"/>
                <a:ext cx="3810000" cy="838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Right Triangle 22">
                <a:extLst>
                  <a:ext uri="{FF2B5EF4-FFF2-40B4-BE49-F238E27FC236}">
                    <a16:creationId xmlns:a16="http://schemas.microsoft.com/office/drawing/2014/main" id="{944F7CC9-2B71-43CE-B851-F4E9A5346D14}"/>
                  </a:ext>
                </a:extLst>
              </p:cNvPr>
              <p:cNvSpPr/>
              <p:nvPr/>
            </p:nvSpPr>
            <p:spPr>
              <a:xfrm rot="10800000">
                <a:off x="7315200" y="2987040"/>
                <a:ext cx="3352800" cy="1965960"/>
              </a:xfrm>
              <a:prstGeom prst="rtTriangle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3A4EB3-E74A-4740-9BF2-085D4292B816}"/>
                </a:ext>
              </a:extLst>
            </p:cNvPr>
            <p:cNvSpPr/>
            <p:nvPr/>
          </p:nvSpPr>
          <p:spPr>
            <a:xfrm>
              <a:off x="3657600" y="6477000"/>
              <a:ext cx="4267200" cy="66421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A0084B42-0C6D-4D10-BDC0-909EBD9E997A}"/>
                </a:ext>
              </a:extLst>
            </p:cNvPr>
            <p:cNvSpPr/>
            <p:nvPr/>
          </p:nvSpPr>
          <p:spPr>
            <a:xfrm>
              <a:off x="7696200" y="6248400"/>
              <a:ext cx="914400" cy="816613"/>
            </a:xfrm>
            <a:prstGeom prst="rtTriangl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BC6D9-29F4-417C-B88D-E369C8AE69C7}"/>
              </a:ext>
            </a:extLst>
          </p:cNvPr>
          <p:cNvSpPr/>
          <p:nvPr/>
        </p:nvSpPr>
        <p:spPr>
          <a:xfrm>
            <a:off x="3959683" y="1196356"/>
            <a:ext cx="1524000" cy="16764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47FC65-D246-450D-9A47-50B076EAB769}"/>
              </a:ext>
            </a:extLst>
          </p:cNvPr>
          <p:cNvSpPr/>
          <p:nvPr/>
        </p:nvSpPr>
        <p:spPr>
          <a:xfrm>
            <a:off x="3959683" y="3010035"/>
            <a:ext cx="1524000" cy="16764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85CD4F-6557-49EC-A97E-22A28E4BF2BD}"/>
              </a:ext>
            </a:extLst>
          </p:cNvPr>
          <p:cNvSpPr/>
          <p:nvPr/>
        </p:nvSpPr>
        <p:spPr>
          <a:xfrm>
            <a:off x="3986147" y="5391654"/>
            <a:ext cx="1524000" cy="16764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7DBC92-29D5-4B07-B971-D7302F6DDAB9}"/>
              </a:ext>
            </a:extLst>
          </p:cNvPr>
          <p:cNvSpPr txBox="1"/>
          <p:nvPr/>
        </p:nvSpPr>
        <p:spPr>
          <a:xfrm>
            <a:off x="3909947" y="1425071"/>
            <a:ext cx="1600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Extracted SGTs,</a:t>
            </a:r>
            <a:br>
              <a:rPr lang="en-US" sz="2400" dirty="0"/>
            </a:br>
            <a:r>
              <a:rPr lang="en-US" sz="2400" dirty="0"/>
              <a:t>rupture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B49016-26A4-4212-9D97-9808D9A2EB34}"/>
              </a:ext>
            </a:extLst>
          </p:cNvPr>
          <p:cNvSpPr txBox="1"/>
          <p:nvPr/>
        </p:nvSpPr>
        <p:spPr>
          <a:xfrm>
            <a:off x="3922942" y="4823714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D6AAE2-5B89-44B0-BB26-71F2F50A08F1}"/>
              </a:ext>
            </a:extLst>
          </p:cNvPr>
          <p:cNvSpPr txBox="1"/>
          <p:nvPr/>
        </p:nvSpPr>
        <p:spPr>
          <a:xfrm>
            <a:off x="3909947" y="3316545"/>
            <a:ext cx="1600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Extracted SGTs,</a:t>
            </a:r>
            <a:br>
              <a:rPr lang="en-US" sz="2400" dirty="0"/>
            </a:br>
            <a:r>
              <a:rPr lang="en-US" sz="2400" dirty="0"/>
              <a:t>rupture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08D003-1471-4723-8720-DA594B1A503A}"/>
              </a:ext>
            </a:extLst>
          </p:cNvPr>
          <p:cNvSpPr txBox="1"/>
          <p:nvPr/>
        </p:nvSpPr>
        <p:spPr>
          <a:xfrm>
            <a:off x="3962400" y="5692271"/>
            <a:ext cx="1600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Extracted SGTs,</a:t>
            </a:r>
            <a:br>
              <a:rPr lang="en-US" sz="2400" dirty="0"/>
            </a:br>
            <a:r>
              <a:rPr lang="en-US" sz="2400" dirty="0"/>
              <a:t>rupture N</a:t>
            </a:r>
            <a:r>
              <a:rPr lang="en-US" sz="2400" baseline="-25000" dirty="0"/>
              <a:t>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9A2DBD-E180-4E53-BCEA-12E268BFF05D}"/>
              </a:ext>
            </a:extLst>
          </p:cNvPr>
          <p:cNvSpPr/>
          <p:nvPr/>
        </p:nvSpPr>
        <p:spPr>
          <a:xfrm rot="20072046">
            <a:off x="2208087" y="3165673"/>
            <a:ext cx="435842" cy="12415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2D88BB-0B75-4FC7-9CC1-7E80CF5CD51E}"/>
              </a:ext>
            </a:extLst>
          </p:cNvPr>
          <p:cNvCxnSpPr>
            <a:stCxn id="32" idx="3"/>
            <a:endCxn id="12" idx="1"/>
          </p:cNvCxnSpPr>
          <p:nvPr/>
        </p:nvCxnSpPr>
        <p:spPr>
          <a:xfrm flipV="1">
            <a:off x="2622756" y="1969836"/>
            <a:ext cx="1287191" cy="172292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902EE8-0E0B-4CEF-AB48-2FCC04DC437D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2145393" y="1969836"/>
            <a:ext cx="1764554" cy="412946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C63EB3-4655-44D2-859C-ADC7EDC5D730}"/>
              </a:ext>
            </a:extLst>
          </p:cNvPr>
          <p:cNvCxnSpPr>
            <a:cxnSpLocks/>
            <a:stCxn id="7" idx="3"/>
            <a:endCxn id="29" idx="1"/>
          </p:cNvCxnSpPr>
          <p:nvPr/>
        </p:nvCxnSpPr>
        <p:spPr>
          <a:xfrm flipV="1">
            <a:off x="2145393" y="3861310"/>
            <a:ext cx="1764554" cy="2237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A11F689-D62D-4324-B653-F6A5932D044D}"/>
              </a:ext>
            </a:extLst>
          </p:cNvPr>
          <p:cNvCxnSpPr>
            <a:cxnSpLocks/>
            <a:stCxn id="7" idx="3"/>
            <a:endCxn id="30" idx="1"/>
          </p:cNvCxnSpPr>
          <p:nvPr/>
        </p:nvCxnSpPr>
        <p:spPr>
          <a:xfrm>
            <a:off x="2145393" y="6099299"/>
            <a:ext cx="1817007" cy="13773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0D55A2E2-A070-40D6-A19C-F3AFC59DE00C}"/>
              </a:ext>
            </a:extLst>
          </p:cNvPr>
          <p:cNvSpPr/>
          <p:nvPr/>
        </p:nvSpPr>
        <p:spPr>
          <a:xfrm rot="20072046">
            <a:off x="1776343" y="3438647"/>
            <a:ext cx="435842" cy="12415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0CDA6AE-E910-4670-820A-0E6073593A6B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2453110" y="3861310"/>
            <a:ext cx="1456837" cy="64553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6B4D3E5-7E4B-4A39-8212-9F655D451EE1}"/>
              </a:ext>
            </a:extLst>
          </p:cNvPr>
          <p:cNvSpPr/>
          <p:nvPr/>
        </p:nvSpPr>
        <p:spPr>
          <a:xfrm rot="18048910">
            <a:off x="1588388" y="2968208"/>
            <a:ext cx="435842" cy="6938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017A642-982D-4398-BA90-13924313B615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2180444" y="3291280"/>
            <a:ext cx="1781956" cy="2945756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9D59E1D-65E3-4E91-AF9B-0F7565F45BFC}"/>
              </a:ext>
            </a:extLst>
          </p:cNvPr>
          <p:cNvSpPr/>
          <p:nvPr/>
        </p:nvSpPr>
        <p:spPr>
          <a:xfrm>
            <a:off x="8686800" y="1213511"/>
            <a:ext cx="1981200" cy="16764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975F67E-16E5-4E8D-8D47-2407A10FF555}"/>
              </a:ext>
            </a:extLst>
          </p:cNvPr>
          <p:cNvCxnSpPr/>
          <p:nvPr/>
        </p:nvCxnSpPr>
        <p:spPr>
          <a:xfrm>
            <a:off x="5483683" y="1295400"/>
            <a:ext cx="320311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430437B-85CD-4FA6-A241-1B689EC99F2B}"/>
              </a:ext>
            </a:extLst>
          </p:cNvPr>
          <p:cNvCxnSpPr/>
          <p:nvPr/>
        </p:nvCxnSpPr>
        <p:spPr>
          <a:xfrm>
            <a:off x="5483683" y="3250739"/>
            <a:ext cx="320311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0F5E628-A296-45BB-8C66-4832A2BA30C3}"/>
              </a:ext>
            </a:extLst>
          </p:cNvPr>
          <p:cNvCxnSpPr>
            <a:cxnSpLocks/>
          </p:cNvCxnSpPr>
          <p:nvPr/>
        </p:nvCxnSpPr>
        <p:spPr>
          <a:xfrm>
            <a:off x="5510784" y="5554534"/>
            <a:ext cx="320311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B8CC39D2-DAA0-4045-8064-C3899F56E2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867" y="1341002"/>
            <a:ext cx="964995" cy="1202015"/>
          </a:xfrm>
          <a:prstGeom prst="rect">
            <a:avLst/>
          </a:prstGeom>
        </p:spPr>
      </p:pic>
      <p:pic>
        <p:nvPicPr>
          <p:cNvPr id="64" name="Picture 6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C6FD153-93F3-4EEC-BE3E-ECC9726EE7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0689" y="3383180"/>
            <a:ext cx="891350" cy="1126727"/>
          </a:xfrm>
          <a:prstGeom prst="rect">
            <a:avLst/>
          </a:prstGeom>
        </p:spPr>
      </p:pic>
      <p:pic>
        <p:nvPicPr>
          <p:cNvPr id="66" name="Picture 65" descr="A screen shot of a graph&#10;&#10;Description automatically generated">
            <a:extLst>
              <a:ext uri="{FF2B5EF4-FFF2-40B4-BE49-F238E27FC236}">
                <a16:creationId xmlns:a16="http://schemas.microsoft.com/office/drawing/2014/main" id="{6150721B-20E9-4ADE-BC5D-061AE3CFEE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3990" y="5671506"/>
            <a:ext cx="864748" cy="1086373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A570A04-4DDD-453F-8865-97EF4B176413}"/>
              </a:ext>
            </a:extLst>
          </p:cNvPr>
          <p:cNvSpPr txBox="1"/>
          <p:nvPr/>
        </p:nvSpPr>
        <p:spPr>
          <a:xfrm>
            <a:off x="6034765" y="2547421"/>
            <a:ext cx="210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Event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A7F374-7D73-4CFE-9473-0DCFDFA03AC4}"/>
              </a:ext>
            </a:extLst>
          </p:cNvPr>
          <p:cNvSpPr txBox="1"/>
          <p:nvPr/>
        </p:nvSpPr>
        <p:spPr>
          <a:xfrm>
            <a:off x="5984080" y="4455483"/>
            <a:ext cx="210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Event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3BFECA5-C8E0-4D4E-8E53-E4433A52F28B}"/>
              </a:ext>
            </a:extLst>
          </p:cNvPr>
          <p:cNvSpPr txBox="1"/>
          <p:nvPr/>
        </p:nvSpPr>
        <p:spPr>
          <a:xfrm>
            <a:off x="5969440" y="6781800"/>
            <a:ext cx="210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Event N</a:t>
            </a:r>
            <a:r>
              <a:rPr lang="en-US" sz="2000" baseline="-25000" dirty="0"/>
              <a:t>e</a:t>
            </a:r>
            <a:r>
              <a:rPr lang="en-US" sz="2000" dirty="0"/>
              <a:t> 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7446E67-0711-4A25-972C-7E8A0328425B}"/>
              </a:ext>
            </a:extLst>
          </p:cNvPr>
          <p:cNvCxnSpPr>
            <a:cxnSpLocks/>
          </p:cNvCxnSpPr>
          <p:nvPr/>
        </p:nvCxnSpPr>
        <p:spPr>
          <a:xfrm>
            <a:off x="7458738" y="1942009"/>
            <a:ext cx="123928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F1699FD-1BCF-4A6B-B54C-4F01D70A47EB}"/>
              </a:ext>
            </a:extLst>
          </p:cNvPr>
          <p:cNvCxnSpPr>
            <a:cxnSpLocks/>
          </p:cNvCxnSpPr>
          <p:nvPr/>
        </p:nvCxnSpPr>
        <p:spPr>
          <a:xfrm>
            <a:off x="7447514" y="3886830"/>
            <a:ext cx="123928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111409E-674F-47AF-B3E8-147C539B8383}"/>
              </a:ext>
            </a:extLst>
          </p:cNvPr>
          <p:cNvCxnSpPr>
            <a:cxnSpLocks/>
          </p:cNvCxnSpPr>
          <p:nvPr/>
        </p:nvCxnSpPr>
        <p:spPr>
          <a:xfrm>
            <a:off x="7447514" y="6165552"/>
            <a:ext cx="123928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57E13CB-3915-4418-BD9F-ACF7CDC2D662}"/>
              </a:ext>
            </a:extLst>
          </p:cNvPr>
          <p:cNvSpPr txBox="1"/>
          <p:nvPr/>
        </p:nvSpPr>
        <p:spPr>
          <a:xfrm>
            <a:off x="8660930" y="1347063"/>
            <a:ext cx="21594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Seismogram,</a:t>
            </a:r>
            <a:br>
              <a:rPr lang="en-US" sz="2400" dirty="0"/>
            </a:br>
            <a:r>
              <a:rPr lang="en-US" sz="2400" dirty="0"/>
              <a:t>event 1</a:t>
            </a: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4E4CDC63-F08C-4DFD-91FA-0735F5F812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8422" y="2064556"/>
            <a:ext cx="1470978" cy="75484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AA56DE7-A313-41F6-BF66-9C3899BFD925}"/>
              </a:ext>
            </a:extLst>
          </p:cNvPr>
          <p:cNvSpPr/>
          <p:nvPr/>
        </p:nvSpPr>
        <p:spPr>
          <a:xfrm>
            <a:off x="8698024" y="3023463"/>
            <a:ext cx="1981200" cy="16764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A996DEA-2F74-40BB-9C82-FE5881020D9F}"/>
              </a:ext>
            </a:extLst>
          </p:cNvPr>
          <p:cNvSpPr txBox="1"/>
          <p:nvPr/>
        </p:nvSpPr>
        <p:spPr>
          <a:xfrm>
            <a:off x="8672154" y="3157015"/>
            <a:ext cx="21594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Seismogram,</a:t>
            </a:r>
            <a:br>
              <a:rPr lang="en-US" sz="2400" dirty="0"/>
            </a:br>
            <a:r>
              <a:rPr lang="en-US" sz="2400" dirty="0"/>
              <a:t>event 2</a:t>
            </a: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F86597A0-D1EB-4EB4-B3D2-E12B5A4132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9646" y="3874508"/>
            <a:ext cx="1470978" cy="75484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9F67506-D83C-4521-A78C-F7957D448FF3}"/>
              </a:ext>
            </a:extLst>
          </p:cNvPr>
          <p:cNvSpPr/>
          <p:nvPr/>
        </p:nvSpPr>
        <p:spPr>
          <a:xfrm>
            <a:off x="8730859" y="5303606"/>
            <a:ext cx="1981200" cy="1676400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8B132F3-CEE3-49D5-949B-58E8A1D761EC}"/>
              </a:ext>
            </a:extLst>
          </p:cNvPr>
          <p:cNvSpPr txBox="1"/>
          <p:nvPr/>
        </p:nvSpPr>
        <p:spPr>
          <a:xfrm>
            <a:off x="8704989" y="5437158"/>
            <a:ext cx="21594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Seismogram,</a:t>
            </a:r>
            <a:br>
              <a:rPr lang="en-US" sz="2400" dirty="0"/>
            </a:br>
            <a:r>
              <a:rPr lang="en-US" sz="2400" dirty="0"/>
              <a:t>event N</a:t>
            </a:r>
            <a:r>
              <a:rPr lang="en-US" sz="2400" baseline="-25000" dirty="0"/>
              <a:t>e</a:t>
            </a:r>
            <a:r>
              <a:rPr lang="en-US" sz="2400" dirty="0"/>
              <a:t> 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082A62CD-0826-4B01-88B5-40CC3FF8F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2481" y="6154651"/>
            <a:ext cx="1470978" cy="75484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B5FD1983-1197-45C4-BB6B-83A907D6EF3F}"/>
              </a:ext>
            </a:extLst>
          </p:cNvPr>
          <p:cNvSpPr txBox="1"/>
          <p:nvPr/>
        </p:nvSpPr>
        <p:spPr>
          <a:xfrm>
            <a:off x="8903811" y="4808363"/>
            <a:ext cx="1600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…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F3C4B43-7C2D-4C9A-B919-2E9690773FD3}"/>
              </a:ext>
            </a:extLst>
          </p:cNvPr>
          <p:cNvSpPr txBox="1"/>
          <p:nvPr/>
        </p:nvSpPr>
        <p:spPr>
          <a:xfrm>
            <a:off x="9002824" y="7151132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10 GB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661672C-588D-4542-BB42-AB92B72A88F3}"/>
              </a:ext>
            </a:extLst>
          </p:cNvPr>
          <p:cNvSpPr txBox="1"/>
          <p:nvPr/>
        </p:nvSpPr>
        <p:spPr>
          <a:xfrm>
            <a:off x="738659" y="7022928"/>
            <a:ext cx="17026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1.5 TB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CB5DF4-C0E0-4506-A183-FE84167AD57A}"/>
              </a:ext>
            </a:extLst>
          </p:cNvPr>
          <p:cNvSpPr txBox="1"/>
          <p:nvPr/>
        </p:nvSpPr>
        <p:spPr>
          <a:xfrm>
            <a:off x="4014968" y="7151672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18 TB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262094-6B3A-4435-987C-BB4A93CD532C}"/>
              </a:ext>
            </a:extLst>
          </p:cNvPr>
          <p:cNvSpPr txBox="1"/>
          <p:nvPr/>
        </p:nvSpPr>
        <p:spPr>
          <a:xfrm>
            <a:off x="9018111" y="7159017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40 GB</a:t>
            </a:r>
          </a:p>
        </p:txBody>
      </p:sp>
      <p:pic>
        <p:nvPicPr>
          <p:cNvPr id="87" name="Picture 86" descr="A yellow hand with thumb up&#10;&#10;Description automatically generated">
            <a:extLst>
              <a:ext uri="{FF2B5EF4-FFF2-40B4-BE49-F238E27FC236}">
                <a16:creationId xmlns:a16="http://schemas.microsoft.com/office/drawing/2014/main" id="{ADD9E647-31EE-46C3-A188-37CA4CACD8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586" y="2872756"/>
            <a:ext cx="2143125" cy="2143125"/>
          </a:xfrm>
          <a:prstGeom prst="rect">
            <a:avLst/>
          </a:prstGeom>
        </p:spPr>
      </p:pic>
      <p:pic>
        <p:nvPicPr>
          <p:cNvPr id="88" name="Picture 87" descr="A yellow hand with thumb up&#10;&#10;Description automatically generated">
            <a:extLst>
              <a:ext uri="{FF2B5EF4-FFF2-40B4-BE49-F238E27FC236}">
                <a16:creationId xmlns:a16="http://schemas.microsoft.com/office/drawing/2014/main" id="{0852F90E-2C7F-4AC4-A6CB-B8DEBDC8EE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576116" y="2831298"/>
            <a:ext cx="2143125" cy="214312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E1A968BE-B1F0-4087-9652-37ABC505A1BD}"/>
              </a:ext>
            </a:extLst>
          </p:cNvPr>
          <p:cNvSpPr txBox="1"/>
          <p:nvPr/>
        </p:nvSpPr>
        <p:spPr>
          <a:xfrm>
            <a:off x="6319000" y="7162800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13 GB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3D57DB4-F9FA-445C-9F04-7E9D69F9A1CD}"/>
              </a:ext>
            </a:extLst>
          </p:cNvPr>
          <p:cNvSpPr txBox="1"/>
          <p:nvPr/>
        </p:nvSpPr>
        <p:spPr>
          <a:xfrm>
            <a:off x="6332877" y="7180452"/>
            <a:ext cx="1371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300 GB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EACA059-443E-4D77-8A82-1F9087074D66}"/>
              </a:ext>
            </a:extLst>
          </p:cNvPr>
          <p:cNvSpPr txBox="1"/>
          <p:nvPr/>
        </p:nvSpPr>
        <p:spPr>
          <a:xfrm>
            <a:off x="11371482" y="1283090"/>
            <a:ext cx="26697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0.5 Hz simulation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54D2221-11DA-4BC5-8456-21CD01F01708}"/>
              </a:ext>
            </a:extLst>
          </p:cNvPr>
          <p:cNvSpPr txBox="1"/>
          <p:nvPr/>
        </p:nvSpPr>
        <p:spPr>
          <a:xfrm>
            <a:off x="11411290" y="1283090"/>
            <a:ext cx="26697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1 Hz simulation</a:t>
            </a:r>
          </a:p>
        </p:txBody>
      </p:sp>
    </p:spTree>
    <p:extLst>
      <p:ext uri="{BB962C8B-B14F-4D97-AF65-F5344CB8AC3E}">
        <p14:creationId xmlns:p14="http://schemas.microsoft.com/office/powerpoint/2010/main" val="362590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2" grpId="0" animBg="1"/>
      <p:bldP spid="32" grpId="1" animBg="1"/>
      <p:bldP spid="44" grpId="0" animBg="1"/>
      <p:bldP spid="44" grpId="1" animBg="1"/>
      <p:bldP spid="48" grpId="0" animBg="1"/>
      <p:bldP spid="52" grpId="0" animBg="1"/>
      <p:bldP spid="67" grpId="0"/>
      <p:bldP spid="68" grpId="0"/>
      <p:bldP spid="69" grpId="0"/>
      <p:bldP spid="13" grpId="0"/>
      <p:bldP spid="75" grpId="0" animBg="1"/>
      <p:bldP spid="76" grpId="0"/>
      <p:bldP spid="78" grpId="0" animBg="1"/>
      <p:bldP spid="79" grpId="0"/>
      <p:bldP spid="81" grpId="0"/>
      <p:bldP spid="82" grpId="0"/>
      <p:bldP spid="82" grpId="1"/>
      <p:bldP spid="83" grpId="0"/>
      <p:bldP spid="84" grpId="0"/>
      <p:bldP spid="85" grpId="0"/>
      <p:bldP spid="89" grpId="0"/>
      <p:bldP spid="89" grpId="1"/>
      <p:bldP spid="90" grpId="0"/>
      <p:bldP spid="91" grpId="0"/>
      <p:bldP spid="92" grpId="0"/>
    </p:bldLst>
  </p:timing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A6411-895A-4DF5-A580-370C32B8C9B0}">
  <ds:schemaRefs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1420</Words>
  <Application>Microsoft Office PowerPoint</Application>
  <PresentationFormat>Custom</PresentationFormat>
  <Paragraphs>338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Times</vt:lpstr>
      <vt:lpstr>Continental North America 16x9</vt:lpstr>
      <vt:lpstr>HPC Challenges in Seismology: There’s a Whole Lotta Shakin’ Goin’ On</vt:lpstr>
      <vt:lpstr>PowerPoint Presentation</vt:lpstr>
      <vt:lpstr>Earthquake Forecasting</vt:lpstr>
      <vt:lpstr>Seismic Hazard</vt:lpstr>
      <vt:lpstr>CyberShake platform</vt:lpstr>
      <vt:lpstr>PowerPoint Presentation</vt:lpstr>
      <vt:lpstr>Recent Results</vt:lpstr>
      <vt:lpstr>Resolved Technical Challenges – pre &amp; post processing</vt:lpstr>
      <vt:lpstr>Resolved Technical Challenges – Intermediate Files</vt:lpstr>
      <vt:lpstr>Resolved Technical Challenges – Intermediate Files</vt:lpstr>
      <vt:lpstr>Resolved Technical Challenges – Number of Files</vt:lpstr>
      <vt:lpstr>Resolved Technical Challenges – File Integrity</vt:lpstr>
      <vt:lpstr>Resolved Technical Challenges – Automation + 2FA</vt:lpstr>
      <vt:lpstr>Resolved Technical Challenges – Automation + 2FA</vt:lpstr>
      <vt:lpstr>Resolved Technical Challenges – Job Throughput</vt:lpstr>
      <vt:lpstr>What about the wave propagation code?</vt:lpstr>
      <vt:lpstr>What are my current challenges?</vt:lpstr>
      <vt:lpstr>What are my future challenges?</vt:lpstr>
      <vt:lpstr>Closing Thoughts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2023-07-13T20:33:04Z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