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1" r:id="rId3"/>
    <p:sldId id="272" r:id="rId4"/>
    <p:sldId id="258" r:id="rId5"/>
    <p:sldId id="259" r:id="rId6"/>
    <p:sldId id="260" r:id="rId7"/>
    <p:sldId id="264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67" r:id="rId20"/>
    <p:sldId id="265" r:id="rId21"/>
    <p:sldId id="284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00FF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7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4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6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baseline="0">
                <a:solidFill>
                  <a:schemeClr val="bg1"/>
                </a:solidFill>
                <a:latin typeface="Georgia" pitchFamily="18" charset="0"/>
              </a:defRPr>
            </a:lvl1pPr>
            <a:lvl2pPr>
              <a:defRPr sz="2600" baseline="0">
                <a:solidFill>
                  <a:schemeClr val="bg1"/>
                </a:solidFill>
                <a:latin typeface="Georgia" pitchFamily="18" charset="0"/>
              </a:defRPr>
            </a:lvl2pPr>
            <a:lvl3pPr>
              <a:defRPr baseline="0">
                <a:solidFill>
                  <a:schemeClr val="bg1"/>
                </a:solidFill>
                <a:latin typeface="Georgia" pitchFamily="18" charset="0"/>
              </a:defRPr>
            </a:lvl3pPr>
            <a:lvl4pPr>
              <a:defRPr baseline="0">
                <a:solidFill>
                  <a:schemeClr val="bg1"/>
                </a:solidFill>
                <a:latin typeface="Georgia" pitchFamily="18" charset="0"/>
              </a:defRPr>
            </a:lvl4pPr>
            <a:lvl5pPr>
              <a:defRPr baseline="0">
                <a:solidFill>
                  <a:schemeClr val="bg1"/>
                </a:solidFill>
                <a:latin typeface="Georgia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3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8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1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3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4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100000">
              <a:srgbClr val="33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CB5BA-11F4-4C4A-8895-69B1B4256F45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AF81-EE17-44BC-90BF-00B5AA6562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8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IHPCSS-C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Staff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98080"/>
            <a:ext cx="6400800" cy="1102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2023 IHPCSS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July 9, 2023</a:t>
            </a:r>
          </a:p>
        </p:txBody>
      </p:sp>
      <p:sp>
        <p:nvSpPr>
          <p:cNvPr id="6" name="AutoShape 4" descr="https://outlook.office.com/owa/service.svc/s/GetFileAttachment?id=AAMkADllM2ZlZGNiLTQ1OGYtNDJlNS1iYTkxLTk0ZjJmMzYyZTM5NwBGAAAAAABT3GGY4X9%2FTpNltV%2BnFuIFBwCAWPNoAQPGR5u8E2RPohWuAAAA7dDZAAA9nY22L%2FQfS56fT3TIyn%2BTAANfiskYAAABEgAQAEslusKn8G1LicKUdJTkXEI%3D&amp;X-OWA-CANARY=VKFwSy8nl0q_8VVLssk0JfD3R2gfvNQYeZH8XHXZbTVHkCujZ0TkHLnct1O-JuESMjIXfESy_lo.&amp;isImagePreview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9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E0E4-309A-4987-98E9-5BD2E72F7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morning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D82AC-1F16-426A-8EFC-7A20ABC24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Keynote</a:t>
            </a:r>
          </a:p>
          <a:p>
            <a:r>
              <a:rPr lang="en-US" dirty="0"/>
              <a:t>10:10 – introduction of staff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come up to the stage and say hi!</a:t>
            </a:r>
          </a:p>
          <a:p>
            <a:r>
              <a:rPr lang="en-US" dirty="0"/>
              <a:t>11:10 – overview of partners (is there coordination to do around this?)</a:t>
            </a:r>
          </a:p>
          <a:p>
            <a:r>
              <a:rPr lang="en-US" dirty="0"/>
              <a:t>11:30 – Talk on career paths (academia, industry, HPC centers, national labs, etc.) + returning mentor lightning talks.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be around at the end of the session to meet your mentees and take them to lunch</a:t>
            </a:r>
          </a:p>
        </p:txBody>
      </p:sp>
    </p:spTree>
    <p:extLst>
      <p:ext uri="{BB962C8B-B14F-4D97-AF65-F5344CB8AC3E}">
        <p14:creationId xmlns:p14="http://schemas.microsoft.com/office/powerpoint/2010/main" val="242541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0A548-5E18-4C84-93B0-EAFB586C4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lunch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E9594-15B3-4778-B37C-1A74BB1B5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You’ll eat in your mentor groups</a:t>
            </a:r>
          </a:p>
          <a:p>
            <a:r>
              <a:rPr lang="en-US" dirty="0"/>
              <a:t>Please use the goal-setting handout to help your mentees set goals &amp; pick sessions for the week</a:t>
            </a:r>
          </a:p>
          <a:p>
            <a:r>
              <a:rPr lang="en-US" dirty="0"/>
              <a:t>Help your mentees set SMART goals:</a:t>
            </a:r>
          </a:p>
          <a:p>
            <a:pPr lvl="1"/>
            <a:r>
              <a:rPr lang="en-US" dirty="0"/>
              <a:t>Specific</a:t>
            </a:r>
          </a:p>
          <a:p>
            <a:pPr lvl="1"/>
            <a:r>
              <a:rPr lang="en-US" dirty="0"/>
              <a:t>Measurable</a:t>
            </a:r>
          </a:p>
          <a:p>
            <a:pPr lvl="1"/>
            <a:r>
              <a:rPr lang="en-US" dirty="0"/>
              <a:t>Achievable</a:t>
            </a:r>
          </a:p>
          <a:p>
            <a:pPr lvl="1"/>
            <a:r>
              <a:rPr lang="en-US" dirty="0"/>
              <a:t>Relevant</a:t>
            </a:r>
          </a:p>
          <a:p>
            <a:pPr lvl="1"/>
            <a:r>
              <a:rPr lang="en-US" dirty="0"/>
              <a:t>Time-bound</a:t>
            </a:r>
          </a:p>
        </p:txBody>
      </p:sp>
    </p:spTree>
    <p:extLst>
      <p:ext uri="{BB962C8B-B14F-4D97-AF65-F5344CB8AC3E}">
        <p14:creationId xmlns:p14="http://schemas.microsoft.com/office/powerpoint/2010/main" val="1421787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24D4-D945-4C09-90C6-C8D856EE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afternoon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E2F0A-0293-469D-BD57-1A46E4532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099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Hands-on sessions</a:t>
            </a:r>
          </a:p>
          <a:p>
            <a:pPr lvl="1"/>
            <a:r>
              <a:rPr lang="en-US" dirty="0"/>
              <a:t>MPI</a:t>
            </a:r>
          </a:p>
          <a:p>
            <a:pPr lvl="1"/>
            <a:r>
              <a:rPr lang="en-US" dirty="0"/>
              <a:t>Accelerator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sign up to help at hands-on sessions during the week!</a:t>
            </a:r>
          </a:p>
          <a:p>
            <a:pPr lvl="1"/>
            <a:r>
              <a:rPr lang="en-US" dirty="0"/>
              <a:t>Scan the QR code</a:t>
            </a:r>
          </a:p>
          <a:p>
            <a:pPr lvl="1"/>
            <a:r>
              <a:rPr lang="en-US" dirty="0"/>
              <a:t>Would like 4-5 helpers per session, so 3-4 sessions each</a:t>
            </a:r>
          </a:p>
          <a:p>
            <a:r>
              <a:rPr lang="en-US" dirty="0"/>
              <a:t>Poster session from 6-9 pm.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attend and talk with students about their posters.</a:t>
            </a:r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C44EE613-B3B9-494C-8140-FAC63A2DF4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" t="6350" r="8333" b="4762"/>
          <a:stretch/>
        </p:blipFill>
        <p:spPr>
          <a:xfrm>
            <a:off x="6977062" y="285750"/>
            <a:ext cx="1938338" cy="201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4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203BC-911B-4788-84C2-84D3C7948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C02EE-34E8-4468-AE03-9FAB568AC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Continuation of hands-on</a:t>
            </a:r>
          </a:p>
          <a:p>
            <a:r>
              <a:rPr lang="en-US" dirty="0"/>
              <a:t>Parallel science and technical talks</a:t>
            </a:r>
          </a:p>
          <a:p>
            <a:r>
              <a:rPr lang="en-US" dirty="0"/>
              <a:t>4:30 – Career skills breakout</a:t>
            </a:r>
          </a:p>
          <a:p>
            <a:pPr lvl="1"/>
            <a:r>
              <a:rPr lang="en-US" dirty="0"/>
              <a:t>Students break into groups on:</a:t>
            </a:r>
          </a:p>
          <a:p>
            <a:pPr lvl="2"/>
            <a:r>
              <a:rPr lang="en-US" dirty="0"/>
              <a:t>Resume/CV review</a:t>
            </a:r>
          </a:p>
          <a:p>
            <a:pPr lvl="2"/>
            <a:r>
              <a:rPr lang="en-US" dirty="0"/>
              <a:t>Interview tips</a:t>
            </a:r>
          </a:p>
          <a:p>
            <a:pPr lvl="2"/>
            <a:r>
              <a:rPr lang="en-US" dirty="0"/>
              <a:t>Presentation skills</a:t>
            </a:r>
          </a:p>
          <a:p>
            <a:pPr lvl="2"/>
            <a:r>
              <a:rPr lang="en-US" dirty="0"/>
              <a:t>Networking/elevator pitch</a:t>
            </a:r>
          </a:p>
          <a:p>
            <a:pPr lvl="1"/>
            <a:r>
              <a:rPr lang="en-US" dirty="0"/>
              <a:t>If you are interested in helping lead a group, please let me know!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Posters from 6-9.</a:t>
            </a:r>
          </a:p>
        </p:txBody>
      </p:sp>
    </p:spTree>
    <p:extLst>
      <p:ext uri="{BB962C8B-B14F-4D97-AF65-F5344CB8AC3E}">
        <p14:creationId xmlns:p14="http://schemas.microsoft.com/office/powerpoint/2010/main" val="1790857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D225-7562-4358-B68A-8EE62F72E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B7D0-3D6B-4CE0-A886-9D3D87D9C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Parallel hands-on sessions most of the day</a:t>
            </a:r>
          </a:p>
          <a:p>
            <a:r>
              <a:rPr lang="en-US" dirty="0"/>
              <a:t>11:30 – One-on-one mentor meetings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You’ll meet individually with each of your assigned mentees</a:t>
            </a:r>
          </a:p>
          <a:p>
            <a:pPr lvl="1"/>
            <a:r>
              <a:rPr lang="en-US" dirty="0"/>
              <a:t>Talk with them ahead of time to decide on an order</a:t>
            </a:r>
          </a:p>
          <a:p>
            <a:pPr lvl="1"/>
            <a:r>
              <a:rPr lang="en-US" dirty="0"/>
              <a:t>We’ll encourage them to come with topics.  If not, can always ask them about their goals.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08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8CAC0-145B-48B8-B983-A4408C5C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217F8-45CD-4108-9929-7DDD99B8D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Hands-on in the morning</a:t>
            </a:r>
          </a:p>
          <a:p>
            <a:r>
              <a:rPr lang="en-US" dirty="0"/>
              <a:t>11:30 – Resource Fair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Staff members will select a topic to discuss (please sign up on the Moodle)</a:t>
            </a:r>
          </a:p>
          <a:p>
            <a:pPr lvl="1"/>
            <a:r>
              <a:rPr lang="en-US" dirty="0"/>
              <a:t>Focus on work/life and career topics</a:t>
            </a:r>
          </a:p>
          <a:p>
            <a:pPr lvl="1"/>
            <a:r>
              <a:rPr lang="en-US" dirty="0"/>
              <a:t>Students circulate and talk with staff</a:t>
            </a:r>
          </a:p>
          <a:p>
            <a:r>
              <a:rPr lang="en-US" dirty="0"/>
              <a:t>Finish hands-on and parallel science in the afternoon</a:t>
            </a:r>
          </a:p>
          <a:p>
            <a:r>
              <a:rPr lang="en-US" dirty="0"/>
              <a:t>Dinner out in the evening (details?)</a:t>
            </a:r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F215310-AAC3-4F11-A840-12A148ED1B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3" t="9333" r="8001" b="8000"/>
          <a:stretch/>
        </p:blipFill>
        <p:spPr>
          <a:xfrm>
            <a:off x="7021460" y="133350"/>
            <a:ext cx="1951089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186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B5DA-9E8F-4134-AA19-CA679C7F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A5700-2A1F-4934-A04B-6804B70DE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Hands-on in the morning</a:t>
            </a:r>
          </a:p>
          <a:p>
            <a:r>
              <a:rPr lang="en-US" dirty="0"/>
              <a:t>Closing session at 12:30</a:t>
            </a:r>
          </a:p>
          <a:p>
            <a:pPr lvl="1"/>
            <a:r>
              <a:rPr lang="en-US" dirty="0"/>
              <a:t>Attend if you can – chance for students to say goodbye</a:t>
            </a:r>
          </a:p>
        </p:txBody>
      </p:sp>
    </p:spTree>
    <p:extLst>
      <p:ext uri="{BB962C8B-B14F-4D97-AF65-F5344CB8AC3E}">
        <p14:creationId xmlns:p14="http://schemas.microsoft.com/office/powerpoint/2010/main" val="426501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969BC-A990-48FF-B45A-9925FC5B8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&amp; Safety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642A9-46F5-4C6E-8D26-81A2072AD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one, linked on the website</a:t>
            </a:r>
          </a:p>
          <a:p>
            <a:r>
              <a:rPr lang="en-US" dirty="0"/>
              <a:t>Tell us if you have an incident or injury, including a positive COVID test</a:t>
            </a:r>
          </a:p>
          <a:p>
            <a:r>
              <a:rPr lang="en-US" dirty="0"/>
              <a:t>Tell us if you need accommodations</a:t>
            </a:r>
          </a:p>
          <a:p>
            <a:pPr lvl="1"/>
            <a:r>
              <a:rPr lang="en-US" dirty="0"/>
              <a:t>If you are aware of students with accommodation needs, please encourage them to tell an organizer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4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6676-ACE8-4605-B1D0-2729C4ED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9E5B8-1C22-4A5B-9ED2-937CDBFC7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have one, linked on the website</a:t>
            </a:r>
          </a:p>
          <a:p>
            <a:r>
              <a:rPr lang="en-US" dirty="0"/>
              <a:t>Be appropriate to each other, don’t harass or abuse people, etc.</a:t>
            </a:r>
          </a:p>
          <a:p>
            <a:r>
              <a:rPr lang="en-US" dirty="0"/>
              <a:t>If a student approaches you with CoC concerns:</a:t>
            </a:r>
          </a:p>
          <a:p>
            <a:pPr marL="803275" lvl="1" indent="-403225">
              <a:buFont typeface="+mj-lt"/>
              <a:buAutoNum type="arabicPeriod"/>
            </a:pPr>
            <a:r>
              <a:rPr lang="en-US" dirty="0"/>
              <a:t>Ask if they want to report a CoC violation</a:t>
            </a:r>
          </a:p>
          <a:p>
            <a:pPr marL="803275" lvl="1" indent="-403225">
              <a:buFont typeface="+mj-lt"/>
              <a:buAutoNum type="arabicPeriod"/>
            </a:pPr>
            <a:r>
              <a:rPr lang="en-US" dirty="0"/>
              <a:t>If so, direct them to a CoC committee member (the mentoring team, the evaluation team, or a partner rep)</a:t>
            </a:r>
          </a:p>
          <a:p>
            <a:pPr marL="803275" lvl="1" indent="-403225">
              <a:buFont typeface="+mj-lt"/>
              <a:buAutoNum type="arabicPeriod"/>
            </a:pPr>
            <a:r>
              <a:rPr lang="en-US" dirty="0"/>
              <a:t>You can’t guarantee confidentiality, but there is a confidential form for reporting at: </a:t>
            </a:r>
            <a:r>
              <a:rPr lang="en-US" dirty="0">
                <a:hlinkClick r:id="rId2"/>
              </a:rPr>
              <a:t>https://tinyurl.com/IHPCSS-COC</a:t>
            </a:r>
            <a:endParaRPr lang="en-US" dirty="0"/>
          </a:p>
          <a:p>
            <a:pPr marL="803275" lvl="1" indent="-403225">
              <a:buFont typeface="+mj-lt"/>
              <a:buAutoNum type="arabicPeriod"/>
            </a:pPr>
            <a:r>
              <a:rPr lang="en-US" dirty="0"/>
              <a:t>Based on the report, the committee will meet to determine further actions and if consequences are needed</a:t>
            </a:r>
          </a:p>
        </p:txBody>
      </p:sp>
    </p:spTree>
    <p:extLst>
      <p:ext uri="{BB962C8B-B14F-4D97-AF65-F5344CB8AC3E}">
        <p14:creationId xmlns:p14="http://schemas.microsoft.com/office/powerpoint/2010/main" val="3894831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Sign up to help with hands-on sessions</a:t>
            </a:r>
          </a:p>
          <a:p>
            <a:r>
              <a:rPr lang="en-US" dirty="0"/>
              <a:t>Sign up for resource fair topic</a:t>
            </a:r>
          </a:p>
          <a:p>
            <a:r>
              <a:rPr lang="en-US" dirty="0"/>
              <a:t>Meet your mentees at the reception tonight</a:t>
            </a:r>
          </a:p>
          <a:p>
            <a:r>
              <a:rPr lang="en-US" dirty="0"/>
              <a:t>Introduce yourself tomorrow morning</a:t>
            </a:r>
          </a:p>
          <a:p>
            <a:r>
              <a:rPr lang="en-US" dirty="0"/>
              <a:t>Have lunch with your mentees</a:t>
            </a:r>
          </a:p>
        </p:txBody>
      </p:sp>
    </p:spTree>
    <p:extLst>
      <p:ext uri="{BB962C8B-B14F-4D97-AF65-F5344CB8AC3E}">
        <p14:creationId xmlns:p14="http://schemas.microsoft.com/office/powerpoint/2010/main" val="310707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06B5-8CDF-449F-B3D6-1DD64EF9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Summer School is here!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EB45E-7A06-4187-A69D-98D346C7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of mentoring expectations</a:t>
            </a:r>
          </a:p>
          <a:p>
            <a:r>
              <a:rPr lang="en-US" dirty="0"/>
              <a:t>Overview of the week’s schedule</a:t>
            </a:r>
          </a:p>
          <a:p>
            <a:r>
              <a:rPr lang="en-US" dirty="0"/>
              <a:t>Health &amp; safety policy</a:t>
            </a:r>
          </a:p>
          <a:p>
            <a:r>
              <a:rPr lang="en-US" dirty="0"/>
              <a:t>Code of Conduct</a:t>
            </a:r>
          </a:p>
        </p:txBody>
      </p:sp>
    </p:spTree>
    <p:extLst>
      <p:ext uri="{BB962C8B-B14F-4D97-AF65-F5344CB8AC3E}">
        <p14:creationId xmlns:p14="http://schemas.microsoft.com/office/powerpoint/2010/main" val="659010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Good mentoring requires mentee vulnerability</a:t>
            </a:r>
          </a:p>
          <a:p>
            <a:r>
              <a:rPr lang="en-US" sz="3000" dirty="0"/>
              <a:t>You have the potential to have a huge impact   - use it for good!</a:t>
            </a:r>
          </a:p>
          <a:p>
            <a:r>
              <a:rPr lang="en-US" sz="3000" dirty="0"/>
              <a:t>Looking forward to an exciting week!</a:t>
            </a:r>
          </a:p>
        </p:txBody>
      </p:sp>
    </p:spTree>
    <p:extLst>
      <p:ext uri="{BB962C8B-B14F-4D97-AF65-F5344CB8AC3E}">
        <p14:creationId xmlns:p14="http://schemas.microsoft.com/office/powerpoint/2010/main" val="2944206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EC4D-A56E-4EEF-9BFB-6B7B4C1C3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B514-9964-4966-8981-4364D348B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5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A186-6DD1-467B-9D32-AABB57198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new participants!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BF709-2FF3-45DD-BB54-23C0BBBA3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Pawsey Supercomputer Center (Australia)</a:t>
            </a:r>
          </a:p>
          <a:p>
            <a:r>
              <a:rPr lang="en-US" dirty="0"/>
              <a:t>CHPC (South Africa)</a:t>
            </a:r>
          </a:p>
        </p:txBody>
      </p:sp>
    </p:spTree>
    <p:extLst>
      <p:ext uri="{BB962C8B-B14F-4D97-AF65-F5344CB8AC3E}">
        <p14:creationId xmlns:p14="http://schemas.microsoft.com/office/powerpoint/2010/main" val="79862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IHPCSS Mentoring?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Partnership between two people</a:t>
            </a:r>
          </a:p>
          <a:p>
            <a:r>
              <a:rPr lang="en-US" dirty="0"/>
              <a:t>Give guidance, support, advice</a:t>
            </a:r>
          </a:p>
          <a:p>
            <a:pPr lvl="1"/>
            <a:r>
              <a:rPr lang="en-US" dirty="0"/>
              <a:t>Listen, understand, validate</a:t>
            </a:r>
          </a:p>
          <a:p>
            <a:pPr lvl="1"/>
            <a:r>
              <a:rPr lang="en-US" dirty="0"/>
              <a:t>Favor guiding over telling</a:t>
            </a:r>
          </a:p>
          <a:p>
            <a:r>
              <a:rPr lang="en-US" dirty="0"/>
              <a:t>Based on mutual trust and respect</a:t>
            </a:r>
          </a:p>
          <a:p>
            <a:r>
              <a:rPr lang="en-US" dirty="0"/>
              <a:t>Ask questions and challenge, but be encouraging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1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3737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Students consistently rate the mentoring as the most valuable part of the summer school</a:t>
            </a:r>
          </a:p>
          <a:p>
            <a:r>
              <a:rPr lang="en-US" dirty="0"/>
              <a:t>If you aren’t able to answer a question, that’s fine! Please help your mentee find someone who is</a:t>
            </a:r>
          </a:p>
          <a:p>
            <a:r>
              <a:rPr lang="en-US" dirty="0"/>
              <a:t>Matching is a best guess based on the surveys</a:t>
            </a:r>
          </a:p>
          <a:p>
            <a:pPr lvl="1"/>
            <a:r>
              <a:rPr lang="en-US" dirty="0"/>
              <a:t>Not just matched on technical topics</a:t>
            </a:r>
          </a:p>
          <a:p>
            <a:pPr lvl="1"/>
            <a:r>
              <a:rPr lang="en-US" dirty="0"/>
              <a:t>If not a good match, that’s ok; students can request a change</a:t>
            </a:r>
          </a:p>
          <a:p>
            <a:pPr lvl="1"/>
            <a:r>
              <a:rPr lang="en-US" dirty="0"/>
              <a:t>Students are encouraged to talk with all staff</a:t>
            </a:r>
          </a:p>
          <a:p>
            <a:r>
              <a:rPr lang="en-US" dirty="0"/>
              <a:t>Mentoring may occur anytime you’re around students</a:t>
            </a:r>
          </a:p>
        </p:txBody>
      </p:sp>
    </p:spTree>
    <p:extLst>
      <p:ext uri="{BB962C8B-B14F-4D97-AF65-F5344CB8AC3E}">
        <p14:creationId xmlns:p14="http://schemas.microsoft.com/office/powerpoint/2010/main" val="215838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Mentoring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Mentoring is not just about technical topics</a:t>
            </a:r>
          </a:p>
          <a:p>
            <a:r>
              <a:rPr lang="en-US" dirty="0"/>
              <a:t>Students are also interested in hearing about</a:t>
            </a:r>
          </a:p>
          <a:p>
            <a:pPr lvl="1"/>
            <a:r>
              <a:rPr lang="en-US" dirty="0"/>
              <a:t>Career progression</a:t>
            </a:r>
          </a:p>
          <a:p>
            <a:pPr lvl="1"/>
            <a:r>
              <a:rPr lang="en-US" dirty="0"/>
              <a:t>Work-life balance</a:t>
            </a:r>
          </a:p>
          <a:p>
            <a:pPr lvl="1"/>
            <a:r>
              <a:rPr lang="en-US" dirty="0"/>
              <a:t>Dealing with tough advisors</a:t>
            </a:r>
          </a:p>
          <a:p>
            <a:pPr lvl="1"/>
            <a:r>
              <a:rPr lang="en-US" dirty="0"/>
              <a:t>Future of HPC</a:t>
            </a:r>
          </a:p>
          <a:p>
            <a:r>
              <a:rPr lang="en-US" dirty="0"/>
              <a:t>You may need to bring up these topics</a:t>
            </a:r>
          </a:p>
          <a:p>
            <a:r>
              <a:rPr lang="en-US" dirty="0"/>
              <a:t>Ultimately, these conversations can have the most influence on their career paths</a:t>
            </a:r>
          </a:p>
        </p:txBody>
      </p:sp>
    </p:spTree>
    <p:extLst>
      <p:ext uri="{BB962C8B-B14F-4D97-AF65-F5344CB8AC3E}">
        <p14:creationId xmlns:p14="http://schemas.microsoft.com/office/powerpoint/2010/main" val="111609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Impostor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23950"/>
            <a:ext cx="8763000" cy="40195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Students feel like frauds and don’t deserve to be here, or in research in general</a:t>
            </a:r>
          </a:p>
          <a:p>
            <a:r>
              <a:rPr lang="en-US" dirty="0"/>
              <a:t>Doesn’t matter what others tell them: success dismissed as luck, timing, not real, or deception</a:t>
            </a:r>
          </a:p>
          <a:p>
            <a:r>
              <a:rPr lang="en-US" dirty="0"/>
              <a:t>May look like lacking ambition or claiming lack of expertise</a:t>
            </a:r>
          </a:p>
          <a:p>
            <a:r>
              <a:rPr lang="en-US" dirty="0"/>
              <a:t>Ways to help</a:t>
            </a:r>
          </a:p>
          <a:p>
            <a:pPr lvl="1"/>
            <a:r>
              <a:rPr lang="en-US" dirty="0"/>
              <a:t>Share that these thoughts are common and don’t mean students don’t belong</a:t>
            </a:r>
          </a:p>
          <a:p>
            <a:pPr lvl="2"/>
            <a:r>
              <a:rPr lang="en-US" sz="2300" dirty="0"/>
              <a:t>70% of academics at some point; 40% of academics right now</a:t>
            </a:r>
          </a:p>
          <a:p>
            <a:pPr lvl="1"/>
            <a:r>
              <a:rPr lang="en-US" dirty="0"/>
              <a:t>Help students become more aware of thought patterns: feeling like a failure does not make it true</a:t>
            </a:r>
          </a:p>
          <a:p>
            <a:pPr lvl="1"/>
            <a:r>
              <a:rPr lang="en-US" dirty="0"/>
              <a:t>Ask students what they would tell someone in their position</a:t>
            </a:r>
          </a:p>
          <a:p>
            <a:pPr lvl="1"/>
            <a:r>
              <a:rPr lang="en-US" dirty="0"/>
              <a:t>Some of you have personal experience with impostor syndrome – your perspective is powerful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3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8CFED-95F7-462C-8881-6DEE60F4A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new in the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FD894-69E5-4982-88D0-36A25FD5E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Longer breaks</a:t>
            </a:r>
          </a:p>
          <a:p>
            <a:pPr lvl="1"/>
            <a:r>
              <a:rPr lang="en-US" dirty="0"/>
              <a:t>30 minutes for coffee</a:t>
            </a:r>
          </a:p>
          <a:p>
            <a:pPr lvl="1"/>
            <a:r>
              <a:rPr lang="en-US" dirty="0"/>
              <a:t>90 minutes for lunch: please try to eat with students</a:t>
            </a:r>
          </a:p>
          <a:p>
            <a:r>
              <a:rPr lang="en-US" dirty="0"/>
              <a:t>Message of the day at 8:50</a:t>
            </a:r>
          </a:p>
          <a:p>
            <a:pPr lvl="1"/>
            <a:r>
              <a:rPr lang="en-US" dirty="0"/>
              <a:t>Opportunity to share info, make announcements</a:t>
            </a:r>
          </a:p>
          <a:p>
            <a:r>
              <a:rPr lang="en-US" dirty="0"/>
              <a:t>Early end on Wednesday (4 pm)</a:t>
            </a:r>
          </a:p>
          <a:p>
            <a:pPr lvl="1"/>
            <a:r>
              <a:rPr lang="en-US" dirty="0"/>
              <a:t>Help reduce student burnout</a:t>
            </a:r>
          </a:p>
        </p:txBody>
      </p:sp>
    </p:spTree>
    <p:extLst>
      <p:ext uri="{BB962C8B-B14F-4D97-AF65-F5344CB8AC3E}">
        <p14:creationId xmlns:p14="http://schemas.microsoft.com/office/powerpoint/2010/main" val="227090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D3A68-9D60-4C7B-AED8-6F12A087F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FDFFC-4A6A-4B2A-82D2-AC1D2BCCD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Reception 7-9p (where?)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look for your mentees and say hi</a:t>
            </a:r>
          </a:p>
        </p:txBody>
      </p:sp>
    </p:spTree>
    <p:extLst>
      <p:ext uri="{BB962C8B-B14F-4D97-AF65-F5344CB8AC3E}">
        <p14:creationId xmlns:p14="http://schemas.microsoft.com/office/powerpoint/2010/main" val="111477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</TotalTime>
  <Words>951</Words>
  <Application>Microsoft Office PowerPoint</Application>
  <PresentationFormat>On-screen Show (16:9)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Georgia</vt:lpstr>
      <vt:lpstr>Office Theme</vt:lpstr>
      <vt:lpstr>Staff Orientation</vt:lpstr>
      <vt:lpstr>The Summer School is here!</vt:lpstr>
      <vt:lpstr>Welcome to new participants!</vt:lpstr>
      <vt:lpstr>What is IHPCSS Mentoring?</vt:lpstr>
      <vt:lpstr>Mentoring Responsibilities</vt:lpstr>
      <vt:lpstr>Topics for Mentoring</vt:lpstr>
      <vt:lpstr>Impostor Syndrome</vt:lpstr>
      <vt:lpstr>What’s new in the schedule</vt:lpstr>
      <vt:lpstr>Tonight</vt:lpstr>
      <vt:lpstr>Monday morning</vt:lpstr>
      <vt:lpstr>Monday lunch</vt:lpstr>
      <vt:lpstr>Monday afternoon</vt:lpstr>
      <vt:lpstr>Tuesday</vt:lpstr>
      <vt:lpstr>Wednesday</vt:lpstr>
      <vt:lpstr>Thursday</vt:lpstr>
      <vt:lpstr>Friday</vt:lpstr>
      <vt:lpstr>Health &amp; Safety Policy</vt:lpstr>
      <vt:lpstr>Code of Conduct</vt:lpstr>
      <vt:lpstr>Action Items</vt:lpstr>
      <vt:lpstr>Closing Advice</vt:lpstr>
      <vt:lpstr>Other Items?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 Overview</dc:title>
  <dc:creator>Scott Callaghan</dc:creator>
  <cp:lastModifiedBy>Scott Callaghan</cp:lastModifiedBy>
  <cp:revision>66</cp:revision>
  <dcterms:created xsi:type="dcterms:W3CDTF">2016-06-24T06:28:07Z</dcterms:created>
  <dcterms:modified xsi:type="dcterms:W3CDTF">2023-07-09T03:04:12Z</dcterms:modified>
</cp:coreProperties>
</file>