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0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68" r:id="rId17"/>
    <p:sldId id="348" r:id="rId18"/>
    <p:sldId id="349" r:id="rId19"/>
    <p:sldId id="350" r:id="rId20"/>
    <p:sldId id="351" r:id="rId21"/>
    <p:sldId id="352" r:id="rId22"/>
    <p:sldId id="367" r:id="rId23"/>
    <p:sldId id="354" r:id="rId24"/>
    <p:sldId id="355" r:id="rId25"/>
    <p:sldId id="366" r:id="rId26"/>
    <p:sldId id="356" r:id="rId27"/>
    <p:sldId id="357" r:id="rId28"/>
    <p:sldId id="358" r:id="rId29"/>
    <p:sldId id="369" r:id="rId30"/>
    <p:sldId id="360" r:id="rId31"/>
    <p:sldId id="361" r:id="rId32"/>
    <p:sldId id="362" r:id="rId33"/>
    <p:sldId id="363" r:id="rId34"/>
    <p:sldId id="365" r:id="rId35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/>
    <p:restoredTop sz="86383"/>
  </p:normalViewPr>
  <p:slideViewPr>
    <p:cSldViewPr>
      <p:cViewPr varScale="1">
        <p:scale>
          <a:sx n="92" d="100"/>
          <a:sy n="92" d="100"/>
        </p:scale>
        <p:origin x="744" y="72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6/21/2022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6/21/2022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6/21/2022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irflow.apache.org/" TargetMode="External"/><Relationship Id="rId13" Type="http://schemas.openxmlformats.org/officeDocument/2006/relationships/hyperlink" Target="https://www.nextflow.io/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s://parsl-project.org/" TargetMode="External"/><Relationship Id="rId12" Type="http://schemas.openxmlformats.org/officeDocument/2006/relationships/hyperlink" Target="http://ccl.cse.nd.edu/software/workqueu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://ccl.cse.nd.edu/software/makeflow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s://github.com/materialsproject/fireworks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s://www.fz-juelich.de/en/ias/jsc/services/user-support/jsc-software-tools/jube" TargetMode="External"/><Relationship Id="rId14" Type="http://schemas.openxmlformats.org/officeDocument/2006/relationships/hyperlink" Target="https://scec.usc.edu/scecpedia/CyberShake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2022 IHPCSS</a:t>
            </a:r>
          </a:p>
          <a:p>
            <a:pPr algn="l"/>
            <a:r>
              <a:rPr lang="en-US" sz="2000" dirty="0"/>
              <a:t>June 22, 2022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science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 (“</a:t>
            </a:r>
            <a:r>
              <a:rPr lang="en-US" b="1" i="1" dirty="0"/>
              <a:t>create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Python (recommended), Java, or R</a:t>
            </a:r>
          </a:p>
          <a:p>
            <a:pPr lvl="1"/>
            <a:r>
              <a:rPr lang="en-US" dirty="0"/>
              <a:t>Define tasks with parent / child relationships</a:t>
            </a:r>
          </a:p>
          <a:p>
            <a:pPr lvl="1"/>
            <a:r>
              <a:rPr lang="en-US" dirty="0"/>
              <a:t>Describe files and their roles</a:t>
            </a:r>
          </a:p>
          <a:p>
            <a:r>
              <a:rPr lang="en-US" dirty="0"/>
              <a:t>Pegasus creates YAML file describing workflow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4E27D95-FA28-4113-9A52-DBB8ACAD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828800"/>
            <a:ext cx="3803912" cy="58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Workflow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920"/>
          </a:p>
        </p:txBody>
      </p:sp>
      <p:grpSp>
        <p:nvGrpSpPr>
          <p:cNvPr id="3" name="Group 2"/>
          <p:cNvGrpSpPr/>
          <p:nvPr/>
        </p:nvGrpSpPr>
        <p:grpSpPr>
          <a:xfrm>
            <a:off x="456858" y="3575844"/>
            <a:ext cx="2926080" cy="1005840"/>
            <a:chOff x="219724" y="2934696"/>
            <a:chExt cx="1828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24" y="3042417"/>
              <a:ext cx="18288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my_job</a:t>
              </a:r>
              <a:endParaRPr lang="en-US" sz="3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2797" y="609600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input.txt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7037" y="7187625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output.txt</a:t>
            </a:r>
            <a:endParaRPr lang="en-US" sz="3600" dirty="0"/>
          </a:p>
        </p:txBody>
      </p:sp>
      <p:cxnSp>
        <p:nvCxnSpPr>
          <p:cNvPr id="40" name="Straight Arrow Connector 39"/>
          <p:cNvCxnSpPr>
            <a:cxnSpLocks/>
            <a:stCxn id="78" idx="2"/>
            <a:endCxn id="47" idx="0"/>
          </p:cNvCxnSpPr>
          <p:nvPr/>
        </p:nvCxnSpPr>
        <p:spPr bwMode="auto">
          <a:xfrm flipH="1">
            <a:off x="1893772" y="2499360"/>
            <a:ext cx="6305" cy="1076484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>
            <a:cxnSpLocks/>
            <a:stCxn id="47" idx="4"/>
          </p:cNvCxnSpPr>
          <p:nvPr/>
        </p:nvCxnSpPr>
        <p:spPr bwMode="auto">
          <a:xfrm>
            <a:off x="1893772" y="4581684"/>
            <a:ext cx="6305" cy="133516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290477" y="1219200"/>
            <a:ext cx="1219200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0477" y="5957313"/>
            <a:ext cx="1219200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3901440" y="1371600"/>
            <a:ext cx="10728960" cy="6324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workflow object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wf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Workflow("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test_wf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8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my job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Job("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MyGreatJob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8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//Input and output files to my job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input_file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File("input.txt")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output_file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File("output.txt")</a:t>
            </a:r>
          </a:p>
          <a:p>
            <a:pPr>
              <a:spcBef>
                <a:spcPts val="8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//Arguments to 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(./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input=input.txt output=output.txt)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my_job.add_args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("input=input.txt", "output=output.txt")</a:t>
            </a:r>
          </a:p>
          <a:p>
            <a:pPr>
              <a:spcBef>
                <a:spcPts val="8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//Role of the files for the job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my_job.add_inputs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input_file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my_job.add_outputs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output_file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80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8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 the job to the workflow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wf.add_jobs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8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//Write to file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wf.write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(file="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test_wf.yaml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7C55BEC-46E4-42E2-96CF-2C8693DF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ready to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52272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YAML representation is “abstract workflow” – system-independent</a:t>
            </a:r>
          </a:p>
          <a:p>
            <a:pPr lvl="1"/>
            <a:r>
              <a:rPr lang="en-US" sz="3200" dirty="0"/>
              <a:t>Logical filenames and executables</a:t>
            </a:r>
          </a:p>
          <a:p>
            <a:pPr lvl="1"/>
            <a:r>
              <a:rPr lang="en-US" sz="3200" dirty="0"/>
              <a:t>Algorithm description</a:t>
            </a:r>
          </a:p>
          <a:p>
            <a:r>
              <a:rPr lang="en-US" sz="3840" dirty="0"/>
              <a:t>Use Pegasus to prepare abstract workflow for execution (“</a:t>
            </a:r>
            <a:r>
              <a:rPr lang="en-US" sz="3840" b="1" i="1" dirty="0"/>
              <a:t>plan</a:t>
            </a:r>
            <a:r>
              <a:rPr lang="en-US" sz="3840" dirty="0"/>
              <a:t>”)</a:t>
            </a:r>
          </a:p>
          <a:p>
            <a:pPr lvl="1"/>
            <a:r>
              <a:rPr lang="en-US" sz="3200" dirty="0"/>
              <a:t>Uses catalogs to resolve logical names, compute info</a:t>
            </a:r>
          </a:p>
          <a:p>
            <a:pPr lvl="1"/>
            <a:r>
              <a:rPr lang="en-US" sz="3200" dirty="0"/>
              <a:t>Pegasus automatically augments workflow</a:t>
            </a:r>
          </a:p>
          <a:p>
            <a:pPr lvl="2"/>
            <a:r>
              <a:rPr lang="en-US" sz="3040" dirty="0"/>
              <a:t>Staging jobs (if needed) using </a:t>
            </a:r>
            <a:r>
              <a:rPr lang="en-US" sz="3040" dirty="0" err="1"/>
              <a:t>scp</a:t>
            </a:r>
            <a:r>
              <a:rPr lang="en-US" sz="3040" dirty="0"/>
              <a:t>, </a:t>
            </a:r>
            <a:r>
              <a:rPr lang="en-US" sz="3040" dirty="0" err="1"/>
              <a:t>wget</a:t>
            </a:r>
            <a:r>
              <a:rPr lang="en-US" sz="3040" dirty="0"/>
              <a:t>, Globus, Docker Hub, Amazon S3, …</a:t>
            </a:r>
          </a:p>
          <a:p>
            <a:pPr lvl="2"/>
            <a:r>
              <a:rPr lang="en-US" sz="3040" dirty="0"/>
              <a:t>Registers output files in a catalog to find later</a:t>
            </a:r>
          </a:p>
          <a:p>
            <a:pPr lvl="2"/>
            <a:r>
              <a:rPr lang="en-US" sz="3040" dirty="0"/>
              <a:t>Wraps jobs in </a:t>
            </a:r>
            <a:r>
              <a:rPr lang="en-US" sz="3040" dirty="0" err="1"/>
              <a:t>pegasus-kickstart</a:t>
            </a:r>
            <a:r>
              <a:rPr lang="en-US" sz="3040" dirty="0"/>
              <a:t> for detailed statistics</a:t>
            </a:r>
          </a:p>
          <a:p>
            <a:pPr lvl="1"/>
            <a:r>
              <a:rPr lang="en-US" sz="3200" dirty="0"/>
              <a:t>Generates a DAG</a:t>
            </a:r>
          </a:p>
          <a:p>
            <a:pPr lvl="2"/>
            <a:r>
              <a:rPr lang="en-US" sz="3040" dirty="0"/>
              <a:t>Top-level workflow description (tasks and dependencies)</a:t>
            </a:r>
          </a:p>
          <a:p>
            <a:pPr lvl="2"/>
            <a:r>
              <a:rPr lang="en-US" sz="3040" dirty="0"/>
              <a:t>Submission file for each job with specifics for the execution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2249-E42C-418C-963E-B880CF7E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711C3B2-2E88-415E-A97E-5D646A438BF2}"/>
              </a:ext>
            </a:extLst>
          </p:cNvPr>
          <p:cNvSpPr/>
          <p:nvPr/>
        </p:nvSpPr>
        <p:spPr>
          <a:xfrm>
            <a:off x="4775282" y="164452"/>
            <a:ext cx="9730010" cy="76079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1EBA03-1F81-4794-BD4D-7F0E062FCAC6}"/>
              </a:ext>
            </a:extLst>
          </p:cNvPr>
          <p:cNvSpPr/>
          <p:nvPr/>
        </p:nvSpPr>
        <p:spPr>
          <a:xfrm>
            <a:off x="132238" y="152400"/>
            <a:ext cx="3572597" cy="76079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F5487E-2A4F-4532-85D9-A851B75D54F2}"/>
              </a:ext>
            </a:extLst>
          </p:cNvPr>
          <p:cNvCxnSpPr/>
          <p:nvPr/>
        </p:nvCxnSpPr>
        <p:spPr>
          <a:xfrm>
            <a:off x="9617165" y="1436442"/>
            <a:ext cx="0" cy="594265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AE39-5577-444E-8435-A5B38F06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F9D6A-E019-41B7-BC52-F1ADAC5C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2DD61-80C7-4226-875D-861378D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F0003C-93C4-4CC0-9E64-BD8399EED35E}"/>
              </a:ext>
            </a:extLst>
          </p:cNvPr>
          <p:cNvGrpSpPr/>
          <p:nvPr/>
        </p:nvGrpSpPr>
        <p:grpSpPr>
          <a:xfrm>
            <a:off x="714164" y="3789460"/>
            <a:ext cx="2468538" cy="848560"/>
            <a:chOff x="219724" y="2934696"/>
            <a:chExt cx="1828800" cy="838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AE969-1B57-45F0-AC2B-CB15E96123F1}"/>
                </a:ext>
              </a:extLst>
            </p:cNvPr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391E2C-E315-4FE9-91CC-7B3DAD8B1E3F}"/>
                </a:ext>
              </a:extLst>
            </p:cNvPr>
            <p:cNvSpPr txBox="1"/>
            <p:nvPr/>
          </p:nvSpPr>
          <p:spPr>
            <a:xfrm>
              <a:off x="219724" y="3007850"/>
              <a:ext cx="1828800" cy="577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my_job</a:t>
              </a:r>
              <a:endParaRPr lang="en-US" sz="3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1BD9A8-D35D-4964-83C0-5418BFEA1C83}"/>
              </a:ext>
            </a:extLst>
          </p:cNvPr>
          <p:cNvSpPr txBox="1"/>
          <p:nvPr/>
        </p:nvSpPr>
        <p:spPr>
          <a:xfrm>
            <a:off x="802797" y="990600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input.txt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F4D4A-5110-4CAB-8330-759673408D1A}"/>
              </a:ext>
            </a:extLst>
          </p:cNvPr>
          <p:cNvSpPr txBox="1"/>
          <p:nvPr/>
        </p:nvSpPr>
        <p:spPr>
          <a:xfrm>
            <a:off x="437037" y="687264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output.txt</a:t>
            </a:r>
            <a:endParaRPr lang="en-US" sz="3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61D864-E86D-4568-A149-F71015567568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 bwMode="auto">
          <a:xfrm>
            <a:off x="1907462" y="2885420"/>
            <a:ext cx="18930" cy="90404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E0943A-D686-4446-8590-D0BF6060CC71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 bwMode="auto">
          <a:xfrm flipH="1">
            <a:off x="1902539" y="4638020"/>
            <a:ext cx="23853" cy="1004313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44F53-C8A9-4AFB-B89A-01FC8627591F}"/>
              </a:ext>
            </a:extLst>
          </p:cNvPr>
          <p:cNvSpPr/>
          <p:nvPr/>
        </p:nvSpPr>
        <p:spPr bwMode="auto">
          <a:xfrm>
            <a:off x="1447800" y="1605260"/>
            <a:ext cx="919323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018AF2-FB73-47DF-B8B7-50CC905D3C23}"/>
              </a:ext>
            </a:extLst>
          </p:cNvPr>
          <p:cNvSpPr/>
          <p:nvPr/>
        </p:nvSpPr>
        <p:spPr bwMode="auto">
          <a:xfrm>
            <a:off x="1442877" y="5642333"/>
            <a:ext cx="919323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EBFF5-CC1E-40A6-A06E-F502E1F29A88}"/>
              </a:ext>
            </a:extLst>
          </p:cNvPr>
          <p:cNvSpPr txBox="1"/>
          <p:nvPr/>
        </p:nvSpPr>
        <p:spPr>
          <a:xfrm>
            <a:off x="-172563" y="247269"/>
            <a:ext cx="42111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Abstract Workflow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4389B-D696-4902-B23B-2D407B716175}"/>
              </a:ext>
            </a:extLst>
          </p:cNvPr>
          <p:cNvSpPr txBox="1"/>
          <p:nvPr/>
        </p:nvSpPr>
        <p:spPr>
          <a:xfrm>
            <a:off x="7467600" y="228600"/>
            <a:ext cx="42111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Concrete Workflow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9B6481-DA91-4F15-9663-D9A498252B34}"/>
              </a:ext>
            </a:extLst>
          </p:cNvPr>
          <p:cNvGrpSpPr/>
          <p:nvPr/>
        </p:nvGrpSpPr>
        <p:grpSpPr>
          <a:xfrm>
            <a:off x="8610600" y="1872150"/>
            <a:ext cx="2011338" cy="718650"/>
            <a:chOff x="219724" y="2934696"/>
            <a:chExt cx="1828800" cy="8382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690F98-A8BE-4547-B8E6-CB9CE8C0D1A9}"/>
                </a:ext>
              </a:extLst>
            </p:cNvPr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3AE69C-0991-4CF3-8950-62792B661E87}"/>
                </a:ext>
              </a:extLst>
            </p:cNvPr>
            <p:cNvSpPr txBox="1"/>
            <p:nvPr/>
          </p:nvSpPr>
          <p:spPr>
            <a:xfrm>
              <a:off x="219724" y="3034488"/>
              <a:ext cx="1828800" cy="51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stage in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EAFACA-4DA7-454F-AC9C-A5B97BC35B0E}"/>
              </a:ext>
            </a:extLst>
          </p:cNvPr>
          <p:cNvGrpSpPr/>
          <p:nvPr/>
        </p:nvGrpSpPr>
        <p:grpSpPr>
          <a:xfrm>
            <a:off x="8610600" y="5670177"/>
            <a:ext cx="2057400" cy="718651"/>
            <a:chOff x="219724" y="2934696"/>
            <a:chExt cx="1828800" cy="838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1CB14E-CA1B-4720-82DF-F17E34F255A6}"/>
                </a:ext>
              </a:extLst>
            </p:cNvPr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7719A6-9025-48FD-A3A3-FDF4A52B3851}"/>
                </a:ext>
              </a:extLst>
            </p:cNvPr>
            <p:cNvSpPr txBox="1"/>
            <p:nvPr/>
          </p:nvSpPr>
          <p:spPr>
            <a:xfrm>
              <a:off x="219724" y="3034488"/>
              <a:ext cx="1828800" cy="51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stage out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C9F0-9A70-43EF-8B06-E963AAB0A7B0}"/>
              </a:ext>
            </a:extLst>
          </p:cNvPr>
          <p:cNvGrpSpPr/>
          <p:nvPr/>
        </p:nvGrpSpPr>
        <p:grpSpPr>
          <a:xfrm>
            <a:off x="5262756" y="4164152"/>
            <a:ext cx="2074176" cy="785798"/>
            <a:chOff x="219724" y="2890850"/>
            <a:chExt cx="1828800" cy="8382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863C438-94A0-4C46-85B4-CD289C5DD7E1}"/>
                </a:ext>
              </a:extLst>
            </p:cNvPr>
            <p:cNvSpPr/>
            <p:nvPr/>
          </p:nvSpPr>
          <p:spPr bwMode="auto">
            <a:xfrm>
              <a:off x="241495" y="2890850"/>
              <a:ext cx="1752600" cy="83820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248242-B513-418A-AA24-B5D7305B3DFB}"/>
                </a:ext>
              </a:extLst>
            </p:cNvPr>
            <p:cNvSpPr txBox="1"/>
            <p:nvPr/>
          </p:nvSpPr>
          <p:spPr>
            <a:xfrm>
              <a:off x="219724" y="3034488"/>
              <a:ext cx="1828800" cy="51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register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4A5BDF-FAD9-424C-AFE2-528DBF55319A}"/>
              </a:ext>
            </a:extLst>
          </p:cNvPr>
          <p:cNvGrpSpPr/>
          <p:nvPr/>
        </p:nvGrpSpPr>
        <p:grpSpPr>
          <a:xfrm>
            <a:off x="10114437" y="3636182"/>
            <a:ext cx="4211163" cy="1142629"/>
            <a:chOff x="241495" y="2934696"/>
            <a:chExt cx="1752600" cy="838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B57EFF-ED4A-472D-AA47-E3363DC4C45B}"/>
                </a:ext>
              </a:extLst>
            </p:cNvPr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C63184-7FC5-490B-AA4F-0905D990C069}"/>
                </a:ext>
              </a:extLst>
            </p:cNvPr>
            <p:cNvSpPr txBox="1"/>
            <p:nvPr/>
          </p:nvSpPr>
          <p:spPr>
            <a:xfrm>
              <a:off x="351773" y="3179284"/>
              <a:ext cx="1518476" cy="3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pegasus</a:t>
              </a:r>
              <a:r>
                <a:rPr lang="en-US" sz="2400" dirty="0"/>
                <a:t>-kickstart </a:t>
              </a:r>
              <a:r>
                <a:rPr lang="en-US" sz="2400" dirty="0" err="1"/>
                <a:t>my_job</a:t>
              </a:r>
              <a:endParaRPr lang="en-US" sz="2400" dirty="0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E834E1-DFCC-41B6-ABAD-7A0C1856F875}"/>
              </a:ext>
            </a:extLst>
          </p:cNvPr>
          <p:cNvCxnSpPr>
            <a:cxnSpLocks/>
            <a:stCxn id="36" idx="2"/>
            <a:endCxn id="31" idx="0"/>
          </p:cNvCxnSpPr>
          <p:nvPr/>
        </p:nvCxnSpPr>
        <p:spPr bwMode="auto">
          <a:xfrm>
            <a:off x="12205220" y="2826137"/>
            <a:ext cx="14799" cy="810045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2DC95B-BFB5-41B5-9749-443A68B2650A}"/>
              </a:ext>
            </a:extLst>
          </p:cNvPr>
          <p:cNvCxnSpPr>
            <a:cxnSpLocks/>
            <a:stCxn id="31" idx="4"/>
            <a:endCxn id="37" idx="0"/>
          </p:cNvCxnSpPr>
          <p:nvPr/>
        </p:nvCxnSpPr>
        <p:spPr bwMode="auto">
          <a:xfrm>
            <a:off x="12220019" y="4778811"/>
            <a:ext cx="2688" cy="631389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0FCCD07-271E-4634-BEFE-064BB1AEE569}"/>
              </a:ext>
            </a:extLst>
          </p:cNvPr>
          <p:cNvSpPr/>
          <p:nvPr/>
        </p:nvSpPr>
        <p:spPr bwMode="auto">
          <a:xfrm>
            <a:off x="11745558" y="1545977"/>
            <a:ext cx="919323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5BBEC9-ED7B-4AFF-823B-87E5DC03C911}"/>
              </a:ext>
            </a:extLst>
          </p:cNvPr>
          <p:cNvSpPr/>
          <p:nvPr/>
        </p:nvSpPr>
        <p:spPr bwMode="auto">
          <a:xfrm>
            <a:off x="11763045" y="5410200"/>
            <a:ext cx="919323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809337-17E3-47E7-9AA4-94368337FE78}"/>
              </a:ext>
            </a:extLst>
          </p:cNvPr>
          <p:cNvSpPr/>
          <p:nvPr/>
        </p:nvSpPr>
        <p:spPr bwMode="auto">
          <a:xfrm>
            <a:off x="6513628" y="1545826"/>
            <a:ext cx="919323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4798B-97CF-44CB-951D-65B57973A6CA}"/>
              </a:ext>
            </a:extLst>
          </p:cNvPr>
          <p:cNvSpPr txBox="1"/>
          <p:nvPr/>
        </p:nvSpPr>
        <p:spPr>
          <a:xfrm>
            <a:off x="4796923" y="990600"/>
            <a:ext cx="450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local_machine</a:t>
            </a:r>
            <a:r>
              <a:rPr lang="en-US" sz="2400" dirty="0"/>
              <a:t>/home/input.txt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9BF099-CAE6-4861-B046-AA20322C2CC7}"/>
              </a:ext>
            </a:extLst>
          </p:cNvPr>
          <p:cNvSpPr txBox="1"/>
          <p:nvPr/>
        </p:nvSpPr>
        <p:spPr>
          <a:xfrm>
            <a:off x="10113063" y="990600"/>
            <a:ext cx="450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/cluster/home/input.txt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E990EA-7711-47F9-A565-F93C18014E46}"/>
              </a:ext>
            </a:extLst>
          </p:cNvPr>
          <p:cNvSpPr txBox="1"/>
          <p:nvPr/>
        </p:nvSpPr>
        <p:spPr>
          <a:xfrm>
            <a:off x="4794303" y="6629400"/>
            <a:ext cx="450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local_machine</a:t>
            </a:r>
            <a:r>
              <a:rPr lang="en-US" sz="2400" dirty="0"/>
              <a:t>/home/output.txt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92F561-A489-42BA-B504-A7A4867841C6}"/>
              </a:ext>
            </a:extLst>
          </p:cNvPr>
          <p:cNvSpPr txBox="1"/>
          <p:nvPr/>
        </p:nvSpPr>
        <p:spPr>
          <a:xfrm>
            <a:off x="9982200" y="6629400"/>
            <a:ext cx="450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/cluster/home/output.txt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9352A2-D417-4857-8118-03A5B6995EF0}"/>
              </a:ext>
            </a:extLst>
          </p:cNvPr>
          <p:cNvSpPr txBox="1"/>
          <p:nvPr/>
        </p:nvSpPr>
        <p:spPr>
          <a:xfrm>
            <a:off x="10134600" y="7280217"/>
            <a:ext cx="42111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Remote Machine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ED725B-D30C-4393-B294-3FE8058F423D}"/>
              </a:ext>
            </a:extLst>
          </p:cNvPr>
          <p:cNvSpPr txBox="1"/>
          <p:nvPr/>
        </p:nvSpPr>
        <p:spPr>
          <a:xfrm>
            <a:off x="4953000" y="7292269"/>
            <a:ext cx="42111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Local Machine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771305-0995-47D9-970E-334AD6B9B575}"/>
              </a:ext>
            </a:extLst>
          </p:cNvPr>
          <p:cNvGrpSpPr/>
          <p:nvPr/>
        </p:nvGrpSpPr>
        <p:grpSpPr>
          <a:xfrm>
            <a:off x="3424261" y="3591580"/>
            <a:ext cx="1750163" cy="1209020"/>
            <a:chOff x="3810000" y="3429000"/>
            <a:chExt cx="2003387" cy="1209020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67A93D83-5F6E-4167-817D-FD23A855C4C3}"/>
                </a:ext>
              </a:extLst>
            </p:cNvPr>
            <p:cNvSpPr/>
            <p:nvPr/>
          </p:nvSpPr>
          <p:spPr>
            <a:xfrm>
              <a:off x="3810000" y="3429000"/>
              <a:ext cx="2003387" cy="120902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FAAE00-7AB5-4369-A14A-E5588C69762C}"/>
                </a:ext>
              </a:extLst>
            </p:cNvPr>
            <p:cNvSpPr txBox="1"/>
            <p:nvPr/>
          </p:nvSpPr>
          <p:spPr>
            <a:xfrm>
              <a:off x="4126476" y="3776832"/>
              <a:ext cx="16079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>
                  <a:solidFill>
                    <a:srgbClr val="FFFFFF"/>
                  </a:solidFill>
                </a:rPr>
                <a:t>Plan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F44C7B0-B158-48E7-9A67-504ED743C921}"/>
              </a:ext>
            </a:extLst>
          </p:cNvPr>
          <p:cNvSpPr/>
          <p:nvPr/>
        </p:nvSpPr>
        <p:spPr bwMode="auto">
          <a:xfrm>
            <a:off x="6654076" y="5379853"/>
            <a:ext cx="919323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B06DBB0A-FF1F-44E6-94D6-EF06D866B361}"/>
              </a:ext>
            </a:extLst>
          </p:cNvPr>
          <p:cNvSpPr/>
          <p:nvPr/>
        </p:nvSpPr>
        <p:spPr>
          <a:xfrm>
            <a:off x="7954504" y="3627884"/>
            <a:ext cx="1166764" cy="144137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F78A27-F160-4D64-964E-F6F249F6ED04}"/>
              </a:ext>
            </a:extLst>
          </p:cNvPr>
          <p:cNvSpPr txBox="1"/>
          <p:nvPr/>
        </p:nvSpPr>
        <p:spPr>
          <a:xfrm>
            <a:off x="7793916" y="4043470"/>
            <a:ext cx="14961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Replica Catalog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149AC40-453C-4D7F-AF69-387C377FD42B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>
          <a:xfrm flipV="1">
            <a:off x="7432951" y="2179268"/>
            <a:ext cx="1177649" cy="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20AA7E2-E989-4557-8DC5-3E2297021F05}"/>
              </a:ext>
            </a:extLst>
          </p:cNvPr>
          <p:cNvCxnSpPr/>
          <p:nvPr/>
        </p:nvCxnSpPr>
        <p:spPr>
          <a:xfrm flipV="1">
            <a:off x="10557151" y="2203162"/>
            <a:ext cx="1177649" cy="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28C8E9-C793-4D13-A0EC-2B49527350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515600" y="6033561"/>
            <a:ext cx="1220975" cy="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ED9C5B-A809-4647-BE0E-71510D0292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67270" y="6012725"/>
            <a:ext cx="1076576" cy="20836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A4130C-D343-4586-93E3-4DFA9E14A9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61583" y="4945558"/>
            <a:ext cx="404774" cy="1078239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F81210C-65D9-404A-AD4C-3A88CD0978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258485" y="4298810"/>
            <a:ext cx="692631" cy="24226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4564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610600" y="1855034"/>
            <a:ext cx="3033818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701011" y="1828800"/>
            <a:ext cx="2858029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20451" y="990601"/>
            <a:ext cx="3930717" cy="3268508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 Workflow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920"/>
          </a:p>
        </p:txBody>
      </p:sp>
      <p:sp>
        <p:nvSpPr>
          <p:cNvPr id="6" name="TextBox 5"/>
          <p:cNvSpPr txBox="1"/>
          <p:nvPr/>
        </p:nvSpPr>
        <p:spPr>
          <a:xfrm>
            <a:off x="0" y="152510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Create workflow description</a:t>
            </a:r>
            <a:br>
              <a:rPr lang="en-US" sz="3200" dirty="0"/>
            </a:br>
            <a:r>
              <a:rPr lang="en-US" sz="3200" dirty="0"/>
              <a:t>(you write this)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60120" y="3124200"/>
            <a:ext cx="2316480" cy="10058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CCE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906" y="3160693"/>
            <a:ext cx="192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Pegasus API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080" y="2327898"/>
            <a:ext cx="2560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Plan</a:t>
            </a:r>
            <a:endParaRPr lang="en-US" sz="3520" dirty="0"/>
          </a:p>
        </p:txBody>
      </p:sp>
      <p:sp>
        <p:nvSpPr>
          <p:cNvPr id="14" name="TextBox 13"/>
          <p:cNvSpPr txBox="1"/>
          <p:nvPr/>
        </p:nvSpPr>
        <p:spPr>
          <a:xfrm>
            <a:off x="8664469" y="2312234"/>
            <a:ext cx="3048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074" y="6397537"/>
            <a:ext cx="42835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Abstract workflow</a:t>
            </a:r>
          </a:p>
          <a:p>
            <a:r>
              <a:rPr lang="en-US" sz="2800" dirty="0"/>
              <a:t>Logical names, algorithm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name=“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MyGreatJob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0668000" y="4434840"/>
            <a:ext cx="2682240" cy="188976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1759" y="6397537"/>
            <a:ext cx="57302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Concrete workflow</a:t>
            </a:r>
          </a:p>
          <a:p>
            <a:r>
              <a:rPr lang="en-US" sz="2800" dirty="0"/>
              <a:t>Physical paths, job scripts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executable=/path/to/directory/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46886" y="4717804"/>
            <a:ext cx="256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Scheduler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HTCondor</a:t>
            </a:r>
            <a:r>
              <a:rPr lang="en-US" sz="3200" dirty="0"/>
              <a:t>)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 bwMode="auto">
          <a:xfrm>
            <a:off x="3537603" y="3811559"/>
            <a:ext cx="645234" cy="96437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 flipV="1">
            <a:off x="4473183" y="3352800"/>
            <a:ext cx="874348" cy="142313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>
            <a:off x="7162800" y="3200400"/>
            <a:ext cx="803771" cy="126027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/>
          <p:cNvCxnSpPr>
            <a:cxnSpLocks/>
          </p:cNvCxnSpPr>
          <p:nvPr/>
        </p:nvCxnSpPr>
        <p:spPr bwMode="auto">
          <a:xfrm flipV="1">
            <a:off x="8606651" y="3395141"/>
            <a:ext cx="804334" cy="105029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6200000" flipH="1">
            <a:off x="10637519" y="3640704"/>
            <a:ext cx="1097283" cy="6096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cxnSpLocks/>
          </p:cNvCxnSpPr>
          <p:nvPr/>
        </p:nvCxnSpPr>
        <p:spPr bwMode="auto">
          <a:xfrm flipV="1">
            <a:off x="12447131" y="3429001"/>
            <a:ext cx="903109" cy="1016431"/>
          </a:xfrm>
          <a:prstGeom prst="straightConnector1">
            <a:avLst/>
          </a:prstGeom>
          <a:solidFill>
            <a:srgbClr val="BABEB6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12082076" y="1600200"/>
            <a:ext cx="2409778" cy="1806517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CCC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68200" y="2209800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Jobs Execute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453146" y="4449672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81400" y="4785360"/>
            <a:ext cx="1341120" cy="1549832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D9072-435E-4C0F-905B-7DC28F80DDF4}"/>
              </a:ext>
            </a:extLst>
          </p:cNvPr>
          <p:cNvSpPr/>
          <p:nvPr/>
        </p:nvSpPr>
        <p:spPr bwMode="auto">
          <a:xfrm>
            <a:off x="7639645" y="4628312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A6837-1B46-487F-9B4E-0A83DED058E2}"/>
              </a:ext>
            </a:extLst>
          </p:cNvPr>
          <p:cNvSpPr/>
          <p:nvPr/>
        </p:nvSpPr>
        <p:spPr bwMode="auto">
          <a:xfrm>
            <a:off x="7837975" y="4872152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C8798E27-0ACE-4455-8973-C120EFA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tools in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142720" cy="6400800"/>
          </a:xfrm>
        </p:spPr>
        <p:txBody>
          <a:bodyPr>
            <a:normAutofit/>
          </a:bodyPr>
          <a:lstStyle/>
          <a:p>
            <a:r>
              <a:rPr lang="en-US" dirty="0" err="1"/>
              <a:t>HTCondor</a:t>
            </a:r>
            <a:r>
              <a:rPr lang="en-US" dirty="0"/>
              <a:t> (University of Wisconsin Madison)</a:t>
            </a:r>
          </a:p>
          <a:p>
            <a:pPr lvl="1"/>
            <a:r>
              <a:rPr lang="en-US" dirty="0"/>
              <a:t>Pegasus submits workflow to </a:t>
            </a:r>
            <a:r>
              <a:rPr lang="en-US" dirty="0" err="1"/>
              <a:t>HTCondor</a:t>
            </a:r>
            <a:r>
              <a:rPr lang="en-US" dirty="0"/>
              <a:t> (“</a:t>
            </a:r>
            <a:r>
              <a:rPr lang="en-US" b="1" i="1" dirty="0"/>
              <a:t>run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Supervises runtime execution of DAG files</a:t>
            </a:r>
          </a:p>
          <a:p>
            <a:pPr lvl="2"/>
            <a:r>
              <a:rPr lang="en-US" dirty="0"/>
              <a:t>Maintains job queue</a:t>
            </a:r>
          </a:p>
          <a:p>
            <a:pPr lvl="2"/>
            <a:r>
              <a:rPr lang="en-US" dirty="0"/>
              <a:t>Monitors dependencies</a:t>
            </a:r>
          </a:p>
          <a:p>
            <a:pPr lvl="2"/>
            <a:r>
              <a:rPr lang="en-US" dirty="0"/>
              <a:t>Schedules jobs</a:t>
            </a:r>
          </a:p>
          <a:p>
            <a:pPr lvl="2"/>
            <a:r>
              <a:rPr lang="en-US" dirty="0"/>
              <a:t>Retries failures</a:t>
            </a:r>
          </a:p>
          <a:p>
            <a:pPr lvl="2"/>
            <a:r>
              <a:rPr lang="en-US" dirty="0"/>
              <a:t>Writes checkpoint</a:t>
            </a:r>
          </a:p>
          <a:p>
            <a:r>
              <a:rPr lang="en-US" dirty="0"/>
              <a:t>Tools for remote job submission to clusters and clouds</a:t>
            </a:r>
          </a:p>
          <a:p>
            <a:pPr lvl="1"/>
            <a:r>
              <a:rPr lang="en-US" dirty="0"/>
              <a:t>SSH, BOSCO, CREAMCE, </a:t>
            </a:r>
            <a:r>
              <a:rPr lang="en-US" dirty="0" err="1"/>
              <a:t>glideins</a:t>
            </a:r>
            <a:r>
              <a:rPr lang="en-US" dirty="0"/>
              <a:t>/pilot jobs, …</a:t>
            </a:r>
          </a:p>
          <a:p>
            <a:pPr lvl="1"/>
            <a:r>
              <a:rPr lang="en-US" dirty="0"/>
              <a:t>Condor uses these tools to match jobs to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1866-4324-4A47-B79D-8D4550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335251" y="6319997"/>
            <a:ext cx="1380806" cy="1269523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60320" y="1645920"/>
            <a:ext cx="3048000" cy="146304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926080" y="4555566"/>
            <a:ext cx="2316480" cy="1113714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338560" y="4297680"/>
            <a:ext cx="2438400" cy="256032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workflow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49441" y="4480560"/>
            <a:ext cx="2387362" cy="219456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5760" y="3474720"/>
            <a:ext cx="13776960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4320" y="1600200"/>
            <a:ext cx="23164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you do: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" y="4478631"/>
            <a:ext cx="29260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the tools do: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080" y="1608320"/>
            <a:ext cx="2316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/>
              <a:t>Create workflow description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893" y="4726936"/>
            <a:ext cx="2438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Pegasus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549" y="4528966"/>
            <a:ext cx="256032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 err="1"/>
              <a:t>HTCondor</a:t>
            </a:r>
            <a:endParaRPr lang="en-US" sz="352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8560" y="4297680"/>
            <a:ext cx="25603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Remote scheduler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516231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826240" y="545592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3280" y="5212080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local queue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04320" y="5520857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remote queue</a:t>
            </a: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 bwMode="auto">
          <a:xfrm>
            <a:off x="4084322" y="3108960"/>
            <a:ext cx="0" cy="14200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023360" y="5669280"/>
            <a:ext cx="792480" cy="64008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7076760" y="4480560"/>
            <a:ext cx="6217920" cy="0"/>
          </a:xfrm>
          <a:prstGeom prst="line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802880" y="1371600"/>
            <a:ext cx="219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Local machine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44680" y="1371601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Remote machine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6631936"/>
            <a:ext cx="13772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DAG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5364480" y="5394960"/>
            <a:ext cx="1584960" cy="9144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429268" y="4884598"/>
            <a:ext cx="1706880" cy="9675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1392" y="4793454"/>
            <a:ext cx="182880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SSH,</a:t>
            </a:r>
          </a:p>
          <a:p>
            <a:pPr algn="ctr"/>
            <a:r>
              <a:rPr lang="en-US" sz="3520" dirty="0"/>
              <a:t>etc.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47F7035-78A5-4BAD-B409-8D99070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78240" y="5394961"/>
            <a:ext cx="2560320" cy="19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54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14295120" cy="5669280"/>
          </a:xfrm>
        </p:spPr>
        <p:txBody>
          <a:bodyPr/>
          <a:lstStyle/>
          <a:p>
            <a:r>
              <a:rPr lang="en-US" dirty="0"/>
              <a:t>Regardless of the tool, same basic elements</a:t>
            </a:r>
          </a:p>
          <a:p>
            <a:pPr lvl="1"/>
            <a:r>
              <a:rPr lang="en-US" dirty="0"/>
              <a:t>Describe your high-level workflow (Pegasus “Create”)</a:t>
            </a:r>
          </a:p>
          <a:p>
            <a:pPr lvl="1"/>
            <a:r>
              <a:rPr lang="en-US" dirty="0"/>
              <a:t>Prepare your workflow for the execution environment (Pegasus “Plan”)</a:t>
            </a:r>
          </a:p>
          <a:p>
            <a:pPr lvl="1"/>
            <a:r>
              <a:rPr lang="en-US" dirty="0"/>
              <a:t>Schedule and run your workflow (</a:t>
            </a:r>
            <a:r>
              <a:rPr lang="en-US" dirty="0" err="1"/>
              <a:t>HTCondor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Send jobs to remote resources (SSH, pilot jobs)</a:t>
            </a:r>
          </a:p>
          <a:p>
            <a:pPr lvl="1"/>
            <a:r>
              <a:rPr lang="en-US" dirty="0"/>
              <a:t>Monitor the execution of the jobs (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)</a:t>
            </a:r>
          </a:p>
          <a:p>
            <a:r>
              <a:rPr lang="en-US" dirty="0"/>
              <a:t>Brief overview of some other available tools</a:t>
            </a:r>
          </a:p>
          <a:p>
            <a:pPr lvl="1"/>
            <a:r>
              <a:rPr lang="en-US" dirty="0"/>
              <a:t>All support large-scale 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6B07-B29B-4458-861B-F16D6CC6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17</a:t>
            </a:fld>
            <a:endParaRPr lang="en-US" sz="192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400" dirty="0"/>
              <a:t>Airflow (Apache project / Airbnb)</a:t>
            </a:r>
          </a:p>
          <a:p>
            <a:pPr lvl="2"/>
            <a:r>
              <a:rPr lang="en-US" sz="2900" dirty="0"/>
              <a:t>Workflow defined with Python API</a:t>
            </a:r>
          </a:p>
          <a:p>
            <a:pPr lvl="2"/>
            <a:r>
              <a:rPr lang="en-US" sz="2900" dirty="0"/>
              <a:t>Description used to write DAGs</a:t>
            </a:r>
          </a:p>
          <a:p>
            <a:pPr lvl="2"/>
            <a:r>
              <a:rPr lang="en-US" sz="2900" dirty="0"/>
              <a:t>Internal scheduler triggers tasks</a:t>
            </a:r>
          </a:p>
          <a:p>
            <a:pPr lvl="2"/>
            <a:r>
              <a:rPr lang="en-US" sz="2900" dirty="0"/>
              <a:t>Support for Kubernetes (deploys containers)</a:t>
            </a:r>
          </a:p>
          <a:p>
            <a:pPr lvl="2"/>
            <a:r>
              <a:rPr lang="en-US" sz="2900" dirty="0"/>
              <a:t>Web UI for getting status</a:t>
            </a:r>
          </a:p>
          <a:p>
            <a:pPr lvl="2"/>
            <a:endParaRPr lang="en-US" sz="29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21470-2140-45F3-8A2E-C7EF66061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04157"/>
            <a:ext cx="7099456" cy="276824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298A47-26D3-45C5-BF9C-926BB3EA2427}"/>
              </a:ext>
            </a:extLst>
          </p:cNvPr>
          <p:cNvSpPr txBox="1">
            <a:spLocks/>
          </p:cNvSpPr>
          <p:nvPr/>
        </p:nvSpPr>
        <p:spPr>
          <a:xfrm>
            <a:off x="357081" y="1256618"/>
            <a:ext cx="7051859" cy="6896782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Parsl</a:t>
            </a:r>
            <a:r>
              <a:rPr lang="en-US" dirty="0"/>
              <a:t> (U of Chicago/Argonne NL)</a:t>
            </a:r>
          </a:p>
          <a:p>
            <a:pPr lvl="1"/>
            <a:r>
              <a:rPr lang="en-US" sz="2880" dirty="0"/>
              <a:t>Parallelize Python by annotating functions or external apps</a:t>
            </a:r>
          </a:p>
          <a:p>
            <a:pPr lvl="1"/>
            <a:r>
              <a:rPr lang="en-US" sz="2880" dirty="0"/>
              <a:t>Integrated with </a:t>
            </a:r>
            <a:r>
              <a:rPr lang="en-US" sz="2880" dirty="0" err="1"/>
              <a:t>Jupyter</a:t>
            </a:r>
            <a:r>
              <a:rPr lang="en-US" sz="2880" dirty="0"/>
              <a:t> notebooks</a:t>
            </a:r>
          </a:p>
          <a:p>
            <a:pPr lvl="1"/>
            <a:r>
              <a:rPr lang="en-US" sz="2880" dirty="0"/>
              <a:t>Link outputs and inputs of annotations to describe workflow</a:t>
            </a:r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marL="280081" lvl="1" indent="0">
              <a:buNone/>
            </a:pPr>
            <a:endParaRPr lang="en-US" sz="2880" dirty="0"/>
          </a:p>
          <a:p>
            <a:pPr lvl="1"/>
            <a:endParaRPr lang="en-US" sz="1400" dirty="0"/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28C51-025B-44DA-962E-B79F397B5F1F}"/>
              </a:ext>
            </a:extLst>
          </p:cNvPr>
          <p:cNvSpPr txBox="1"/>
          <p:nvPr/>
        </p:nvSpPr>
        <p:spPr>
          <a:xfrm>
            <a:off x="837530" y="4344412"/>
            <a:ext cx="63252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@bash_app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=("output/p1.out", "w"),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stderr=("output/p1.err", "w")):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#Call a bash command-line app ‘simulate’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"app/simulate"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call the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 and wait for the result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().result()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open the output file and read the result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with open('output/p1.out', 'r') as f: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12952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59E5-8228-4DDA-ADEF-72D3C732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DCA1-79C2-4A87-B10A-CBA3C021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5836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JUBE </a:t>
            </a:r>
            <a:r>
              <a:rPr lang="en-US" sz="3600" dirty="0"/>
              <a:t>(</a:t>
            </a:r>
            <a:r>
              <a:rPr lang="en-US" sz="3600" dirty="0" err="1"/>
              <a:t>Jülich</a:t>
            </a:r>
            <a:r>
              <a:rPr lang="en-US" sz="3600" dirty="0"/>
              <a:t> Supercomputing Center)</a:t>
            </a:r>
          </a:p>
          <a:p>
            <a:pPr lvl="1"/>
            <a:r>
              <a:rPr lang="en-US" dirty="0"/>
              <a:t>Designed for automating benchmarks and testing on multiple systems</a:t>
            </a:r>
          </a:p>
          <a:p>
            <a:pPr lvl="1"/>
            <a:r>
              <a:rPr lang="en-US" dirty="0"/>
              <a:t>Workflow described via XML files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FireWorks</a:t>
            </a:r>
            <a:r>
              <a:rPr lang="en-US" dirty="0"/>
              <a:t> (LBNL/NERSC)</a:t>
            </a:r>
          </a:p>
          <a:p>
            <a:pPr lvl="1"/>
            <a:r>
              <a:rPr lang="en-US" dirty="0"/>
              <a:t>Workflows described through Python, JSON, or YAML, stored in MongoDB database</a:t>
            </a:r>
          </a:p>
          <a:p>
            <a:pPr lvl="1"/>
            <a:r>
              <a:rPr lang="en-US" dirty="0"/>
              <a:t>Submit batch scripts to launch workflow</a:t>
            </a:r>
          </a:p>
          <a:p>
            <a:pPr lvl="1"/>
            <a:r>
              <a:rPr lang="en-US" dirty="0"/>
              <a:t>Monitor through web interface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lvl="1"/>
            <a:r>
              <a:rPr lang="en-US" dirty="0" err="1"/>
              <a:t>Makefile</a:t>
            </a:r>
            <a:r>
              <a:rPr lang="en-US" dirty="0"/>
              <a:t>-type syntax to specify workflow</a:t>
            </a:r>
          </a:p>
          <a:p>
            <a:pPr lvl="2"/>
            <a:r>
              <a:rPr lang="en-US" dirty="0"/>
              <a:t>Targets are output files, dependent on input files, with execution string to run </a:t>
            </a:r>
          </a:p>
          <a:p>
            <a:pPr lvl="1"/>
            <a:r>
              <a:rPr lang="en-US" dirty="0"/>
              <a:t>Can work with Work Queue for management of compute resources (workers)</a:t>
            </a:r>
          </a:p>
          <a:p>
            <a:pPr lvl="2"/>
            <a:r>
              <a:rPr lang="en-US" dirty="0"/>
              <a:t>Multiple clusters, pilot jobs, dynamic worker pool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Nextflow</a:t>
            </a:r>
            <a:r>
              <a:rPr lang="en-US" dirty="0"/>
              <a:t> (Barcelona Centre for Genomic Regulation, now </a:t>
            </a:r>
            <a:r>
              <a:rPr lang="en-US" dirty="0" err="1"/>
              <a:t>Seqera</a:t>
            </a:r>
            <a:r>
              <a:rPr lang="en-US" dirty="0"/>
              <a:t> Labs)</a:t>
            </a:r>
          </a:p>
          <a:p>
            <a:pPr lvl="1"/>
            <a:r>
              <a:rPr lang="en-US" dirty="0"/>
              <a:t>Uses dataflow paradigm: tasks write/read from channels (not always a file), can be piped</a:t>
            </a:r>
          </a:p>
          <a:p>
            <a:pPr lvl="1"/>
            <a:r>
              <a:rPr lang="en-US" dirty="0"/>
              <a:t>Custom scripting language for defining workflows</a:t>
            </a:r>
          </a:p>
          <a:p>
            <a:pPr>
              <a:lnSpc>
                <a:spcPct val="90000"/>
              </a:lnSpc>
            </a:pPr>
            <a:r>
              <a:rPr lang="en-US" dirty="0"/>
              <a:t>Many more!  Ask me about specific use cases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F53F-68C9-4B32-9C02-C6A260F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4E4E7-F820-4272-925C-0F9BF53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51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scientific workflows?</a:t>
            </a:r>
          </a:p>
          <a:p>
            <a:r>
              <a:rPr lang="en-US" dirty="0"/>
              <a:t>What problems do workflow tools solve?</a:t>
            </a:r>
          </a:p>
          <a:p>
            <a:r>
              <a:rPr lang="en-US" dirty="0"/>
              <a:t>Overview of available workflow tools</a:t>
            </a:r>
          </a:p>
          <a:p>
            <a:r>
              <a:rPr lang="en-US" dirty="0"/>
              <a:t>Real-world seismic hazard application (SCEC </a:t>
            </a:r>
            <a:r>
              <a:rPr lang="en-US" dirty="0" err="1"/>
              <a:t>CyberShake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Computational overview</a:t>
            </a:r>
          </a:p>
          <a:p>
            <a:pPr lvl="1"/>
            <a:r>
              <a:rPr lang="en-US" dirty="0"/>
              <a:t>Challenges and solutions</a:t>
            </a:r>
          </a:p>
          <a:p>
            <a:r>
              <a:rPr lang="en-US" dirty="0"/>
              <a:t>Ways to simplify your work</a:t>
            </a:r>
          </a:p>
          <a:p>
            <a:r>
              <a:rPr lang="en-US" dirty="0"/>
              <a:t>Goal:  Help you figure out if this would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</a:t>
            </a:fld>
            <a:endParaRPr lang="en-US" sz="192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7EE6E0-A3C4-4BFC-81F5-338E8CB0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19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Application:  CyberShake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43000"/>
            <a:ext cx="14142720" cy="5669280"/>
          </a:xfrm>
        </p:spPr>
        <p:txBody>
          <a:bodyPr/>
          <a:lstStyle/>
          <a:p>
            <a:r>
              <a:rPr lang="en-US" dirty="0"/>
              <a:t>What will peak earthquake shaking be over the next 50 years?</a:t>
            </a:r>
          </a:p>
          <a:p>
            <a:pPr lvl="1"/>
            <a:r>
              <a:rPr lang="en-US" dirty="0"/>
              <a:t>Used in building codes, insurance rates, disaster planning</a:t>
            </a:r>
          </a:p>
          <a:p>
            <a:pPr lvl="1"/>
            <a:r>
              <a:rPr lang="en-US" dirty="0"/>
              <a:t>Answered via Probabilistic Seismic Hazard Analysis (PSHA)</a:t>
            </a:r>
          </a:p>
          <a:p>
            <a:pPr lvl="2"/>
            <a:r>
              <a:rPr lang="en-US" dirty="0"/>
              <a:t>Get list of all possible earthquakes</a:t>
            </a:r>
          </a:p>
          <a:p>
            <a:pPr lvl="2"/>
            <a:r>
              <a:rPr lang="en-US" dirty="0"/>
              <a:t>Figure out how much shaking each causes</a:t>
            </a:r>
          </a:p>
          <a:p>
            <a:pPr lvl="2"/>
            <a:r>
              <a:rPr lang="en-US" dirty="0"/>
              <a:t>Combine shaking levels with probabilities</a:t>
            </a:r>
          </a:p>
          <a:p>
            <a:endParaRPr lang="en-US" sz="384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4400"/>
          <a:stretch/>
        </p:blipFill>
        <p:spPr bwMode="auto">
          <a:xfrm>
            <a:off x="1066158" y="4264818"/>
            <a:ext cx="4725042" cy="36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1563066" y="6167841"/>
            <a:ext cx="799134" cy="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2362200" y="6167841"/>
            <a:ext cx="0" cy="1363734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05000" y="5786735"/>
            <a:ext cx="326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2% in 50 years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7086600"/>
            <a:ext cx="119769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0.4 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ACB977D-3EB9-419A-827D-6C759729F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4259" r="19584" b="7963"/>
          <a:stretch/>
        </p:blipFill>
        <p:spPr bwMode="auto">
          <a:xfrm>
            <a:off x="8194768" y="3073041"/>
            <a:ext cx="6435632" cy="47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8CEEE-25CD-4522-9405-ECFF2439C7FC}"/>
              </a:ext>
            </a:extLst>
          </p:cNvPr>
          <p:cNvCxnSpPr>
            <a:cxnSpLocks/>
          </p:cNvCxnSpPr>
          <p:nvPr/>
        </p:nvCxnSpPr>
        <p:spPr>
          <a:xfrm flipV="1">
            <a:off x="2971800" y="5546239"/>
            <a:ext cx="5943600" cy="1611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95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Computational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309360"/>
          </a:xfrm>
        </p:spPr>
        <p:txBody>
          <a:bodyPr>
            <a:normAutofit/>
          </a:bodyPr>
          <a:lstStyle/>
          <a:p>
            <a:r>
              <a:rPr lang="en-US" dirty="0"/>
              <a:t>Determine shaking of ~500,000 earthquakes per site</a:t>
            </a:r>
          </a:p>
          <a:p>
            <a:r>
              <a:rPr lang="en-US" dirty="0"/>
              <a:t>2 large parallel jobs</a:t>
            </a:r>
          </a:p>
          <a:p>
            <a:pPr lvl="1"/>
            <a:r>
              <a:rPr lang="en-US" dirty="0"/>
              <a:t>Perform wave propagation</a:t>
            </a:r>
          </a:p>
          <a:p>
            <a:pPr lvl="1"/>
            <a:r>
              <a:rPr lang="en-US" dirty="0"/>
              <a:t>400 GPUs x 30 min</a:t>
            </a:r>
          </a:p>
          <a:p>
            <a:pPr lvl="1"/>
            <a:r>
              <a:rPr lang="en-US" dirty="0"/>
              <a:t>1.5 TB total output</a:t>
            </a:r>
          </a:p>
          <a:p>
            <a:r>
              <a:rPr lang="en-US" dirty="0"/>
              <a:t>500,000 small serial jobs</a:t>
            </a:r>
          </a:p>
          <a:p>
            <a:pPr lvl="1"/>
            <a:r>
              <a:rPr lang="en-US" dirty="0"/>
              <a:t>Calculate seismograms and shaking measures</a:t>
            </a:r>
          </a:p>
          <a:p>
            <a:pPr lvl="1"/>
            <a:r>
              <a:rPr lang="en-US" dirty="0"/>
              <a:t>1 core x 4 min</a:t>
            </a:r>
          </a:p>
          <a:p>
            <a:pPr lvl="1"/>
            <a:r>
              <a:rPr lang="en-US" dirty="0"/>
              <a:t>17 GB total output</a:t>
            </a:r>
          </a:p>
          <a:p>
            <a:r>
              <a:rPr lang="en-US" dirty="0"/>
              <a:t>Need hundreds of sites for hazard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A8A1-9BA2-43AB-BF43-764ECD7D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0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B2F-9CFB-48A0-8C35-AF01B74A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6616-31C9-4687-B0B5-FFBE3431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Too much work to run by hand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Input files need to be moved to cluster</a:t>
            </a:r>
          </a:p>
          <a:p>
            <a:pPr lvl="1"/>
            <a:r>
              <a:rPr lang="en-US" dirty="0"/>
              <a:t>Output files transferred back for archiving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Detect and recover from basic errors automatically</a:t>
            </a:r>
          </a:p>
          <a:p>
            <a:r>
              <a:rPr lang="en-US" dirty="0"/>
              <a:t>Resource provisioning</a:t>
            </a:r>
          </a:p>
          <a:p>
            <a:pPr lvl="1"/>
            <a:r>
              <a:rPr lang="en-US" dirty="0"/>
              <a:t>How to execute large numbers of small tasks?</a:t>
            </a:r>
          </a:p>
          <a:p>
            <a:r>
              <a:rPr lang="en-US" dirty="0"/>
              <a:t>Decided to use scientific workflows</a:t>
            </a:r>
          </a:p>
          <a:p>
            <a:pPr lvl="1"/>
            <a:r>
              <a:rPr lang="en-US" dirty="0"/>
              <a:t>Selected Pegasus-WMS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B8314-DDE8-4FB1-B3DA-B331D071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8E32-3A6D-473A-9994-4328548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21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3BC3CE-BDBD-4A56-8FB4-A852BE2B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9906000" y="1219200"/>
            <a:ext cx="4495799" cy="65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1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Resource 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5669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large parallel GPU jobs, submit to remote scheduler</a:t>
            </a:r>
          </a:p>
          <a:p>
            <a:pPr lvl="1"/>
            <a:r>
              <a:rPr lang="en-US" dirty="0"/>
              <a:t>SSH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r>
              <a:rPr lang="en-US" dirty="0"/>
              <a:t>Solution: 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463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Manager-worker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 err="1"/>
              <a:t>HTCondor</a:t>
            </a:r>
            <a:r>
              <a:rPr lang="en-US" dirty="0"/>
              <a:t> submits job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Can combine writes</a:t>
            </a:r>
          </a:p>
          <a:p>
            <a:pPr lvl="1"/>
            <a:r>
              <a:rPr lang="en-US" dirty="0"/>
              <a:t>Workers write to manager, manager aggregates to fewer files</a:t>
            </a:r>
          </a:p>
          <a:p>
            <a:r>
              <a:rPr lang="en-US" dirty="0"/>
              <a:t>Developed for our application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23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24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machines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to check integrity</a:t>
            </a:r>
          </a:p>
          <a:p>
            <a:pPr lvl="1"/>
            <a:r>
              <a:rPr lang="en-US" dirty="0"/>
              <a:t>Correct number of files, </a:t>
            </a:r>
            <a:r>
              <a:rPr lang="en-US" dirty="0" err="1"/>
              <a:t>NaN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2A38-8BCA-45CA-9BA6-247B0800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21.12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10E9-D796-4C5E-8F25-ED46309C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3504451" cy="6492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a new simulation approach to generate (smaller) list of earthquakes (~75,000/site)</a:t>
            </a:r>
          </a:p>
          <a:p>
            <a:r>
              <a:rPr lang="en-US" dirty="0"/>
              <a:t>Hazard results for 335 sites</a:t>
            </a:r>
          </a:p>
          <a:p>
            <a:r>
              <a:rPr lang="en-US" dirty="0"/>
              <a:t>Used OLCF </a:t>
            </a:r>
            <a:r>
              <a:rPr lang="en-US" i="1" dirty="0"/>
              <a:t>Summit</a:t>
            </a:r>
            <a:r>
              <a:rPr lang="en-US" dirty="0"/>
              <a:t> for 65k node-</a:t>
            </a:r>
            <a:r>
              <a:rPr lang="en-US" dirty="0" err="1"/>
              <a:t>hrs</a:t>
            </a:r>
            <a:endParaRPr lang="en-US" dirty="0"/>
          </a:p>
          <a:p>
            <a:pPr lvl="1"/>
            <a:r>
              <a:rPr lang="en-US" dirty="0"/>
              <a:t>At peak, utilized 46% of Summit</a:t>
            </a:r>
          </a:p>
          <a:p>
            <a:r>
              <a:rPr lang="en-US" dirty="0"/>
              <a:t>29 days around-the-clock</a:t>
            </a:r>
          </a:p>
          <a:p>
            <a:r>
              <a:rPr lang="en-US" dirty="0"/>
              <a:t>Workflow tools scheduled 16,415 jobs </a:t>
            </a:r>
          </a:p>
          <a:p>
            <a:r>
              <a:rPr lang="en-US" dirty="0"/>
              <a:t>Tools managed 166 TB data</a:t>
            </a:r>
          </a:p>
          <a:p>
            <a:pPr lvl="1"/>
            <a:r>
              <a:rPr lang="en-US" dirty="0"/>
              <a:t>1.2 TB / 103M files automatically archived</a:t>
            </a:r>
          </a:p>
          <a:p>
            <a:r>
              <a:rPr lang="en-US" dirty="0"/>
              <a:t>Workflow tools scale!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98DE-E73E-48BE-8275-180B6929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6/21/2022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6A65F-E579-435C-B014-9EDFB94E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CCA73-B999-416F-BB5D-6D755EC5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25</a:t>
            </a:fld>
            <a:endParaRPr lang="uk-UA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0EC1218-C77A-486A-8D33-22233A24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5105" b="4798"/>
          <a:stretch/>
        </p:blipFill>
        <p:spPr>
          <a:xfrm>
            <a:off x="8534400" y="1676400"/>
            <a:ext cx="6019800" cy="618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Workflows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Task executions</a:t>
            </a:r>
          </a:p>
          <a:p>
            <a:pPr lvl="1"/>
            <a:r>
              <a:rPr lang="en-US" sz="3200" dirty="0"/>
              <a:t>Workflow tools will retry and checkpoint if needed</a:t>
            </a:r>
          </a:p>
          <a:p>
            <a:r>
              <a:rPr lang="en-US" sz="3840" dirty="0"/>
              <a:t>Data management</a:t>
            </a:r>
          </a:p>
          <a:p>
            <a:pPr lvl="1"/>
            <a:r>
              <a:rPr lang="en-US" sz="3200" dirty="0"/>
              <a:t>Stage-in and stage-out data for jobs automatically</a:t>
            </a:r>
          </a:p>
          <a:p>
            <a:r>
              <a:rPr lang="en-US" sz="3840" dirty="0"/>
              <a:t>Task scheduling</a:t>
            </a:r>
          </a:p>
          <a:p>
            <a:pPr lvl="1"/>
            <a:r>
              <a:rPr lang="en-US" sz="3200" dirty="0"/>
              <a:t>Optimal execution on available resources</a:t>
            </a:r>
          </a:p>
          <a:p>
            <a:r>
              <a:rPr lang="en-US" sz="3840" dirty="0"/>
              <a:t>Metadata</a:t>
            </a:r>
          </a:p>
          <a:p>
            <a:pPr lvl="1"/>
            <a:r>
              <a:rPr lang="en-US" sz="3200" dirty="0"/>
              <a:t>Automatically track runtime, environment, arguments, inputs</a:t>
            </a:r>
          </a:p>
          <a:p>
            <a:r>
              <a:rPr lang="en-US" sz="3840" dirty="0"/>
              <a:t>Getting computational resources</a:t>
            </a:r>
          </a:p>
          <a:p>
            <a:pPr lvl="1"/>
            <a:r>
              <a:rPr lang="en-US" sz="3200" dirty="0"/>
              <a:t>Whether large parallel jobs or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4F1D-A782-4D7A-B921-00F9EC99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you use workflow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Probably using a workflow already</a:t>
            </a:r>
          </a:p>
          <a:p>
            <a:pPr lvl="1"/>
            <a:r>
              <a:rPr lang="en-US" dirty="0"/>
              <a:t>Replaces manual hand-offs and polling to monitor status</a:t>
            </a:r>
          </a:p>
          <a:p>
            <a:r>
              <a:rPr lang="en-US" dirty="0"/>
              <a:t>Provides framework to assemble community codes</a:t>
            </a:r>
          </a:p>
          <a:p>
            <a:pPr lvl="1"/>
            <a:r>
              <a:rPr lang="en-US" dirty="0"/>
              <a:t>Also useful for training new teammates</a:t>
            </a:r>
          </a:p>
          <a:p>
            <a:r>
              <a:rPr lang="en-US" dirty="0"/>
              <a:t>Scales from local computer to large clusters</a:t>
            </a:r>
          </a:p>
          <a:p>
            <a:r>
              <a:rPr lang="en-US" dirty="0"/>
              <a:t>Provide portable algorithm description independent of data</a:t>
            </a:r>
          </a:p>
          <a:p>
            <a:pPr lvl="1"/>
            <a:r>
              <a:rPr lang="en-US" dirty="0" err="1"/>
              <a:t>CyberShake</a:t>
            </a:r>
            <a:r>
              <a:rPr lang="en-US" dirty="0"/>
              <a:t> has run on 10 systems since 2007 with same workflow</a:t>
            </a:r>
          </a:p>
          <a:p>
            <a:r>
              <a:rPr lang="en-US" dirty="0"/>
              <a:t>Does add additional software layers and complexity</a:t>
            </a:r>
          </a:p>
          <a:p>
            <a:pPr lvl="1"/>
            <a:r>
              <a:rPr lang="en-US" dirty="0"/>
              <a:t>Some development time is required</a:t>
            </a:r>
            <a:endParaRPr lang="en-US" sz="44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F033-E3A7-410E-83ED-A8F46B33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 compute environments (dream big!)</a:t>
            </a:r>
          </a:p>
          <a:p>
            <a:pPr lvl="1"/>
            <a:r>
              <a:rPr lang="en-US" dirty="0"/>
              <a:t>Larger clusters, XSEDE/PRACE/RIKEN/</a:t>
            </a:r>
            <a:r>
              <a:rPr lang="en-US" dirty="0" err="1"/>
              <a:t>SciNet</a:t>
            </a:r>
            <a:r>
              <a:rPr lang="en-US" dirty="0"/>
              <a:t>, clouds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way to express a scientific calculation</a:t>
            </a:r>
          </a:p>
          <a:p>
            <a:r>
              <a:rPr lang="en-US" dirty="0"/>
              <a:t>Multiple tasks with dependencies between them</a:t>
            </a:r>
          </a:p>
          <a:p>
            <a:pPr lvl="1"/>
            <a:r>
              <a:rPr lang="en-US" dirty="0"/>
              <a:t>No limitations on tasks</a:t>
            </a:r>
          </a:p>
          <a:p>
            <a:r>
              <a:rPr lang="en-US" dirty="0"/>
              <a:t>Capture task parameters, input, output</a:t>
            </a:r>
          </a:p>
          <a:p>
            <a:r>
              <a:rPr lang="en-US" dirty="0"/>
              <a:t>Workflow process and data are independent</a:t>
            </a:r>
          </a:p>
          <a:p>
            <a:pPr lvl="1"/>
            <a:r>
              <a:rPr lang="en-US" dirty="0"/>
              <a:t>Often, run same workflow with different data</a:t>
            </a:r>
          </a:p>
          <a:p>
            <a:pPr lvl="1"/>
            <a:r>
              <a:rPr lang="en-US" dirty="0"/>
              <a:t>Could take the same workflow and run it on different systems</a:t>
            </a:r>
          </a:p>
          <a:p>
            <a:r>
              <a:rPr lang="en-US" dirty="0"/>
              <a:t>Actually, you use workflows all the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4E-42E9-40AE-98A5-7963341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600" dirty="0"/>
              <a:t>SCEC:  </a:t>
            </a:r>
            <a:r>
              <a:rPr lang="en-US" sz="2600" dirty="0">
                <a:hlinkClick r:id="rId3"/>
              </a:rPr>
              <a:t>http://www.scec.org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Pegasus:  </a:t>
            </a:r>
            <a:r>
              <a:rPr lang="en-US" sz="2600" dirty="0">
                <a:hlinkClick r:id="rId4"/>
              </a:rPr>
              <a:t>http://pegasus.isi.edu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Pegasus-</a:t>
            </a:r>
            <a:r>
              <a:rPr lang="en-US" sz="2600" dirty="0" err="1"/>
              <a:t>mpi</a:t>
            </a:r>
            <a:r>
              <a:rPr lang="en-US" sz="2600" dirty="0"/>
              <a:t>-cluster:  </a:t>
            </a:r>
            <a:r>
              <a:rPr lang="en-US" sz="2600" dirty="0">
                <a:hlinkClick r:id="rId5"/>
              </a:rPr>
              <a:t>http://pegasus.isi.edu/wms/docs/latest/cli-pegasus-mpi-cluster.php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HTCondor</a:t>
            </a:r>
            <a:r>
              <a:rPr lang="en-US" sz="2600" dirty="0"/>
              <a:t>: </a:t>
            </a:r>
            <a:r>
              <a:rPr lang="en-US" sz="2600" dirty="0">
                <a:hlinkClick r:id="rId6"/>
              </a:rPr>
              <a:t>http://www.cs.wisc.edu/htcondor/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Parsl</a:t>
            </a:r>
            <a:r>
              <a:rPr lang="en-US" sz="2600" dirty="0"/>
              <a:t>:  </a:t>
            </a:r>
            <a:r>
              <a:rPr lang="en-US" sz="2600" dirty="0">
                <a:hlinkClick r:id="rId7"/>
              </a:rPr>
              <a:t>https://parsl-project.org/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Apache Airflow: </a:t>
            </a:r>
            <a:r>
              <a:rPr lang="en-US" sz="2600" dirty="0">
                <a:hlinkClick r:id="rId8"/>
              </a:rPr>
              <a:t>https://airflow.apache.org/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JUBE: </a:t>
            </a:r>
            <a:r>
              <a:rPr lang="en-US" sz="2600" dirty="0">
                <a:hlinkClick r:id="rId9"/>
              </a:rPr>
              <a:t>https://www.fz-juelich.de/en/ias/jsc/services/user-support/jsc-software-tools/jube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FireWorks</a:t>
            </a:r>
            <a:r>
              <a:rPr lang="en-US" sz="2600" dirty="0"/>
              <a:t>: </a:t>
            </a:r>
            <a:r>
              <a:rPr lang="en-US" sz="2600" dirty="0">
                <a:hlinkClick r:id="rId10"/>
              </a:rPr>
              <a:t>https://github.com/materialsproject/fireworks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Makeflow</a:t>
            </a:r>
            <a:r>
              <a:rPr lang="en-US" sz="2600" dirty="0"/>
              <a:t>: </a:t>
            </a:r>
            <a:r>
              <a:rPr lang="en-US" sz="2600" dirty="0">
                <a:hlinkClick r:id="rId11"/>
              </a:rPr>
              <a:t>http://ccl.cse.nd.edu/software/makeflow/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Work Queue: </a:t>
            </a:r>
            <a:r>
              <a:rPr lang="en-US" sz="2600" dirty="0">
                <a:hlinkClick r:id="rId12"/>
              </a:rPr>
              <a:t>http://ccl.cse.nd.edu/software/workqueue/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Nextflow</a:t>
            </a:r>
            <a:r>
              <a:rPr lang="en-US" sz="2600" dirty="0"/>
              <a:t>: </a:t>
            </a:r>
            <a:r>
              <a:rPr lang="en-US" sz="2600" dirty="0">
                <a:hlinkClick r:id="rId13"/>
              </a:rPr>
              <a:t>https://www.nextflow.io/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CyberShake</a:t>
            </a:r>
            <a:r>
              <a:rPr lang="en-US" sz="2600" dirty="0"/>
              <a:t>: </a:t>
            </a:r>
            <a:r>
              <a:rPr lang="en-US" sz="2600" dirty="0">
                <a:hlinkClick r:id="rId14"/>
              </a:rPr>
              <a:t>http://scec.usc.edu/scecpedia/CyberShake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5D914A8B-4D62-4526-B2F8-9B2719253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70470"/>
            <a:ext cx="6172200" cy="7988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30</a:t>
            </a:fld>
            <a:endParaRPr lang="uk-U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7874896"/>
            <a:ext cx="1584960" cy="27432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defPPr>
              <a:defRPr lang="en-US"/>
            </a:defPPr>
            <a:lvl1pPr marL="0" algn="r" defTabSz="1097463" rtl="0" eaLnBrk="1" latinLnBrk="0" hangingPunct="1">
              <a:defRPr sz="17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463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6194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926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657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2389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120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852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69" y="3512363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405" y="5902241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9490" y="3879477"/>
            <a:ext cx="25504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60803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871463" y="3728626"/>
            <a:ext cx="4445773" cy="629913"/>
            <a:chOff x="3009900" y="4800600"/>
            <a:chExt cx="3619500" cy="51284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607334" y="6789569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195316"/>
            <a:ext cx="2386193" cy="1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incite-1-220x9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9" y="5898429"/>
            <a:ext cx="1651001" cy="705427"/>
          </a:xfrm>
          <a:prstGeom prst="rect">
            <a:avLst/>
          </a:prstGeom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60803"/>
            <a:ext cx="3637743" cy="91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your workflow is simple…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60291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66" y="381618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stage-in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7B9E7-6B4B-4B98-8327-2C2749FF6C5B}"/>
              </a:ext>
            </a:extLst>
          </p:cNvPr>
          <p:cNvGrpSpPr/>
          <p:nvPr/>
        </p:nvGrpSpPr>
        <p:grpSpPr>
          <a:xfrm>
            <a:off x="3779520" y="3602917"/>
            <a:ext cx="2735947" cy="1097280"/>
            <a:chOff x="3779520" y="3602917"/>
            <a:chExt cx="2735947" cy="1097280"/>
          </a:xfrm>
        </p:grpSpPr>
        <p:sp>
          <p:nvSpPr>
            <p:cNvPr id="7" name="Oval 6"/>
            <p:cNvSpPr/>
            <p:nvPr/>
          </p:nvSpPr>
          <p:spPr bwMode="auto">
            <a:xfrm>
              <a:off x="3779520" y="3602917"/>
              <a:ext cx="2682240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7067" y="382597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parallel job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595F9-19CA-4E5A-82FA-1F700AC7A1D5}"/>
              </a:ext>
            </a:extLst>
          </p:cNvPr>
          <p:cNvGrpSpPr/>
          <p:nvPr/>
        </p:nvGrpSpPr>
        <p:grpSpPr>
          <a:xfrm>
            <a:off x="7634349" y="3602917"/>
            <a:ext cx="2865804" cy="1097280"/>
            <a:chOff x="7634349" y="3602917"/>
            <a:chExt cx="2865804" cy="1097280"/>
          </a:xfrm>
        </p:grpSpPr>
        <p:sp>
          <p:nvSpPr>
            <p:cNvPr id="10" name="Oval 9"/>
            <p:cNvSpPr/>
            <p:nvPr/>
          </p:nvSpPr>
          <p:spPr bwMode="auto">
            <a:xfrm>
              <a:off x="7634349" y="3602917"/>
              <a:ext cx="2850771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7913" y="3839805"/>
              <a:ext cx="2682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post-process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11521440" y="3601948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362" y="380493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cxnSp>
        <p:nvCxnSpPr>
          <p:cNvPr id="86" name="Straight Arrow Connector 85"/>
          <p:cNvCxnSpPr>
            <a:stCxn id="5" idx="6"/>
            <a:endCxn id="7" idx="2"/>
          </p:cNvCxnSpPr>
          <p:nvPr/>
        </p:nvCxnSpPr>
        <p:spPr bwMode="auto">
          <a:xfrm>
            <a:off x="2743200" y="4151557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endCxn id="10" idx="2"/>
          </p:cNvCxnSpPr>
          <p:nvPr/>
        </p:nvCxnSpPr>
        <p:spPr bwMode="auto">
          <a:xfrm>
            <a:off x="6461760" y="4151557"/>
            <a:ext cx="117258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0485120" y="4138064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CBA232-0F1A-4709-8632-B194D38C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a bit more complicated…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322320"/>
            <a:ext cx="274320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42" y="35140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220589" y="3307032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520" y="353558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22029" y="3322320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1560" y="355087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visualize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765280" y="3322320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0" y="35355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publish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220589" y="466344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5320" y="489199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220589" y="198120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520" y="218920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20589" y="612648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5320" y="635503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4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69920" y="3870960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cxnSpLocks/>
            <a:endCxn id="16" idx="2"/>
          </p:cNvCxnSpPr>
          <p:nvPr/>
        </p:nvCxnSpPr>
        <p:spPr bwMode="auto">
          <a:xfrm flipV="1">
            <a:off x="2926080" y="2529840"/>
            <a:ext cx="1294509" cy="98422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endCxn id="14" idx="2"/>
          </p:cNvCxnSpPr>
          <p:nvPr/>
        </p:nvCxnSpPr>
        <p:spPr bwMode="auto">
          <a:xfrm>
            <a:off x="2926080" y="4170383"/>
            <a:ext cx="1294509" cy="104169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2621280" y="4297680"/>
            <a:ext cx="1599309" cy="23774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5974080" y="2502947"/>
            <a:ext cx="2147948" cy="118645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endCxn id="10" idx="2"/>
          </p:cNvCxnSpPr>
          <p:nvPr/>
        </p:nvCxnSpPr>
        <p:spPr bwMode="auto">
          <a:xfrm>
            <a:off x="5974080" y="3870960"/>
            <a:ext cx="214794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974080" y="4053840"/>
            <a:ext cx="2316480" cy="11582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endCxn id="10" idx="3"/>
          </p:cNvCxnSpPr>
          <p:nvPr/>
        </p:nvCxnSpPr>
        <p:spPr bwMode="auto">
          <a:xfrm flipV="1">
            <a:off x="5974081" y="4258907"/>
            <a:ext cx="2565435" cy="2410835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 bwMode="auto">
          <a:xfrm>
            <a:off x="10972800" y="3870960"/>
            <a:ext cx="7924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0775081-27BB-40AF-8F65-5C76D331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4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just confusing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0600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stage-in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2336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90624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job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68640" y="2214657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251" y="2254378"/>
            <a:ext cx="26822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post-process again if it failed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826240" y="2114254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9600" y="232751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4646" y="4208411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28729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stage-in that other file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14528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680" y="2108537"/>
            <a:ext cx="195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edit file names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023360" y="5384577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5562600"/>
            <a:ext cx="2133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you always forget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290560" y="5881533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3440" y="5943600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from past post-doc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25424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704320" y="6125373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7200" y="6238018"/>
            <a:ext cx="19507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email your supervisor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0" y="3886200"/>
            <a:ext cx="2682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post-process</a:t>
            </a:r>
          </a:p>
        </p:txBody>
      </p:sp>
      <p:cxnSp>
        <p:nvCxnSpPr>
          <p:cNvPr id="28" name="Straight Arrow Connector 27"/>
          <p:cNvCxnSpPr>
            <a:stCxn id="5" idx="6"/>
            <a:endCxn id="16" idx="2"/>
          </p:cNvCxnSpPr>
          <p:nvPr/>
        </p:nvCxnSpPr>
        <p:spPr bwMode="auto">
          <a:xfrm>
            <a:off x="2743200" y="2641377"/>
            <a:ext cx="14020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V="1">
            <a:off x="2621280" y="4226338"/>
            <a:ext cx="1402080" cy="343397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18" idx="2"/>
          </p:cNvCxnSpPr>
          <p:nvPr/>
        </p:nvCxnSpPr>
        <p:spPr bwMode="auto">
          <a:xfrm>
            <a:off x="2438400" y="5364855"/>
            <a:ext cx="1584960" cy="6902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endCxn id="7" idx="0"/>
          </p:cNvCxnSpPr>
          <p:nvPr/>
        </p:nvCxnSpPr>
        <p:spPr bwMode="auto">
          <a:xfrm>
            <a:off x="5303520" y="3190017"/>
            <a:ext cx="60960" cy="4876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 flipV="1">
            <a:off x="8778240" y="4774977"/>
            <a:ext cx="670560" cy="10972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22" idx="2"/>
          </p:cNvCxnSpPr>
          <p:nvPr/>
        </p:nvCxnSpPr>
        <p:spPr bwMode="auto">
          <a:xfrm>
            <a:off x="6705600" y="4226337"/>
            <a:ext cx="54864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>
            <a:off x="6278880" y="6238017"/>
            <a:ext cx="2011680" cy="304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8641081" y="3311937"/>
            <a:ext cx="472440" cy="36576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12" idx="2"/>
          </p:cNvCxnSpPr>
          <p:nvPr/>
        </p:nvCxnSpPr>
        <p:spPr bwMode="auto">
          <a:xfrm flipV="1">
            <a:off x="11019411" y="2662894"/>
            <a:ext cx="806829" cy="5930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cxnSpLocks/>
          </p:cNvCxnSpPr>
          <p:nvPr/>
        </p:nvCxnSpPr>
        <p:spPr bwMode="auto">
          <a:xfrm flipH="1">
            <a:off x="12862560" y="3203415"/>
            <a:ext cx="152400" cy="29126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9997440" y="4409216"/>
            <a:ext cx="2316480" cy="1300779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36480" y="4572000"/>
            <a:ext cx="24384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do you still need this job?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 bwMode="auto">
          <a:xfrm>
            <a:off x="11932921" y="5529809"/>
            <a:ext cx="380999" cy="70820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>
            <a:off x="9930979" y="4274805"/>
            <a:ext cx="395349" cy="35373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22B09844-506B-4757-A68C-D7A11242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Specify a series of tasks to run</a:t>
            </a:r>
          </a:p>
          <a:p>
            <a:pPr lvl="1"/>
            <a:r>
              <a:rPr lang="en-US" dirty="0"/>
              <a:t>Outputs from one task may be inputs for another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Some tasks may be able to run in parallel with other tasks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Inputs must be present for tasks to run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Track when a task was run, key parameters</a:t>
            </a:r>
          </a:p>
          <a:p>
            <a:r>
              <a:rPr lang="en-US" dirty="0"/>
              <a:t>Computational resource provisioning</a:t>
            </a:r>
          </a:p>
          <a:p>
            <a:pPr lvl="1"/>
            <a:r>
              <a:rPr lang="en-US" dirty="0"/>
              <a:t>Computational resources (CPUs, GPUs) are needed to run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F6EF4-7473-432C-B634-F84A277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need help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Dependencies may be complex</a:t>
            </a:r>
          </a:p>
          <a:p>
            <a:pPr lvl="1"/>
            <a:r>
              <a:rPr lang="en-US" dirty="0"/>
              <a:t>What if something fails in the middle?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Minimize execution time while preserving dependencies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Make sure inputs are available for tasks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Automatically capture and track</a:t>
            </a:r>
          </a:p>
          <a:p>
            <a:r>
              <a:rPr lang="en-US" dirty="0"/>
              <a:t>Matching jobs to processors (across multiple systems?)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FE24-936D-4BD5-8CC5-48A8DEB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tools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your pipeline</a:t>
            </a:r>
          </a:p>
          <a:p>
            <a:r>
              <a:rPr lang="en-US" dirty="0"/>
              <a:t>Define your workflow via programming or GUI</a:t>
            </a:r>
          </a:p>
          <a:p>
            <a:r>
              <a:rPr lang="en-US" dirty="0"/>
              <a:t>Run workflow on local or remote system</a:t>
            </a:r>
          </a:p>
          <a:p>
            <a:r>
              <a:rPr lang="en-US" dirty="0"/>
              <a:t>Can support all kinds of workflows</a:t>
            </a:r>
          </a:p>
          <a:p>
            <a:r>
              <a:rPr lang="en-US" dirty="0"/>
              <a:t>Use existing code (no changes – can still run code the old way)</a:t>
            </a:r>
          </a:p>
          <a:p>
            <a:r>
              <a:rPr lang="en-US" dirty="0"/>
              <a:t>Provide many kinds of fancy features and capabilities</a:t>
            </a:r>
          </a:p>
          <a:p>
            <a:pPr lvl="1"/>
            <a:r>
              <a:rPr lang="en-US" dirty="0"/>
              <a:t>Flexible, but can be complex</a:t>
            </a:r>
          </a:p>
          <a:p>
            <a:r>
              <a:rPr lang="en-US" dirty="0"/>
              <a:t>Will discuss one set of tools (Pegasus-WMS) as example, but concepts are shared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A639-555E-4DCE-9725-268CB2F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81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2291</Words>
  <Application>Microsoft Office PowerPoint</Application>
  <PresentationFormat>Custom</PresentationFormat>
  <Paragraphs>427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Courier New</vt:lpstr>
      <vt:lpstr>Times</vt:lpstr>
      <vt:lpstr>Continental North America 16x9</vt:lpstr>
      <vt:lpstr>Simplify Your Science with Workflow Tools</vt:lpstr>
      <vt:lpstr>Overview</vt:lpstr>
      <vt:lpstr>Scientific Workflows</vt:lpstr>
      <vt:lpstr>Perhaps your workflow is simple…</vt:lpstr>
      <vt:lpstr>…or maybe a bit more complicated…</vt:lpstr>
      <vt:lpstr>…or maybe just confusing</vt:lpstr>
      <vt:lpstr>Workflow Components</vt:lpstr>
      <vt:lpstr>What do we need help with?</vt:lpstr>
      <vt:lpstr>Workflow tools can help!</vt:lpstr>
      <vt:lpstr>Pegasus-WMS</vt:lpstr>
      <vt:lpstr>Sample Workflow Creation</vt:lpstr>
      <vt:lpstr>Getting ready to run</vt:lpstr>
      <vt:lpstr>PowerPoint Presentation</vt:lpstr>
      <vt:lpstr>Pegasus Workflow Path</vt:lpstr>
      <vt:lpstr>Other tools in stack</vt:lpstr>
      <vt:lpstr>Full workflow stack</vt:lpstr>
      <vt:lpstr>Other Workflow Tools</vt:lpstr>
      <vt:lpstr>Other Workflow Tools</vt:lpstr>
      <vt:lpstr>Other Workflow Tools</vt:lpstr>
      <vt:lpstr>Workflow Application:  CyberShake</vt:lpstr>
      <vt:lpstr>CyberShake Computational Requirements</vt:lpstr>
      <vt:lpstr>CyberShake Challenges</vt:lpstr>
      <vt:lpstr>Challenge:  Resource Provisioning</vt:lpstr>
      <vt:lpstr>Pegasus-mpi-cluster (PMC)</vt:lpstr>
      <vt:lpstr>Challenge:  Data Management</vt:lpstr>
      <vt:lpstr>CyberShake Study 21.12</vt:lpstr>
      <vt:lpstr>Problems Workflows Solve</vt:lpstr>
      <vt:lpstr>Should you use workflow tools?</vt:lpstr>
      <vt:lpstr>Final Thoughts</vt:lpstr>
      <vt:lpstr>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2022-06-22T12:10:51Z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